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2"/>
  </p:notesMasterIdLst>
  <p:sldIdLst>
    <p:sldId id="256" r:id="rId2"/>
    <p:sldId id="338" r:id="rId3"/>
    <p:sldId id="339" r:id="rId4"/>
    <p:sldId id="258" r:id="rId5"/>
    <p:sldId id="351" r:id="rId6"/>
    <p:sldId id="337" r:id="rId7"/>
    <p:sldId id="287" r:id="rId8"/>
    <p:sldId id="260" r:id="rId9"/>
    <p:sldId id="330" r:id="rId10"/>
    <p:sldId id="286" r:id="rId11"/>
    <p:sldId id="354" r:id="rId12"/>
    <p:sldId id="342" r:id="rId13"/>
    <p:sldId id="266" r:id="rId14"/>
    <p:sldId id="334" r:id="rId15"/>
    <p:sldId id="353" r:id="rId16"/>
    <p:sldId id="308" r:id="rId17"/>
    <p:sldId id="355" r:id="rId18"/>
    <p:sldId id="349" r:id="rId19"/>
    <p:sldId id="340" r:id="rId20"/>
    <p:sldId id="356" r:id="rId21"/>
    <p:sldId id="347" r:id="rId22"/>
    <p:sldId id="341" r:id="rId23"/>
    <p:sldId id="357" r:id="rId24"/>
    <p:sldId id="301" r:id="rId25"/>
    <p:sldId id="343" r:id="rId26"/>
    <p:sldId id="282" r:id="rId27"/>
    <p:sldId id="312" r:id="rId28"/>
    <p:sldId id="344" r:id="rId29"/>
    <p:sldId id="345" r:id="rId30"/>
    <p:sldId id="358" r:id="rId3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6"/>
    <a:srgbClr val="007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6131" autoAdjust="0"/>
  </p:normalViewPr>
  <p:slideViewPr>
    <p:cSldViewPr>
      <p:cViewPr>
        <p:scale>
          <a:sx n="75" d="100"/>
          <a:sy n="75" d="100"/>
        </p:scale>
        <p:origin x="-930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notesViewPr>
    <p:cSldViewPr>
      <p:cViewPr varScale="1">
        <p:scale>
          <a:sx n="73" d="100"/>
          <a:sy n="73" d="100"/>
        </p:scale>
        <p:origin x="-2148" y="104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EAA03D3-1C5F-404A-9DF6-576BF191B849}" type="datetimeFigureOut">
              <a:rPr lang="en-AU" smtClean="0"/>
              <a:pPr/>
              <a:t>12/07/2016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0EBECA8-7B37-4E9D-9FB5-11127C7CBF6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698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823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3993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399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6028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7158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6272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6272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801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801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6028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5801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5801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60282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5801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8012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272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062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1883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0282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3803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380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86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341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565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3411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4E7CF-BDEC-4C96-A058-36908A95C28C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9601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900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BECA8-7B37-4E9D-9FB5-11127C7CBF61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746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19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7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8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3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1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64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89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8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22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E28CC6D-5D0C-4FE8-A305-993E337F23D5}" type="datetimeFigureOut">
              <a:rPr lang="en-AU" smtClean="0"/>
              <a:pPr/>
              <a:t>12/07/2016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3CEF8AB-6584-4DD7-8972-7C9C87EDA2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967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matt.costin@sa.gov.au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ois.ey@sa.gov.au" TargetMode="External"/><Relationship Id="rId5" Type="http://schemas.openxmlformats.org/officeDocument/2006/relationships/hyperlink" Target="mailto:Louise.Lycett@sa.gov.au" TargetMode="External"/><Relationship Id="rId4" Type="http://schemas.openxmlformats.org/officeDocument/2006/relationships/hyperlink" Target="mailto:Deanna.Isles@sa.gov.au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tac.edu.au/updates-for-2017-and-2018-tertiary-entr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95536" y="1052736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AU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of Australian Curriculum</a:t>
            </a:r>
            <a:r>
              <a:rPr lang="en-A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tage 2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Mathematics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Mathematics</a:t>
            </a:r>
            <a:br>
              <a:rPr lang="en-A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0" y="4653136"/>
            <a:ext cx="2555776" cy="64807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 algn="l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2, 2016</a:t>
            </a:r>
            <a:endParaRPr lang="en-A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7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39353" cy="1143000"/>
          </a:xfrm>
        </p:spPr>
        <p:txBody>
          <a:bodyPr>
            <a:noAutofit/>
          </a:bodyPr>
          <a:lstStyle/>
          <a:p>
            <a:r>
              <a:rPr lang="en-AU" b="1" spc="-150" dirty="0" smtClean="0">
                <a:solidFill>
                  <a:schemeClr val="bg1"/>
                </a:solidFill>
              </a:rPr>
              <a:t>Content</a:t>
            </a:r>
            <a:endParaRPr lang="en-AU" sz="28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0534"/>
          </a:xfrm>
        </p:spPr>
        <p:txBody>
          <a:bodyPr>
            <a:noAutofit/>
          </a:bodyPr>
          <a:lstStyle/>
          <a:p>
            <a:pPr marL="0" lvl="1" indent="0">
              <a:buClr>
                <a:srgbClr val="00B0F0"/>
              </a:buClr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Topics</a:t>
            </a:r>
          </a:p>
          <a:p>
            <a:pPr marL="342900" lvl="1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742950" lvl="2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five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described –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each divided into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subtopics</a:t>
            </a:r>
          </a:p>
          <a:p>
            <a:pPr marL="742950" lvl="2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742950" lvl="2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key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questions and key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concepts</a:t>
            </a:r>
          </a:p>
          <a:p>
            <a:pPr marL="742950" lvl="2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742950" lvl="2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considerations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for developing teaching and learning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strategies</a:t>
            </a:r>
          </a:p>
          <a:p>
            <a:pPr marL="400050" lvl="2" indent="0">
              <a:buClr>
                <a:srgbClr val="00B0F0"/>
              </a:buClr>
              <a:buNone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742950" lvl="2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Open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 option – Topic 6</a:t>
            </a:r>
          </a:p>
          <a:p>
            <a:pPr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5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76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39353" cy="1143000"/>
          </a:xfrm>
        </p:spPr>
        <p:txBody>
          <a:bodyPr>
            <a:noAutofit/>
          </a:bodyPr>
          <a:lstStyle/>
          <a:p>
            <a:r>
              <a:rPr lang="en-AU" b="1" spc="-150" dirty="0" smtClean="0">
                <a:solidFill>
                  <a:schemeClr val="bg1"/>
                </a:solidFill>
              </a:rPr>
              <a:t>Open Topic</a:t>
            </a:r>
            <a:endParaRPr lang="en-AU" sz="28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69651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Open topic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Flexibility for teachers to design programs to meet the needs and interests of their students</a:t>
            </a:r>
            <a:endParaRPr lang="en-AU" sz="2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Relevant to local context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Comparable standard to other topics in the subject outline</a:t>
            </a:r>
            <a:endParaRPr lang="en-AU" sz="2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342900" lvl="1" indent="-342900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Examples: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General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– Applied Geometry, Introduction to Calculus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Essential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– Probability, Optimisation</a:t>
            </a:r>
          </a:p>
          <a:p>
            <a:pPr marL="342900" lvl="1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74639"/>
            <a:ext cx="91440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spc="-150" dirty="0">
                <a:solidFill>
                  <a:schemeClr val="bg1"/>
                </a:solidFill>
              </a:rPr>
              <a:t>Focus Questions</a:t>
            </a:r>
            <a:endParaRPr lang="en-AU" sz="4800" b="1" spc="-15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752766"/>
            <a:ext cx="6552728" cy="3836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How can the content be sequenced?</a:t>
            </a:r>
          </a:p>
          <a:p>
            <a:pPr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Are there any considerations in content sequence with the examined and non-examined subjects?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Could I use or adapt a sample program?</a:t>
            </a:r>
          </a:p>
          <a:p>
            <a:pPr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Would </a:t>
            </a:r>
            <a:r>
              <a:rPr lang="en-US" sz="2200" b="1" dirty="0">
                <a:solidFill>
                  <a:schemeClr val="bg1"/>
                </a:solidFill>
                <a:cs typeface="Arial" panose="020B0604020202020204" pitchFamily="34" charset="0"/>
              </a:rPr>
              <a:t>you consider the option of an Open Topic? </a:t>
            </a: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en-US" sz="22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752766"/>
            <a:ext cx="2983015" cy="40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3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8647" cy="1143000"/>
          </a:xfrm>
        </p:spPr>
        <p:txBody>
          <a:bodyPr>
            <a:noAutofit/>
          </a:bodyPr>
          <a:lstStyle/>
          <a:p>
            <a:r>
              <a:rPr lang="en-US" sz="5400" b="1" spc="-150" dirty="0" smtClean="0">
                <a:solidFill>
                  <a:schemeClr val="bg1"/>
                </a:solidFill>
              </a:rPr>
              <a:t>Assessment</a:t>
            </a:r>
            <a:endParaRPr lang="en-AU" sz="54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2332855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Design Criteria</a:t>
            </a:r>
          </a:p>
          <a:p>
            <a:pPr marL="742950" lvl="2" indent="-342900">
              <a:lnSpc>
                <a:spcPct val="150000"/>
              </a:lnSpc>
              <a:buClr>
                <a:srgbClr val="00B0F0"/>
              </a:buClr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</a:p>
          <a:p>
            <a:pPr marL="742950" lvl="2" indent="-342900">
              <a:lnSpc>
                <a:spcPct val="150000"/>
              </a:lnSpc>
              <a:buClr>
                <a:srgbClr val="00B0F0"/>
              </a:buClr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Features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Standards</a:t>
            </a:r>
          </a:p>
        </p:txBody>
      </p:sp>
    </p:spTree>
    <p:extLst>
      <p:ext uri="{BB962C8B-B14F-4D97-AF65-F5344CB8AC3E}">
        <p14:creationId xmlns:p14="http://schemas.microsoft.com/office/powerpoint/2010/main" val="970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4700"/>
              </a:lnSpc>
            </a:pPr>
            <a:r>
              <a:rPr lang="en-US" b="1" spc="-150" dirty="0">
                <a:solidFill>
                  <a:schemeClr val="bg1"/>
                </a:solidFill>
              </a:rPr>
              <a:t>Assessment </a:t>
            </a:r>
            <a:r>
              <a:rPr lang="en-US" b="1" spc="-150" dirty="0" smtClean="0">
                <a:solidFill>
                  <a:schemeClr val="bg1"/>
                </a:solidFill>
              </a:rPr>
              <a:t>Scope</a:t>
            </a:r>
            <a:br>
              <a:rPr lang="en-US" b="1" spc="-150" dirty="0" smtClean="0">
                <a:solidFill>
                  <a:schemeClr val="bg1"/>
                </a:solidFill>
              </a:rPr>
            </a:br>
            <a:r>
              <a:rPr lang="en-US" b="1" spc="-150" dirty="0" smtClean="0">
                <a:solidFill>
                  <a:schemeClr val="bg1"/>
                </a:solidFill>
              </a:rPr>
              <a:t>and Requirements</a:t>
            </a:r>
            <a:endParaRPr lang="en-AU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67240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Mathematics</a:t>
            </a:r>
            <a:endParaRPr lang="en-AU" sz="3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AU" sz="17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A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(70%)</a:t>
            </a: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1: Skills and Applications </a:t>
            </a: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 (40%)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of 1 SAT without the use of a calculator or notes</a:t>
            </a:r>
            <a:endParaRPr lang="en-AU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Type 2: Mathematical </a:t>
            </a: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 (30%)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A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(30</a:t>
            </a: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en-A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Type 3: Examination (30</a:t>
            </a: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A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Calculators </a:t>
            </a:r>
            <a:r>
              <a:rPr lang="en-A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notes allowed for entire </a:t>
            </a:r>
            <a:r>
              <a:rPr lang="en-A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endParaRPr lang="en-AU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8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4700"/>
              </a:lnSpc>
            </a:pPr>
            <a:r>
              <a:rPr lang="en-US" b="1" spc="-150" dirty="0">
                <a:solidFill>
                  <a:schemeClr val="bg1"/>
                </a:solidFill>
              </a:rPr>
              <a:t>Assessment </a:t>
            </a:r>
            <a:r>
              <a:rPr lang="en-US" b="1" spc="-150" dirty="0" smtClean="0">
                <a:solidFill>
                  <a:schemeClr val="bg1"/>
                </a:solidFill>
              </a:rPr>
              <a:t>Scope</a:t>
            </a:r>
            <a:br>
              <a:rPr lang="en-US" b="1" spc="-150" dirty="0" smtClean="0">
                <a:solidFill>
                  <a:schemeClr val="bg1"/>
                </a:solidFill>
              </a:rPr>
            </a:br>
            <a:r>
              <a:rPr lang="en-US" b="1" spc="-150" dirty="0" smtClean="0">
                <a:solidFill>
                  <a:schemeClr val="bg1"/>
                </a:solidFill>
              </a:rPr>
              <a:t>and Requirements</a:t>
            </a:r>
            <a:endParaRPr lang="en-AU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67240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Mathematics</a:t>
            </a:r>
            <a:endParaRPr lang="en-AU" sz="3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AU" sz="17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A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(70%)</a:t>
            </a: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1: Skills and Applications </a:t>
            </a: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 (30%)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of 1 SAT without the use of a calculator or notes</a:t>
            </a:r>
            <a:endParaRPr lang="en-AU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Type 2: </a:t>
            </a: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Folio (40%)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A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(30</a:t>
            </a: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en-A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Type 3: Examination (30</a:t>
            </a: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A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Calculators </a:t>
            </a:r>
            <a:r>
              <a:rPr lang="en-A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notes allowed for entire </a:t>
            </a:r>
            <a:r>
              <a:rPr lang="en-A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endParaRPr lang="en-AU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3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39353" cy="1143000"/>
          </a:xfrm>
        </p:spPr>
        <p:txBody>
          <a:bodyPr>
            <a:no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</a:rPr>
              <a:t>Assessment Type 1: </a:t>
            </a:r>
            <a:br>
              <a:rPr lang="en-US" b="1" spc="-150" dirty="0" smtClean="0">
                <a:solidFill>
                  <a:schemeClr val="bg1"/>
                </a:solidFill>
              </a:rPr>
            </a:br>
            <a:r>
              <a:rPr lang="en-US" b="1" spc="-150" dirty="0" smtClean="0">
                <a:solidFill>
                  <a:schemeClr val="bg1"/>
                </a:solidFill>
              </a:rPr>
              <a:t>Skills and Applications Tasks</a:t>
            </a:r>
            <a:endParaRPr lang="en-AU" sz="28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352839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A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General Mathematics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rgbClr val="00B0F0"/>
              </a:buClr>
              <a:buNone/>
            </a:pP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Assessment </a:t>
            </a:r>
            <a:r>
              <a:rPr lang="en-A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Type 1: Skills and Applications Tasks </a:t>
            </a: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(40%)</a:t>
            </a:r>
          </a:p>
          <a:p>
            <a:pPr marL="0" lvl="1" indent="0">
              <a:spcBef>
                <a:spcPts val="600"/>
              </a:spcBef>
              <a:buClr>
                <a:srgbClr val="00B0F0"/>
              </a:buClr>
              <a:buNone/>
            </a:pPr>
            <a:endParaRPr lang="en-AU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five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skills and applications tasks, including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at least one skills and applications task from the two non-examined topics (one task per topic)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lnSpc>
                <a:spcPct val="150000"/>
              </a:lnSpc>
              <a:spcBef>
                <a:spcPts val="3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quivalent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of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one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SAT without the use of a calculator or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notes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lnSpc>
                <a:spcPct val="150000"/>
              </a:lnSpc>
              <a:spcBef>
                <a:spcPts val="3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on-examined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topics are Topics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1 and 2 (or Topic 6 if used)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39353" cy="1143000"/>
          </a:xfrm>
        </p:spPr>
        <p:txBody>
          <a:bodyPr>
            <a:no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</a:rPr>
              <a:t>Assessment Type 1: </a:t>
            </a:r>
            <a:br>
              <a:rPr lang="en-US" b="1" spc="-150" dirty="0" smtClean="0">
                <a:solidFill>
                  <a:schemeClr val="bg1"/>
                </a:solidFill>
              </a:rPr>
            </a:br>
            <a:r>
              <a:rPr lang="en-US" b="1" spc="-150" dirty="0" smtClean="0">
                <a:solidFill>
                  <a:schemeClr val="bg1"/>
                </a:solidFill>
              </a:rPr>
              <a:t>Skills and Applications Tasks</a:t>
            </a:r>
            <a:endParaRPr lang="en-AU" sz="28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352839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A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Essential Mathematics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rgbClr val="00B0F0"/>
              </a:buClr>
              <a:buNone/>
            </a:pP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Assessment </a:t>
            </a:r>
            <a:r>
              <a:rPr lang="en-A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Type 1: Skills and Applications Tasks </a:t>
            </a:r>
            <a:r>
              <a:rPr lang="en-A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(30%)</a:t>
            </a:r>
          </a:p>
          <a:p>
            <a:pPr marL="0" lvl="1" indent="0">
              <a:spcBef>
                <a:spcPts val="600"/>
              </a:spcBef>
              <a:buClr>
                <a:srgbClr val="00B0F0"/>
              </a:buClr>
              <a:buNone/>
            </a:pPr>
            <a:endParaRPr lang="en-AU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four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skills and applications tasks, including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at least one skills and applications task from the non-examined topics (one task per topic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)</a:t>
            </a:r>
          </a:p>
          <a:p>
            <a:pPr marL="540000" lvl="2">
              <a:lnSpc>
                <a:spcPct val="150000"/>
              </a:lnSpc>
              <a:spcBef>
                <a:spcPts val="300"/>
              </a:spcBef>
              <a:buClr>
                <a:srgbClr val="00B0F0"/>
              </a:buClr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equivalent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of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one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SAT without the use of a calculator or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notes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lnSpc>
                <a:spcPct val="150000"/>
              </a:lnSpc>
              <a:spcBef>
                <a:spcPts val="3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he non-examined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topics are Topics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1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and 3 (or Topic 6 if used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)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endParaRPr lang="en-US" sz="1600" b="1" u="sng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74639"/>
            <a:ext cx="91440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spc="-150" dirty="0">
                <a:solidFill>
                  <a:schemeClr val="bg1"/>
                </a:solidFill>
              </a:rPr>
              <a:t>Focus Questions</a:t>
            </a:r>
            <a:endParaRPr lang="en-AU" sz="4800" b="1" spc="-15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484784"/>
            <a:ext cx="5616624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solidFill>
                  <a:schemeClr val="bg1"/>
                </a:solidFill>
                <a:cs typeface="Arial" panose="020B0604020202020204" pitchFamily="34" charset="0"/>
              </a:rPr>
              <a:t>Could I adapt a sample SAT?</a:t>
            </a: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solidFill>
                  <a:schemeClr val="bg1"/>
                </a:solidFill>
                <a:cs typeface="Arial" panose="020B0604020202020204" pitchFamily="34" charset="0"/>
              </a:rPr>
              <a:t>Can I do more testing?</a:t>
            </a: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solidFill>
                  <a:schemeClr val="bg1"/>
                </a:solidFill>
                <a:cs typeface="Arial" panose="020B0604020202020204" pitchFamily="34" charset="0"/>
              </a:rPr>
              <a:t>Do the SATs need to cover all the content?</a:t>
            </a: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solidFill>
                  <a:schemeClr val="bg1"/>
                </a:solidFill>
                <a:cs typeface="Arial" panose="020B0604020202020204" pitchFamily="34" charset="0"/>
              </a:rPr>
              <a:t>Which topics provide opportunities for a non-calculator SAT (or part of SAT</a:t>
            </a: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)?</a:t>
            </a: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AU" sz="2000" b="1" dirty="0">
                <a:solidFill>
                  <a:schemeClr val="bg1"/>
                </a:solidFill>
                <a:cs typeface="Arial" panose="020B0604020202020204" pitchFamily="34" charset="0"/>
              </a:rPr>
              <a:t>Can you adapt current tasks that are still appropriate in the redeveloped subject outline?</a:t>
            </a:r>
            <a:endParaRPr 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en-US" sz="2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489" y="1723547"/>
            <a:ext cx="2983015" cy="40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5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39353" cy="1143000"/>
          </a:xfrm>
        </p:spPr>
        <p:txBody>
          <a:bodyPr>
            <a:no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</a:rPr>
              <a:t>Assessment Type 2: </a:t>
            </a:r>
            <a:br>
              <a:rPr lang="en-US" b="1" spc="-150" dirty="0" smtClean="0">
                <a:solidFill>
                  <a:schemeClr val="bg1"/>
                </a:solidFill>
              </a:rPr>
            </a:br>
            <a:r>
              <a:rPr lang="en-US" b="1" spc="-150" dirty="0" smtClean="0">
                <a:solidFill>
                  <a:schemeClr val="bg1"/>
                </a:solidFill>
              </a:rPr>
              <a:t>Mathematical Investigation</a:t>
            </a:r>
            <a:endParaRPr lang="en-AU" sz="28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3528391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General Mathematics</a:t>
            </a:r>
          </a:p>
          <a:p>
            <a:pPr marL="0" indent="0">
              <a:spcBef>
                <a:spcPts val="600"/>
              </a:spcBef>
              <a:buNone/>
            </a:pPr>
            <a:endParaRPr lang="en-AU" sz="12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rgbClr val="00B0F0"/>
              </a:buClr>
              <a:buNone/>
            </a:pPr>
            <a:r>
              <a:rPr lang="en-A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Assessment </a:t>
            </a:r>
            <a:r>
              <a:rPr lang="en-AU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Type 2: </a:t>
            </a:r>
            <a:r>
              <a:rPr lang="en-A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Mathematical Investigation (30%)</a:t>
            </a:r>
          </a:p>
          <a:p>
            <a:pPr marL="0" lvl="1" indent="0">
              <a:spcBef>
                <a:spcPts val="600"/>
              </a:spcBef>
              <a:buClr>
                <a:srgbClr val="00B0F0"/>
              </a:buClr>
              <a:buNone/>
            </a:pPr>
            <a:endParaRPr lang="en-AU" sz="12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wo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investigations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an focus on any of the topics, including the Open Topic (if chosen)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age limit - maximum of 12 single-sided A4 pages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ppendices may be used but do not form a part of the assessment decision</a:t>
            </a:r>
          </a:p>
          <a:p>
            <a:pPr marL="742950" lvl="2" indent="-342900">
              <a:spcBef>
                <a:spcPts val="600"/>
              </a:spcBef>
              <a:buClr>
                <a:srgbClr val="00B0F0"/>
              </a:buClr>
            </a:pPr>
            <a:endParaRPr lang="en-AU" sz="18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8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Program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38437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subject outlines</a:t>
            </a:r>
          </a:p>
          <a:p>
            <a:pPr marL="457200" indent="-4572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Assessment overview</a:t>
            </a:r>
          </a:p>
          <a:p>
            <a:pPr marL="457200" indent="-4572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design and programming</a:t>
            </a:r>
          </a:p>
          <a:p>
            <a:pPr marL="457200" indent="-4572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and assessment plans</a:t>
            </a:r>
          </a:p>
          <a:p>
            <a:pPr marL="457200" indent="-4572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</a:p>
          <a:p>
            <a:pPr marL="457200" indent="-4572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-Assessment</a:t>
            </a:r>
          </a:p>
          <a:p>
            <a:pPr marL="457200" indent="-457200">
              <a:buClr>
                <a:srgbClr val="00B0F0"/>
              </a:buClr>
              <a:buAutoNum type="arabicPeriod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39353" cy="1143000"/>
          </a:xfrm>
        </p:spPr>
        <p:txBody>
          <a:bodyPr>
            <a:no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</a:rPr>
              <a:t>Assessment Type 2: </a:t>
            </a:r>
            <a:br>
              <a:rPr lang="en-US" b="1" spc="-150" dirty="0" smtClean="0">
                <a:solidFill>
                  <a:schemeClr val="bg1"/>
                </a:solidFill>
              </a:rPr>
            </a:br>
            <a:r>
              <a:rPr lang="en-US" b="1" spc="-150" dirty="0" smtClean="0">
                <a:solidFill>
                  <a:schemeClr val="bg1"/>
                </a:solidFill>
              </a:rPr>
              <a:t>Folio</a:t>
            </a:r>
            <a:endParaRPr lang="en-AU" sz="28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3528391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Essential Mathematics</a:t>
            </a:r>
          </a:p>
          <a:p>
            <a:pPr marL="0" indent="0">
              <a:spcBef>
                <a:spcPts val="600"/>
              </a:spcBef>
              <a:buNone/>
            </a:pPr>
            <a:endParaRPr lang="en-AU" sz="12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rgbClr val="00B0F0"/>
              </a:buClr>
              <a:buNone/>
            </a:pPr>
            <a:r>
              <a:rPr lang="en-A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Assessment </a:t>
            </a:r>
            <a:r>
              <a:rPr lang="en-AU" sz="2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Type 2: </a:t>
            </a:r>
            <a:r>
              <a:rPr lang="en-A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Folio (40%)</a:t>
            </a:r>
          </a:p>
          <a:p>
            <a:pPr marL="0" lvl="1" indent="0">
              <a:spcBef>
                <a:spcPts val="600"/>
              </a:spcBef>
              <a:buClr>
                <a:srgbClr val="00B0F0"/>
              </a:buClr>
              <a:buNone/>
            </a:pPr>
            <a:endParaRPr lang="en-AU" sz="12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hree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folio tasks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an focus on any of the topics, including the Open Topic (if chosen) 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age limit - maximum of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8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single-sided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A4 pages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appendices may be used but do not form a part of the assessment decision</a:t>
            </a:r>
          </a:p>
          <a:p>
            <a:pPr marL="742950" lvl="2" indent="-342900">
              <a:lnSpc>
                <a:spcPct val="150000"/>
              </a:lnSpc>
              <a:spcBef>
                <a:spcPts val="600"/>
              </a:spcBef>
              <a:buClr>
                <a:srgbClr val="00B0F0"/>
              </a:buClr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742950" lvl="2" indent="-342900">
              <a:spcBef>
                <a:spcPts val="600"/>
              </a:spcBef>
              <a:buClr>
                <a:srgbClr val="00B0F0"/>
              </a:buClr>
            </a:pPr>
            <a:endParaRPr lang="en-AU" sz="18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100461"/>
            <a:ext cx="91440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spc="-150" dirty="0">
                <a:solidFill>
                  <a:schemeClr val="bg1"/>
                </a:solidFill>
              </a:rPr>
              <a:t>Focus Questions</a:t>
            </a:r>
            <a:endParaRPr lang="en-AU" sz="4800" b="1" spc="-15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412776"/>
            <a:ext cx="5616624" cy="4320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How much support and direction can I provide my students within the tasks?</a:t>
            </a:r>
          </a:p>
          <a:p>
            <a:pPr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How do you provide opportunities for an open-ended investigation?</a:t>
            </a:r>
            <a:endParaRPr lang="en-US" sz="2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Does the task allow students to provide sufficient evidence in the specified page limit?</a:t>
            </a: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200" b="1" dirty="0">
                <a:solidFill>
                  <a:schemeClr val="bg1"/>
                </a:solidFill>
                <a:cs typeface="Arial" panose="020B0604020202020204" pitchFamily="34" charset="0"/>
              </a:rPr>
              <a:t>Does the </a:t>
            </a: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task </a:t>
            </a:r>
            <a:r>
              <a:rPr lang="en-US" sz="2200" b="1" dirty="0">
                <a:solidFill>
                  <a:schemeClr val="bg1"/>
                </a:solidFill>
                <a:cs typeface="Arial" panose="020B0604020202020204" pitchFamily="34" charset="0"/>
              </a:rPr>
              <a:t>need to assess RC5</a:t>
            </a:r>
            <a:r>
              <a:rPr 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?</a:t>
            </a: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AU" sz="2000" b="1" dirty="0">
                <a:solidFill>
                  <a:schemeClr val="bg1"/>
                </a:solidFill>
                <a:cs typeface="Arial" panose="020B0604020202020204" pitchFamily="34" charset="0"/>
              </a:rPr>
              <a:t>Can you adapt current tasks that are still appropriate in the redeveloped subject outline?</a:t>
            </a:r>
            <a:endParaRPr lang="en-US" sz="20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endParaRPr lang="en-US" sz="2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489" y="1723547"/>
            <a:ext cx="2983015" cy="40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39353" cy="1143000"/>
          </a:xfrm>
        </p:spPr>
        <p:txBody>
          <a:bodyPr>
            <a:no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</a:rPr>
              <a:t>Assessment Type 3: </a:t>
            </a:r>
            <a:br>
              <a:rPr lang="en-US" b="1" spc="-150" dirty="0" smtClean="0">
                <a:solidFill>
                  <a:schemeClr val="bg1"/>
                </a:solidFill>
              </a:rPr>
            </a:br>
            <a:r>
              <a:rPr lang="en-US" b="1" spc="-150" dirty="0" smtClean="0">
                <a:solidFill>
                  <a:schemeClr val="bg1"/>
                </a:solidFill>
              </a:rPr>
              <a:t>Examination</a:t>
            </a:r>
            <a:endParaRPr lang="en-AU" sz="28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96044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General Mathematics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</a:br>
            <a:endParaRPr lang="en-AU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Assessment </a:t>
            </a:r>
            <a:r>
              <a:rPr lang="en-AU" sz="3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Type 3: Examination (30</a:t>
            </a:r>
            <a:r>
              <a:rPr lang="en-AU" sz="3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%)</a:t>
            </a: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13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Calculators and notes allowed for entire examination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No formula sheet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One booklet not separated into topics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 hours</a:t>
            </a:r>
          </a:p>
          <a:p>
            <a:pPr marL="311400" lvl="2" indent="0">
              <a:spcBef>
                <a:spcPts val="300"/>
              </a:spcBef>
              <a:buClr>
                <a:srgbClr val="00B0F0"/>
              </a:buClr>
              <a:buNone/>
            </a:pP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Examined </a:t>
            </a:r>
            <a:r>
              <a:rPr lang="en-US" sz="3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topics</a:t>
            </a: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 3 – Statistical Models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 4 – Financial Models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 5 – Discrete Models</a:t>
            </a:r>
          </a:p>
          <a:p>
            <a:pPr marL="311400" lvl="2" indent="0">
              <a:spcBef>
                <a:spcPts val="300"/>
              </a:spcBef>
              <a:buClr>
                <a:srgbClr val="00B0F0"/>
              </a:buClr>
              <a:buNone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311400" lvl="2" indent="0">
              <a:spcBef>
                <a:spcPts val="300"/>
              </a:spcBef>
              <a:buClr>
                <a:srgbClr val="00B0F0"/>
              </a:buClr>
              <a:buNone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endParaRPr lang="en-AU" sz="1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8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39353" cy="1143000"/>
          </a:xfrm>
        </p:spPr>
        <p:txBody>
          <a:bodyPr>
            <a:no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</a:rPr>
              <a:t>Assessment Type 3: </a:t>
            </a:r>
            <a:br>
              <a:rPr lang="en-US" b="1" spc="-150" dirty="0" smtClean="0">
                <a:solidFill>
                  <a:schemeClr val="bg1"/>
                </a:solidFill>
              </a:rPr>
            </a:br>
            <a:r>
              <a:rPr lang="en-US" b="1" spc="-150" dirty="0" smtClean="0">
                <a:solidFill>
                  <a:schemeClr val="bg1"/>
                </a:solidFill>
              </a:rPr>
              <a:t>Examination</a:t>
            </a:r>
            <a:endParaRPr lang="en-AU" sz="28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96044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Essential Mathematics</a:t>
            </a:r>
            <a:b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</a:br>
            <a:endParaRPr lang="en-AU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Assessment </a:t>
            </a: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Type 3: Examination (30</a:t>
            </a: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%)</a:t>
            </a: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13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AU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Calculators and notes allowed for entire </a:t>
            </a:r>
            <a:r>
              <a:rPr lang="en-A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examination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No formula sheet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One booklet separated into topics 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 hours</a:t>
            </a:r>
          </a:p>
          <a:p>
            <a:pPr marL="311400" lvl="2" indent="0">
              <a:spcBef>
                <a:spcPts val="300"/>
              </a:spcBef>
              <a:buClr>
                <a:srgbClr val="00B0F0"/>
              </a:buClr>
              <a:buNone/>
            </a:pP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Examined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topics</a:t>
            </a:r>
          </a:p>
          <a:p>
            <a:pPr marL="0" lvl="1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 2 – Measurement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 4 – Statistics</a:t>
            </a: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Topic 5 – Investment and Loans</a:t>
            </a:r>
          </a:p>
          <a:p>
            <a:pPr marL="311400" lvl="2" indent="0">
              <a:spcBef>
                <a:spcPts val="300"/>
              </a:spcBef>
              <a:buClr>
                <a:srgbClr val="00B0F0"/>
              </a:buClr>
              <a:buNone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311400" lvl="2" indent="0">
              <a:spcBef>
                <a:spcPts val="300"/>
              </a:spcBef>
              <a:buClr>
                <a:srgbClr val="00B0F0"/>
              </a:buClr>
              <a:buNone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540000" lvl="2">
              <a:spcBef>
                <a:spcPts val="300"/>
              </a:spcBef>
              <a:buClr>
                <a:srgbClr val="00B0F0"/>
              </a:buClr>
            </a:pPr>
            <a:endParaRPr lang="en-AU" sz="1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0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AU" sz="4000" b="1" dirty="0" smtClean="0">
                <a:solidFill>
                  <a:schemeClr val="bg1"/>
                </a:solidFill>
              </a:rPr>
              <a:t>Stage 2 External Assessment</a:t>
            </a:r>
            <a:br>
              <a:rPr lang="en-AU" sz="4000" b="1" dirty="0" smtClean="0">
                <a:solidFill>
                  <a:schemeClr val="bg1"/>
                </a:solidFill>
              </a:rPr>
            </a:br>
            <a:r>
              <a:rPr lang="en-AU" sz="4000" b="1" dirty="0" smtClean="0">
                <a:solidFill>
                  <a:schemeClr val="bg1"/>
                </a:solidFill>
              </a:rPr>
              <a:t>Graphics Calculators</a:t>
            </a:r>
            <a:endParaRPr lang="en-AU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45638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Approved </a:t>
            </a:r>
            <a:r>
              <a:rPr lang="en-A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from </a:t>
            </a:r>
            <a:r>
              <a:rPr lang="en-A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for external examinations – 3 additional calculators</a:t>
            </a:r>
          </a:p>
          <a:p>
            <a:pPr marL="0" indent="0">
              <a:buNone/>
            </a:pPr>
            <a:r>
              <a:rPr lang="en-A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	</a:t>
            </a:r>
            <a:r>
              <a:rPr lang="en-AU" sz="20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Casio fx-CG20AU</a:t>
            </a:r>
            <a:endParaRPr lang="en-AU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AU" sz="20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	Texas Instruments – TI 84 Plus C – silver edition</a:t>
            </a:r>
            <a:endParaRPr lang="en-AU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n-AU" sz="20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	Texas Instruments – TI 84 Plus CE</a:t>
            </a:r>
          </a:p>
          <a:p>
            <a:pPr marL="0" indent="0">
              <a:buNone/>
            </a:pPr>
            <a:endParaRPr lang="en-AU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lvl="0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Information sheet 49 - approved calculators for external examinations</a:t>
            </a:r>
          </a:p>
        </p:txBody>
      </p:sp>
    </p:spTree>
    <p:extLst>
      <p:ext uri="{BB962C8B-B14F-4D97-AF65-F5344CB8AC3E}">
        <p14:creationId xmlns:p14="http://schemas.microsoft.com/office/powerpoint/2010/main" val="348153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0" y="332656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300"/>
              </a:lnSpc>
            </a:pPr>
            <a:r>
              <a:rPr lang="en-AU" b="1" spc="-150" dirty="0">
                <a:solidFill>
                  <a:schemeClr val="bg1"/>
                </a:solidFill>
                <a:latin typeface="Arial" panose="020B0604020202020204" pitchFamily="34" charset="0"/>
              </a:rPr>
              <a:t>4 Phases of Quality Assurance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646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en-US" b="1" spc="-150" dirty="0">
                <a:solidFill>
                  <a:schemeClr val="bg1"/>
                </a:solidFill>
              </a:rPr>
              <a:t>Learning and Assessment Plans</a:t>
            </a:r>
            <a:endParaRPr lang="en-AU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09634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simplified form</a:t>
            </a:r>
            <a:endParaRPr lang="en-AU" sz="33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 cover sheet and assessment overview</a:t>
            </a:r>
            <a:endParaRPr lang="en-AU" sz="33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pre-approved LAPs</a:t>
            </a:r>
          </a:p>
          <a:p>
            <a:pPr lvl="1">
              <a:lnSpc>
                <a:spcPct val="150000"/>
              </a:lnSpc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example LAPs</a:t>
            </a:r>
            <a:endParaRPr lang="en-AU" sz="33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4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74639"/>
            <a:ext cx="91440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spc="-150" dirty="0">
                <a:solidFill>
                  <a:schemeClr val="bg1"/>
                </a:solidFill>
              </a:rPr>
              <a:t>Focus Questions</a:t>
            </a:r>
            <a:endParaRPr lang="en-AU" sz="4800" b="1" spc="-15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844824"/>
            <a:ext cx="4752528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AU" sz="2400" b="1" dirty="0">
                <a:solidFill>
                  <a:schemeClr val="bg1"/>
                </a:solidFill>
                <a:cs typeface="Arial" panose="020B0604020202020204" pitchFamily="34" charset="0"/>
              </a:rPr>
              <a:t>Could you use a pre-approved learning and assessment plan (LAP</a:t>
            </a:r>
            <a:r>
              <a:rPr lang="en-AU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)?</a:t>
            </a:r>
          </a:p>
          <a:p>
            <a:pPr>
              <a:lnSpc>
                <a:spcPts val="26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Can I make changes to a pre-approved LAP?</a:t>
            </a:r>
          </a:p>
          <a:p>
            <a:pPr>
              <a:lnSpc>
                <a:spcPts val="2600"/>
              </a:lnSpc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When do I need to submit a LAP for approval?</a:t>
            </a:r>
            <a:endParaRPr lang="en-AU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489" y="1723547"/>
            <a:ext cx="2983015" cy="40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normAutofit/>
          </a:bodyPr>
          <a:lstStyle/>
          <a:p>
            <a:r>
              <a:rPr lang="en-US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Feedback: Stage 1 &amp; Stage 2</a:t>
            </a:r>
            <a:endParaRPr lang="en-AU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880319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0B0F0"/>
              </a:buClr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provide any feedback to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SACE Officers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hlinkClick r:id="rId4"/>
              </a:rPr>
              <a:t>Deanna.Isles@sa.gov.au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hlinkClick r:id="rId5"/>
              </a:rPr>
              <a:t>Louise.Lycett@sa.gov.au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hlinkClick r:id="rId6"/>
              </a:rPr>
              <a:t>Lois.Ey@sa.gov.au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hlinkClick r:id="rId7"/>
              </a:rPr>
              <a:t>Matt.Costin@sa.gov.au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lvl="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8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norm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SACE </a:t>
            </a:r>
            <a:r>
              <a:rPr lang="en-AU" b="1" dirty="0" smtClean="0">
                <a:solidFill>
                  <a:schemeClr val="bg1"/>
                </a:solidFill>
              </a:rPr>
              <a:t>E-Assessment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13681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E-Clarifying/Learning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E-Moderation</a:t>
            </a:r>
          </a:p>
          <a:p>
            <a:pPr>
              <a:lnSpc>
                <a:spcPct val="150000"/>
              </a:lnSpc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E-Submission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of student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>
              <a:lnSpc>
                <a:spcPct val="150000"/>
              </a:lnSpc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E-Marking</a:t>
            </a:r>
          </a:p>
          <a:p>
            <a:pPr>
              <a:lnSpc>
                <a:spcPct val="150000"/>
              </a:lnSpc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E-Examinations</a:t>
            </a:r>
            <a:endParaRPr lang="en-A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9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Integration of the Australian Curriculum with SACE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080120"/>
          </a:xfrm>
        </p:spPr>
        <p:txBody>
          <a:bodyPr>
            <a:noAutofit/>
          </a:bodyPr>
          <a:lstStyle/>
          <a:p>
            <a:pPr marL="1085850" lvl="2" indent="-17145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eference group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 indent="-171450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teams</a:t>
            </a:r>
          </a:p>
          <a:p>
            <a:pPr marL="1085850" lvl="2" indent="-17145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ocus group </a:t>
            </a:r>
          </a:p>
          <a:p>
            <a:pPr marL="1085850" lvl="2" indent="-171450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consultation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 indent="-171450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based on online consultation</a:t>
            </a:r>
          </a:p>
          <a:p>
            <a:pPr marL="1085850" lvl="2" indent="-171450">
              <a:lnSpc>
                <a:spcPct val="150000"/>
              </a:lnSpc>
            </a:pPr>
            <a:r>
              <a:rPr lang="en-US" sz="2000" dirty="0">
                <a:cs typeface="Arial" panose="020B0604020202020204" pitchFamily="34" charset="0"/>
              </a:rPr>
              <a:t>Accreditation, Recognition and Certification Committee </a:t>
            </a:r>
          </a:p>
          <a:p>
            <a:pPr marL="1085850" lvl="2" indent="-171450">
              <a:lnSpc>
                <a:spcPct val="150000"/>
              </a:lnSpc>
            </a:pPr>
            <a:r>
              <a:rPr lang="en-US" sz="2000" dirty="0">
                <a:cs typeface="Arial" panose="020B0604020202020204" pitchFamily="34" charset="0"/>
              </a:rPr>
              <a:t>SACE Board approved</a:t>
            </a:r>
            <a:endParaRPr lang="en-AU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489" y="1723547"/>
            <a:ext cx="2983015" cy="4009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" y="188640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spc="-150" dirty="0" smtClean="0">
                <a:solidFill>
                  <a:schemeClr val="bg1"/>
                </a:solidFill>
              </a:rPr>
              <a:t>What’s next?</a:t>
            </a:r>
            <a:endParaRPr lang="en-AU" sz="5400" b="1" spc="-15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4824"/>
            <a:ext cx="5668289" cy="24048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planning – subjects </a:t>
            </a:r>
          </a:p>
          <a:p>
            <a:pPr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planning 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familiarise yourself with the </a:t>
            </a:r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</a:t>
            </a:r>
            <a:r>
              <a:rPr lang="en-US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outline/s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program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and assessment plan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</p:txBody>
      </p:sp>
    </p:spTree>
    <p:extLst>
      <p:ext uri="{BB962C8B-B14F-4D97-AF65-F5344CB8AC3E}">
        <p14:creationId xmlns:p14="http://schemas.microsoft.com/office/powerpoint/2010/main" val="4313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47" y="130623"/>
            <a:ext cx="9139353" cy="14261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spc="-1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Subjects</a:t>
            </a:r>
            <a:endParaRPr lang="en-AU" sz="54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906010"/>
              </p:ext>
            </p:extLst>
          </p:nvPr>
        </p:nvGraphicFramePr>
        <p:xfrm>
          <a:off x="683568" y="2132856"/>
          <a:ext cx="7632848" cy="290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 1 subjects 2016</a:t>
                      </a:r>
                      <a:endParaRPr lang="en-AU" sz="2400" dirty="0"/>
                    </a:p>
                  </a:txBody>
                  <a:tcPr marL="180000" marR="180000" marT="108000" marB="10800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 2 subjects 2017</a:t>
                      </a:r>
                      <a:endParaRPr lang="en-AU" sz="2400" dirty="0"/>
                    </a:p>
                  </a:txBody>
                  <a:tcPr marL="180000" marR="180000" marT="108000" marB="108000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Specialist Mathematics</a:t>
                      </a:r>
                    </a:p>
                  </a:txBody>
                  <a:tcPr marL="180000" marR="180000" marT="108000" marB="108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Methods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Mathematics 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Mathematics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Essential Mathematics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Essential Mathematics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68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ATAR and Preclusions</a:t>
            </a:r>
            <a:endParaRPr lang="en-AU" sz="4800" b="1" spc="-15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76" y="1556792"/>
            <a:ext cx="8147248" cy="936104"/>
          </a:xfrm>
        </p:spPr>
        <p:txBody>
          <a:bodyPr>
            <a:noAutofit/>
          </a:bodyPr>
          <a:lstStyle/>
          <a:p>
            <a:pPr marL="342900" lvl="1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All 2017 Stage 2 mathematics subjects are eligible to contribute to ATAR</a:t>
            </a:r>
          </a:p>
          <a:p>
            <a:pPr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Precluded combinations 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General Mathematics and Mathematical Methods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General Mathematics and Essential Mathematics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Essential Mathematics and Mathematical Methods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Mathematical Pathways (historical) and Essential Mathematics</a:t>
            </a:r>
          </a:p>
          <a:p>
            <a:pPr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SATAC website </a:t>
            </a:r>
          </a:p>
          <a:p>
            <a:pPr lvl="1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AU" sz="2000" u="sng" dirty="0" smtClean="0">
                <a:hlinkClick r:id="rId4"/>
              </a:rPr>
              <a:t>www.satac.edu.au/updates-for-2017-and-2018-tertiary-entrance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9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47" y="130623"/>
            <a:ext cx="9139353" cy="14261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2 Mathematics Subjects</a:t>
            </a:r>
            <a:endParaRPr lang="en-AU" sz="48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648777"/>
              </p:ext>
            </p:extLst>
          </p:nvPr>
        </p:nvGraphicFramePr>
        <p:xfrm>
          <a:off x="433863" y="1683720"/>
          <a:ext cx="8280920" cy="349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spc="-1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Stage 2 subjects</a:t>
                      </a:r>
                      <a:endParaRPr lang="en-AU" sz="2400" spc="-150" dirty="0"/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spc="-1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 2 subjects from 2017</a:t>
                      </a:r>
                      <a:endParaRPr lang="en-AU" sz="2400" spc="-150" dirty="0"/>
                    </a:p>
                  </a:txBody>
                  <a:tcPr marL="180000" marR="180000" marT="108000" marB="108000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Specialist Mathematics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Specialist Mathematics</a:t>
                      </a: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Studies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Methods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Methods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Applications</a:t>
                      </a: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Mathematics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Pathways</a:t>
                      </a: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Essential Mathematics</a:t>
                      </a:r>
                      <a:endParaRPr lang="en-A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3635896" y="2564904"/>
            <a:ext cx="1008112" cy="2304256"/>
            <a:chOff x="3635896" y="2564904"/>
            <a:chExt cx="1008112" cy="230425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851920" y="2564904"/>
              <a:ext cx="789765" cy="0"/>
            </a:xfrm>
            <a:prstGeom prst="straightConnector1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283968" y="3356992"/>
              <a:ext cx="357717" cy="367086"/>
            </a:xfrm>
            <a:prstGeom prst="straightConnector1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773140" y="3724078"/>
              <a:ext cx="529779" cy="0"/>
            </a:xfrm>
            <a:prstGeom prst="straightConnector1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635896" y="3140968"/>
              <a:ext cx="998612" cy="0"/>
            </a:xfrm>
            <a:prstGeom prst="straightConnector1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282852" y="3724078"/>
              <a:ext cx="351656" cy="344610"/>
            </a:xfrm>
            <a:prstGeom prst="straightConnector1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211960" y="4293096"/>
              <a:ext cx="432048" cy="0"/>
            </a:xfrm>
            <a:prstGeom prst="straightConnector1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205288" y="4288631"/>
              <a:ext cx="429220" cy="436513"/>
            </a:xfrm>
            <a:prstGeom prst="straightConnector1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995936" y="4869160"/>
              <a:ext cx="645749" cy="0"/>
            </a:xfrm>
            <a:prstGeom prst="straightConnector1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477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68144" y="1556792"/>
            <a:ext cx="3203848" cy="1512168"/>
          </a:xfrm>
        </p:spPr>
        <p:txBody>
          <a:bodyPr>
            <a:noAutofit/>
          </a:bodyPr>
          <a:lstStyle/>
          <a:p>
            <a:pPr algn="l">
              <a:lnSpc>
                <a:spcPts val="5100"/>
              </a:lnSpc>
            </a:pPr>
            <a:r>
              <a:rPr lang="en-US" sz="4800" b="1" spc="-150" dirty="0" smtClean="0">
                <a:solidFill>
                  <a:schemeClr val="bg1"/>
                </a:solidFill>
              </a:rPr>
              <a:t>Pathway Options</a:t>
            </a:r>
            <a:endParaRPr lang="en-AU" sz="4800" b="1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4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2808312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Australian Curriculum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capabilities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Numeracy*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communication technology capability*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and creative thinking*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and social capability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understanding</a:t>
            </a:r>
          </a:p>
          <a:p>
            <a:pPr lvl="1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Intercultural understanding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42801"/>
          </a:xfrm>
          <a:prstGeom prst="rect">
            <a:avLst/>
          </a:prstGeom>
        </p:spPr>
        <p:txBody>
          <a:bodyPr vert="horz" lIns="36000" tIns="45720" rIns="3600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spc="-150" dirty="0" smtClean="0">
                <a:solidFill>
                  <a:schemeClr val="bg1"/>
                </a:solidFill>
                <a:latin typeface="Arial" panose="020B0604020202020204" pitchFamily="34" charset="0"/>
              </a:rPr>
              <a:t>Capabilities</a:t>
            </a:r>
            <a:endParaRPr lang="en-AU" sz="54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976" y="1870983"/>
            <a:ext cx="5004048" cy="69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8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6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mplementation 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Implementation  powerpoint</Template>
  <TotalTime>0</TotalTime>
  <Words>959</Words>
  <Application>Microsoft Office PowerPoint</Application>
  <PresentationFormat>On-screen Show (4:3)</PresentationFormat>
  <Paragraphs>253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Implementation  powerpoint</vt:lpstr>
      <vt:lpstr>PowerPoint Presentation</vt:lpstr>
      <vt:lpstr>Program</vt:lpstr>
      <vt:lpstr>Integration of the Australian Curriculum with SACE</vt:lpstr>
      <vt:lpstr>PowerPoint Presentation</vt:lpstr>
      <vt:lpstr>ATAR and Preclusions</vt:lpstr>
      <vt:lpstr>PowerPoint Presentation</vt:lpstr>
      <vt:lpstr>Pathway Options</vt:lpstr>
      <vt:lpstr>PowerPoint Presentation</vt:lpstr>
      <vt:lpstr>PowerPoint Presentation</vt:lpstr>
      <vt:lpstr>Content</vt:lpstr>
      <vt:lpstr>Open Topic</vt:lpstr>
      <vt:lpstr>PowerPoint Presentation</vt:lpstr>
      <vt:lpstr>Assessment</vt:lpstr>
      <vt:lpstr>Assessment Scope and Requirements</vt:lpstr>
      <vt:lpstr>Assessment Scope and Requirements</vt:lpstr>
      <vt:lpstr>Assessment Type 1:  Skills and Applications Tasks</vt:lpstr>
      <vt:lpstr>Assessment Type 1:  Skills and Applications Tasks</vt:lpstr>
      <vt:lpstr>PowerPoint Presentation</vt:lpstr>
      <vt:lpstr>Assessment Type 2:  Mathematical Investigation</vt:lpstr>
      <vt:lpstr>Assessment Type 2:  Folio</vt:lpstr>
      <vt:lpstr>PowerPoint Presentation</vt:lpstr>
      <vt:lpstr>Assessment Type 3:  Examination</vt:lpstr>
      <vt:lpstr>Assessment Type 3:  Examination</vt:lpstr>
      <vt:lpstr>Stage 2 External Assessment Graphics Calculators</vt:lpstr>
      <vt:lpstr>PowerPoint Presentation</vt:lpstr>
      <vt:lpstr>Learning and Assessment Plans</vt:lpstr>
      <vt:lpstr>PowerPoint Presentation</vt:lpstr>
      <vt:lpstr>Feedback: Stage 1 &amp; Stage 2</vt:lpstr>
      <vt:lpstr>SACE E-Assessment</vt:lpstr>
      <vt:lpstr>What’s next?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2016-07-12T01:31:36Z</dcterms:created>
  <dcterms:modified xsi:type="dcterms:W3CDTF">2016-07-12T01:32:10Z</dcterms:modified>
</cp:coreProperties>
</file>