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32"/>
  </p:notesMasterIdLst>
  <p:sldIdLst>
    <p:sldId id="256" r:id="rId2"/>
    <p:sldId id="338" r:id="rId3"/>
    <p:sldId id="339" r:id="rId4"/>
    <p:sldId id="258" r:id="rId5"/>
    <p:sldId id="351" r:id="rId6"/>
    <p:sldId id="337" r:id="rId7"/>
    <p:sldId id="287" r:id="rId8"/>
    <p:sldId id="260" r:id="rId9"/>
    <p:sldId id="330" r:id="rId10"/>
    <p:sldId id="286" r:id="rId11"/>
    <p:sldId id="354" r:id="rId12"/>
    <p:sldId id="342" r:id="rId13"/>
    <p:sldId id="266" r:id="rId14"/>
    <p:sldId id="334" r:id="rId15"/>
    <p:sldId id="353" r:id="rId16"/>
    <p:sldId id="308" r:id="rId17"/>
    <p:sldId id="355" r:id="rId18"/>
    <p:sldId id="349" r:id="rId19"/>
    <p:sldId id="340" r:id="rId20"/>
    <p:sldId id="356" r:id="rId21"/>
    <p:sldId id="347" r:id="rId22"/>
    <p:sldId id="341" r:id="rId23"/>
    <p:sldId id="357" r:id="rId24"/>
    <p:sldId id="301" r:id="rId25"/>
    <p:sldId id="343" r:id="rId26"/>
    <p:sldId id="282" r:id="rId27"/>
    <p:sldId id="312" r:id="rId28"/>
    <p:sldId id="344" r:id="rId29"/>
    <p:sldId id="345" r:id="rId30"/>
    <p:sldId id="358" r:id="rId31"/>
  </p:sldIdLst>
  <p:sldSz cx="9144000" cy="6858000" type="screen4x3"/>
  <p:notesSz cx="6794500" cy="9931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Author" initials="A" lastIdx="0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1C6"/>
    <a:srgbClr val="0070C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 autoAdjust="0"/>
    <p:restoredTop sz="86131" autoAdjust="0"/>
  </p:normalViewPr>
  <p:slideViewPr>
    <p:cSldViewPr>
      <p:cViewPr>
        <p:scale>
          <a:sx n="75" d="100"/>
          <a:sy n="75" d="100"/>
        </p:scale>
        <p:origin x="-930" y="-87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4254"/>
    </p:cViewPr>
  </p:sorterViewPr>
  <p:notesViewPr>
    <p:cSldViewPr>
      <p:cViewPr varScale="1">
        <p:scale>
          <a:sx n="73" d="100"/>
          <a:sy n="73" d="100"/>
        </p:scale>
        <p:origin x="-2148" y="1044"/>
      </p:cViewPr>
      <p:guideLst>
        <p:guide orient="horz" pos="3128"/>
        <p:guide pos="214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81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panose="020B0604020202020204" pitchFamily="34" charset="0"/>
              </a:defRPr>
            </a:lvl1pPr>
          </a:lstStyle>
          <a:p>
            <a:endParaRPr lang="en-AU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8100" y="0"/>
            <a:ext cx="294481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panose="020B0604020202020204" pitchFamily="34" charset="0"/>
              </a:defRPr>
            </a:lvl1pPr>
          </a:lstStyle>
          <a:p>
            <a:fld id="{7EAA03D3-1C5F-404A-9DF6-576BF191B849}" type="datetimeFigureOut">
              <a:rPr lang="en-AU" smtClean="0"/>
              <a:pPr/>
              <a:t>12/07/2016</a:t>
            </a:fld>
            <a:endParaRPr lang="en-AU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4400" y="744538"/>
            <a:ext cx="4965700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18050"/>
            <a:ext cx="5435600" cy="446881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2925"/>
            <a:ext cx="2944813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panose="020B0604020202020204" pitchFamily="34" charset="0"/>
              </a:defRPr>
            </a:lvl1pPr>
          </a:lstStyle>
          <a:p>
            <a:endParaRPr lang="en-A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8100" y="9432925"/>
            <a:ext cx="2944813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panose="020B0604020202020204" pitchFamily="34" charset="0"/>
              </a:defRPr>
            </a:lvl1pPr>
          </a:lstStyle>
          <a:p>
            <a:fld id="{50EBECA8-7B37-4E9D-9FB5-11127C7CBF61}" type="slidenum">
              <a:rPr lang="en-AU" smtClean="0"/>
              <a:pPr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6969852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EBECA8-7B37-4E9D-9FB5-11127C7CBF61}" type="slidenum">
              <a:rPr lang="en-AU" smtClean="0"/>
              <a:t>1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2882307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04E7CF-BDEC-4C96-A058-36908A95C28C}" type="slidenum">
              <a:rPr lang="en-AU" smtClean="0"/>
              <a:t>10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01399351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04E7CF-BDEC-4C96-A058-36908A95C28C}" type="slidenum">
              <a:rPr lang="en-AU" smtClean="0"/>
              <a:t>11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01399351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lvl="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04E7CF-BDEC-4C96-A058-36908A95C28C}" type="slidenum">
              <a:rPr lang="en-AU" smtClean="0"/>
              <a:t>12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73602821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EBECA8-7B37-4E9D-9FB5-11127C7CBF61}" type="slidenum">
              <a:rPr lang="en-AU" smtClean="0"/>
              <a:t>13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76715892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04E7CF-BDEC-4C96-A058-36908A95C28C}" type="slidenum">
              <a:rPr lang="en-AU" smtClean="0"/>
              <a:t>14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76627213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04E7CF-BDEC-4C96-A058-36908A95C28C}" type="slidenum">
              <a:rPr lang="en-AU" smtClean="0"/>
              <a:t>15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76627213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charset="0"/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04E7CF-BDEC-4C96-A058-36908A95C28C}" type="slidenum">
              <a:rPr lang="en-AU" smtClean="0"/>
              <a:t>16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58580120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charset="0"/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04E7CF-BDEC-4C96-A058-36908A95C28C}" type="slidenum">
              <a:rPr lang="en-AU" smtClean="0"/>
              <a:t>17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58580120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04E7CF-BDEC-4C96-A058-36908A95C28C}" type="slidenum">
              <a:rPr lang="en-AU" smtClean="0"/>
              <a:t>18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73602821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04E7CF-BDEC-4C96-A058-36908A95C28C}" type="slidenum">
              <a:rPr lang="en-AU" smtClean="0"/>
              <a:t>19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5858012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0" indent="0">
              <a:buFont typeface="Arial" panose="020B0604020202020204" pitchFamily="34" charset="0"/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EBECA8-7B37-4E9D-9FB5-11127C7CBF61}" type="slidenum">
              <a:rPr lang="en-AU" smtClean="0"/>
              <a:t>2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51565618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04E7CF-BDEC-4C96-A058-36908A95C28C}" type="slidenum">
              <a:rPr lang="en-AU" smtClean="0"/>
              <a:t>20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585801202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04E7CF-BDEC-4C96-A058-36908A95C28C}" type="slidenum">
              <a:rPr lang="en-AU" smtClean="0"/>
              <a:t>21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736028215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04E7CF-BDEC-4C96-A058-36908A95C28C}" type="slidenum">
              <a:rPr lang="en-AU" smtClean="0"/>
              <a:t>22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585801202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04E7CF-BDEC-4C96-A058-36908A95C28C}" type="slidenum">
              <a:rPr lang="en-AU" smtClean="0"/>
              <a:t>23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585801202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04E7CF-BDEC-4C96-A058-36908A95C28C}" type="slidenum">
              <a:rPr lang="en-AU" smtClean="0"/>
              <a:t>24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766272132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AU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EBECA8-7B37-4E9D-9FB5-11127C7CBF61}" type="slidenum">
              <a:rPr lang="en-AU" smtClean="0"/>
              <a:t>25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286062766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EBECA8-7B37-4E9D-9FB5-11127C7CBF61}" type="slidenum">
              <a:rPr lang="en-AU" smtClean="0"/>
              <a:t>26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291883665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04E7CF-BDEC-4C96-A058-36908A95C28C}" type="slidenum">
              <a:rPr lang="en-AU" smtClean="0"/>
              <a:t>27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736028215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EBECA8-7B37-4E9D-9FB5-11127C7CBF61}" type="slidenum">
              <a:rPr lang="en-AU" smtClean="0"/>
              <a:t>28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48380317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EBECA8-7B37-4E9D-9FB5-11127C7CBF61}" type="slidenum">
              <a:rPr lang="en-AU" smtClean="0"/>
              <a:t>29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4838031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EBECA8-7B37-4E9D-9FB5-11127C7CBF61}" type="slidenum">
              <a:rPr lang="en-AU" smtClean="0"/>
              <a:t>3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515656189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EBECA8-7B37-4E9D-9FB5-11127C7CBF61}" type="slidenum">
              <a:rPr lang="en-AU" smtClean="0"/>
              <a:t>30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74586270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EBECA8-7B37-4E9D-9FB5-11127C7CBF61}" type="slidenum">
              <a:rPr lang="en-AU" smtClean="0"/>
              <a:t>4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60341165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EBECA8-7B37-4E9D-9FB5-11127C7CBF61}" type="slidenum">
              <a:rPr lang="en-AU" smtClean="0"/>
              <a:t>5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51565618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EBECA8-7B37-4E9D-9FB5-11127C7CBF61}" type="slidenum">
              <a:rPr lang="en-AU" smtClean="0"/>
              <a:t>6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60341165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04E7CF-BDEC-4C96-A058-36908A95C28C}" type="slidenum">
              <a:rPr lang="en-AU" smtClean="0"/>
              <a:t>7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84960147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EBECA8-7B37-4E9D-9FB5-11127C7CBF61}" type="slidenum">
              <a:rPr lang="en-AU" smtClean="0"/>
              <a:t>8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35290068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EBECA8-7B37-4E9D-9FB5-11127C7CBF61}" type="slidenum">
              <a:rPr lang="en-AU" smtClean="0"/>
              <a:t>9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4074623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8CC6D-5D0C-4FE8-A305-993E337F23D5}" type="datetimeFigureOut">
              <a:rPr lang="en-AU" smtClean="0"/>
              <a:t>12/07/2016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EF8AB-6584-4DD7-8972-7C9C87EDA23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4541915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8CC6D-5D0C-4FE8-A305-993E337F23D5}" type="datetimeFigureOut">
              <a:rPr lang="en-AU" smtClean="0"/>
              <a:t>12/07/2016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EF8AB-6584-4DD7-8972-7C9C87EDA23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3447508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8CC6D-5D0C-4FE8-A305-993E337F23D5}" type="datetimeFigureOut">
              <a:rPr lang="en-AU" smtClean="0"/>
              <a:t>12/07/2016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EF8AB-6584-4DD7-8972-7C9C87EDA23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8518601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8CC6D-5D0C-4FE8-A305-993E337F23D5}" type="datetimeFigureOut">
              <a:rPr lang="en-AU" smtClean="0"/>
              <a:t>12/07/2016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EF8AB-6584-4DD7-8972-7C9C87EDA23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7043801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8CC6D-5D0C-4FE8-A305-993E337F23D5}" type="datetimeFigureOut">
              <a:rPr lang="en-AU" smtClean="0"/>
              <a:t>12/07/2016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EF8AB-6584-4DD7-8972-7C9C87EDA23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136112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8CC6D-5D0C-4FE8-A305-993E337F23D5}" type="datetimeFigureOut">
              <a:rPr lang="en-AU" smtClean="0"/>
              <a:t>12/07/2016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EF8AB-6584-4DD7-8972-7C9C87EDA23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7303671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8CC6D-5D0C-4FE8-A305-993E337F23D5}" type="datetimeFigureOut">
              <a:rPr lang="en-AU" smtClean="0"/>
              <a:t>12/07/2016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EF8AB-6584-4DD7-8972-7C9C87EDA23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8386420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8CC6D-5D0C-4FE8-A305-993E337F23D5}" type="datetimeFigureOut">
              <a:rPr lang="en-AU" smtClean="0"/>
              <a:t>12/07/2016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EF8AB-6584-4DD7-8972-7C9C87EDA23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305680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8CC6D-5D0C-4FE8-A305-993E337F23D5}" type="datetimeFigureOut">
              <a:rPr lang="en-AU" smtClean="0"/>
              <a:t>12/07/2016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EF8AB-6584-4DD7-8972-7C9C87EDA23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6428927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49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8CC6D-5D0C-4FE8-A305-993E337F23D5}" type="datetimeFigureOut">
              <a:rPr lang="en-AU" smtClean="0"/>
              <a:t>12/07/2016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EF8AB-6584-4DD7-8972-7C9C87EDA23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828841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8CC6D-5D0C-4FE8-A305-993E337F23D5}" type="datetimeFigureOut">
              <a:rPr lang="en-AU" smtClean="0"/>
              <a:t>12/07/2016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EF8AB-6584-4DD7-8972-7C9C87EDA23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0652223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A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fld id="{BE28CC6D-5D0C-4FE8-A305-993E337F23D5}" type="datetimeFigureOut">
              <a:rPr lang="en-AU" smtClean="0"/>
              <a:pPr/>
              <a:t>12/07/2016</a:t>
            </a:fld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endParaRPr lang="en-A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fld id="{93CEF8AB-6584-4DD7-8972-7C9C87EDA238}" type="slidenum">
              <a:rPr lang="en-AU" smtClean="0"/>
              <a:pPr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5796769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Arial" panose="020B0604020202020204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hyperlink" Target="mailto:matt.costin@sa.gov.au" TargetMode="External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lois.ey@sa.gov.au" TargetMode="External"/><Relationship Id="rId5" Type="http://schemas.openxmlformats.org/officeDocument/2006/relationships/hyperlink" Target="mailto:Louise.Lycett@sa.gov.au" TargetMode="External"/><Relationship Id="rId4" Type="http://schemas.openxmlformats.org/officeDocument/2006/relationships/hyperlink" Target="mailto:Deanna.Isles@sa.gov.au" TargetMode="Externa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satac.edu.au/updates-for-2017-and-2018-tertiary-entrance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/>
        </p:nvSpPr>
        <p:spPr>
          <a:xfrm>
            <a:off x="395536" y="1052736"/>
            <a:ext cx="8496944" cy="3960440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spcBef>
                <a:spcPts val="600"/>
              </a:spcBef>
              <a:spcAft>
                <a:spcPts val="600"/>
              </a:spcAft>
            </a:pPr>
            <a:r>
              <a:rPr lang="en-AU" sz="3200" b="1" dirty="0" smtClean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Integration of Australian Curriculum</a:t>
            </a:r>
            <a:r>
              <a:rPr lang="en-AU" sz="3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AU" sz="3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AU" sz="12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AU" sz="12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AU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en-AU" sz="4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tage 2 </a:t>
            </a:r>
          </a:p>
          <a:p>
            <a:pPr algn="l">
              <a:spcBef>
                <a:spcPts val="600"/>
              </a:spcBef>
              <a:spcAft>
                <a:spcPts val="600"/>
              </a:spcAft>
            </a:pPr>
            <a:r>
              <a:rPr lang="en-AU" sz="4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General Mathematics</a:t>
            </a:r>
          </a:p>
          <a:p>
            <a:pPr algn="l">
              <a:spcBef>
                <a:spcPts val="600"/>
              </a:spcBef>
              <a:spcAft>
                <a:spcPts val="600"/>
              </a:spcAft>
            </a:pPr>
            <a:r>
              <a:rPr lang="en-AU" sz="4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Essential Mathematics</a:t>
            </a:r>
            <a:br>
              <a:rPr lang="en-AU" sz="4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AU" sz="32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Subtitle 4"/>
          <p:cNvSpPr txBox="1">
            <a:spLocks/>
          </p:cNvSpPr>
          <p:nvPr/>
        </p:nvSpPr>
        <p:spPr>
          <a:xfrm>
            <a:off x="0" y="4653136"/>
            <a:ext cx="2555776" cy="648072"/>
          </a:xfrm>
          <a:prstGeom prst="rect">
            <a:avLst/>
          </a:prstGeom>
          <a:solidFill>
            <a:srgbClr val="00B0F0"/>
          </a:solidFill>
        </p:spPr>
        <p:txBody>
          <a:bodyPr vert="horz" lIns="91440" tIns="45720" rIns="91440" bIns="45720" rtlCol="0" anchor="ctr" anchorCtr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32000" algn="l"/>
            <a:r>
              <a:rPr lang="en-US" sz="2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Term 2, 2016</a:t>
            </a:r>
            <a:endParaRPr lang="en-AU" sz="2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15793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47" y="188640"/>
            <a:ext cx="9139353" cy="1143000"/>
          </a:xfrm>
        </p:spPr>
        <p:txBody>
          <a:bodyPr>
            <a:noAutofit/>
          </a:bodyPr>
          <a:lstStyle/>
          <a:p>
            <a:r>
              <a:rPr lang="en-AU" b="1" spc="-150" dirty="0" smtClean="0">
                <a:solidFill>
                  <a:schemeClr val="bg1"/>
                </a:solidFill>
              </a:rPr>
              <a:t>Content</a:t>
            </a:r>
            <a:endParaRPr lang="en-AU" sz="2800" b="1" spc="-150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3840534"/>
          </a:xfrm>
        </p:spPr>
        <p:txBody>
          <a:bodyPr>
            <a:noAutofit/>
          </a:bodyPr>
          <a:lstStyle/>
          <a:p>
            <a:pPr marL="0" lvl="1" indent="0">
              <a:buClr>
                <a:srgbClr val="00B0F0"/>
              </a:buClr>
              <a:buNone/>
            </a:pPr>
            <a:r>
              <a:rPr lang="en-US" sz="3600" dirty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  <a:t>Topics</a:t>
            </a:r>
          </a:p>
          <a:p>
            <a:pPr marL="342900" lvl="1" indent="-342900">
              <a:buClr>
                <a:srgbClr val="00B0F0"/>
              </a:buClr>
              <a:buFont typeface="Wingdings" panose="05000000000000000000" pitchFamily="2" charset="2"/>
              <a:buChar char="§"/>
            </a:pPr>
            <a:endParaRPr lang="en-US" sz="1200" dirty="0">
              <a:solidFill>
                <a:schemeClr val="tx1">
                  <a:lumMod val="75000"/>
                  <a:lumOff val="25000"/>
                </a:schemeClr>
              </a:solidFill>
              <a:cs typeface="Arial" panose="020B0604020202020204" pitchFamily="34" charset="0"/>
            </a:endParaRPr>
          </a:p>
          <a:p>
            <a:pPr marL="742950" lvl="2" indent="-342900">
              <a:buClr>
                <a:srgbClr val="00B0F0"/>
              </a:buClr>
              <a:buFont typeface="Wingdings" panose="05000000000000000000" pitchFamily="2" charset="2"/>
              <a:buChar char="§"/>
            </a:pP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  <a:t>five 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  <a:t>topics 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  <a:t>described – 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  <a:t>each divided into 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  <a:t>subtopics</a:t>
            </a:r>
          </a:p>
          <a:p>
            <a:pPr marL="742950" lvl="2" indent="-342900">
              <a:buClr>
                <a:srgbClr val="00B0F0"/>
              </a:buClr>
              <a:buFont typeface="Wingdings" panose="05000000000000000000" pitchFamily="2" charset="2"/>
              <a:buChar char="§"/>
            </a:pPr>
            <a:endParaRPr lang="en-US" sz="1400" dirty="0">
              <a:solidFill>
                <a:schemeClr val="tx1">
                  <a:lumMod val="75000"/>
                  <a:lumOff val="25000"/>
                </a:schemeClr>
              </a:solidFill>
              <a:cs typeface="Arial" panose="020B0604020202020204" pitchFamily="34" charset="0"/>
            </a:endParaRPr>
          </a:p>
          <a:p>
            <a:pPr marL="742950" lvl="2" indent="-342900">
              <a:buClr>
                <a:srgbClr val="00B0F0"/>
              </a:buClr>
              <a:buFont typeface="Wingdings" panose="05000000000000000000" pitchFamily="2" charset="2"/>
              <a:buChar char="§"/>
            </a:pP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  <a:t>key 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  <a:t>questions and key 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  <a:t>concepts</a:t>
            </a:r>
          </a:p>
          <a:p>
            <a:pPr marL="742950" lvl="2" indent="-342900">
              <a:buClr>
                <a:srgbClr val="00B0F0"/>
              </a:buClr>
              <a:buFont typeface="Wingdings" panose="05000000000000000000" pitchFamily="2" charset="2"/>
              <a:buChar char="§"/>
            </a:pPr>
            <a:endParaRPr lang="en-US" sz="1400" dirty="0">
              <a:solidFill>
                <a:schemeClr val="tx1">
                  <a:lumMod val="75000"/>
                  <a:lumOff val="25000"/>
                </a:schemeClr>
              </a:solidFill>
              <a:cs typeface="Arial" panose="020B0604020202020204" pitchFamily="34" charset="0"/>
            </a:endParaRPr>
          </a:p>
          <a:p>
            <a:pPr marL="742950" lvl="2" indent="-342900">
              <a:buClr>
                <a:srgbClr val="00B0F0"/>
              </a:buClr>
              <a:buFont typeface="Wingdings" panose="05000000000000000000" pitchFamily="2" charset="2"/>
              <a:buChar char="§"/>
            </a:pP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  <a:t>considerations 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  <a:t>for developing teaching and learning 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  <a:t>strategies</a:t>
            </a:r>
          </a:p>
          <a:p>
            <a:pPr marL="400050" lvl="2" indent="0">
              <a:buClr>
                <a:srgbClr val="00B0F0"/>
              </a:buClr>
              <a:buNone/>
            </a:pPr>
            <a:endParaRPr lang="en-US" sz="1200" dirty="0" smtClean="0">
              <a:solidFill>
                <a:schemeClr val="tx1">
                  <a:lumMod val="75000"/>
                  <a:lumOff val="25000"/>
                </a:schemeClr>
              </a:solidFill>
              <a:cs typeface="Arial" panose="020B0604020202020204" pitchFamily="34" charset="0"/>
            </a:endParaRPr>
          </a:p>
          <a:p>
            <a:pPr marL="742950" lvl="2" indent="-342900">
              <a:buClr>
                <a:srgbClr val="00B0F0"/>
              </a:buClr>
              <a:buFont typeface="Wingdings" panose="05000000000000000000" pitchFamily="2" charset="2"/>
              <a:buChar char="§"/>
            </a:pP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  <a:t>Open 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  <a:t>Topic option – Topic 6</a:t>
            </a:r>
          </a:p>
          <a:p>
            <a:pPr>
              <a:spcBef>
                <a:spcPts val="1200"/>
              </a:spcBef>
              <a:buClr>
                <a:srgbClr val="00B0F0"/>
              </a:buClr>
              <a:buFont typeface="Wingdings" panose="05000000000000000000" pitchFamily="2" charset="2"/>
              <a:buChar char="§"/>
            </a:pPr>
            <a:endParaRPr lang="en-US" sz="2400" dirty="0" smtClean="0">
              <a:solidFill>
                <a:schemeClr val="tx1">
                  <a:lumMod val="75000"/>
                  <a:lumOff val="25000"/>
                </a:schemeClr>
              </a:solidFill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80599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2576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47" y="188640"/>
            <a:ext cx="9139353" cy="1143000"/>
          </a:xfrm>
        </p:spPr>
        <p:txBody>
          <a:bodyPr>
            <a:noAutofit/>
          </a:bodyPr>
          <a:lstStyle/>
          <a:p>
            <a:r>
              <a:rPr lang="en-AU" b="1" spc="-150" dirty="0" smtClean="0">
                <a:solidFill>
                  <a:schemeClr val="bg1"/>
                </a:solidFill>
              </a:rPr>
              <a:t>Open Topic</a:t>
            </a:r>
            <a:endParaRPr lang="en-AU" sz="2800" b="1" spc="-150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3696518"/>
          </a:xfrm>
        </p:spPr>
        <p:txBody>
          <a:bodyPr>
            <a:noAutofit/>
          </a:bodyPr>
          <a:lstStyle/>
          <a:p>
            <a:pPr lvl="0">
              <a:lnSpc>
                <a:spcPct val="150000"/>
              </a:lnSpc>
              <a:spcBef>
                <a:spcPts val="1200"/>
              </a:spcBef>
              <a:buClr>
                <a:srgbClr val="00B0F0"/>
              </a:buClr>
              <a:buFont typeface="Wingdings" panose="05000000000000000000" pitchFamily="2" charset="2"/>
              <a:buChar char="§"/>
            </a:pPr>
            <a:r>
              <a:rPr lang="en-AU" sz="2400" dirty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  <a:t>Open topic</a:t>
            </a:r>
          </a:p>
          <a:p>
            <a:pPr lvl="1">
              <a:buClr>
                <a:srgbClr val="00B0F0"/>
              </a:buClr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  <a:t>Flexibility for teachers to design programs to meet the needs and interests of their students</a:t>
            </a:r>
            <a:endParaRPr lang="en-AU" sz="2000" dirty="0">
              <a:solidFill>
                <a:schemeClr val="tx1">
                  <a:lumMod val="75000"/>
                  <a:lumOff val="25000"/>
                </a:schemeClr>
              </a:solidFill>
              <a:cs typeface="Arial" panose="020B0604020202020204" pitchFamily="34" charset="0"/>
            </a:endParaRPr>
          </a:p>
          <a:p>
            <a:pPr lvl="1">
              <a:buClr>
                <a:srgbClr val="00B0F0"/>
              </a:buClr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  <a:t>Relevant to local context</a:t>
            </a:r>
          </a:p>
          <a:p>
            <a:pPr lvl="1">
              <a:buClr>
                <a:srgbClr val="00B0F0"/>
              </a:buClr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  <a:t>Comparable standard to other topics in the subject outline</a:t>
            </a:r>
            <a:endParaRPr lang="en-AU" sz="2000" dirty="0">
              <a:solidFill>
                <a:schemeClr val="tx1">
                  <a:lumMod val="75000"/>
                  <a:lumOff val="25000"/>
                </a:schemeClr>
              </a:solidFill>
              <a:cs typeface="Arial" panose="020B0604020202020204" pitchFamily="34" charset="0"/>
            </a:endParaRPr>
          </a:p>
          <a:p>
            <a:pPr marL="342900" lvl="1" indent="-342900">
              <a:lnSpc>
                <a:spcPct val="150000"/>
              </a:lnSpc>
              <a:buClr>
                <a:srgbClr val="00B0F0"/>
              </a:buClr>
              <a:buFont typeface="Wingdings" panose="05000000000000000000" pitchFamily="2" charset="2"/>
              <a:buChar char="§"/>
            </a:pPr>
            <a:r>
              <a:rPr 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  <a:t>Examples:</a:t>
            </a:r>
          </a:p>
          <a:p>
            <a:pPr lvl="1">
              <a:buClr>
                <a:srgbClr val="00B0F0"/>
              </a:buClr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  <a:t>General </a:t>
            </a:r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  <a:t>– Applied Geometry, Introduction to Calculus</a:t>
            </a:r>
          </a:p>
          <a:p>
            <a:pPr lvl="1">
              <a:buClr>
                <a:srgbClr val="00B0F0"/>
              </a:buClr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  <a:t>Essential </a:t>
            </a:r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  <a:t>– Probability, Optimisation</a:t>
            </a:r>
          </a:p>
          <a:p>
            <a:pPr marL="342900" lvl="1" indent="-342900">
              <a:buClr>
                <a:srgbClr val="00B0F0"/>
              </a:buClr>
              <a:buFont typeface="Wingdings" panose="05000000000000000000" pitchFamily="2" charset="2"/>
              <a:buChar char="§"/>
            </a:pPr>
            <a:endParaRPr lang="en-US" sz="2400" dirty="0" smtClean="0">
              <a:solidFill>
                <a:schemeClr val="tx1">
                  <a:lumMod val="75000"/>
                  <a:lumOff val="25000"/>
                </a:schemeClr>
              </a:solidFill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92653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/>
        </p:nvSpPr>
        <p:spPr>
          <a:xfrm>
            <a:off x="0" y="274639"/>
            <a:ext cx="9144000" cy="106613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+mj-cs"/>
              </a:defRPr>
            </a:lvl1pPr>
          </a:lstStyle>
          <a:p>
            <a:r>
              <a:rPr lang="en-US" sz="4800" b="1" spc="-150" dirty="0">
                <a:solidFill>
                  <a:schemeClr val="bg1"/>
                </a:solidFill>
              </a:rPr>
              <a:t>Focus Questions</a:t>
            </a:r>
            <a:endParaRPr lang="en-AU" sz="4800" b="1" spc="-150" dirty="0">
              <a:solidFill>
                <a:schemeClr val="bg1"/>
              </a:solidFill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323528" y="1752766"/>
            <a:ext cx="6552728" cy="383647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  <a:spcBef>
                <a:spcPts val="1200"/>
              </a:spcBef>
              <a:buClr>
                <a:srgbClr val="00B0F0"/>
              </a:buClr>
              <a:buFont typeface="Wingdings" panose="05000000000000000000" pitchFamily="2" charset="2"/>
              <a:buChar char="§"/>
              <a:defRPr/>
            </a:pPr>
            <a:r>
              <a:rPr lang="en-US" sz="2200" b="1" dirty="0" smtClean="0">
                <a:solidFill>
                  <a:schemeClr val="bg1"/>
                </a:solidFill>
                <a:cs typeface="Arial" panose="020B0604020202020204" pitchFamily="34" charset="0"/>
              </a:rPr>
              <a:t>How can the content be sequenced?</a:t>
            </a:r>
          </a:p>
          <a:p>
            <a:pPr>
              <a:spcBef>
                <a:spcPts val="1200"/>
              </a:spcBef>
              <a:buClr>
                <a:srgbClr val="00B0F0"/>
              </a:buClr>
              <a:buFont typeface="Wingdings" panose="05000000000000000000" pitchFamily="2" charset="2"/>
              <a:buChar char="§"/>
              <a:defRPr/>
            </a:pPr>
            <a:r>
              <a:rPr lang="en-US" sz="2200" b="1" dirty="0" smtClean="0">
                <a:solidFill>
                  <a:schemeClr val="bg1"/>
                </a:solidFill>
                <a:cs typeface="Arial" panose="020B0604020202020204" pitchFamily="34" charset="0"/>
              </a:rPr>
              <a:t>Are there any considerations in content sequence with the examined and non-examined subjects?</a:t>
            </a:r>
          </a:p>
          <a:p>
            <a:pPr>
              <a:lnSpc>
                <a:spcPct val="150000"/>
              </a:lnSpc>
              <a:spcBef>
                <a:spcPts val="1200"/>
              </a:spcBef>
              <a:buClr>
                <a:srgbClr val="00B0F0"/>
              </a:buClr>
              <a:buFont typeface="Wingdings" panose="05000000000000000000" pitchFamily="2" charset="2"/>
              <a:buChar char="§"/>
              <a:defRPr/>
            </a:pPr>
            <a:r>
              <a:rPr lang="en-US" sz="2200" b="1" dirty="0" smtClean="0">
                <a:solidFill>
                  <a:schemeClr val="bg1"/>
                </a:solidFill>
                <a:cs typeface="Arial" panose="020B0604020202020204" pitchFamily="34" charset="0"/>
              </a:rPr>
              <a:t>Could I use or adapt a sample program?</a:t>
            </a:r>
          </a:p>
          <a:p>
            <a:pPr>
              <a:spcBef>
                <a:spcPts val="1200"/>
              </a:spcBef>
              <a:buClr>
                <a:srgbClr val="00B0F0"/>
              </a:buClr>
              <a:buFont typeface="Wingdings" panose="05000000000000000000" pitchFamily="2" charset="2"/>
              <a:buChar char="§"/>
              <a:defRPr/>
            </a:pPr>
            <a:r>
              <a:rPr lang="en-US" sz="2200" b="1" dirty="0" smtClean="0">
                <a:solidFill>
                  <a:schemeClr val="bg1"/>
                </a:solidFill>
                <a:cs typeface="Arial" panose="020B0604020202020204" pitchFamily="34" charset="0"/>
              </a:rPr>
              <a:t>Would </a:t>
            </a:r>
            <a:r>
              <a:rPr lang="en-US" sz="2200" b="1" dirty="0">
                <a:solidFill>
                  <a:schemeClr val="bg1"/>
                </a:solidFill>
                <a:cs typeface="Arial" panose="020B0604020202020204" pitchFamily="34" charset="0"/>
              </a:rPr>
              <a:t>you consider the option of an Open Topic? </a:t>
            </a:r>
          </a:p>
          <a:p>
            <a:pPr>
              <a:lnSpc>
                <a:spcPts val="2400"/>
              </a:lnSpc>
              <a:spcBef>
                <a:spcPts val="1200"/>
              </a:spcBef>
              <a:buClr>
                <a:srgbClr val="00B0F0"/>
              </a:buClr>
              <a:buFont typeface="Wingdings" panose="05000000000000000000" pitchFamily="2" charset="2"/>
              <a:buChar char="§"/>
              <a:defRPr/>
            </a:pPr>
            <a:endParaRPr lang="en-US" sz="2200" b="1" dirty="0" smtClean="0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76256" y="1752766"/>
            <a:ext cx="2983015" cy="40097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58350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88640"/>
            <a:ext cx="9148647" cy="1143000"/>
          </a:xfrm>
        </p:spPr>
        <p:txBody>
          <a:bodyPr>
            <a:noAutofit/>
          </a:bodyPr>
          <a:lstStyle/>
          <a:p>
            <a:r>
              <a:rPr lang="en-US" sz="5400" b="1" spc="-150" dirty="0" smtClean="0">
                <a:solidFill>
                  <a:schemeClr val="bg1"/>
                </a:solidFill>
              </a:rPr>
              <a:t>Assessment</a:t>
            </a:r>
            <a:endParaRPr lang="en-AU" sz="5400" b="1" spc="-150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2332855"/>
          </a:xfrm>
        </p:spPr>
        <p:txBody>
          <a:bodyPr>
            <a:noAutofit/>
          </a:bodyPr>
          <a:lstStyle/>
          <a:p>
            <a:pPr marL="342900" lvl="1" indent="-342900">
              <a:lnSpc>
                <a:spcPct val="150000"/>
              </a:lnSpc>
              <a:buClr>
                <a:srgbClr val="00B0F0"/>
              </a:buClr>
              <a:buFont typeface="Wingdings" panose="05000000000000000000" pitchFamily="2" charset="2"/>
              <a:buChar char="§"/>
            </a:pPr>
            <a:r>
              <a:rPr 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Assessment Design Criteria</a:t>
            </a:r>
          </a:p>
          <a:p>
            <a:pPr marL="742950" lvl="2" indent="-342900">
              <a:lnSpc>
                <a:spcPct val="150000"/>
              </a:lnSpc>
              <a:buClr>
                <a:srgbClr val="00B0F0"/>
              </a:buClr>
            </a:pPr>
            <a:r>
              <a:rPr 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Concepts </a:t>
            </a:r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 </a:t>
            </a:r>
            <a:r>
              <a:rPr 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Techniques</a:t>
            </a:r>
          </a:p>
          <a:p>
            <a:pPr marL="742950" lvl="2" indent="-342900">
              <a:lnSpc>
                <a:spcPct val="150000"/>
              </a:lnSpc>
              <a:buClr>
                <a:srgbClr val="00B0F0"/>
              </a:buClr>
            </a:pPr>
            <a:r>
              <a:rPr 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Reasoning </a:t>
            </a:r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 </a:t>
            </a:r>
            <a:r>
              <a:rPr 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Communication</a:t>
            </a:r>
          </a:p>
          <a:p>
            <a:pPr>
              <a:lnSpc>
                <a:spcPct val="150000"/>
              </a:lnSpc>
              <a:spcBef>
                <a:spcPts val="1200"/>
              </a:spcBef>
              <a:buClr>
                <a:srgbClr val="00B0F0"/>
              </a:buClr>
              <a:buFont typeface="Wingdings" panose="05000000000000000000" pitchFamily="2" charset="2"/>
              <a:buChar char="§"/>
            </a:pPr>
            <a:r>
              <a:rPr 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Specific Features</a:t>
            </a:r>
          </a:p>
          <a:p>
            <a:pPr>
              <a:lnSpc>
                <a:spcPct val="150000"/>
              </a:lnSpc>
              <a:spcBef>
                <a:spcPts val="1200"/>
              </a:spcBef>
              <a:buClr>
                <a:srgbClr val="00B0F0"/>
              </a:buClr>
              <a:buFont typeface="Wingdings" panose="05000000000000000000" pitchFamily="2" charset="2"/>
              <a:buChar char="§"/>
            </a:pPr>
            <a:r>
              <a:rPr 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Performance Standards</a:t>
            </a:r>
          </a:p>
        </p:txBody>
      </p:sp>
    </p:spTree>
    <p:extLst>
      <p:ext uri="{BB962C8B-B14F-4D97-AF65-F5344CB8AC3E}">
        <p14:creationId xmlns:p14="http://schemas.microsoft.com/office/powerpoint/2010/main" val="970906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60648"/>
            <a:ext cx="9144000" cy="1143000"/>
          </a:xfrm>
        </p:spPr>
        <p:txBody>
          <a:bodyPr>
            <a:noAutofit/>
          </a:bodyPr>
          <a:lstStyle/>
          <a:p>
            <a:pPr>
              <a:lnSpc>
                <a:spcPts val="4700"/>
              </a:lnSpc>
            </a:pPr>
            <a:r>
              <a:rPr lang="en-US" b="1" spc="-150" dirty="0">
                <a:solidFill>
                  <a:schemeClr val="bg1"/>
                </a:solidFill>
              </a:rPr>
              <a:t>Assessment </a:t>
            </a:r>
            <a:r>
              <a:rPr lang="en-US" b="1" spc="-150" dirty="0" smtClean="0">
                <a:solidFill>
                  <a:schemeClr val="bg1"/>
                </a:solidFill>
              </a:rPr>
              <a:t>Scope</a:t>
            </a:r>
            <a:br>
              <a:rPr lang="en-US" b="1" spc="-150" dirty="0" smtClean="0">
                <a:solidFill>
                  <a:schemeClr val="bg1"/>
                </a:solidFill>
              </a:rPr>
            </a:br>
            <a:r>
              <a:rPr lang="en-US" b="1" spc="-150" dirty="0" smtClean="0">
                <a:solidFill>
                  <a:schemeClr val="bg1"/>
                </a:solidFill>
              </a:rPr>
              <a:t>and Requirements</a:t>
            </a:r>
            <a:endParaRPr lang="en-AU" b="1" spc="-150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3672408"/>
          </a:xfrm>
        </p:spPr>
        <p:txBody>
          <a:bodyPr>
            <a:normAutofit fontScale="92500" lnSpcReduction="10000"/>
          </a:bodyPr>
          <a:lstStyle/>
          <a:p>
            <a:pPr marL="0" indent="0">
              <a:spcBef>
                <a:spcPts val="600"/>
              </a:spcBef>
              <a:buNone/>
            </a:pPr>
            <a:r>
              <a:rPr lang="en-US" sz="38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General Mathematics</a:t>
            </a:r>
            <a:endParaRPr lang="en-AU" sz="3800" b="1" dirty="0" smtClean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600"/>
              </a:spcBef>
              <a:buNone/>
            </a:pPr>
            <a:endParaRPr lang="en-AU" sz="1700" b="1" dirty="0">
              <a:solidFill>
                <a:schemeClr val="tx1">
                  <a:lumMod val="75000"/>
                  <a:lumOff val="25000"/>
                </a:schemeClr>
              </a:solidFill>
              <a:cs typeface="Arial" panose="020B0604020202020204" pitchFamily="34" charset="0"/>
            </a:endParaRPr>
          </a:p>
          <a:p>
            <a:pPr marL="0" indent="0">
              <a:spcBef>
                <a:spcPts val="600"/>
              </a:spcBef>
              <a:buNone/>
            </a:pPr>
            <a:r>
              <a:rPr lang="en-AU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School </a:t>
            </a:r>
            <a:r>
              <a:rPr lang="en-AU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Assessment (70%)</a:t>
            </a:r>
          </a:p>
          <a:p>
            <a:pPr marL="0" lvl="1">
              <a:spcBef>
                <a:spcPts val="600"/>
              </a:spcBef>
              <a:buClr>
                <a:srgbClr val="00B0F0"/>
              </a:buClr>
              <a:buFont typeface="Wingdings" panose="05000000000000000000" pitchFamily="2" charset="2"/>
              <a:buChar char="§"/>
            </a:pPr>
            <a:r>
              <a:rPr lang="en-AU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Assessment </a:t>
            </a:r>
            <a:r>
              <a:rPr lang="en-AU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Type 1: Skills and Applications </a:t>
            </a:r>
            <a:r>
              <a:rPr lang="en-AU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Tasks (40%)</a:t>
            </a:r>
          </a:p>
          <a:p>
            <a:pPr marL="540000" lvl="2">
              <a:spcBef>
                <a:spcPts val="300"/>
              </a:spcBef>
              <a:buClr>
                <a:srgbClr val="00B0F0"/>
              </a:buClr>
            </a:pPr>
            <a:r>
              <a:rPr lang="en-US" sz="1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Equivalent of 1 SAT without the use of a calculator or notes</a:t>
            </a:r>
            <a:endParaRPr lang="en-AU" sz="18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>
              <a:spcBef>
                <a:spcPts val="600"/>
              </a:spcBef>
              <a:buClr>
                <a:srgbClr val="00B0F0"/>
              </a:buClr>
              <a:buFont typeface="Wingdings" panose="05000000000000000000" pitchFamily="2" charset="2"/>
              <a:buChar char="§"/>
            </a:pPr>
            <a:r>
              <a:rPr lang="en-AU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Assessment Type 2: Mathematical </a:t>
            </a:r>
            <a:r>
              <a:rPr lang="en-AU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Investigation (30%)</a:t>
            </a:r>
          </a:p>
          <a:p>
            <a:pPr marL="0" indent="0">
              <a:spcBef>
                <a:spcPts val="1800"/>
              </a:spcBef>
              <a:buNone/>
            </a:pPr>
            <a:r>
              <a:rPr lang="en-AU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External </a:t>
            </a:r>
            <a:r>
              <a:rPr lang="en-AU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Assessment (30</a:t>
            </a:r>
            <a:r>
              <a:rPr lang="en-AU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%)</a:t>
            </a:r>
            <a:endParaRPr lang="en-AU" sz="2400" b="1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>
              <a:spcBef>
                <a:spcPts val="600"/>
              </a:spcBef>
              <a:buClr>
                <a:srgbClr val="00B0F0"/>
              </a:buClr>
              <a:buFont typeface="Wingdings" panose="05000000000000000000" pitchFamily="2" charset="2"/>
              <a:buChar char="§"/>
            </a:pPr>
            <a:r>
              <a:rPr lang="en-AU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Assessment Type 3: Examination (30</a:t>
            </a:r>
            <a:r>
              <a:rPr lang="en-AU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%)</a:t>
            </a:r>
            <a:endParaRPr lang="en-AU" sz="24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40000" lvl="2">
              <a:spcBef>
                <a:spcPts val="300"/>
              </a:spcBef>
              <a:buClr>
                <a:srgbClr val="00B0F0"/>
              </a:buClr>
            </a:pPr>
            <a:r>
              <a:rPr lang="en-AU" sz="1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Calculators </a:t>
            </a:r>
            <a:r>
              <a:rPr lang="en-AU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 notes allowed for entire </a:t>
            </a:r>
            <a:r>
              <a:rPr lang="en-AU" sz="1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examination</a:t>
            </a:r>
            <a:endParaRPr lang="en-AU" sz="18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20881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000"/>
                            </p:stCondLst>
                            <p:childTnLst>
                              <p:par>
                                <p:cTn id="2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500"/>
                            </p:stCondLst>
                            <p:childTnLst>
                              <p:par>
                                <p:cTn id="3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000"/>
                            </p:stCondLst>
                            <p:childTnLst>
                              <p:par>
                                <p:cTn id="3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2500"/>
                            </p:stCondLst>
                            <p:childTnLst>
                              <p:par>
                                <p:cTn id="3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3000"/>
                            </p:stCondLst>
                            <p:childTnLst>
                              <p:par>
                                <p:cTn id="4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60648"/>
            <a:ext cx="9144000" cy="1143000"/>
          </a:xfrm>
        </p:spPr>
        <p:txBody>
          <a:bodyPr>
            <a:noAutofit/>
          </a:bodyPr>
          <a:lstStyle/>
          <a:p>
            <a:pPr>
              <a:lnSpc>
                <a:spcPts val="4700"/>
              </a:lnSpc>
            </a:pPr>
            <a:r>
              <a:rPr lang="en-US" b="1" spc="-150" dirty="0">
                <a:solidFill>
                  <a:schemeClr val="bg1"/>
                </a:solidFill>
              </a:rPr>
              <a:t>Assessment </a:t>
            </a:r>
            <a:r>
              <a:rPr lang="en-US" b="1" spc="-150" dirty="0" smtClean="0">
                <a:solidFill>
                  <a:schemeClr val="bg1"/>
                </a:solidFill>
              </a:rPr>
              <a:t>Scope</a:t>
            </a:r>
            <a:br>
              <a:rPr lang="en-US" b="1" spc="-150" dirty="0" smtClean="0">
                <a:solidFill>
                  <a:schemeClr val="bg1"/>
                </a:solidFill>
              </a:rPr>
            </a:br>
            <a:r>
              <a:rPr lang="en-US" b="1" spc="-150" dirty="0" smtClean="0">
                <a:solidFill>
                  <a:schemeClr val="bg1"/>
                </a:solidFill>
              </a:rPr>
              <a:t>and Requirements</a:t>
            </a:r>
            <a:endParaRPr lang="en-AU" b="1" spc="-150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3672408"/>
          </a:xfrm>
        </p:spPr>
        <p:txBody>
          <a:bodyPr>
            <a:normAutofit fontScale="92500" lnSpcReduction="10000"/>
          </a:bodyPr>
          <a:lstStyle/>
          <a:p>
            <a:pPr marL="0" indent="0">
              <a:spcBef>
                <a:spcPts val="600"/>
              </a:spcBef>
              <a:buNone/>
            </a:pPr>
            <a:r>
              <a:rPr lang="en-US" sz="38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Essential Mathematics</a:t>
            </a:r>
            <a:endParaRPr lang="en-AU" sz="3800" b="1" dirty="0" smtClean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600"/>
              </a:spcBef>
              <a:buNone/>
            </a:pPr>
            <a:endParaRPr lang="en-AU" sz="1700" b="1" dirty="0">
              <a:solidFill>
                <a:schemeClr val="tx1">
                  <a:lumMod val="75000"/>
                  <a:lumOff val="25000"/>
                </a:schemeClr>
              </a:solidFill>
              <a:cs typeface="Arial" panose="020B0604020202020204" pitchFamily="34" charset="0"/>
            </a:endParaRPr>
          </a:p>
          <a:p>
            <a:pPr marL="0" indent="0">
              <a:spcBef>
                <a:spcPts val="600"/>
              </a:spcBef>
              <a:buNone/>
            </a:pPr>
            <a:r>
              <a:rPr lang="en-AU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School </a:t>
            </a:r>
            <a:r>
              <a:rPr lang="en-AU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Assessment (70%)</a:t>
            </a:r>
          </a:p>
          <a:p>
            <a:pPr marL="0" lvl="1">
              <a:spcBef>
                <a:spcPts val="600"/>
              </a:spcBef>
              <a:buClr>
                <a:srgbClr val="00B0F0"/>
              </a:buClr>
              <a:buFont typeface="Wingdings" panose="05000000000000000000" pitchFamily="2" charset="2"/>
              <a:buChar char="§"/>
            </a:pPr>
            <a:r>
              <a:rPr lang="en-AU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Assessment </a:t>
            </a:r>
            <a:r>
              <a:rPr lang="en-AU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Type 1: Skills and Applications </a:t>
            </a:r>
            <a:r>
              <a:rPr lang="en-AU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Tasks (30%)</a:t>
            </a:r>
          </a:p>
          <a:p>
            <a:pPr marL="540000" lvl="2">
              <a:spcBef>
                <a:spcPts val="300"/>
              </a:spcBef>
              <a:buClr>
                <a:srgbClr val="00B0F0"/>
              </a:buClr>
            </a:pPr>
            <a:r>
              <a:rPr lang="en-US" sz="1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Equivalent of 1 SAT without the use of a calculator or notes</a:t>
            </a:r>
            <a:endParaRPr lang="en-AU" sz="18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>
              <a:spcBef>
                <a:spcPts val="600"/>
              </a:spcBef>
              <a:buClr>
                <a:srgbClr val="00B0F0"/>
              </a:buClr>
              <a:buFont typeface="Wingdings" panose="05000000000000000000" pitchFamily="2" charset="2"/>
              <a:buChar char="§"/>
            </a:pPr>
            <a:r>
              <a:rPr lang="en-AU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Assessment Type 2: </a:t>
            </a:r>
            <a:r>
              <a:rPr lang="en-AU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Folio (40%)</a:t>
            </a:r>
          </a:p>
          <a:p>
            <a:pPr marL="0" indent="0">
              <a:spcBef>
                <a:spcPts val="1800"/>
              </a:spcBef>
              <a:buNone/>
            </a:pPr>
            <a:r>
              <a:rPr lang="en-AU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External </a:t>
            </a:r>
            <a:r>
              <a:rPr lang="en-AU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Assessment (30</a:t>
            </a:r>
            <a:r>
              <a:rPr lang="en-AU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%)</a:t>
            </a:r>
            <a:endParaRPr lang="en-AU" sz="2400" b="1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>
              <a:spcBef>
                <a:spcPts val="600"/>
              </a:spcBef>
              <a:buClr>
                <a:srgbClr val="00B0F0"/>
              </a:buClr>
              <a:buFont typeface="Wingdings" panose="05000000000000000000" pitchFamily="2" charset="2"/>
              <a:buChar char="§"/>
            </a:pPr>
            <a:r>
              <a:rPr lang="en-AU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Assessment Type 3: Examination (30</a:t>
            </a:r>
            <a:r>
              <a:rPr lang="en-AU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%)</a:t>
            </a:r>
            <a:endParaRPr lang="en-AU" sz="24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40000" lvl="2">
              <a:spcBef>
                <a:spcPts val="300"/>
              </a:spcBef>
              <a:buClr>
                <a:srgbClr val="00B0F0"/>
              </a:buClr>
            </a:pPr>
            <a:r>
              <a:rPr lang="en-AU" sz="1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Calculators </a:t>
            </a:r>
            <a:r>
              <a:rPr lang="en-AU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 notes allowed for entire </a:t>
            </a:r>
            <a:r>
              <a:rPr lang="en-AU" sz="1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examination</a:t>
            </a:r>
            <a:endParaRPr lang="en-AU" sz="18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01336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000"/>
                            </p:stCondLst>
                            <p:childTnLst>
                              <p:par>
                                <p:cTn id="2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500"/>
                            </p:stCondLst>
                            <p:childTnLst>
                              <p:par>
                                <p:cTn id="3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000"/>
                            </p:stCondLst>
                            <p:childTnLst>
                              <p:par>
                                <p:cTn id="3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2500"/>
                            </p:stCondLst>
                            <p:childTnLst>
                              <p:par>
                                <p:cTn id="3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3000"/>
                            </p:stCondLst>
                            <p:childTnLst>
                              <p:par>
                                <p:cTn id="4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47" y="188640"/>
            <a:ext cx="9139353" cy="1143000"/>
          </a:xfrm>
        </p:spPr>
        <p:txBody>
          <a:bodyPr>
            <a:noAutofit/>
          </a:bodyPr>
          <a:lstStyle/>
          <a:p>
            <a:r>
              <a:rPr lang="en-US" b="1" spc="-150" dirty="0" smtClean="0">
                <a:solidFill>
                  <a:schemeClr val="bg1"/>
                </a:solidFill>
              </a:rPr>
              <a:t>Assessment Type 1: </a:t>
            </a:r>
            <a:br>
              <a:rPr lang="en-US" b="1" spc="-150" dirty="0" smtClean="0">
                <a:solidFill>
                  <a:schemeClr val="bg1"/>
                </a:solidFill>
              </a:rPr>
            </a:br>
            <a:r>
              <a:rPr lang="en-US" b="1" spc="-150" dirty="0" smtClean="0">
                <a:solidFill>
                  <a:schemeClr val="bg1"/>
                </a:solidFill>
              </a:rPr>
              <a:t>Skills and Applications Tasks</a:t>
            </a:r>
            <a:endParaRPr lang="en-AU" sz="2800" b="1" spc="-150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844824"/>
            <a:ext cx="8424936" cy="3528391"/>
          </a:xfrm>
        </p:spPr>
        <p:txBody>
          <a:bodyPr>
            <a:normAutofit/>
          </a:bodyPr>
          <a:lstStyle/>
          <a:p>
            <a:pPr marL="0" indent="0">
              <a:spcBef>
                <a:spcPts val="600"/>
              </a:spcBef>
              <a:buNone/>
            </a:pPr>
            <a:r>
              <a:rPr lang="en-AU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  <a:t>General Mathematics</a:t>
            </a:r>
          </a:p>
          <a:p>
            <a:pPr marL="0" indent="0">
              <a:spcBef>
                <a:spcPts val="600"/>
              </a:spcBef>
              <a:buNone/>
            </a:pPr>
            <a:endParaRPr lang="en-US" sz="1200" b="1" dirty="0" smtClean="0">
              <a:solidFill>
                <a:schemeClr val="tx1">
                  <a:lumMod val="75000"/>
                  <a:lumOff val="25000"/>
                </a:schemeClr>
              </a:solidFill>
              <a:cs typeface="Arial" panose="020B0604020202020204" pitchFamily="34" charset="0"/>
            </a:endParaRPr>
          </a:p>
          <a:p>
            <a:pPr marL="0" lvl="1" indent="0">
              <a:spcBef>
                <a:spcPts val="600"/>
              </a:spcBef>
              <a:buClr>
                <a:srgbClr val="00B0F0"/>
              </a:buClr>
              <a:buNone/>
            </a:pPr>
            <a:r>
              <a:rPr lang="en-AU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  <a:t>Assessment </a:t>
            </a:r>
            <a:r>
              <a:rPr lang="en-AU" sz="24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  <a:t>Type 1: Skills and Applications Tasks </a:t>
            </a:r>
            <a:r>
              <a:rPr lang="en-AU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  <a:t>(40%)</a:t>
            </a:r>
          </a:p>
          <a:p>
            <a:pPr marL="0" lvl="1" indent="0">
              <a:spcBef>
                <a:spcPts val="600"/>
              </a:spcBef>
              <a:buClr>
                <a:srgbClr val="00B0F0"/>
              </a:buClr>
              <a:buNone/>
            </a:pPr>
            <a:endParaRPr lang="en-AU" sz="1200" b="1" dirty="0">
              <a:solidFill>
                <a:schemeClr val="tx1">
                  <a:lumMod val="75000"/>
                  <a:lumOff val="25000"/>
                </a:schemeClr>
              </a:solidFill>
              <a:cs typeface="Arial" panose="020B0604020202020204" pitchFamily="34" charset="0"/>
            </a:endParaRPr>
          </a:p>
          <a:p>
            <a:pPr marL="540000" lvl="2">
              <a:spcBef>
                <a:spcPts val="300"/>
              </a:spcBef>
              <a:buClr>
                <a:srgbClr val="00B0F0"/>
              </a:buClr>
            </a:pPr>
            <a:r>
              <a:rPr lang="en-US" sz="1800" b="1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  <a:t>five</a:t>
            </a:r>
            <a:r>
              <a:rPr lang="en-US" sz="18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  <a:t> </a:t>
            </a:r>
            <a:r>
              <a:rPr lang="en-US" sz="1800" dirty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  <a:t>skills and applications tasks, including </a:t>
            </a:r>
            <a:r>
              <a:rPr lang="en-US" sz="18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  <a:t>at least one skills and applications task from the two non-examined topics (one task per topic)</a:t>
            </a:r>
            <a:endParaRPr lang="en-US" sz="1800" dirty="0">
              <a:solidFill>
                <a:schemeClr val="tx1">
                  <a:lumMod val="75000"/>
                  <a:lumOff val="25000"/>
                </a:schemeClr>
              </a:solidFill>
              <a:cs typeface="Arial" panose="020B0604020202020204" pitchFamily="34" charset="0"/>
            </a:endParaRPr>
          </a:p>
          <a:p>
            <a:pPr marL="540000" lvl="2">
              <a:lnSpc>
                <a:spcPct val="150000"/>
              </a:lnSpc>
              <a:spcBef>
                <a:spcPts val="300"/>
              </a:spcBef>
              <a:buClr>
                <a:srgbClr val="00B0F0"/>
              </a:buClr>
            </a:pPr>
            <a:r>
              <a:rPr lang="en-US" sz="1800" dirty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  <a:t>e</a:t>
            </a:r>
            <a:r>
              <a:rPr lang="en-US" sz="18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  <a:t>quivalent </a:t>
            </a:r>
            <a:r>
              <a:rPr lang="en-US" sz="1800" dirty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  <a:t>of </a:t>
            </a:r>
            <a:r>
              <a:rPr lang="en-US" sz="1800" b="1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  <a:t>one</a:t>
            </a:r>
            <a:r>
              <a:rPr lang="en-US" sz="18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  <a:t> </a:t>
            </a:r>
            <a:r>
              <a:rPr lang="en-US" sz="1800" dirty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  <a:t>SAT without the use of a calculator or </a:t>
            </a:r>
            <a:r>
              <a:rPr lang="en-US" sz="18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  <a:t>notes</a:t>
            </a:r>
            <a:endParaRPr lang="en-US" sz="2400" b="1" dirty="0" smtClean="0">
              <a:solidFill>
                <a:schemeClr val="tx1">
                  <a:lumMod val="75000"/>
                  <a:lumOff val="25000"/>
                </a:schemeClr>
              </a:solidFill>
              <a:cs typeface="Arial" panose="020B0604020202020204" pitchFamily="34" charset="0"/>
            </a:endParaRPr>
          </a:p>
          <a:p>
            <a:pPr marL="540000" lvl="2">
              <a:lnSpc>
                <a:spcPct val="150000"/>
              </a:lnSpc>
              <a:spcBef>
                <a:spcPts val="300"/>
              </a:spcBef>
              <a:buClr>
                <a:srgbClr val="00B0F0"/>
              </a:buClr>
            </a:pPr>
            <a:r>
              <a:rPr lang="en-US" sz="1800" dirty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  <a:t>n</a:t>
            </a:r>
            <a:r>
              <a:rPr lang="en-US" sz="18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  <a:t>on-examined </a:t>
            </a:r>
            <a:r>
              <a:rPr lang="en-US" sz="1800" dirty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  <a:t>topics are Topics </a:t>
            </a:r>
            <a:r>
              <a:rPr lang="en-US" sz="18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  <a:t>1 and 2 (or Topic 6 if used)</a:t>
            </a:r>
            <a:endParaRPr lang="en-US" sz="1800" dirty="0">
              <a:solidFill>
                <a:schemeClr val="tx1">
                  <a:lumMod val="75000"/>
                  <a:lumOff val="25000"/>
                </a:schemeClr>
              </a:solidFill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57136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47" y="188640"/>
            <a:ext cx="9139353" cy="1143000"/>
          </a:xfrm>
        </p:spPr>
        <p:txBody>
          <a:bodyPr>
            <a:noAutofit/>
          </a:bodyPr>
          <a:lstStyle/>
          <a:p>
            <a:r>
              <a:rPr lang="en-US" b="1" spc="-150" dirty="0" smtClean="0">
                <a:solidFill>
                  <a:schemeClr val="bg1"/>
                </a:solidFill>
              </a:rPr>
              <a:t>Assessment Type 1: </a:t>
            </a:r>
            <a:br>
              <a:rPr lang="en-US" b="1" spc="-150" dirty="0" smtClean="0">
                <a:solidFill>
                  <a:schemeClr val="bg1"/>
                </a:solidFill>
              </a:rPr>
            </a:br>
            <a:r>
              <a:rPr lang="en-US" b="1" spc="-150" dirty="0" smtClean="0">
                <a:solidFill>
                  <a:schemeClr val="bg1"/>
                </a:solidFill>
              </a:rPr>
              <a:t>Skills and Applications Tasks</a:t>
            </a:r>
            <a:endParaRPr lang="en-AU" sz="2800" b="1" spc="-150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844824"/>
            <a:ext cx="8424936" cy="3528391"/>
          </a:xfrm>
        </p:spPr>
        <p:txBody>
          <a:bodyPr>
            <a:normAutofit/>
          </a:bodyPr>
          <a:lstStyle/>
          <a:p>
            <a:pPr marL="0" indent="0">
              <a:spcBef>
                <a:spcPts val="600"/>
              </a:spcBef>
              <a:buNone/>
            </a:pPr>
            <a:r>
              <a:rPr lang="en-AU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  <a:t>Essential Mathematics</a:t>
            </a:r>
          </a:p>
          <a:p>
            <a:pPr marL="0" indent="0">
              <a:spcBef>
                <a:spcPts val="600"/>
              </a:spcBef>
              <a:buNone/>
            </a:pPr>
            <a:endParaRPr lang="en-US" sz="1200" b="1" dirty="0" smtClean="0">
              <a:solidFill>
                <a:schemeClr val="tx1">
                  <a:lumMod val="75000"/>
                  <a:lumOff val="25000"/>
                </a:schemeClr>
              </a:solidFill>
              <a:cs typeface="Arial" panose="020B0604020202020204" pitchFamily="34" charset="0"/>
            </a:endParaRPr>
          </a:p>
          <a:p>
            <a:pPr marL="0" lvl="1" indent="0">
              <a:spcBef>
                <a:spcPts val="600"/>
              </a:spcBef>
              <a:buClr>
                <a:srgbClr val="00B0F0"/>
              </a:buClr>
              <a:buNone/>
            </a:pPr>
            <a:r>
              <a:rPr lang="en-AU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  <a:t>Assessment </a:t>
            </a:r>
            <a:r>
              <a:rPr lang="en-AU" sz="24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  <a:t>Type 1: Skills and Applications Tasks </a:t>
            </a:r>
            <a:r>
              <a:rPr lang="en-AU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  <a:t>(30%)</a:t>
            </a:r>
          </a:p>
          <a:p>
            <a:pPr marL="0" lvl="1" indent="0">
              <a:spcBef>
                <a:spcPts val="600"/>
              </a:spcBef>
              <a:buClr>
                <a:srgbClr val="00B0F0"/>
              </a:buClr>
              <a:buNone/>
            </a:pPr>
            <a:endParaRPr lang="en-AU" sz="1200" b="1" dirty="0">
              <a:solidFill>
                <a:schemeClr val="tx1">
                  <a:lumMod val="75000"/>
                  <a:lumOff val="25000"/>
                </a:schemeClr>
              </a:solidFill>
              <a:cs typeface="Arial" panose="020B0604020202020204" pitchFamily="34" charset="0"/>
            </a:endParaRPr>
          </a:p>
          <a:p>
            <a:pPr marL="540000" lvl="2">
              <a:spcBef>
                <a:spcPts val="300"/>
              </a:spcBef>
              <a:buClr>
                <a:srgbClr val="00B0F0"/>
              </a:buClr>
            </a:pPr>
            <a:r>
              <a:rPr lang="en-US" sz="1800" b="1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  <a:t>four </a:t>
            </a:r>
            <a:r>
              <a:rPr lang="en-US" sz="1800" dirty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  <a:t>skills and applications tasks, including </a:t>
            </a:r>
            <a:r>
              <a:rPr lang="en-US" sz="18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  <a:t>at least one skills and applications task from the non-examined topics (one task per topic</a:t>
            </a:r>
            <a:r>
              <a:rPr lang="en-US" sz="1800" b="1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  <a:t>)</a:t>
            </a:r>
          </a:p>
          <a:p>
            <a:pPr marL="540000" lvl="2">
              <a:lnSpc>
                <a:spcPct val="150000"/>
              </a:lnSpc>
              <a:spcBef>
                <a:spcPts val="300"/>
              </a:spcBef>
              <a:buClr>
                <a:srgbClr val="00B0F0"/>
              </a:buClr>
            </a:pPr>
            <a:r>
              <a:rPr lang="en-US" sz="18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  <a:t>equivalent </a:t>
            </a:r>
            <a:r>
              <a:rPr lang="en-US" sz="1800" dirty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  <a:t>of </a:t>
            </a:r>
            <a:r>
              <a:rPr lang="en-US" sz="1800" b="1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  <a:t>one</a:t>
            </a:r>
            <a:r>
              <a:rPr lang="en-US" sz="18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  <a:t> </a:t>
            </a:r>
            <a:r>
              <a:rPr lang="en-US" sz="1800" dirty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  <a:t>SAT without the use of a calculator or </a:t>
            </a:r>
            <a:r>
              <a:rPr lang="en-US" sz="18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  <a:t>notes</a:t>
            </a:r>
            <a:endParaRPr lang="en-US" sz="1800" b="1" dirty="0">
              <a:solidFill>
                <a:schemeClr val="tx1">
                  <a:lumMod val="75000"/>
                  <a:lumOff val="25000"/>
                </a:schemeClr>
              </a:solidFill>
              <a:cs typeface="Arial" panose="020B0604020202020204" pitchFamily="34" charset="0"/>
            </a:endParaRPr>
          </a:p>
          <a:p>
            <a:pPr marL="540000" lvl="2">
              <a:lnSpc>
                <a:spcPct val="150000"/>
              </a:lnSpc>
              <a:spcBef>
                <a:spcPts val="300"/>
              </a:spcBef>
              <a:buClr>
                <a:srgbClr val="00B0F0"/>
              </a:buClr>
            </a:pPr>
            <a:r>
              <a:rPr lang="en-US" sz="1800" dirty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  <a:t>t</a:t>
            </a:r>
            <a:r>
              <a:rPr lang="en-US" sz="18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  <a:t>he non-examined </a:t>
            </a:r>
            <a:r>
              <a:rPr lang="en-US" sz="1800" dirty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  <a:t>topics are Topics </a:t>
            </a:r>
            <a:r>
              <a:rPr lang="en-US" sz="18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  <a:t>1 </a:t>
            </a:r>
            <a:r>
              <a:rPr lang="en-US" sz="1800" dirty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  <a:t>and 3 (or Topic 6 if used</a:t>
            </a:r>
            <a:r>
              <a:rPr lang="en-US" sz="18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  <a:t>)</a:t>
            </a:r>
            <a:endParaRPr lang="en-US" sz="1800" dirty="0">
              <a:solidFill>
                <a:schemeClr val="tx1">
                  <a:lumMod val="75000"/>
                  <a:lumOff val="25000"/>
                </a:schemeClr>
              </a:solidFill>
              <a:cs typeface="Arial" panose="020B0604020202020204" pitchFamily="34" charset="0"/>
            </a:endParaRPr>
          </a:p>
          <a:p>
            <a:pPr>
              <a:spcBef>
                <a:spcPts val="600"/>
              </a:spcBef>
              <a:buFontTx/>
              <a:buChar char="-"/>
            </a:pPr>
            <a:endParaRPr lang="en-US" sz="1600" b="1" u="sng" dirty="0" smtClean="0">
              <a:solidFill>
                <a:schemeClr val="tx1">
                  <a:lumMod val="75000"/>
                  <a:lumOff val="25000"/>
                </a:schemeClr>
              </a:solidFill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14769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/>
        </p:nvSpPr>
        <p:spPr>
          <a:xfrm>
            <a:off x="0" y="274639"/>
            <a:ext cx="9144000" cy="106613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+mj-cs"/>
              </a:defRPr>
            </a:lvl1pPr>
          </a:lstStyle>
          <a:p>
            <a:r>
              <a:rPr lang="en-US" sz="4800" b="1" spc="-150" dirty="0">
                <a:solidFill>
                  <a:schemeClr val="bg1"/>
                </a:solidFill>
              </a:rPr>
              <a:t>Focus Questions</a:t>
            </a:r>
            <a:endParaRPr lang="en-AU" sz="4800" b="1" spc="-150" dirty="0">
              <a:solidFill>
                <a:schemeClr val="bg1"/>
              </a:solidFill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323528" y="1484784"/>
            <a:ext cx="5616624" cy="410445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2400"/>
              </a:lnSpc>
              <a:spcBef>
                <a:spcPts val="1200"/>
              </a:spcBef>
              <a:buClr>
                <a:srgbClr val="00B0F0"/>
              </a:buClr>
              <a:buFont typeface="Wingdings" panose="05000000000000000000" pitchFamily="2" charset="2"/>
              <a:buChar char="§"/>
              <a:defRPr/>
            </a:pPr>
            <a:r>
              <a:rPr lang="en-US" sz="2200" b="1" dirty="0">
                <a:solidFill>
                  <a:schemeClr val="bg1"/>
                </a:solidFill>
                <a:cs typeface="Arial" panose="020B0604020202020204" pitchFamily="34" charset="0"/>
              </a:rPr>
              <a:t>Could I adapt a sample SAT?</a:t>
            </a:r>
          </a:p>
          <a:p>
            <a:pPr>
              <a:lnSpc>
                <a:spcPts val="2400"/>
              </a:lnSpc>
              <a:spcBef>
                <a:spcPts val="1200"/>
              </a:spcBef>
              <a:buClr>
                <a:srgbClr val="00B0F0"/>
              </a:buClr>
              <a:buFont typeface="Wingdings" panose="05000000000000000000" pitchFamily="2" charset="2"/>
              <a:buChar char="§"/>
              <a:defRPr/>
            </a:pPr>
            <a:r>
              <a:rPr lang="en-US" sz="2200" b="1" dirty="0">
                <a:solidFill>
                  <a:schemeClr val="bg1"/>
                </a:solidFill>
                <a:cs typeface="Arial" panose="020B0604020202020204" pitchFamily="34" charset="0"/>
              </a:rPr>
              <a:t>Can I do more testing?</a:t>
            </a:r>
          </a:p>
          <a:p>
            <a:pPr>
              <a:lnSpc>
                <a:spcPts val="2400"/>
              </a:lnSpc>
              <a:spcBef>
                <a:spcPts val="1200"/>
              </a:spcBef>
              <a:buClr>
                <a:srgbClr val="00B0F0"/>
              </a:buClr>
              <a:buFont typeface="Wingdings" panose="05000000000000000000" pitchFamily="2" charset="2"/>
              <a:buChar char="§"/>
              <a:defRPr/>
            </a:pPr>
            <a:r>
              <a:rPr lang="en-US" sz="2200" b="1" dirty="0">
                <a:solidFill>
                  <a:schemeClr val="bg1"/>
                </a:solidFill>
                <a:cs typeface="Arial" panose="020B0604020202020204" pitchFamily="34" charset="0"/>
              </a:rPr>
              <a:t>Do the SATs need to cover all the content?</a:t>
            </a:r>
          </a:p>
          <a:p>
            <a:pPr>
              <a:lnSpc>
                <a:spcPts val="2400"/>
              </a:lnSpc>
              <a:spcBef>
                <a:spcPts val="1200"/>
              </a:spcBef>
              <a:buClr>
                <a:srgbClr val="00B0F0"/>
              </a:buClr>
              <a:buFont typeface="Wingdings" panose="05000000000000000000" pitchFamily="2" charset="2"/>
              <a:buChar char="§"/>
              <a:defRPr/>
            </a:pPr>
            <a:r>
              <a:rPr lang="en-US" sz="2200" b="1" dirty="0">
                <a:solidFill>
                  <a:schemeClr val="bg1"/>
                </a:solidFill>
                <a:cs typeface="Arial" panose="020B0604020202020204" pitchFamily="34" charset="0"/>
              </a:rPr>
              <a:t>Which topics provide opportunities for a non-calculator SAT (or part of SAT</a:t>
            </a:r>
            <a:r>
              <a:rPr lang="en-US" sz="2200" b="1" dirty="0" smtClean="0">
                <a:solidFill>
                  <a:schemeClr val="bg1"/>
                </a:solidFill>
                <a:cs typeface="Arial" panose="020B0604020202020204" pitchFamily="34" charset="0"/>
              </a:rPr>
              <a:t>)?</a:t>
            </a:r>
          </a:p>
          <a:p>
            <a:pPr>
              <a:lnSpc>
                <a:spcPts val="2400"/>
              </a:lnSpc>
              <a:spcBef>
                <a:spcPts val="1200"/>
              </a:spcBef>
              <a:buClr>
                <a:srgbClr val="00B0F0"/>
              </a:buClr>
              <a:buFont typeface="Wingdings" panose="05000000000000000000" pitchFamily="2" charset="2"/>
              <a:buChar char="§"/>
              <a:defRPr/>
            </a:pPr>
            <a:r>
              <a:rPr lang="en-AU" sz="2000" b="1" dirty="0">
                <a:solidFill>
                  <a:schemeClr val="bg1"/>
                </a:solidFill>
                <a:cs typeface="Arial" panose="020B0604020202020204" pitchFamily="34" charset="0"/>
              </a:rPr>
              <a:t>Can you adapt current tasks that are still appropriate in the redeveloped subject outline?</a:t>
            </a:r>
            <a:endParaRPr lang="en-US" sz="2000" b="1" dirty="0">
              <a:solidFill>
                <a:schemeClr val="bg1"/>
              </a:solidFill>
              <a:cs typeface="Arial" panose="020B0604020202020204" pitchFamily="34" charset="0"/>
            </a:endParaRPr>
          </a:p>
          <a:p>
            <a:pPr>
              <a:lnSpc>
                <a:spcPts val="2400"/>
              </a:lnSpc>
              <a:spcBef>
                <a:spcPts val="1200"/>
              </a:spcBef>
              <a:buClr>
                <a:srgbClr val="00B0F0"/>
              </a:buClr>
              <a:buFont typeface="Wingdings" panose="05000000000000000000" pitchFamily="2" charset="2"/>
              <a:buChar char="§"/>
              <a:defRPr/>
            </a:pPr>
            <a:endParaRPr lang="en-US" sz="2200" b="1" dirty="0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5489" y="1723547"/>
            <a:ext cx="2983015" cy="40097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29560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47" y="188640"/>
            <a:ext cx="9139353" cy="1143000"/>
          </a:xfrm>
        </p:spPr>
        <p:txBody>
          <a:bodyPr>
            <a:noAutofit/>
          </a:bodyPr>
          <a:lstStyle/>
          <a:p>
            <a:r>
              <a:rPr lang="en-US" b="1" spc="-150" dirty="0" smtClean="0">
                <a:solidFill>
                  <a:schemeClr val="bg1"/>
                </a:solidFill>
              </a:rPr>
              <a:t>Assessment Type 2: </a:t>
            </a:r>
            <a:br>
              <a:rPr lang="en-US" b="1" spc="-150" dirty="0" smtClean="0">
                <a:solidFill>
                  <a:schemeClr val="bg1"/>
                </a:solidFill>
              </a:rPr>
            </a:br>
            <a:r>
              <a:rPr lang="en-US" b="1" spc="-150" dirty="0" smtClean="0">
                <a:solidFill>
                  <a:schemeClr val="bg1"/>
                </a:solidFill>
              </a:rPr>
              <a:t>Mathematical Investigation</a:t>
            </a:r>
            <a:endParaRPr lang="en-AU" sz="2800" b="1" spc="-150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844824"/>
            <a:ext cx="8352928" cy="3528391"/>
          </a:xfrm>
        </p:spPr>
        <p:txBody>
          <a:bodyPr>
            <a:normAutofit fontScale="92500"/>
          </a:bodyPr>
          <a:lstStyle/>
          <a:p>
            <a:pPr marL="0" indent="0">
              <a:spcBef>
                <a:spcPts val="600"/>
              </a:spcBef>
              <a:buNone/>
            </a:pPr>
            <a:r>
              <a:rPr lang="en-US" sz="3500" b="1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  <a:t>General Mathematics</a:t>
            </a:r>
          </a:p>
          <a:p>
            <a:pPr marL="0" indent="0">
              <a:spcBef>
                <a:spcPts val="600"/>
              </a:spcBef>
              <a:buNone/>
            </a:pPr>
            <a:endParaRPr lang="en-AU" sz="1200" b="1" dirty="0" smtClean="0">
              <a:solidFill>
                <a:schemeClr val="tx1">
                  <a:lumMod val="75000"/>
                  <a:lumOff val="25000"/>
                </a:schemeClr>
              </a:solidFill>
              <a:cs typeface="Arial" panose="020B0604020202020204" pitchFamily="34" charset="0"/>
            </a:endParaRPr>
          </a:p>
          <a:p>
            <a:pPr marL="0" lvl="1" indent="0">
              <a:spcBef>
                <a:spcPts val="600"/>
              </a:spcBef>
              <a:buClr>
                <a:srgbClr val="00B0F0"/>
              </a:buClr>
              <a:buNone/>
            </a:pPr>
            <a:r>
              <a:rPr lang="en-AU" sz="2600" b="1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  <a:t>Assessment </a:t>
            </a:r>
            <a:r>
              <a:rPr lang="en-AU" sz="26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  <a:t>Type 2: </a:t>
            </a:r>
            <a:r>
              <a:rPr lang="en-AU" sz="2600" b="1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  <a:t>Mathematical Investigation (30%)</a:t>
            </a:r>
          </a:p>
          <a:p>
            <a:pPr marL="0" lvl="1" indent="0">
              <a:spcBef>
                <a:spcPts val="600"/>
              </a:spcBef>
              <a:buClr>
                <a:srgbClr val="00B0F0"/>
              </a:buClr>
              <a:buNone/>
            </a:pPr>
            <a:endParaRPr lang="en-AU" sz="1200" b="1" dirty="0" smtClean="0">
              <a:solidFill>
                <a:schemeClr val="tx1">
                  <a:lumMod val="75000"/>
                  <a:lumOff val="25000"/>
                </a:schemeClr>
              </a:solidFill>
              <a:cs typeface="Arial" panose="020B0604020202020204" pitchFamily="34" charset="0"/>
            </a:endParaRPr>
          </a:p>
          <a:p>
            <a:pPr marL="742950" lvl="2" indent="-342900">
              <a:lnSpc>
                <a:spcPct val="150000"/>
              </a:lnSpc>
              <a:spcBef>
                <a:spcPts val="600"/>
              </a:spcBef>
              <a:buClr>
                <a:srgbClr val="00B0F0"/>
              </a:buClr>
            </a:pPr>
            <a:r>
              <a:rPr lang="en-US" sz="18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  <a:t>t</a:t>
            </a:r>
            <a:r>
              <a:rPr lang="en-US" sz="1800" b="1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  <a:t>wo</a:t>
            </a:r>
            <a:r>
              <a:rPr lang="en-US" sz="18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  <a:t> investigations</a:t>
            </a:r>
          </a:p>
          <a:p>
            <a:pPr marL="742950" lvl="2" indent="-342900">
              <a:lnSpc>
                <a:spcPct val="150000"/>
              </a:lnSpc>
              <a:spcBef>
                <a:spcPts val="600"/>
              </a:spcBef>
              <a:buClr>
                <a:srgbClr val="00B0F0"/>
              </a:buClr>
            </a:pPr>
            <a:r>
              <a:rPr lang="en-US" sz="1800" dirty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  <a:t>c</a:t>
            </a:r>
            <a:r>
              <a:rPr lang="en-US" sz="18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  <a:t>an focus on any of the topics, including the Open Topic (if chosen)</a:t>
            </a:r>
          </a:p>
          <a:p>
            <a:pPr marL="742950" lvl="2" indent="-342900">
              <a:lnSpc>
                <a:spcPct val="150000"/>
              </a:lnSpc>
              <a:spcBef>
                <a:spcPts val="600"/>
              </a:spcBef>
              <a:buClr>
                <a:srgbClr val="00B0F0"/>
              </a:buClr>
            </a:pPr>
            <a:r>
              <a:rPr lang="en-US" sz="1800" dirty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  <a:t>p</a:t>
            </a:r>
            <a:r>
              <a:rPr lang="en-US" sz="18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  <a:t>age limit - maximum of 12 single-sided A4 pages</a:t>
            </a:r>
          </a:p>
          <a:p>
            <a:pPr marL="742950" lvl="2" indent="-342900">
              <a:lnSpc>
                <a:spcPct val="150000"/>
              </a:lnSpc>
              <a:spcBef>
                <a:spcPts val="600"/>
              </a:spcBef>
              <a:buClr>
                <a:srgbClr val="00B0F0"/>
              </a:buClr>
            </a:pPr>
            <a:r>
              <a:rPr lang="en-US" sz="1800" dirty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  <a:t>a</a:t>
            </a:r>
            <a:r>
              <a:rPr lang="en-US" sz="18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  <a:t>ppendices may be used but do not form a part of the assessment decision</a:t>
            </a:r>
          </a:p>
          <a:p>
            <a:pPr marL="742950" lvl="2" indent="-342900">
              <a:spcBef>
                <a:spcPts val="600"/>
              </a:spcBef>
              <a:buClr>
                <a:srgbClr val="00B0F0"/>
              </a:buClr>
            </a:pPr>
            <a:endParaRPr lang="en-AU" sz="1800" dirty="0" smtClean="0">
              <a:solidFill>
                <a:schemeClr val="tx1">
                  <a:lumMod val="75000"/>
                  <a:lumOff val="25000"/>
                </a:schemeClr>
              </a:solidFill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41868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>
            <a:noAutofit/>
          </a:bodyPr>
          <a:lstStyle/>
          <a:p>
            <a:r>
              <a:rPr lang="en-US" sz="4800" b="1" spc="-150" dirty="0" smtClean="0">
                <a:solidFill>
                  <a:schemeClr val="bg1"/>
                </a:solidFill>
                <a:latin typeface="Arial" panose="020B0604020202020204" pitchFamily="34" charset="0"/>
              </a:rPr>
              <a:t>Program</a:t>
            </a:r>
            <a:endParaRPr lang="en-AU" sz="4800" b="1" spc="-150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916832"/>
            <a:ext cx="8229600" cy="3384376"/>
          </a:xfrm>
        </p:spPr>
        <p:txBody>
          <a:bodyPr>
            <a:normAutofit fontScale="92500" lnSpcReduction="10000"/>
          </a:bodyPr>
          <a:lstStyle/>
          <a:p>
            <a:pPr marL="457200" indent="-457200">
              <a:lnSpc>
                <a:spcPct val="150000"/>
              </a:lnSpc>
              <a:buClr>
                <a:srgbClr val="00B0F0"/>
              </a:buClr>
              <a:buAutoNum type="arabicPeriod"/>
            </a:pPr>
            <a:r>
              <a:rPr 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Overview of subject outlines</a:t>
            </a:r>
          </a:p>
          <a:p>
            <a:pPr marL="457200" indent="-457200">
              <a:lnSpc>
                <a:spcPct val="150000"/>
              </a:lnSpc>
              <a:buClr>
                <a:srgbClr val="00B0F0"/>
              </a:buClr>
              <a:buAutoNum type="arabicPeriod"/>
            </a:pPr>
            <a:r>
              <a:rPr 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  <a:t>Assessment overview</a:t>
            </a:r>
          </a:p>
          <a:p>
            <a:pPr marL="457200" indent="-457200">
              <a:lnSpc>
                <a:spcPct val="150000"/>
              </a:lnSpc>
              <a:buClr>
                <a:srgbClr val="00B0F0"/>
              </a:buClr>
              <a:buAutoNum type="arabicPeriod"/>
            </a:pPr>
            <a:r>
              <a:rPr 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Task design and programming</a:t>
            </a:r>
          </a:p>
          <a:p>
            <a:pPr marL="457200" indent="-457200">
              <a:lnSpc>
                <a:spcPct val="150000"/>
              </a:lnSpc>
              <a:buClr>
                <a:srgbClr val="00B0F0"/>
              </a:buClr>
              <a:buAutoNum type="arabicPeriod"/>
            </a:pPr>
            <a:r>
              <a:rPr 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Learning and assessment plans</a:t>
            </a:r>
          </a:p>
          <a:p>
            <a:pPr marL="457200" indent="-457200">
              <a:lnSpc>
                <a:spcPct val="150000"/>
              </a:lnSpc>
              <a:buClr>
                <a:srgbClr val="00B0F0"/>
              </a:buClr>
              <a:buAutoNum type="arabicPeriod"/>
            </a:pPr>
            <a:r>
              <a:rPr 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Examination</a:t>
            </a:r>
          </a:p>
          <a:p>
            <a:pPr marL="457200" indent="-457200">
              <a:lnSpc>
                <a:spcPct val="150000"/>
              </a:lnSpc>
              <a:buClr>
                <a:srgbClr val="00B0F0"/>
              </a:buClr>
              <a:buAutoNum type="arabicPeriod"/>
            </a:pPr>
            <a:r>
              <a:rPr 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  <a:t>E</a:t>
            </a:r>
            <a:r>
              <a:rPr 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-Assessment</a:t>
            </a:r>
          </a:p>
          <a:p>
            <a:pPr marL="457200" indent="-457200">
              <a:buClr>
                <a:srgbClr val="00B0F0"/>
              </a:buClr>
              <a:buAutoNum type="arabicPeriod"/>
            </a:pPr>
            <a:endParaRPr lang="en-AU" sz="24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345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47" y="188640"/>
            <a:ext cx="9139353" cy="1143000"/>
          </a:xfrm>
        </p:spPr>
        <p:txBody>
          <a:bodyPr>
            <a:noAutofit/>
          </a:bodyPr>
          <a:lstStyle/>
          <a:p>
            <a:r>
              <a:rPr lang="en-US" b="1" spc="-150" dirty="0" smtClean="0">
                <a:solidFill>
                  <a:schemeClr val="bg1"/>
                </a:solidFill>
              </a:rPr>
              <a:t>Assessment Type 2: </a:t>
            </a:r>
            <a:br>
              <a:rPr lang="en-US" b="1" spc="-150" dirty="0" smtClean="0">
                <a:solidFill>
                  <a:schemeClr val="bg1"/>
                </a:solidFill>
              </a:rPr>
            </a:br>
            <a:r>
              <a:rPr lang="en-US" b="1" spc="-150" dirty="0" smtClean="0">
                <a:solidFill>
                  <a:schemeClr val="bg1"/>
                </a:solidFill>
              </a:rPr>
              <a:t>Folio</a:t>
            </a:r>
            <a:endParaRPr lang="en-AU" sz="2800" b="1" spc="-150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844824"/>
            <a:ext cx="8352928" cy="3528391"/>
          </a:xfrm>
        </p:spPr>
        <p:txBody>
          <a:bodyPr>
            <a:normAutofit fontScale="92500"/>
          </a:bodyPr>
          <a:lstStyle/>
          <a:p>
            <a:pPr marL="0" indent="0">
              <a:spcBef>
                <a:spcPts val="600"/>
              </a:spcBef>
              <a:buNone/>
            </a:pPr>
            <a:r>
              <a:rPr lang="en-US" sz="3500" b="1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  <a:t>Essential Mathematics</a:t>
            </a:r>
          </a:p>
          <a:p>
            <a:pPr marL="0" indent="0">
              <a:spcBef>
                <a:spcPts val="600"/>
              </a:spcBef>
              <a:buNone/>
            </a:pPr>
            <a:endParaRPr lang="en-AU" sz="1200" b="1" dirty="0" smtClean="0">
              <a:solidFill>
                <a:schemeClr val="tx1">
                  <a:lumMod val="75000"/>
                  <a:lumOff val="25000"/>
                </a:schemeClr>
              </a:solidFill>
              <a:cs typeface="Arial" panose="020B0604020202020204" pitchFamily="34" charset="0"/>
            </a:endParaRPr>
          </a:p>
          <a:p>
            <a:pPr marL="0" lvl="1" indent="0">
              <a:spcBef>
                <a:spcPts val="600"/>
              </a:spcBef>
              <a:buClr>
                <a:srgbClr val="00B0F0"/>
              </a:buClr>
              <a:buNone/>
            </a:pPr>
            <a:r>
              <a:rPr lang="en-AU" sz="2600" b="1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  <a:t>Assessment </a:t>
            </a:r>
            <a:r>
              <a:rPr lang="en-AU" sz="26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  <a:t>Type 2: </a:t>
            </a:r>
            <a:r>
              <a:rPr lang="en-AU" sz="2600" b="1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  <a:t>Folio (40%)</a:t>
            </a:r>
          </a:p>
          <a:p>
            <a:pPr marL="0" lvl="1" indent="0">
              <a:spcBef>
                <a:spcPts val="600"/>
              </a:spcBef>
              <a:buClr>
                <a:srgbClr val="00B0F0"/>
              </a:buClr>
              <a:buNone/>
            </a:pPr>
            <a:endParaRPr lang="en-AU" sz="1200" b="1" dirty="0" smtClean="0">
              <a:solidFill>
                <a:schemeClr val="tx1">
                  <a:lumMod val="75000"/>
                  <a:lumOff val="25000"/>
                </a:schemeClr>
              </a:solidFill>
              <a:cs typeface="Arial" panose="020B0604020202020204" pitchFamily="34" charset="0"/>
            </a:endParaRPr>
          </a:p>
          <a:p>
            <a:pPr marL="742950" lvl="2" indent="-342900">
              <a:lnSpc>
                <a:spcPct val="150000"/>
              </a:lnSpc>
              <a:spcBef>
                <a:spcPts val="600"/>
              </a:spcBef>
              <a:buClr>
                <a:srgbClr val="00B0F0"/>
              </a:buClr>
            </a:pPr>
            <a:r>
              <a:rPr lang="en-US" sz="18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  <a:t>t</a:t>
            </a:r>
            <a:r>
              <a:rPr lang="en-US" sz="1800" b="1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  <a:t>hree</a:t>
            </a:r>
            <a:r>
              <a:rPr lang="en-US" sz="18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  <a:t> folio tasks</a:t>
            </a:r>
          </a:p>
          <a:p>
            <a:pPr marL="742950" lvl="2" indent="-342900">
              <a:lnSpc>
                <a:spcPct val="150000"/>
              </a:lnSpc>
              <a:spcBef>
                <a:spcPts val="600"/>
              </a:spcBef>
              <a:buClr>
                <a:srgbClr val="00B0F0"/>
              </a:buClr>
            </a:pPr>
            <a:r>
              <a:rPr lang="en-US" sz="1800" dirty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  <a:t>c</a:t>
            </a:r>
            <a:r>
              <a:rPr lang="en-US" sz="18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  <a:t>an focus on any of the topics, including the Open Topic (if chosen) </a:t>
            </a:r>
          </a:p>
          <a:p>
            <a:pPr marL="742950" lvl="2" indent="-342900">
              <a:lnSpc>
                <a:spcPct val="150000"/>
              </a:lnSpc>
              <a:spcBef>
                <a:spcPts val="600"/>
              </a:spcBef>
              <a:buClr>
                <a:srgbClr val="00B0F0"/>
              </a:buClr>
            </a:pPr>
            <a:r>
              <a:rPr lang="en-US" sz="1800" dirty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  <a:t>p</a:t>
            </a:r>
            <a:r>
              <a:rPr lang="en-US" sz="18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  <a:t>age limit - maximum of </a:t>
            </a:r>
            <a:r>
              <a:rPr lang="en-US" sz="1800" dirty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  <a:t>8</a:t>
            </a:r>
            <a:r>
              <a:rPr lang="en-US" sz="18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  <a:t> </a:t>
            </a:r>
            <a:r>
              <a:rPr lang="en-US" sz="1800" dirty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  <a:t>single-sided </a:t>
            </a:r>
            <a:r>
              <a:rPr lang="en-US" sz="18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  <a:t>A4 pages</a:t>
            </a:r>
          </a:p>
          <a:p>
            <a:pPr marL="742950" lvl="2" indent="-342900">
              <a:lnSpc>
                <a:spcPct val="150000"/>
              </a:lnSpc>
              <a:spcBef>
                <a:spcPts val="600"/>
              </a:spcBef>
              <a:buClr>
                <a:srgbClr val="00B0F0"/>
              </a:buClr>
            </a:pPr>
            <a:r>
              <a:rPr lang="en-US" sz="1800" dirty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  <a:t>appendices may be used but do not form a part of the assessment decision</a:t>
            </a:r>
          </a:p>
          <a:p>
            <a:pPr marL="742950" lvl="2" indent="-342900">
              <a:lnSpc>
                <a:spcPct val="150000"/>
              </a:lnSpc>
              <a:spcBef>
                <a:spcPts val="600"/>
              </a:spcBef>
              <a:buClr>
                <a:srgbClr val="00B0F0"/>
              </a:buClr>
            </a:pPr>
            <a:endParaRPr lang="en-US" sz="1800" dirty="0" smtClean="0">
              <a:solidFill>
                <a:schemeClr val="tx1">
                  <a:lumMod val="75000"/>
                  <a:lumOff val="25000"/>
                </a:schemeClr>
              </a:solidFill>
              <a:cs typeface="Arial" panose="020B0604020202020204" pitchFamily="34" charset="0"/>
            </a:endParaRPr>
          </a:p>
          <a:p>
            <a:pPr marL="742950" lvl="2" indent="-342900">
              <a:spcBef>
                <a:spcPts val="600"/>
              </a:spcBef>
              <a:buClr>
                <a:srgbClr val="00B0F0"/>
              </a:buClr>
            </a:pPr>
            <a:endParaRPr lang="en-AU" sz="1800" dirty="0" smtClean="0">
              <a:solidFill>
                <a:schemeClr val="tx1">
                  <a:lumMod val="75000"/>
                  <a:lumOff val="25000"/>
                </a:schemeClr>
              </a:solidFill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53792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/>
        </p:nvSpPr>
        <p:spPr>
          <a:xfrm>
            <a:off x="0" y="100461"/>
            <a:ext cx="9144000" cy="106613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+mj-cs"/>
              </a:defRPr>
            </a:lvl1pPr>
          </a:lstStyle>
          <a:p>
            <a:r>
              <a:rPr lang="en-US" sz="4800" b="1" spc="-150" dirty="0">
                <a:solidFill>
                  <a:schemeClr val="bg1"/>
                </a:solidFill>
              </a:rPr>
              <a:t>Focus Questions</a:t>
            </a:r>
            <a:endParaRPr lang="en-AU" sz="4800" b="1" spc="-150" dirty="0">
              <a:solidFill>
                <a:schemeClr val="bg1"/>
              </a:solidFill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323528" y="1412776"/>
            <a:ext cx="5616624" cy="432047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2400"/>
              </a:lnSpc>
              <a:spcBef>
                <a:spcPts val="1200"/>
              </a:spcBef>
              <a:buClr>
                <a:srgbClr val="00B0F0"/>
              </a:buClr>
              <a:buFont typeface="Wingdings" panose="05000000000000000000" pitchFamily="2" charset="2"/>
              <a:buChar char="§"/>
              <a:defRPr/>
            </a:pPr>
            <a:r>
              <a:rPr lang="en-US" sz="2200" b="1" dirty="0" smtClean="0">
                <a:solidFill>
                  <a:schemeClr val="bg1"/>
                </a:solidFill>
                <a:cs typeface="Arial" panose="020B0604020202020204" pitchFamily="34" charset="0"/>
              </a:rPr>
              <a:t>How much support and direction can I provide my students within the tasks?</a:t>
            </a:r>
          </a:p>
          <a:p>
            <a:pPr>
              <a:spcBef>
                <a:spcPts val="1200"/>
              </a:spcBef>
              <a:buClr>
                <a:srgbClr val="00B0F0"/>
              </a:buClr>
              <a:buFont typeface="Wingdings" panose="05000000000000000000" pitchFamily="2" charset="2"/>
              <a:buChar char="§"/>
              <a:defRPr/>
            </a:pPr>
            <a:r>
              <a:rPr lang="en-US" sz="2200" b="1" dirty="0" smtClean="0">
                <a:solidFill>
                  <a:schemeClr val="bg1"/>
                </a:solidFill>
                <a:cs typeface="Arial" panose="020B0604020202020204" pitchFamily="34" charset="0"/>
              </a:rPr>
              <a:t>How do you provide opportunities for an open-ended investigation?</a:t>
            </a:r>
            <a:endParaRPr lang="en-US" sz="2200" b="1" dirty="0">
              <a:solidFill>
                <a:schemeClr val="bg1"/>
              </a:solidFill>
              <a:cs typeface="Arial" panose="020B0604020202020204" pitchFamily="34" charset="0"/>
            </a:endParaRPr>
          </a:p>
          <a:p>
            <a:pPr>
              <a:lnSpc>
                <a:spcPts val="2400"/>
              </a:lnSpc>
              <a:spcBef>
                <a:spcPts val="1200"/>
              </a:spcBef>
              <a:buClr>
                <a:srgbClr val="00B0F0"/>
              </a:buClr>
              <a:buFont typeface="Wingdings" panose="05000000000000000000" pitchFamily="2" charset="2"/>
              <a:buChar char="§"/>
              <a:defRPr/>
            </a:pPr>
            <a:r>
              <a:rPr lang="en-US" sz="2200" b="1" dirty="0" smtClean="0">
                <a:solidFill>
                  <a:schemeClr val="bg1"/>
                </a:solidFill>
                <a:cs typeface="Arial" panose="020B0604020202020204" pitchFamily="34" charset="0"/>
              </a:rPr>
              <a:t>Does the task allow students to provide sufficient evidence in the specified page limit?</a:t>
            </a:r>
          </a:p>
          <a:p>
            <a:pPr>
              <a:lnSpc>
                <a:spcPts val="2400"/>
              </a:lnSpc>
              <a:spcBef>
                <a:spcPts val="1200"/>
              </a:spcBef>
              <a:buClr>
                <a:srgbClr val="00B0F0"/>
              </a:buClr>
              <a:buFont typeface="Wingdings" panose="05000000000000000000" pitchFamily="2" charset="2"/>
              <a:buChar char="§"/>
              <a:defRPr/>
            </a:pPr>
            <a:r>
              <a:rPr lang="en-US" sz="2200" b="1" dirty="0">
                <a:solidFill>
                  <a:schemeClr val="bg1"/>
                </a:solidFill>
                <a:cs typeface="Arial" panose="020B0604020202020204" pitchFamily="34" charset="0"/>
              </a:rPr>
              <a:t>Does the </a:t>
            </a:r>
            <a:r>
              <a:rPr lang="en-US" sz="2200" b="1" dirty="0" smtClean="0">
                <a:solidFill>
                  <a:schemeClr val="bg1"/>
                </a:solidFill>
                <a:cs typeface="Arial" panose="020B0604020202020204" pitchFamily="34" charset="0"/>
              </a:rPr>
              <a:t>task </a:t>
            </a:r>
            <a:r>
              <a:rPr lang="en-US" sz="2200" b="1" dirty="0">
                <a:solidFill>
                  <a:schemeClr val="bg1"/>
                </a:solidFill>
                <a:cs typeface="Arial" panose="020B0604020202020204" pitchFamily="34" charset="0"/>
              </a:rPr>
              <a:t>need to assess RC5</a:t>
            </a:r>
            <a:r>
              <a:rPr lang="en-US" sz="2200" b="1" dirty="0" smtClean="0">
                <a:solidFill>
                  <a:schemeClr val="bg1"/>
                </a:solidFill>
                <a:cs typeface="Arial" panose="020B0604020202020204" pitchFamily="34" charset="0"/>
              </a:rPr>
              <a:t>?</a:t>
            </a:r>
          </a:p>
          <a:p>
            <a:pPr>
              <a:lnSpc>
                <a:spcPts val="2400"/>
              </a:lnSpc>
              <a:spcBef>
                <a:spcPts val="1200"/>
              </a:spcBef>
              <a:buClr>
                <a:srgbClr val="00B0F0"/>
              </a:buClr>
              <a:buFont typeface="Wingdings" panose="05000000000000000000" pitchFamily="2" charset="2"/>
              <a:buChar char="§"/>
              <a:defRPr/>
            </a:pPr>
            <a:r>
              <a:rPr lang="en-AU" sz="2000" b="1" dirty="0">
                <a:solidFill>
                  <a:schemeClr val="bg1"/>
                </a:solidFill>
                <a:cs typeface="Arial" panose="020B0604020202020204" pitchFamily="34" charset="0"/>
              </a:rPr>
              <a:t>Can you adapt current tasks that are still appropriate in the redeveloped subject outline?</a:t>
            </a:r>
            <a:endParaRPr lang="en-US" sz="2000" b="1" dirty="0">
              <a:solidFill>
                <a:schemeClr val="bg1"/>
              </a:solidFill>
              <a:cs typeface="Arial" panose="020B0604020202020204" pitchFamily="34" charset="0"/>
            </a:endParaRPr>
          </a:p>
          <a:p>
            <a:pPr>
              <a:lnSpc>
                <a:spcPts val="2400"/>
              </a:lnSpc>
              <a:spcBef>
                <a:spcPts val="1200"/>
              </a:spcBef>
              <a:buClr>
                <a:srgbClr val="00B0F0"/>
              </a:buClr>
              <a:buFont typeface="Wingdings" panose="05000000000000000000" pitchFamily="2" charset="2"/>
              <a:buChar char="§"/>
              <a:defRPr/>
            </a:pPr>
            <a:endParaRPr lang="en-US" sz="2200" b="1" dirty="0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5489" y="1723547"/>
            <a:ext cx="2983015" cy="40097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99701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47" y="188640"/>
            <a:ext cx="9139353" cy="1143000"/>
          </a:xfrm>
        </p:spPr>
        <p:txBody>
          <a:bodyPr>
            <a:noAutofit/>
          </a:bodyPr>
          <a:lstStyle/>
          <a:p>
            <a:r>
              <a:rPr lang="en-US" b="1" spc="-150" dirty="0" smtClean="0">
                <a:solidFill>
                  <a:schemeClr val="bg1"/>
                </a:solidFill>
              </a:rPr>
              <a:t>Assessment Type 3: </a:t>
            </a:r>
            <a:br>
              <a:rPr lang="en-US" b="1" spc="-150" dirty="0" smtClean="0">
                <a:solidFill>
                  <a:schemeClr val="bg1"/>
                </a:solidFill>
              </a:rPr>
            </a:br>
            <a:r>
              <a:rPr lang="en-US" b="1" spc="-150" dirty="0" smtClean="0">
                <a:solidFill>
                  <a:schemeClr val="bg1"/>
                </a:solidFill>
              </a:rPr>
              <a:t>Examination</a:t>
            </a:r>
            <a:endParaRPr lang="en-AU" sz="2800" b="1" spc="-150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628800"/>
            <a:ext cx="8229600" cy="3960440"/>
          </a:xfrm>
        </p:spPr>
        <p:txBody>
          <a:bodyPr>
            <a:normAutofit fontScale="77500" lnSpcReduction="20000"/>
          </a:bodyPr>
          <a:lstStyle/>
          <a:p>
            <a:pPr marL="0" indent="0">
              <a:spcBef>
                <a:spcPts val="1800"/>
              </a:spcBef>
              <a:buNone/>
            </a:pPr>
            <a:r>
              <a:rPr lang="en-US" sz="3400" b="1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  <a:t>General Mathematics</a:t>
            </a:r>
            <a:r>
              <a:rPr lang="en-US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  <a:t/>
            </a:r>
            <a:br>
              <a:rPr lang="en-US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</a:br>
            <a:endParaRPr lang="en-AU" sz="2400" b="1" dirty="0" smtClean="0">
              <a:solidFill>
                <a:schemeClr val="tx1">
                  <a:lumMod val="75000"/>
                  <a:lumOff val="25000"/>
                </a:schemeClr>
              </a:solidFill>
              <a:cs typeface="Arial" panose="020B0604020202020204" pitchFamily="34" charset="0"/>
            </a:endParaRPr>
          </a:p>
          <a:p>
            <a:pPr marL="0" lvl="1">
              <a:spcBef>
                <a:spcPts val="600"/>
              </a:spcBef>
              <a:buClr>
                <a:srgbClr val="00B0F0"/>
              </a:buClr>
              <a:buFont typeface="Wingdings" panose="05000000000000000000" pitchFamily="2" charset="2"/>
              <a:buChar char="§"/>
            </a:pPr>
            <a:r>
              <a:rPr lang="en-AU" sz="34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  <a:t>Assessment </a:t>
            </a:r>
            <a:r>
              <a:rPr lang="en-AU" sz="3400" dirty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  <a:t>Type 3: Examination (30</a:t>
            </a:r>
            <a:r>
              <a:rPr lang="en-AU" sz="34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  <a:t>%)</a:t>
            </a:r>
          </a:p>
          <a:p>
            <a:pPr marL="0" lvl="1">
              <a:spcBef>
                <a:spcPts val="600"/>
              </a:spcBef>
              <a:buClr>
                <a:srgbClr val="00B0F0"/>
              </a:buClr>
              <a:buFont typeface="Wingdings" panose="05000000000000000000" pitchFamily="2" charset="2"/>
              <a:buChar char="§"/>
            </a:pPr>
            <a:endParaRPr lang="en-AU" sz="1300" dirty="0">
              <a:solidFill>
                <a:schemeClr val="tx1">
                  <a:lumMod val="75000"/>
                  <a:lumOff val="25000"/>
                </a:schemeClr>
              </a:solidFill>
              <a:cs typeface="Arial" panose="020B0604020202020204" pitchFamily="34" charset="0"/>
            </a:endParaRPr>
          </a:p>
          <a:p>
            <a:pPr marL="540000" lvl="2">
              <a:spcBef>
                <a:spcPts val="300"/>
              </a:spcBef>
              <a:buClr>
                <a:srgbClr val="00B0F0"/>
              </a:buClr>
            </a:pPr>
            <a:r>
              <a:rPr lang="en-AU" dirty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  <a:t>Calculators and notes allowed for entire examination</a:t>
            </a:r>
          </a:p>
          <a:p>
            <a:pPr marL="540000" lvl="2">
              <a:spcBef>
                <a:spcPts val="300"/>
              </a:spcBef>
              <a:buClr>
                <a:srgbClr val="00B0F0"/>
              </a:buClr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  <a:t>No formula sheet</a:t>
            </a:r>
          </a:p>
          <a:p>
            <a:pPr marL="540000" lvl="2">
              <a:spcBef>
                <a:spcPts val="300"/>
              </a:spcBef>
              <a:buClr>
                <a:srgbClr val="00B0F0"/>
              </a:buClr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  <a:t>One booklet not separated into topics</a:t>
            </a:r>
          </a:p>
          <a:p>
            <a:pPr marL="540000" lvl="2">
              <a:spcBef>
                <a:spcPts val="300"/>
              </a:spcBef>
              <a:buClr>
                <a:srgbClr val="00B0F0"/>
              </a:buClr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  <a:t>2 hours</a:t>
            </a:r>
          </a:p>
          <a:p>
            <a:pPr marL="311400" lvl="2" indent="0">
              <a:spcBef>
                <a:spcPts val="300"/>
              </a:spcBef>
              <a:buClr>
                <a:srgbClr val="00B0F0"/>
              </a:buClr>
              <a:buNone/>
            </a:pPr>
            <a:endParaRPr lang="en-US" sz="1300" dirty="0" smtClean="0">
              <a:solidFill>
                <a:schemeClr val="tx1">
                  <a:lumMod val="75000"/>
                  <a:lumOff val="25000"/>
                </a:schemeClr>
              </a:solidFill>
              <a:cs typeface="Arial" panose="020B0604020202020204" pitchFamily="34" charset="0"/>
            </a:endParaRPr>
          </a:p>
          <a:p>
            <a:pPr marL="0" lvl="1">
              <a:spcBef>
                <a:spcPts val="600"/>
              </a:spcBef>
              <a:buClr>
                <a:srgbClr val="00B0F0"/>
              </a:buClr>
              <a:buFont typeface="Wingdings" panose="05000000000000000000" pitchFamily="2" charset="2"/>
              <a:buChar char="§"/>
            </a:pPr>
            <a:r>
              <a:rPr lang="en-US" sz="3400" dirty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  <a:t>Examined </a:t>
            </a:r>
            <a:r>
              <a:rPr lang="en-US" sz="34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  <a:t>topics</a:t>
            </a:r>
          </a:p>
          <a:p>
            <a:pPr marL="0" lvl="1">
              <a:spcBef>
                <a:spcPts val="600"/>
              </a:spcBef>
              <a:buClr>
                <a:srgbClr val="00B0F0"/>
              </a:buClr>
              <a:buFont typeface="Wingdings" panose="05000000000000000000" pitchFamily="2" charset="2"/>
              <a:buChar char="§"/>
            </a:pPr>
            <a:endParaRPr lang="en-US" sz="1300" dirty="0">
              <a:solidFill>
                <a:schemeClr val="tx1">
                  <a:lumMod val="75000"/>
                  <a:lumOff val="25000"/>
                </a:schemeClr>
              </a:solidFill>
              <a:cs typeface="Arial" panose="020B0604020202020204" pitchFamily="34" charset="0"/>
            </a:endParaRPr>
          </a:p>
          <a:p>
            <a:pPr marL="540000" lvl="2">
              <a:spcBef>
                <a:spcPts val="300"/>
              </a:spcBef>
              <a:buClr>
                <a:srgbClr val="00B0F0"/>
              </a:buClr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  <a:t>Topic 3 – Statistical Models</a:t>
            </a:r>
          </a:p>
          <a:p>
            <a:pPr marL="540000" lvl="2">
              <a:spcBef>
                <a:spcPts val="300"/>
              </a:spcBef>
              <a:buClr>
                <a:srgbClr val="00B0F0"/>
              </a:buClr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  <a:t>Topic 4 – Financial Models</a:t>
            </a:r>
          </a:p>
          <a:p>
            <a:pPr marL="540000" lvl="2">
              <a:spcBef>
                <a:spcPts val="300"/>
              </a:spcBef>
              <a:buClr>
                <a:srgbClr val="00B0F0"/>
              </a:buClr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  <a:t>Topic 5 – Discrete Models</a:t>
            </a:r>
          </a:p>
          <a:p>
            <a:pPr marL="311400" lvl="2" indent="0">
              <a:spcBef>
                <a:spcPts val="300"/>
              </a:spcBef>
              <a:buClr>
                <a:srgbClr val="00B0F0"/>
              </a:buClr>
              <a:buNone/>
            </a:pPr>
            <a:endParaRPr lang="en-US" sz="1800" dirty="0" smtClean="0">
              <a:solidFill>
                <a:schemeClr val="tx1">
                  <a:lumMod val="75000"/>
                  <a:lumOff val="25000"/>
                </a:schemeClr>
              </a:solidFill>
              <a:cs typeface="Arial" panose="020B0604020202020204" pitchFamily="34" charset="0"/>
            </a:endParaRPr>
          </a:p>
          <a:p>
            <a:pPr marL="311400" lvl="2" indent="0">
              <a:spcBef>
                <a:spcPts val="300"/>
              </a:spcBef>
              <a:buClr>
                <a:srgbClr val="00B0F0"/>
              </a:buClr>
              <a:buNone/>
            </a:pPr>
            <a:endParaRPr lang="en-US" sz="1800" dirty="0" smtClean="0">
              <a:solidFill>
                <a:schemeClr val="tx1">
                  <a:lumMod val="75000"/>
                  <a:lumOff val="25000"/>
                </a:schemeClr>
              </a:solidFill>
              <a:cs typeface="Arial" panose="020B0604020202020204" pitchFamily="34" charset="0"/>
            </a:endParaRPr>
          </a:p>
          <a:p>
            <a:pPr marL="540000" lvl="2">
              <a:spcBef>
                <a:spcPts val="300"/>
              </a:spcBef>
              <a:buClr>
                <a:srgbClr val="00B0F0"/>
              </a:buClr>
            </a:pPr>
            <a:endParaRPr lang="en-AU" sz="1800" dirty="0">
              <a:solidFill>
                <a:schemeClr val="tx1">
                  <a:lumMod val="75000"/>
                  <a:lumOff val="25000"/>
                </a:schemeClr>
              </a:solidFill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41868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47" y="188640"/>
            <a:ext cx="9139353" cy="1143000"/>
          </a:xfrm>
        </p:spPr>
        <p:txBody>
          <a:bodyPr>
            <a:noAutofit/>
          </a:bodyPr>
          <a:lstStyle/>
          <a:p>
            <a:r>
              <a:rPr lang="en-US" b="1" spc="-150" dirty="0" smtClean="0">
                <a:solidFill>
                  <a:schemeClr val="bg1"/>
                </a:solidFill>
              </a:rPr>
              <a:t>Assessment Type 3: </a:t>
            </a:r>
            <a:br>
              <a:rPr lang="en-US" b="1" spc="-150" dirty="0" smtClean="0">
                <a:solidFill>
                  <a:schemeClr val="bg1"/>
                </a:solidFill>
              </a:rPr>
            </a:br>
            <a:r>
              <a:rPr lang="en-US" b="1" spc="-150" dirty="0" smtClean="0">
                <a:solidFill>
                  <a:schemeClr val="bg1"/>
                </a:solidFill>
              </a:rPr>
              <a:t>Examination</a:t>
            </a:r>
            <a:endParaRPr lang="en-AU" sz="2800" b="1" spc="-150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628800"/>
            <a:ext cx="8229600" cy="3960440"/>
          </a:xfrm>
        </p:spPr>
        <p:txBody>
          <a:bodyPr>
            <a:normAutofit fontScale="92500" lnSpcReduction="20000"/>
          </a:bodyPr>
          <a:lstStyle/>
          <a:p>
            <a:pPr marL="0" indent="0">
              <a:spcBef>
                <a:spcPts val="1800"/>
              </a:spcBef>
              <a:buNone/>
            </a:pPr>
            <a:r>
              <a:rPr lang="en-US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  <a:t>Essential Mathematics</a:t>
            </a:r>
            <a:br>
              <a:rPr lang="en-US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</a:br>
            <a:endParaRPr lang="en-AU" sz="2400" b="1" dirty="0" smtClean="0">
              <a:solidFill>
                <a:schemeClr val="tx1">
                  <a:lumMod val="75000"/>
                  <a:lumOff val="25000"/>
                </a:schemeClr>
              </a:solidFill>
              <a:cs typeface="Arial" panose="020B0604020202020204" pitchFamily="34" charset="0"/>
            </a:endParaRPr>
          </a:p>
          <a:p>
            <a:pPr marL="0" lvl="1">
              <a:spcBef>
                <a:spcPts val="600"/>
              </a:spcBef>
              <a:buClr>
                <a:srgbClr val="00B0F0"/>
              </a:buClr>
              <a:buFont typeface="Wingdings" panose="05000000000000000000" pitchFamily="2" charset="2"/>
              <a:buChar char="§"/>
            </a:pPr>
            <a:r>
              <a:rPr lang="en-AU" sz="24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  <a:t>Assessment </a:t>
            </a:r>
            <a:r>
              <a:rPr lang="en-AU" sz="2400" dirty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  <a:t>Type 3: Examination (30</a:t>
            </a:r>
            <a:r>
              <a:rPr lang="en-AU" sz="24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  <a:t>%)</a:t>
            </a:r>
          </a:p>
          <a:p>
            <a:pPr marL="0" lvl="1">
              <a:spcBef>
                <a:spcPts val="600"/>
              </a:spcBef>
              <a:buClr>
                <a:srgbClr val="00B0F0"/>
              </a:buClr>
              <a:buFont typeface="Wingdings" panose="05000000000000000000" pitchFamily="2" charset="2"/>
              <a:buChar char="§"/>
            </a:pPr>
            <a:endParaRPr lang="en-AU" sz="1300" dirty="0">
              <a:solidFill>
                <a:schemeClr val="tx1">
                  <a:lumMod val="75000"/>
                  <a:lumOff val="25000"/>
                </a:schemeClr>
              </a:solidFill>
              <a:cs typeface="Arial" panose="020B0604020202020204" pitchFamily="34" charset="0"/>
            </a:endParaRPr>
          </a:p>
          <a:p>
            <a:pPr marL="540000" lvl="2">
              <a:spcBef>
                <a:spcPts val="300"/>
              </a:spcBef>
              <a:buClr>
                <a:srgbClr val="00B0F0"/>
              </a:buClr>
            </a:pPr>
            <a:r>
              <a:rPr lang="en-AU" sz="1800" dirty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  <a:t>Calculators and notes allowed for entire </a:t>
            </a:r>
            <a:r>
              <a:rPr lang="en-AU" sz="18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  <a:t>examination</a:t>
            </a:r>
          </a:p>
          <a:p>
            <a:pPr marL="540000" lvl="2">
              <a:spcBef>
                <a:spcPts val="300"/>
              </a:spcBef>
              <a:buClr>
                <a:srgbClr val="00B0F0"/>
              </a:buClr>
            </a:pPr>
            <a:r>
              <a:rPr lang="en-US" sz="18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  <a:t>No formula sheet</a:t>
            </a:r>
          </a:p>
          <a:p>
            <a:pPr marL="540000" lvl="2">
              <a:spcBef>
                <a:spcPts val="300"/>
              </a:spcBef>
              <a:buClr>
                <a:srgbClr val="00B0F0"/>
              </a:buClr>
            </a:pPr>
            <a:r>
              <a:rPr lang="en-US" sz="18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  <a:t>One booklet separated into topics </a:t>
            </a:r>
          </a:p>
          <a:p>
            <a:pPr marL="540000" lvl="2">
              <a:spcBef>
                <a:spcPts val="300"/>
              </a:spcBef>
              <a:buClr>
                <a:srgbClr val="00B0F0"/>
              </a:buClr>
            </a:pPr>
            <a:r>
              <a:rPr lang="en-US" sz="18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  <a:t>2 hours</a:t>
            </a:r>
          </a:p>
          <a:p>
            <a:pPr marL="311400" lvl="2" indent="0">
              <a:spcBef>
                <a:spcPts val="300"/>
              </a:spcBef>
              <a:buClr>
                <a:srgbClr val="00B0F0"/>
              </a:buClr>
              <a:buNone/>
            </a:pPr>
            <a:endParaRPr lang="en-US" sz="1300" dirty="0" smtClean="0">
              <a:solidFill>
                <a:schemeClr val="tx1">
                  <a:lumMod val="75000"/>
                  <a:lumOff val="25000"/>
                </a:schemeClr>
              </a:solidFill>
              <a:cs typeface="Arial" panose="020B0604020202020204" pitchFamily="34" charset="0"/>
            </a:endParaRPr>
          </a:p>
          <a:p>
            <a:pPr marL="0" lvl="1">
              <a:spcBef>
                <a:spcPts val="600"/>
              </a:spcBef>
              <a:buClr>
                <a:srgbClr val="00B0F0"/>
              </a:buClr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  <a:t>Examined </a:t>
            </a:r>
            <a:r>
              <a:rPr 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  <a:t>topics</a:t>
            </a:r>
          </a:p>
          <a:p>
            <a:pPr marL="0" lvl="1">
              <a:spcBef>
                <a:spcPts val="600"/>
              </a:spcBef>
              <a:buClr>
                <a:srgbClr val="00B0F0"/>
              </a:buClr>
              <a:buFont typeface="Wingdings" panose="05000000000000000000" pitchFamily="2" charset="2"/>
              <a:buChar char="§"/>
            </a:pPr>
            <a:endParaRPr lang="en-US" sz="1300" dirty="0">
              <a:solidFill>
                <a:schemeClr val="tx1">
                  <a:lumMod val="75000"/>
                  <a:lumOff val="25000"/>
                </a:schemeClr>
              </a:solidFill>
              <a:cs typeface="Arial" panose="020B0604020202020204" pitchFamily="34" charset="0"/>
            </a:endParaRPr>
          </a:p>
          <a:p>
            <a:pPr marL="540000" lvl="2">
              <a:spcBef>
                <a:spcPts val="300"/>
              </a:spcBef>
              <a:buClr>
                <a:srgbClr val="00B0F0"/>
              </a:buClr>
            </a:pPr>
            <a:r>
              <a:rPr lang="en-US" sz="1800" dirty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  <a:t>Topic 2 – Measurement</a:t>
            </a:r>
          </a:p>
          <a:p>
            <a:pPr marL="540000" lvl="2">
              <a:spcBef>
                <a:spcPts val="300"/>
              </a:spcBef>
              <a:buClr>
                <a:srgbClr val="00B0F0"/>
              </a:buClr>
            </a:pPr>
            <a:r>
              <a:rPr lang="en-US" sz="1800" dirty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  <a:t>Topic 4 – Statistics</a:t>
            </a:r>
          </a:p>
          <a:p>
            <a:pPr marL="540000" lvl="2">
              <a:spcBef>
                <a:spcPts val="300"/>
              </a:spcBef>
              <a:buClr>
                <a:srgbClr val="00B0F0"/>
              </a:buClr>
            </a:pPr>
            <a:r>
              <a:rPr lang="en-US" sz="1800" dirty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  <a:t>Topic 5 – Investment and Loans</a:t>
            </a:r>
          </a:p>
          <a:p>
            <a:pPr marL="311400" lvl="2" indent="0">
              <a:spcBef>
                <a:spcPts val="300"/>
              </a:spcBef>
              <a:buClr>
                <a:srgbClr val="00B0F0"/>
              </a:buClr>
              <a:buNone/>
            </a:pPr>
            <a:endParaRPr lang="en-US" sz="1800" dirty="0" smtClean="0">
              <a:solidFill>
                <a:schemeClr val="tx1">
                  <a:lumMod val="75000"/>
                  <a:lumOff val="25000"/>
                </a:schemeClr>
              </a:solidFill>
              <a:cs typeface="Arial" panose="020B0604020202020204" pitchFamily="34" charset="0"/>
            </a:endParaRPr>
          </a:p>
          <a:p>
            <a:pPr marL="311400" lvl="2" indent="0">
              <a:spcBef>
                <a:spcPts val="300"/>
              </a:spcBef>
              <a:buClr>
                <a:srgbClr val="00B0F0"/>
              </a:buClr>
              <a:buNone/>
            </a:pPr>
            <a:endParaRPr lang="en-US" sz="1800" dirty="0" smtClean="0">
              <a:solidFill>
                <a:schemeClr val="tx1">
                  <a:lumMod val="75000"/>
                  <a:lumOff val="25000"/>
                </a:schemeClr>
              </a:solidFill>
              <a:cs typeface="Arial" panose="020B0604020202020204" pitchFamily="34" charset="0"/>
            </a:endParaRPr>
          </a:p>
          <a:p>
            <a:pPr marL="540000" lvl="2">
              <a:spcBef>
                <a:spcPts val="300"/>
              </a:spcBef>
              <a:buClr>
                <a:srgbClr val="00B0F0"/>
              </a:buClr>
            </a:pPr>
            <a:endParaRPr lang="en-AU" sz="1800" dirty="0">
              <a:solidFill>
                <a:schemeClr val="tx1">
                  <a:lumMod val="75000"/>
                  <a:lumOff val="25000"/>
                </a:schemeClr>
              </a:solidFill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63032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47" y="188640"/>
            <a:ext cx="9144000" cy="1143000"/>
          </a:xfrm>
        </p:spPr>
        <p:txBody>
          <a:bodyPr>
            <a:noAutofit/>
          </a:bodyPr>
          <a:lstStyle/>
          <a:p>
            <a:pPr>
              <a:lnSpc>
                <a:spcPts val="4300"/>
              </a:lnSpc>
            </a:pPr>
            <a:r>
              <a:rPr lang="en-AU" sz="4000" b="1" dirty="0" smtClean="0">
                <a:solidFill>
                  <a:schemeClr val="bg1"/>
                </a:solidFill>
              </a:rPr>
              <a:t>Stage 2 External Assessment</a:t>
            </a:r>
            <a:br>
              <a:rPr lang="en-AU" sz="4000" b="1" dirty="0" smtClean="0">
                <a:solidFill>
                  <a:schemeClr val="bg1"/>
                </a:solidFill>
              </a:rPr>
            </a:br>
            <a:r>
              <a:rPr lang="en-AU" sz="4000" b="1" dirty="0" smtClean="0">
                <a:solidFill>
                  <a:schemeClr val="bg1"/>
                </a:solidFill>
              </a:rPr>
              <a:t>Graphics Calculators</a:t>
            </a:r>
            <a:endParaRPr lang="en-AU" sz="40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44825"/>
            <a:ext cx="8229600" cy="3456384"/>
          </a:xfrm>
        </p:spPr>
        <p:txBody>
          <a:bodyPr>
            <a:normAutofit/>
          </a:bodyPr>
          <a:lstStyle/>
          <a:p>
            <a:pPr lvl="0">
              <a:spcBef>
                <a:spcPts val="1200"/>
              </a:spcBef>
              <a:buClr>
                <a:srgbClr val="00B0F0"/>
              </a:buClr>
              <a:buFont typeface="Wingdings" panose="05000000000000000000" pitchFamily="2" charset="2"/>
              <a:buChar char="§"/>
            </a:pPr>
            <a:r>
              <a:rPr lang="en-AU" sz="24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Approved </a:t>
            </a:r>
            <a:r>
              <a:rPr lang="en-AU" sz="24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from </a:t>
            </a:r>
            <a:r>
              <a:rPr lang="en-AU" sz="24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2016</a:t>
            </a:r>
            <a:r>
              <a:rPr lang="en-AU" sz="24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for external examinations – 3 additional calculators</a:t>
            </a:r>
          </a:p>
          <a:p>
            <a:pPr marL="0" indent="0">
              <a:buNone/>
            </a:pPr>
            <a:r>
              <a:rPr lang="en-AU" sz="20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	</a:t>
            </a:r>
            <a:r>
              <a:rPr lang="en-AU" sz="2000" i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Casio fx-CG20AU</a:t>
            </a:r>
            <a:endParaRPr lang="en-AU" sz="20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  <a:p>
            <a:pPr marL="0" indent="0">
              <a:buNone/>
            </a:pPr>
            <a:r>
              <a:rPr lang="en-AU" sz="2000" i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	Texas Instruments – TI 84 Plus C – silver edition</a:t>
            </a:r>
            <a:endParaRPr lang="en-AU" sz="20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  <a:p>
            <a:pPr marL="0" indent="0">
              <a:buNone/>
            </a:pPr>
            <a:r>
              <a:rPr lang="en-AU" sz="2000" i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	Texas Instruments – TI 84 Plus CE</a:t>
            </a:r>
          </a:p>
          <a:p>
            <a:pPr marL="0" indent="0">
              <a:buNone/>
            </a:pPr>
            <a:endParaRPr lang="en-AU" sz="12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  <a:p>
            <a:pPr lvl="0">
              <a:spcBef>
                <a:spcPts val="1200"/>
              </a:spcBef>
              <a:buClr>
                <a:srgbClr val="00B0F0"/>
              </a:buClr>
              <a:buFont typeface="Wingdings" panose="05000000000000000000" pitchFamily="2" charset="2"/>
              <a:buChar char="§"/>
            </a:pPr>
            <a:r>
              <a:rPr lang="en-AU" sz="24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Information sheet 49 - approved calculators for external examinations</a:t>
            </a:r>
          </a:p>
        </p:txBody>
      </p:sp>
    </p:spTree>
    <p:extLst>
      <p:ext uri="{BB962C8B-B14F-4D97-AF65-F5344CB8AC3E}">
        <p14:creationId xmlns:p14="http://schemas.microsoft.com/office/powerpoint/2010/main" val="34815334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5" name="Title 1"/>
          <p:cNvSpPr txBox="1">
            <a:spLocks/>
          </p:cNvSpPr>
          <p:nvPr/>
        </p:nvSpPr>
        <p:spPr>
          <a:xfrm>
            <a:off x="0" y="332656"/>
            <a:ext cx="9144000" cy="93610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ts val="4300"/>
              </a:lnSpc>
            </a:pPr>
            <a:r>
              <a:rPr lang="en-AU" b="1" spc="-150" dirty="0">
                <a:solidFill>
                  <a:schemeClr val="bg1"/>
                </a:solidFill>
                <a:latin typeface="Arial" panose="020B0604020202020204" pitchFamily="34" charset="0"/>
              </a:rPr>
              <a:t>4 Phases of Quality Assurance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08720"/>
            <a:ext cx="9144000" cy="64650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36939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88640"/>
            <a:ext cx="9144000" cy="1143000"/>
          </a:xfrm>
        </p:spPr>
        <p:txBody>
          <a:bodyPr>
            <a:noAutofit/>
          </a:bodyPr>
          <a:lstStyle/>
          <a:p>
            <a:r>
              <a:rPr lang="en-US" b="1" spc="-150" dirty="0">
                <a:solidFill>
                  <a:schemeClr val="bg1"/>
                </a:solidFill>
              </a:rPr>
              <a:t>Learning and Assessment Plans</a:t>
            </a:r>
            <a:endParaRPr lang="en-AU" b="1" spc="-150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3096343"/>
          </a:xfrm>
        </p:spPr>
        <p:txBody>
          <a:bodyPr>
            <a:normAutofit fontScale="92500" lnSpcReduction="10000"/>
          </a:bodyPr>
          <a:lstStyle/>
          <a:p>
            <a:pPr lvl="1">
              <a:lnSpc>
                <a:spcPct val="150000"/>
              </a:lnSpc>
              <a:buClr>
                <a:srgbClr val="00B0F0"/>
              </a:buClr>
              <a:buFont typeface="Arial" panose="020B0604020202020204" pitchFamily="34" charset="0"/>
              <a:buChar char="•"/>
            </a:pPr>
            <a:r>
              <a:rPr lang="en-US" sz="3300" dirty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  <a:t>simplified form</a:t>
            </a:r>
            <a:endParaRPr lang="en-AU" sz="3300" dirty="0">
              <a:solidFill>
                <a:schemeClr val="tx1">
                  <a:lumMod val="75000"/>
                  <a:lumOff val="25000"/>
                </a:schemeClr>
              </a:solidFill>
              <a:cs typeface="Arial" panose="020B0604020202020204" pitchFamily="34" charset="0"/>
            </a:endParaRPr>
          </a:p>
          <a:p>
            <a:pPr lvl="1">
              <a:lnSpc>
                <a:spcPct val="150000"/>
              </a:lnSpc>
              <a:spcBef>
                <a:spcPts val="1200"/>
              </a:spcBef>
              <a:buClr>
                <a:srgbClr val="00B0F0"/>
              </a:buClr>
              <a:buFont typeface="Arial" panose="020B0604020202020204" pitchFamily="34" charset="0"/>
              <a:buChar char="•"/>
            </a:pPr>
            <a:r>
              <a:rPr lang="en-US" sz="3300" dirty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  <a:t>a cover sheet and assessment overview</a:t>
            </a:r>
            <a:endParaRPr lang="en-AU" sz="3300" dirty="0">
              <a:solidFill>
                <a:schemeClr val="tx1">
                  <a:lumMod val="75000"/>
                  <a:lumOff val="25000"/>
                </a:schemeClr>
              </a:solidFill>
              <a:cs typeface="Arial" panose="020B0604020202020204" pitchFamily="34" charset="0"/>
            </a:endParaRPr>
          </a:p>
          <a:p>
            <a:pPr lvl="1">
              <a:lnSpc>
                <a:spcPct val="150000"/>
              </a:lnSpc>
              <a:buClr>
                <a:srgbClr val="00B0F0"/>
              </a:buClr>
              <a:buFont typeface="Arial" panose="020B0604020202020204" pitchFamily="34" charset="0"/>
              <a:buChar char="•"/>
            </a:pPr>
            <a:r>
              <a:rPr lang="en-US" sz="3300" dirty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  <a:t>pre-approved LAPs</a:t>
            </a:r>
          </a:p>
          <a:p>
            <a:pPr lvl="1">
              <a:lnSpc>
                <a:spcPct val="150000"/>
              </a:lnSpc>
              <a:buClr>
                <a:srgbClr val="00B0F0"/>
              </a:buClr>
              <a:buFont typeface="Arial" panose="020B0604020202020204" pitchFamily="34" charset="0"/>
              <a:buChar char="•"/>
            </a:pPr>
            <a:r>
              <a:rPr lang="en-US" sz="3300" dirty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  <a:t>example LAPs</a:t>
            </a:r>
            <a:endParaRPr lang="en-AU" sz="3300" dirty="0">
              <a:solidFill>
                <a:schemeClr val="tx1">
                  <a:lumMod val="75000"/>
                  <a:lumOff val="25000"/>
                </a:schemeClr>
              </a:solidFill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77439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/>
        </p:nvSpPr>
        <p:spPr>
          <a:xfrm>
            <a:off x="0" y="274639"/>
            <a:ext cx="9144000" cy="106613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+mj-cs"/>
              </a:defRPr>
            </a:lvl1pPr>
          </a:lstStyle>
          <a:p>
            <a:r>
              <a:rPr lang="en-US" sz="4800" b="1" spc="-150" dirty="0">
                <a:solidFill>
                  <a:schemeClr val="bg1"/>
                </a:solidFill>
              </a:rPr>
              <a:t>Focus Questions</a:t>
            </a:r>
            <a:endParaRPr lang="en-AU" sz="4800" b="1" spc="-150" dirty="0">
              <a:solidFill>
                <a:schemeClr val="bg1"/>
              </a:solidFill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323528" y="1844824"/>
            <a:ext cx="4752528" cy="338437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2600"/>
              </a:lnSpc>
              <a:spcBef>
                <a:spcPts val="1200"/>
              </a:spcBef>
              <a:buClr>
                <a:srgbClr val="00B0F0"/>
              </a:buClr>
              <a:buFont typeface="Wingdings" panose="05000000000000000000" pitchFamily="2" charset="2"/>
              <a:buChar char="§"/>
              <a:defRPr/>
            </a:pPr>
            <a:r>
              <a:rPr lang="en-AU" sz="2400" b="1" dirty="0">
                <a:solidFill>
                  <a:schemeClr val="bg1"/>
                </a:solidFill>
                <a:cs typeface="Arial" panose="020B0604020202020204" pitchFamily="34" charset="0"/>
              </a:rPr>
              <a:t>Could you use a pre-approved learning and assessment plan (LAP</a:t>
            </a:r>
            <a:r>
              <a:rPr lang="en-AU" sz="2400" b="1" dirty="0" smtClean="0">
                <a:solidFill>
                  <a:schemeClr val="bg1"/>
                </a:solidFill>
                <a:cs typeface="Arial" panose="020B0604020202020204" pitchFamily="34" charset="0"/>
              </a:rPr>
              <a:t>)?</a:t>
            </a:r>
          </a:p>
          <a:p>
            <a:pPr>
              <a:lnSpc>
                <a:spcPts val="2600"/>
              </a:lnSpc>
              <a:spcBef>
                <a:spcPts val="1200"/>
              </a:spcBef>
              <a:buClr>
                <a:srgbClr val="00B0F0"/>
              </a:buClr>
              <a:buFont typeface="Wingdings" panose="05000000000000000000" pitchFamily="2" charset="2"/>
              <a:buChar char="§"/>
              <a:defRPr/>
            </a:pPr>
            <a:r>
              <a:rPr lang="en-US" sz="2400" b="1" dirty="0" smtClean="0">
                <a:solidFill>
                  <a:schemeClr val="bg1"/>
                </a:solidFill>
                <a:cs typeface="Arial" panose="020B0604020202020204" pitchFamily="34" charset="0"/>
              </a:rPr>
              <a:t>Can I make changes to a pre-approved LAP?</a:t>
            </a:r>
          </a:p>
          <a:p>
            <a:pPr>
              <a:lnSpc>
                <a:spcPts val="2600"/>
              </a:lnSpc>
              <a:spcBef>
                <a:spcPts val="1200"/>
              </a:spcBef>
              <a:buClr>
                <a:srgbClr val="00B0F0"/>
              </a:buClr>
              <a:buFont typeface="Wingdings" panose="05000000000000000000" pitchFamily="2" charset="2"/>
              <a:buChar char="§"/>
              <a:defRPr/>
            </a:pPr>
            <a:r>
              <a:rPr lang="en-US" sz="2400" b="1" dirty="0" smtClean="0">
                <a:solidFill>
                  <a:schemeClr val="bg1"/>
                </a:solidFill>
                <a:cs typeface="Arial" panose="020B0604020202020204" pitchFamily="34" charset="0"/>
              </a:rPr>
              <a:t>When do I need to submit a LAP for approval?</a:t>
            </a:r>
            <a:endParaRPr lang="en-AU" sz="2400" b="1" dirty="0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5489" y="1723547"/>
            <a:ext cx="2983015" cy="40097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64989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97768"/>
            <a:ext cx="9144000" cy="1143000"/>
          </a:xfrm>
        </p:spPr>
        <p:txBody>
          <a:bodyPr>
            <a:normAutofit/>
          </a:bodyPr>
          <a:lstStyle/>
          <a:p>
            <a:r>
              <a:rPr lang="en-US" b="1" spc="-150" dirty="0" smtClean="0">
                <a:solidFill>
                  <a:schemeClr val="bg1"/>
                </a:solidFill>
                <a:latin typeface="Arial" panose="020B0604020202020204" pitchFamily="34" charset="0"/>
              </a:rPr>
              <a:t>Feedback: Stage 1 &amp; Stage 2</a:t>
            </a:r>
            <a:endParaRPr lang="en-AU" b="1" spc="-150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2880319"/>
          </a:xfrm>
        </p:spPr>
        <p:txBody>
          <a:bodyPr>
            <a:normAutofit lnSpcReduction="10000"/>
          </a:bodyPr>
          <a:lstStyle/>
          <a:p>
            <a:pPr lvl="0">
              <a:buClr>
                <a:srgbClr val="00B0F0"/>
              </a:buClr>
              <a:buFont typeface="Wingdings" panose="05000000000000000000" pitchFamily="2" charset="2"/>
              <a:buChar char="§"/>
            </a:pPr>
            <a:endParaRPr lang="en-US" sz="2400" dirty="0" smtClean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>
              <a:buClr>
                <a:srgbClr val="00B0F0"/>
              </a:buClr>
              <a:buNone/>
            </a:pPr>
            <a:r>
              <a:rPr 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Please provide any feedback to </a:t>
            </a:r>
            <a:r>
              <a:rPr 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  <a:t>SACE Officers</a:t>
            </a:r>
            <a:endParaRPr lang="en-US" sz="2400" dirty="0" smtClean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buClr>
                <a:srgbClr val="00B0F0"/>
              </a:buClr>
              <a:buFont typeface="Wingdings" panose="05000000000000000000" pitchFamily="2" charset="2"/>
              <a:buChar char="§"/>
            </a:pPr>
            <a:endParaRPr lang="en-US" sz="24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buClr>
                <a:srgbClr val="00B0F0"/>
              </a:buClr>
              <a:buFont typeface="Wingdings" panose="05000000000000000000" pitchFamily="2" charset="2"/>
              <a:buChar char="§"/>
            </a:pPr>
            <a:r>
              <a:rPr 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  <a:hlinkClick r:id="rId4"/>
              </a:rPr>
              <a:t>Deanna.Isles@sa.gov.au</a:t>
            </a:r>
            <a:r>
              <a:rPr 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  <a:t>  </a:t>
            </a:r>
            <a:endParaRPr lang="en-US" sz="2400" dirty="0">
              <a:solidFill>
                <a:schemeClr val="tx1">
                  <a:lumMod val="75000"/>
                  <a:lumOff val="25000"/>
                </a:schemeClr>
              </a:solidFill>
              <a:cs typeface="Arial" panose="020B0604020202020204" pitchFamily="34" charset="0"/>
            </a:endParaRPr>
          </a:p>
          <a:p>
            <a:pPr lvl="0">
              <a:buClr>
                <a:srgbClr val="00B0F0"/>
              </a:buClr>
              <a:buFont typeface="Wingdings" panose="05000000000000000000" pitchFamily="2" charset="2"/>
              <a:buChar char="§"/>
            </a:pPr>
            <a:r>
              <a:rPr 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  <a:hlinkClick r:id="rId5"/>
              </a:rPr>
              <a:t>Louise.Lycett@sa.gov.au</a:t>
            </a:r>
            <a:r>
              <a:rPr 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  <a:t> </a:t>
            </a:r>
          </a:p>
          <a:p>
            <a:pPr lvl="0">
              <a:buClr>
                <a:srgbClr val="00B0F0"/>
              </a:buClr>
              <a:buFont typeface="Wingdings" panose="05000000000000000000" pitchFamily="2" charset="2"/>
              <a:buChar char="§"/>
            </a:pPr>
            <a:r>
              <a:rPr 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  <a:hlinkClick r:id="rId6"/>
              </a:rPr>
              <a:t>Lois.Ey@sa.gov.au</a:t>
            </a:r>
            <a:endParaRPr lang="en-US" sz="2400" dirty="0" smtClean="0">
              <a:solidFill>
                <a:schemeClr val="tx1">
                  <a:lumMod val="75000"/>
                  <a:lumOff val="25000"/>
                </a:schemeClr>
              </a:solidFill>
              <a:cs typeface="Arial" panose="020B0604020202020204" pitchFamily="34" charset="0"/>
            </a:endParaRPr>
          </a:p>
          <a:p>
            <a:pPr lvl="0">
              <a:buClr>
                <a:srgbClr val="00B0F0"/>
              </a:buClr>
              <a:buFont typeface="Wingdings" panose="05000000000000000000" pitchFamily="2" charset="2"/>
              <a:buChar char="§"/>
            </a:pPr>
            <a:r>
              <a:rPr 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  <a:hlinkClick r:id="rId7"/>
              </a:rPr>
              <a:t>Matt.Costin@sa.gov.au</a:t>
            </a:r>
            <a:r>
              <a:rPr 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  <a:t> </a:t>
            </a:r>
            <a:endParaRPr lang="en-US" sz="2400" dirty="0">
              <a:solidFill>
                <a:schemeClr val="tx1">
                  <a:lumMod val="75000"/>
                  <a:lumOff val="25000"/>
                </a:schemeClr>
              </a:solidFill>
              <a:cs typeface="Arial" panose="020B0604020202020204" pitchFamily="34" charset="0"/>
            </a:endParaRPr>
          </a:p>
          <a:p>
            <a:pPr lvl="0">
              <a:buClr>
                <a:srgbClr val="00B0F0"/>
              </a:buClr>
              <a:buFont typeface="Wingdings" panose="05000000000000000000" pitchFamily="2" charset="2"/>
              <a:buChar char="§"/>
            </a:pPr>
            <a:endParaRPr lang="en-AU" sz="24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32838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97768"/>
            <a:ext cx="9144000" cy="1143000"/>
          </a:xfrm>
        </p:spPr>
        <p:txBody>
          <a:bodyPr>
            <a:normAutofit/>
          </a:bodyPr>
          <a:lstStyle/>
          <a:p>
            <a:r>
              <a:rPr lang="en-AU" b="1" dirty="0">
                <a:solidFill>
                  <a:schemeClr val="bg1"/>
                </a:solidFill>
              </a:rPr>
              <a:t>SACE </a:t>
            </a:r>
            <a:r>
              <a:rPr lang="en-AU" b="1" dirty="0" smtClean="0">
                <a:solidFill>
                  <a:schemeClr val="bg1"/>
                </a:solidFill>
              </a:rPr>
              <a:t>E-Assessment</a:t>
            </a:r>
            <a:endParaRPr lang="en-AU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16833"/>
            <a:ext cx="8229600" cy="1368152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en-A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E-Clarifying/Learning</a:t>
            </a:r>
            <a:endParaRPr lang="en-AU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A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E-Moderation</a:t>
            </a:r>
          </a:p>
          <a:p>
            <a:pPr>
              <a:lnSpc>
                <a:spcPct val="150000"/>
              </a:lnSpc>
            </a:pPr>
            <a:r>
              <a:rPr lang="en-A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E-Submission </a:t>
            </a:r>
            <a:r>
              <a:rPr lang="en-AU" sz="2400" b="1" dirty="0">
                <a:latin typeface="Arial" panose="020B0604020202020204" pitchFamily="34" charset="0"/>
                <a:cs typeface="Arial" panose="020B0604020202020204" pitchFamily="34" charset="0"/>
              </a:rPr>
              <a:t>of student </a:t>
            </a:r>
            <a:r>
              <a:rPr lang="en-A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work</a:t>
            </a:r>
          </a:p>
          <a:p>
            <a:pPr>
              <a:lnSpc>
                <a:spcPct val="150000"/>
              </a:lnSpc>
            </a:pPr>
            <a:r>
              <a:rPr lang="en-A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E-Marking</a:t>
            </a:r>
          </a:p>
          <a:p>
            <a:pPr>
              <a:lnSpc>
                <a:spcPct val="150000"/>
              </a:lnSpc>
            </a:pPr>
            <a:r>
              <a:rPr lang="en-A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E-Examinations</a:t>
            </a:r>
            <a:endParaRPr lang="en-AU" sz="24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14930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>
            <a:noAutofit/>
          </a:bodyPr>
          <a:lstStyle/>
          <a:p>
            <a:r>
              <a:rPr lang="en-US" sz="4800" b="1" spc="-150" dirty="0" smtClean="0">
                <a:solidFill>
                  <a:schemeClr val="bg1"/>
                </a:solidFill>
                <a:latin typeface="Arial" panose="020B0604020202020204" pitchFamily="34" charset="0"/>
              </a:rPr>
              <a:t>Integration of the Australian Curriculum with SACE</a:t>
            </a:r>
            <a:endParaRPr lang="en-AU" sz="4800" b="1" spc="-150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772816"/>
            <a:ext cx="8229600" cy="1080120"/>
          </a:xfrm>
        </p:spPr>
        <p:txBody>
          <a:bodyPr>
            <a:noAutofit/>
          </a:bodyPr>
          <a:lstStyle/>
          <a:p>
            <a:pPr marL="1085850" lvl="2" indent="-171450">
              <a:lnSpc>
                <a:spcPct val="150000"/>
              </a:lnSpc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eference group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85850" lvl="2" indent="-171450">
              <a:lnSpc>
                <a:spcPct val="150000"/>
              </a:lnSpc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Writing teams</a:t>
            </a:r>
          </a:p>
          <a:p>
            <a:pPr marL="1085850" lvl="2" indent="-171450">
              <a:lnSpc>
                <a:spcPct val="150000"/>
              </a:lnSpc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F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ocus group </a:t>
            </a:r>
          </a:p>
          <a:p>
            <a:pPr marL="1085850" lvl="2" indent="-171450">
              <a:lnSpc>
                <a:spcPct val="150000"/>
              </a:lnSpc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Online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consultation </a:t>
            </a:r>
            <a:endParaRPr lang="en-US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85850" lvl="2" indent="-171450">
              <a:lnSpc>
                <a:spcPct val="150000"/>
              </a:lnSpc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Revision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based on online consultation</a:t>
            </a:r>
          </a:p>
          <a:p>
            <a:pPr marL="1085850" lvl="2" indent="-171450">
              <a:lnSpc>
                <a:spcPct val="150000"/>
              </a:lnSpc>
            </a:pPr>
            <a:r>
              <a:rPr lang="en-US" sz="2000" dirty="0">
                <a:cs typeface="Arial" panose="020B0604020202020204" pitchFamily="34" charset="0"/>
              </a:rPr>
              <a:t>Accreditation, Recognition and Certification Committee </a:t>
            </a:r>
          </a:p>
          <a:p>
            <a:pPr marL="1085850" lvl="2" indent="-171450">
              <a:lnSpc>
                <a:spcPct val="150000"/>
              </a:lnSpc>
            </a:pPr>
            <a:r>
              <a:rPr lang="en-US" sz="2000" dirty="0">
                <a:cs typeface="Arial" panose="020B0604020202020204" pitchFamily="34" charset="0"/>
              </a:rPr>
              <a:t>SACE Board approved</a:t>
            </a:r>
            <a:endParaRPr lang="en-AU" sz="2000" dirty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16528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5489" y="1723547"/>
            <a:ext cx="2983015" cy="400970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47" y="188640"/>
            <a:ext cx="9144000" cy="1143000"/>
          </a:xfrm>
        </p:spPr>
        <p:txBody>
          <a:bodyPr>
            <a:normAutofit/>
          </a:bodyPr>
          <a:lstStyle/>
          <a:p>
            <a:r>
              <a:rPr lang="en-US" sz="5400" b="1" spc="-150" dirty="0" smtClean="0">
                <a:solidFill>
                  <a:schemeClr val="bg1"/>
                </a:solidFill>
              </a:rPr>
              <a:t>What’s next?</a:t>
            </a:r>
            <a:endParaRPr lang="en-AU" sz="5400" b="1" spc="-150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844824"/>
            <a:ext cx="5668289" cy="2404863"/>
          </a:xfrm>
        </p:spPr>
        <p:txBody>
          <a:bodyPr>
            <a:noAutofit/>
          </a:bodyPr>
          <a:lstStyle/>
          <a:p>
            <a:pPr>
              <a:spcBef>
                <a:spcPts val="1200"/>
              </a:spcBef>
              <a:buClr>
                <a:srgbClr val="00B0F0"/>
              </a:buClr>
              <a:buFont typeface="Wingdings" panose="05000000000000000000" pitchFamily="2" charset="2"/>
              <a:buChar char="§"/>
            </a:pPr>
            <a:r>
              <a:rPr lang="en-US" sz="2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School planning – subjects </a:t>
            </a:r>
          </a:p>
          <a:p>
            <a:pPr>
              <a:spcBef>
                <a:spcPts val="1200"/>
              </a:spcBef>
              <a:buClr>
                <a:srgbClr val="00B0F0"/>
              </a:buClr>
              <a:buFont typeface="Wingdings" panose="05000000000000000000" pitchFamily="2" charset="2"/>
              <a:buChar char="§"/>
            </a:pPr>
            <a:r>
              <a:rPr lang="en-US" sz="2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Your planning </a:t>
            </a:r>
          </a:p>
          <a:p>
            <a:pPr lvl="1">
              <a:spcBef>
                <a:spcPts val="1200"/>
              </a:spcBef>
              <a:buClr>
                <a:srgbClr val="00B0F0"/>
              </a:buClr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familiarise yourself with the </a:t>
            </a:r>
            <a:r>
              <a:rPr lang="en-US" sz="24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subject </a:t>
            </a:r>
            <a:r>
              <a:rPr lang="en-US" sz="2400" b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outline/s</a:t>
            </a:r>
            <a:endParaRPr lang="en-US" sz="2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buClr>
                <a:srgbClr val="00B0F0"/>
              </a:buClr>
              <a:buFont typeface="Arial" panose="020B0604020202020204" pitchFamily="34" charset="0"/>
              <a:buChar char="•"/>
            </a:pPr>
            <a:r>
              <a:rPr lang="en-US" sz="2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teaching program</a:t>
            </a:r>
          </a:p>
          <a:p>
            <a:pPr lvl="1">
              <a:buClr>
                <a:srgbClr val="00B0F0"/>
              </a:buClr>
              <a:buFont typeface="Arial" panose="020B0604020202020204" pitchFamily="34" charset="0"/>
              <a:buChar char="•"/>
            </a:pPr>
            <a:r>
              <a:rPr lang="en-US" sz="2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learning and assessment plan</a:t>
            </a:r>
          </a:p>
          <a:p>
            <a:pPr lvl="1">
              <a:buClr>
                <a:srgbClr val="00B0F0"/>
              </a:buClr>
              <a:buFont typeface="Arial" panose="020B0604020202020204" pitchFamily="34" charset="0"/>
              <a:buChar char="•"/>
            </a:pPr>
            <a:r>
              <a:rPr lang="en-US" sz="2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tasks</a:t>
            </a:r>
          </a:p>
        </p:txBody>
      </p:sp>
    </p:spTree>
    <p:extLst>
      <p:ext uri="{BB962C8B-B14F-4D97-AF65-F5344CB8AC3E}">
        <p14:creationId xmlns:p14="http://schemas.microsoft.com/office/powerpoint/2010/main" val="4313046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500"/>
                            </p:stCondLst>
                            <p:childTnLst>
                              <p:par>
                                <p:cTn id="2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3000"/>
                            </p:stCondLst>
                            <p:childTnLst>
                              <p:par>
                                <p:cTn id="2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3500"/>
                            </p:stCondLst>
                            <p:childTnLst>
                              <p:par>
                                <p:cTn id="3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4000"/>
                            </p:stCondLst>
                            <p:childTnLst>
                              <p:par>
                                <p:cTn id="3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4500"/>
                            </p:stCondLst>
                            <p:childTnLst>
                              <p:par>
                                <p:cTn id="3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4647" y="130623"/>
            <a:ext cx="9139353" cy="1426169"/>
          </a:xfrm>
          <a:prstGeom prst="rect">
            <a:avLst/>
          </a:prstGeom>
        </p:spPr>
        <p:txBody>
          <a:bodyPr vert="horz" lIns="36000" tIns="45720" rIns="3600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5400" b="1" spc="-15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Mathematics Subjects</a:t>
            </a:r>
            <a:endParaRPr lang="en-AU" sz="5400" spc="-15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36906010"/>
              </p:ext>
            </p:extLst>
          </p:nvPr>
        </p:nvGraphicFramePr>
        <p:xfrm>
          <a:off x="683568" y="2132856"/>
          <a:ext cx="7632848" cy="2908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16424"/>
                <a:gridCol w="3816424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Stage 1 subjects 2016</a:t>
                      </a:r>
                      <a:endParaRPr lang="en-AU" sz="2400" dirty="0"/>
                    </a:p>
                  </a:txBody>
                  <a:tcPr marL="180000" marR="180000" marT="108000" marB="108000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Stage 2 subjects 2017</a:t>
                      </a:r>
                      <a:endParaRPr lang="en-AU" sz="2400" dirty="0"/>
                    </a:p>
                  </a:txBody>
                  <a:tcPr marL="180000" marR="180000" marT="108000" marB="108000">
                    <a:solidFill>
                      <a:srgbClr val="0070C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Mathematics</a:t>
                      </a:r>
                      <a:endParaRPr lang="en-AU" sz="24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80000" marR="180000" marT="108000" marB="1080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Specialist Mathematics</a:t>
                      </a:r>
                    </a:p>
                  </a:txBody>
                  <a:tcPr marL="180000" marR="180000" marT="108000" marB="108000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AU" sz="24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80000" marR="180000" marT="108000" marB="1080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Mathematical Methods</a:t>
                      </a:r>
                      <a:endParaRPr lang="en-AU" sz="24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80000" marR="180000" marT="108000" marB="108000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General Mathematics </a:t>
                      </a:r>
                      <a:endParaRPr lang="en-AU" sz="24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80000" marR="180000" marT="108000" marB="1080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General Mathematics</a:t>
                      </a:r>
                      <a:endParaRPr lang="en-AU" sz="24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80000" marR="180000" marT="108000" marB="108000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Essential Mathematics</a:t>
                      </a:r>
                      <a:endParaRPr lang="en-AU" sz="24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80000" marR="180000" marT="108000" marB="1080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Essential Mathematics</a:t>
                      </a:r>
                      <a:endParaRPr lang="en-AU" sz="24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80000" marR="180000" marT="108000" marB="108000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056886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>
            <a:noAutofit/>
          </a:bodyPr>
          <a:lstStyle/>
          <a:p>
            <a:r>
              <a:rPr lang="en-US" sz="4800" b="1" spc="-150" dirty="0" smtClean="0">
                <a:solidFill>
                  <a:schemeClr val="bg1"/>
                </a:solidFill>
                <a:latin typeface="Arial" panose="020B0604020202020204" pitchFamily="34" charset="0"/>
              </a:rPr>
              <a:t>ATAR and Preclusions</a:t>
            </a:r>
            <a:endParaRPr lang="en-AU" sz="4800" b="1" spc="-150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8376" y="1556792"/>
            <a:ext cx="8147248" cy="936104"/>
          </a:xfrm>
        </p:spPr>
        <p:txBody>
          <a:bodyPr>
            <a:noAutofit/>
          </a:bodyPr>
          <a:lstStyle/>
          <a:p>
            <a:pPr marL="342900" lvl="1" indent="-342900">
              <a:buClr>
                <a:srgbClr val="00B0F0"/>
              </a:buClr>
              <a:buFont typeface="Wingdings" panose="05000000000000000000" pitchFamily="2" charset="2"/>
              <a:buChar char="§"/>
            </a:pPr>
            <a:r>
              <a:rPr 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  <a:t>All 2017 Stage 2 mathematics subjects are eligible to contribute to ATAR</a:t>
            </a:r>
          </a:p>
          <a:p>
            <a:pPr>
              <a:spcBef>
                <a:spcPts val="1200"/>
              </a:spcBef>
              <a:buClr>
                <a:srgbClr val="00B0F0"/>
              </a:buClr>
              <a:buFont typeface="Wingdings" panose="05000000000000000000" pitchFamily="2" charset="2"/>
              <a:buChar char="§"/>
            </a:pPr>
            <a:r>
              <a:rPr 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  <a:t>Precluded combinations </a:t>
            </a:r>
          </a:p>
          <a:p>
            <a:pPr lvl="1">
              <a:spcBef>
                <a:spcPts val="1200"/>
              </a:spcBef>
              <a:buClr>
                <a:srgbClr val="00B0F0"/>
              </a:buClr>
              <a:buFont typeface="Wingdings" panose="05000000000000000000" pitchFamily="2" charset="2"/>
              <a:buChar char="§"/>
            </a:pPr>
            <a:r>
              <a:rPr 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  <a:t>General Mathematics and Mathematical Methods</a:t>
            </a:r>
          </a:p>
          <a:p>
            <a:pPr lvl="1">
              <a:spcBef>
                <a:spcPts val="1200"/>
              </a:spcBef>
              <a:buClr>
                <a:srgbClr val="00B0F0"/>
              </a:buClr>
              <a:buFont typeface="Wingdings" panose="05000000000000000000" pitchFamily="2" charset="2"/>
              <a:buChar char="§"/>
            </a:pPr>
            <a:r>
              <a:rPr 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  <a:t>General Mathematics and Essential Mathematics</a:t>
            </a:r>
          </a:p>
          <a:p>
            <a:pPr lvl="1">
              <a:spcBef>
                <a:spcPts val="1200"/>
              </a:spcBef>
              <a:buClr>
                <a:srgbClr val="00B0F0"/>
              </a:buClr>
              <a:buFont typeface="Wingdings" panose="05000000000000000000" pitchFamily="2" charset="2"/>
              <a:buChar char="§"/>
            </a:pPr>
            <a:r>
              <a:rPr 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  <a:t>Essential Mathematics and Mathematical Methods</a:t>
            </a:r>
          </a:p>
          <a:p>
            <a:pPr lvl="1">
              <a:spcBef>
                <a:spcPts val="1200"/>
              </a:spcBef>
              <a:buClr>
                <a:srgbClr val="00B0F0"/>
              </a:buClr>
              <a:buFont typeface="Wingdings" panose="05000000000000000000" pitchFamily="2" charset="2"/>
              <a:buChar char="§"/>
            </a:pPr>
            <a:r>
              <a:rPr 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  <a:t>Mathematical Pathways (historical) and Essential Mathematics</a:t>
            </a:r>
          </a:p>
          <a:p>
            <a:pPr>
              <a:spcBef>
                <a:spcPts val="1200"/>
              </a:spcBef>
              <a:buClr>
                <a:srgbClr val="00B0F0"/>
              </a:buClr>
              <a:buFont typeface="Wingdings" panose="05000000000000000000" pitchFamily="2" charset="2"/>
              <a:buChar char="§"/>
            </a:pPr>
            <a:r>
              <a:rPr 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  <a:t>SATAC website </a:t>
            </a:r>
          </a:p>
          <a:p>
            <a:pPr lvl="1">
              <a:spcBef>
                <a:spcPts val="1200"/>
              </a:spcBef>
              <a:buClr>
                <a:srgbClr val="00B0F0"/>
              </a:buClr>
              <a:buFont typeface="Wingdings" panose="05000000000000000000" pitchFamily="2" charset="2"/>
              <a:buChar char="§"/>
            </a:pPr>
            <a:r>
              <a:rPr lang="en-AU" sz="2000" u="sng" dirty="0" smtClean="0">
                <a:hlinkClick r:id="rId4"/>
              </a:rPr>
              <a:t>www.satac.edu.au/updates-for-2017-and-2018-tertiary-entrance</a:t>
            </a:r>
            <a:endParaRPr lang="en-US" sz="2000" dirty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07920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4647" y="130623"/>
            <a:ext cx="9139353" cy="1426169"/>
          </a:xfrm>
          <a:prstGeom prst="rect">
            <a:avLst/>
          </a:prstGeom>
        </p:spPr>
        <p:txBody>
          <a:bodyPr vert="horz" lIns="36000" tIns="45720" rIns="3600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800" b="1" spc="-1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Stage 2 Mathematics Subjects</a:t>
            </a:r>
            <a:endParaRPr lang="en-AU" sz="4800" spc="-15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09648777"/>
              </p:ext>
            </p:extLst>
          </p:nvPr>
        </p:nvGraphicFramePr>
        <p:xfrm>
          <a:off x="433863" y="1683720"/>
          <a:ext cx="8280920" cy="3490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04456"/>
                <a:gridCol w="4176464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b="1" spc="-15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Current Stage 2 subjects</a:t>
                      </a:r>
                      <a:endParaRPr lang="en-AU" sz="2400" spc="-150" dirty="0"/>
                    </a:p>
                  </a:txBody>
                  <a:tcPr marL="180000" marR="180000" marT="108000" marB="108000">
                    <a:lnL w="12700" cmpd="sng">
                      <a:noFill/>
                    </a:lnL>
                    <a:lnR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AU" sz="2400" b="1" spc="-15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Stage 2 subjects from 2017</a:t>
                      </a:r>
                      <a:endParaRPr lang="en-AU" sz="2400" spc="-150" dirty="0"/>
                    </a:p>
                  </a:txBody>
                  <a:tcPr marL="180000" marR="180000" marT="108000" marB="108000">
                    <a:lnL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Specialist Mathematics</a:t>
                      </a:r>
                      <a:endParaRPr lang="en-AU" sz="24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80000" marR="180000" marT="108000" marB="10800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Specialist Mathematics</a:t>
                      </a:r>
                    </a:p>
                  </a:txBody>
                  <a:tcPr marL="180000" marR="180000" marT="108000" marB="10800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Mathematical Studies</a:t>
                      </a:r>
                      <a:endParaRPr lang="en-AU" sz="24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80000" marR="180000" marT="108000" marB="1080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Mathematical Methods</a:t>
                      </a:r>
                      <a:endParaRPr lang="en-AU" sz="24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80000" marR="180000" marT="108000" marB="1080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Mathematical Methods</a:t>
                      </a:r>
                      <a:endParaRPr lang="en-AU" sz="24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80000" marR="180000" marT="108000" marB="1080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AU" sz="24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80000" marR="180000" marT="108000" marB="1080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AU" sz="24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Mathematical Applications</a:t>
                      </a:r>
                    </a:p>
                  </a:txBody>
                  <a:tcPr marL="180000" marR="180000" marT="108000" marB="1080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General Mathematics</a:t>
                      </a:r>
                      <a:endParaRPr lang="en-AU" sz="24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80000" marR="180000" marT="108000" marB="1080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AU" sz="24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Mathematical Pathways</a:t>
                      </a:r>
                    </a:p>
                  </a:txBody>
                  <a:tcPr marL="180000" marR="180000" marT="108000" marB="1080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AU" sz="24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Essential Mathematics</a:t>
                      </a:r>
                      <a:endParaRPr lang="en-AU" sz="24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80000" marR="180000" marT="108000" marB="1080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grpSp>
        <p:nvGrpSpPr>
          <p:cNvPr id="33" name="Group 32"/>
          <p:cNvGrpSpPr/>
          <p:nvPr/>
        </p:nvGrpSpPr>
        <p:grpSpPr>
          <a:xfrm>
            <a:off x="3635896" y="2564904"/>
            <a:ext cx="1008112" cy="2304256"/>
            <a:chOff x="3635896" y="2564904"/>
            <a:chExt cx="1008112" cy="2304256"/>
          </a:xfrm>
        </p:grpSpPr>
        <p:cxnSp>
          <p:nvCxnSpPr>
            <p:cNvPr id="6" name="Straight Arrow Connector 5"/>
            <p:cNvCxnSpPr/>
            <p:nvPr/>
          </p:nvCxnSpPr>
          <p:spPr>
            <a:xfrm>
              <a:off x="3851920" y="2564904"/>
              <a:ext cx="789765" cy="0"/>
            </a:xfrm>
            <a:prstGeom prst="straightConnector1">
              <a:avLst/>
            </a:prstGeom>
            <a:ln w="50800">
              <a:solidFill>
                <a:schemeClr val="tx1">
                  <a:lumMod val="75000"/>
                  <a:lumOff val="25000"/>
                </a:schemeClr>
              </a:solidFill>
              <a:tailEnd type="triangle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Arrow Connector 11"/>
            <p:cNvCxnSpPr/>
            <p:nvPr/>
          </p:nvCxnSpPr>
          <p:spPr>
            <a:xfrm flipV="1">
              <a:off x="4283968" y="3356992"/>
              <a:ext cx="357717" cy="367086"/>
            </a:xfrm>
            <a:prstGeom prst="straightConnector1">
              <a:avLst/>
            </a:prstGeom>
            <a:ln w="50800">
              <a:solidFill>
                <a:schemeClr val="tx1">
                  <a:lumMod val="75000"/>
                  <a:lumOff val="25000"/>
                </a:schemeClr>
              </a:solidFill>
              <a:tailEnd type="triangle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Arrow Connector 26"/>
            <p:cNvCxnSpPr/>
            <p:nvPr/>
          </p:nvCxnSpPr>
          <p:spPr>
            <a:xfrm>
              <a:off x="3773140" y="3724078"/>
              <a:ext cx="529779" cy="0"/>
            </a:xfrm>
            <a:prstGeom prst="straightConnector1">
              <a:avLst/>
            </a:prstGeom>
            <a:ln w="50800">
              <a:solidFill>
                <a:schemeClr val="tx1">
                  <a:lumMod val="75000"/>
                  <a:lumOff val="25000"/>
                </a:schemeClr>
              </a:solidFill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Arrow Connector 13"/>
            <p:cNvCxnSpPr/>
            <p:nvPr/>
          </p:nvCxnSpPr>
          <p:spPr>
            <a:xfrm>
              <a:off x="3635896" y="3140968"/>
              <a:ext cx="998612" cy="0"/>
            </a:xfrm>
            <a:prstGeom prst="straightConnector1">
              <a:avLst/>
            </a:prstGeom>
            <a:ln w="50800">
              <a:solidFill>
                <a:schemeClr val="tx1">
                  <a:lumMod val="75000"/>
                  <a:lumOff val="25000"/>
                </a:schemeClr>
              </a:solidFill>
              <a:tailEnd type="triangle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Arrow Connector 20"/>
            <p:cNvCxnSpPr/>
            <p:nvPr/>
          </p:nvCxnSpPr>
          <p:spPr>
            <a:xfrm>
              <a:off x="4282852" y="3724078"/>
              <a:ext cx="351656" cy="344610"/>
            </a:xfrm>
            <a:prstGeom prst="straightConnector1">
              <a:avLst/>
            </a:prstGeom>
            <a:ln w="50800">
              <a:solidFill>
                <a:schemeClr val="tx1">
                  <a:lumMod val="75000"/>
                  <a:lumOff val="25000"/>
                </a:schemeClr>
              </a:solidFill>
              <a:tailEnd type="triangle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Arrow Connector 22"/>
            <p:cNvCxnSpPr/>
            <p:nvPr/>
          </p:nvCxnSpPr>
          <p:spPr>
            <a:xfrm>
              <a:off x="4211960" y="4293096"/>
              <a:ext cx="432048" cy="0"/>
            </a:xfrm>
            <a:prstGeom prst="straightConnector1">
              <a:avLst/>
            </a:prstGeom>
            <a:ln w="50800">
              <a:solidFill>
                <a:schemeClr val="tx1">
                  <a:lumMod val="75000"/>
                  <a:lumOff val="25000"/>
                </a:schemeClr>
              </a:solidFill>
              <a:tailEnd type="triangle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Arrow Connector 24"/>
            <p:cNvCxnSpPr/>
            <p:nvPr/>
          </p:nvCxnSpPr>
          <p:spPr>
            <a:xfrm>
              <a:off x="4205288" y="4288631"/>
              <a:ext cx="429220" cy="436513"/>
            </a:xfrm>
            <a:prstGeom prst="straightConnector1">
              <a:avLst/>
            </a:prstGeom>
            <a:ln w="50800">
              <a:solidFill>
                <a:schemeClr val="tx1">
                  <a:lumMod val="75000"/>
                  <a:lumOff val="25000"/>
                </a:schemeClr>
              </a:solidFill>
              <a:tailEnd type="triangle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Arrow Connector 30"/>
            <p:cNvCxnSpPr/>
            <p:nvPr/>
          </p:nvCxnSpPr>
          <p:spPr>
            <a:xfrm>
              <a:off x="3995936" y="4869160"/>
              <a:ext cx="645749" cy="0"/>
            </a:xfrm>
            <a:prstGeom prst="straightConnector1">
              <a:avLst/>
            </a:prstGeom>
            <a:ln w="50800">
              <a:solidFill>
                <a:schemeClr val="tx1">
                  <a:lumMod val="75000"/>
                  <a:lumOff val="25000"/>
                </a:schemeClr>
              </a:solidFill>
              <a:tailEnd type="triangle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9047760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68144" y="1556792"/>
            <a:ext cx="3203848" cy="1512168"/>
          </a:xfrm>
        </p:spPr>
        <p:txBody>
          <a:bodyPr>
            <a:noAutofit/>
          </a:bodyPr>
          <a:lstStyle/>
          <a:p>
            <a:pPr algn="l">
              <a:lnSpc>
                <a:spcPts val="5100"/>
              </a:lnSpc>
            </a:pPr>
            <a:r>
              <a:rPr lang="en-US" sz="4800" b="1" spc="-150" dirty="0" smtClean="0">
                <a:solidFill>
                  <a:schemeClr val="bg1"/>
                </a:solidFill>
              </a:rPr>
              <a:t>Pathway Options</a:t>
            </a:r>
            <a:endParaRPr lang="en-AU" sz="4800" b="1" spc="-15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30402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7" y="0"/>
            <a:ext cx="9144000" cy="6858000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780928"/>
            <a:ext cx="8229600" cy="2808312"/>
          </a:xfrm>
        </p:spPr>
        <p:txBody>
          <a:bodyPr>
            <a:normAutofit/>
          </a:bodyPr>
          <a:lstStyle/>
          <a:p>
            <a:pPr>
              <a:buClr>
                <a:srgbClr val="00B0F0"/>
              </a:buClr>
              <a:buFont typeface="Wingdings" panose="05000000000000000000" pitchFamily="2" charset="2"/>
              <a:buChar char="§"/>
            </a:pPr>
            <a:r>
              <a:rPr 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Integrated Australian Curriculum 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capabilities </a:t>
            </a:r>
            <a:endParaRPr lang="en-US" sz="2400" dirty="0" smtClean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buClr>
                <a:srgbClr val="00B0F0"/>
              </a:buClr>
              <a:buFont typeface="Arial" panose="020B0604020202020204" pitchFamily="34" charset="0"/>
              <a:buChar char="•"/>
            </a:pPr>
            <a:r>
              <a:rPr lang="en-US" sz="1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Literacy</a:t>
            </a:r>
          </a:p>
          <a:p>
            <a:pPr lvl="1">
              <a:buClr>
                <a:srgbClr val="00B0F0"/>
              </a:buClr>
              <a:buFont typeface="Arial" panose="020B0604020202020204" pitchFamily="34" charset="0"/>
              <a:buChar char="•"/>
            </a:pPr>
            <a:r>
              <a:rPr lang="en-US" sz="1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Numeracy*</a:t>
            </a:r>
          </a:p>
          <a:p>
            <a:pPr lvl="1">
              <a:buClr>
                <a:srgbClr val="00B0F0"/>
              </a:buClr>
              <a:buFont typeface="Arial" panose="020B0604020202020204" pitchFamily="34" charset="0"/>
              <a:buChar char="•"/>
            </a:pPr>
            <a:r>
              <a:rPr lang="en-US" sz="1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Information and communication technology capability*</a:t>
            </a:r>
          </a:p>
          <a:p>
            <a:pPr lvl="1">
              <a:buClr>
                <a:srgbClr val="00B0F0"/>
              </a:buClr>
              <a:buFont typeface="Arial" panose="020B0604020202020204" pitchFamily="34" charset="0"/>
              <a:buChar char="•"/>
            </a:pPr>
            <a:r>
              <a:rPr lang="en-US" sz="1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Critical and creative thinking*</a:t>
            </a:r>
          </a:p>
          <a:p>
            <a:pPr lvl="1">
              <a:buClr>
                <a:srgbClr val="00B0F0"/>
              </a:buClr>
              <a:buFont typeface="Arial" panose="020B0604020202020204" pitchFamily="34" charset="0"/>
              <a:buChar char="•"/>
            </a:pPr>
            <a:r>
              <a:rPr lang="en-US" sz="1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Personal and social capability</a:t>
            </a:r>
          </a:p>
          <a:p>
            <a:pPr lvl="1">
              <a:buClr>
                <a:srgbClr val="00B0F0"/>
              </a:buClr>
              <a:buFont typeface="Arial" panose="020B0604020202020204" pitchFamily="34" charset="0"/>
              <a:buChar char="•"/>
            </a:pPr>
            <a:r>
              <a:rPr lang="en-US" sz="1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Ethical understanding</a:t>
            </a:r>
          </a:p>
          <a:p>
            <a:pPr lvl="1">
              <a:buClr>
                <a:srgbClr val="00B0F0"/>
              </a:buClr>
              <a:buFont typeface="Arial" panose="020B0604020202020204" pitchFamily="34" charset="0"/>
              <a:buChar char="•"/>
            </a:pPr>
            <a:r>
              <a:rPr lang="en-US" sz="1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Intercultural understanding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0" y="0"/>
            <a:ext cx="9144000" cy="1542801"/>
          </a:xfrm>
          <a:prstGeom prst="rect">
            <a:avLst/>
          </a:prstGeom>
        </p:spPr>
        <p:txBody>
          <a:bodyPr vert="horz" lIns="36000" tIns="45720" rIns="3600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5400" b="1" spc="-150" dirty="0" smtClean="0">
                <a:solidFill>
                  <a:schemeClr val="bg1"/>
                </a:solidFill>
                <a:latin typeface="Arial" panose="020B0604020202020204" pitchFamily="34" charset="0"/>
              </a:rPr>
              <a:t>Capabilities</a:t>
            </a:r>
            <a:endParaRPr lang="en-AU" sz="5400" spc="-15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9976" y="1870983"/>
            <a:ext cx="5004048" cy="6939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47831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500"/>
                            </p:stCondLst>
                            <p:childTnLst>
                              <p:par>
                                <p:cTn id="2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3000"/>
                            </p:stCondLst>
                            <p:childTnLst>
                              <p:par>
                                <p:cTn id="2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3500"/>
                            </p:stCondLst>
                            <p:childTnLst>
                              <p:par>
                                <p:cTn id="3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4000"/>
                            </p:stCondLst>
                            <p:childTnLst>
                              <p:par>
                                <p:cTn id="3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4500"/>
                            </p:stCondLst>
                            <p:childTnLst>
                              <p:par>
                                <p:cTn id="3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000"/>
                            </p:stCondLst>
                            <p:childTnLst>
                              <p:par>
                                <p:cTn id="4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5500"/>
                            </p:stCondLst>
                            <p:childTnLst>
                              <p:par>
                                <p:cTn id="4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95696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Implementation  powerpoin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Implementation  powerpoint</Template>
  <TotalTime>0</TotalTime>
  <Words>959</Words>
  <Application>Microsoft Office PowerPoint</Application>
  <PresentationFormat>On-screen Show (4:3)</PresentationFormat>
  <Paragraphs>253</Paragraphs>
  <Slides>30</Slides>
  <Notes>30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1" baseType="lpstr">
      <vt:lpstr>Implementation  powerpoint</vt:lpstr>
      <vt:lpstr>PowerPoint Presentation</vt:lpstr>
      <vt:lpstr>Program</vt:lpstr>
      <vt:lpstr>Integration of the Australian Curriculum with SACE</vt:lpstr>
      <vt:lpstr>PowerPoint Presentation</vt:lpstr>
      <vt:lpstr>ATAR and Preclusions</vt:lpstr>
      <vt:lpstr>PowerPoint Presentation</vt:lpstr>
      <vt:lpstr>Pathway Options</vt:lpstr>
      <vt:lpstr>PowerPoint Presentation</vt:lpstr>
      <vt:lpstr>PowerPoint Presentation</vt:lpstr>
      <vt:lpstr>Content</vt:lpstr>
      <vt:lpstr>Open Topic</vt:lpstr>
      <vt:lpstr>PowerPoint Presentation</vt:lpstr>
      <vt:lpstr>Assessment</vt:lpstr>
      <vt:lpstr>Assessment Scope and Requirements</vt:lpstr>
      <vt:lpstr>Assessment Scope and Requirements</vt:lpstr>
      <vt:lpstr>Assessment Type 1:  Skills and Applications Tasks</vt:lpstr>
      <vt:lpstr>Assessment Type 1:  Skills and Applications Tasks</vt:lpstr>
      <vt:lpstr>PowerPoint Presentation</vt:lpstr>
      <vt:lpstr>Assessment Type 2:  Mathematical Investigation</vt:lpstr>
      <vt:lpstr>Assessment Type 2:  Folio</vt:lpstr>
      <vt:lpstr>PowerPoint Presentation</vt:lpstr>
      <vt:lpstr>Assessment Type 3:  Examination</vt:lpstr>
      <vt:lpstr>Assessment Type 3:  Examination</vt:lpstr>
      <vt:lpstr>Stage 2 External Assessment Graphics Calculators</vt:lpstr>
      <vt:lpstr>PowerPoint Presentation</vt:lpstr>
      <vt:lpstr>Learning and Assessment Plans</vt:lpstr>
      <vt:lpstr>PowerPoint Presentation</vt:lpstr>
      <vt:lpstr>Feedback: Stage 1 &amp; Stage 2</vt:lpstr>
      <vt:lpstr>SACE E-Assessment</vt:lpstr>
      <vt:lpstr>What’s next?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2016-07-12T01:31:36Z</dcterms:created>
  <dcterms:modified xsi:type="dcterms:W3CDTF">2016-07-12T01:32:10Z</dcterms:modified>
</cp:coreProperties>
</file>