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2" r:id="rId6"/>
  </p:sldMasterIdLst>
  <p:notesMasterIdLst>
    <p:notesMasterId r:id="rId78"/>
  </p:notesMasterIdLst>
  <p:sldIdLst>
    <p:sldId id="256" r:id="rId7"/>
    <p:sldId id="264" r:id="rId8"/>
    <p:sldId id="358" r:id="rId9"/>
    <p:sldId id="343" r:id="rId10"/>
    <p:sldId id="344" r:id="rId11"/>
    <p:sldId id="352" r:id="rId12"/>
    <p:sldId id="353" r:id="rId13"/>
    <p:sldId id="347" r:id="rId14"/>
    <p:sldId id="348" r:id="rId15"/>
    <p:sldId id="354" r:id="rId16"/>
    <p:sldId id="272" r:id="rId17"/>
    <p:sldId id="297" r:id="rId18"/>
    <p:sldId id="298" r:id="rId19"/>
    <p:sldId id="299" r:id="rId20"/>
    <p:sldId id="274" r:id="rId21"/>
    <p:sldId id="290" r:id="rId22"/>
    <p:sldId id="283" r:id="rId23"/>
    <p:sldId id="284" r:id="rId24"/>
    <p:sldId id="285" r:id="rId25"/>
    <p:sldId id="289" r:id="rId26"/>
    <p:sldId id="287" r:id="rId27"/>
    <p:sldId id="350" r:id="rId28"/>
    <p:sldId id="288" r:id="rId29"/>
    <p:sldId id="291" r:id="rId30"/>
    <p:sldId id="292" r:id="rId31"/>
    <p:sldId id="293" r:id="rId32"/>
    <p:sldId id="294" r:id="rId33"/>
    <p:sldId id="295"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59" r:id="rId49"/>
    <p:sldId id="333" r:id="rId50"/>
    <p:sldId id="334" r:id="rId51"/>
    <p:sldId id="335" r:id="rId52"/>
    <p:sldId id="336" r:id="rId53"/>
    <p:sldId id="337" r:id="rId54"/>
    <p:sldId id="338" r:id="rId55"/>
    <p:sldId id="355" r:id="rId56"/>
    <p:sldId id="339" r:id="rId57"/>
    <p:sldId id="340" r:id="rId58"/>
    <p:sldId id="341" r:id="rId59"/>
    <p:sldId id="357" r:id="rId60"/>
    <p:sldId id="311" r:id="rId61"/>
    <p:sldId id="312" r:id="rId62"/>
    <p:sldId id="313" r:id="rId63"/>
    <p:sldId id="314" r:id="rId64"/>
    <p:sldId id="351" r:id="rId65"/>
    <p:sldId id="356" r:id="rId66"/>
    <p:sldId id="360" r:id="rId67"/>
    <p:sldId id="361" r:id="rId68"/>
    <p:sldId id="362" r:id="rId69"/>
    <p:sldId id="363" r:id="rId70"/>
    <p:sldId id="364" r:id="rId71"/>
    <p:sldId id="303" r:id="rId72"/>
    <p:sldId id="304" r:id="rId73"/>
    <p:sldId id="305" r:id="rId74"/>
    <p:sldId id="309" r:id="rId75"/>
    <p:sldId id="308" r:id="rId76"/>
    <p:sldId id="258" r:id="rId77"/>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6765E1-F0E3-48C8-9BDA-C7E093DCA489}" v="8" dt="2020-08-21T07:03:10.027"/>
    <p1510:client id="{22169ACE-C09C-4E7B-A039-ED72521A5F8A}" v="182" dt="2020-08-21T02:38:34.693"/>
    <p1510:client id="{2CCDC199-7132-4365-9744-C294BE92CF97}" v="1" dt="2020-08-24T04:38:44.698"/>
    <p1510:client id="{32D50524-19C1-4C09-B5A8-EE6F140877D0}" v="10" dt="2020-08-23T12:57:48.509"/>
    <p1510:client id="{338DAD64-06BA-4332-A963-864278E49179}" v="132" dt="2020-08-21T02:52:41.527"/>
    <p1510:client id="{4F9AA9D8-B1E5-41F8-99AD-D6D8EC6B9C0B}" v="63" dt="2020-08-21T02:09:39.725"/>
    <p1510:client id="{501A2FFE-28A7-42D0-AA24-2E89D6D8E090}" v="5" dt="2020-08-21T03:52:41.271"/>
    <p1510:client id="{6E93457A-654E-4EF4-B132-3012A806656C}" v="3" dt="2020-08-21T07:04:40.106"/>
    <p1510:client id="{75C521FA-0C82-4DF3-B75E-4347CBB6DE20}" v="3" dt="2020-08-21T05:30:32.565"/>
    <p1510:client id="{89D73B02-1BD8-4442-BB38-0BD59F7B2E6F}" v="18" dt="2020-08-22T02:18:59.212"/>
    <p1510:client id="{90AC64F7-9182-47CF-9ED6-C9B401A8CB9A}" v="48" dt="2020-08-21T01:56:54.942"/>
    <p1510:client id="{92D1D19D-9157-4754-8CDF-6415A5D323B2}" v="44" dt="2020-08-21T02:17:38.942"/>
    <p1510:client id="{BC7825C5-B462-46D6-81ED-27B6EEBFAE34}" v="9" dt="2020-08-21T04:08:34.732"/>
    <p1510:client id="{BC7D6AD4-D43C-10A1-E724-55B3DAE7A905}" v="403" dt="2020-08-24T02:24:02.499"/>
    <p1510:client id="{C6EFBE8F-6758-4CCA-A8D6-299D3D0C7AE6}" v="27" dt="2020-08-21T01:57:23.707"/>
    <p1510:client id="{EA9F062F-5D2B-4539-9574-1EE941380C9A}" v="33" dt="2020-08-25T02:47:24.520"/>
    <p1510:client id="{F6210F82-F096-4DEF-9021-C2A0AC202D31}" v="36" dt="2020-08-21T07:10:38.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047" autoAdjust="0"/>
  </p:normalViewPr>
  <p:slideViewPr>
    <p:cSldViewPr snapToGrid="0">
      <p:cViewPr varScale="1">
        <p:scale>
          <a:sx n="59" d="100"/>
          <a:sy n="59" d="100"/>
        </p:scale>
        <p:origin x="31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ekmeri, Roanne (SACE)" userId="S::roanne.berekmeri@sa.gov.au::4f93386e-7fa8-4f45-b6c0-8a8896420985" providerId="AD" clId="Web-{F6210F82-F096-4DEF-9021-C2A0AC202D31}"/>
    <pc:docChg chg="modSld">
      <pc:chgData name="Berekmeri, Roanne (SACE)" userId="S::roanne.berekmeri@sa.gov.au::4f93386e-7fa8-4f45-b6c0-8a8896420985" providerId="AD" clId="Web-{F6210F82-F096-4DEF-9021-C2A0AC202D31}" dt="2020-08-21T07:10:38.617" v="33" actId="1076"/>
      <pc:docMkLst>
        <pc:docMk/>
      </pc:docMkLst>
      <pc:sldChg chg="delSp modSp">
        <pc:chgData name="Berekmeri, Roanne (SACE)" userId="S::roanne.berekmeri@sa.gov.au::4f93386e-7fa8-4f45-b6c0-8a8896420985" providerId="AD" clId="Web-{F6210F82-F096-4DEF-9021-C2A0AC202D31}" dt="2020-08-21T07:06:03.713" v="4" actId="20577"/>
        <pc:sldMkLst>
          <pc:docMk/>
          <pc:sldMk cId="4240545083" sldId="329"/>
        </pc:sldMkLst>
        <pc:spChg chg="mod">
          <ac:chgData name="Berekmeri, Roanne (SACE)" userId="S::roanne.berekmeri@sa.gov.au::4f93386e-7fa8-4f45-b6c0-8a8896420985" providerId="AD" clId="Web-{F6210F82-F096-4DEF-9021-C2A0AC202D31}" dt="2020-08-21T07:06:03.713" v="4" actId="20577"/>
          <ac:spMkLst>
            <pc:docMk/>
            <pc:sldMk cId="4240545083" sldId="329"/>
            <ac:spMk id="3" creationId="{00000000-0000-0000-0000-000000000000}"/>
          </ac:spMkLst>
        </pc:spChg>
        <pc:picChg chg="del">
          <ac:chgData name="Berekmeri, Roanne (SACE)" userId="S::roanne.berekmeri@sa.gov.au::4f93386e-7fa8-4f45-b6c0-8a8896420985" providerId="AD" clId="Web-{F6210F82-F096-4DEF-9021-C2A0AC202D31}" dt="2020-08-21T07:05:52.447" v="1"/>
          <ac:picMkLst>
            <pc:docMk/>
            <pc:sldMk cId="4240545083" sldId="329"/>
            <ac:picMk id="4" creationId="{211B3A8F-ABAC-4D4F-B699-DC243B3859EF}"/>
          </ac:picMkLst>
        </pc:picChg>
      </pc:sldChg>
      <pc:sldChg chg="modSp">
        <pc:chgData name="Berekmeri, Roanne (SACE)" userId="S::roanne.berekmeri@sa.gov.au::4f93386e-7fa8-4f45-b6c0-8a8896420985" providerId="AD" clId="Web-{F6210F82-F096-4DEF-9021-C2A0AC202D31}" dt="2020-08-21T07:06:20.947" v="6" actId="20577"/>
        <pc:sldMkLst>
          <pc:docMk/>
          <pc:sldMk cId="2171090239" sldId="330"/>
        </pc:sldMkLst>
        <pc:spChg chg="mod">
          <ac:chgData name="Berekmeri, Roanne (SACE)" userId="S::roanne.berekmeri@sa.gov.au::4f93386e-7fa8-4f45-b6c0-8a8896420985" providerId="AD" clId="Web-{F6210F82-F096-4DEF-9021-C2A0AC202D31}" dt="2020-08-21T07:06:20.947" v="6" actId="20577"/>
          <ac:spMkLst>
            <pc:docMk/>
            <pc:sldMk cId="2171090239" sldId="330"/>
            <ac:spMk id="3" creationId="{00000000-0000-0000-0000-000000000000}"/>
          </ac:spMkLst>
        </pc:spChg>
      </pc:sldChg>
      <pc:sldChg chg="modSp">
        <pc:chgData name="Berekmeri, Roanne (SACE)" userId="S::roanne.berekmeri@sa.gov.au::4f93386e-7fa8-4f45-b6c0-8a8896420985" providerId="AD" clId="Web-{F6210F82-F096-4DEF-9021-C2A0AC202D31}" dt="2020-08-21T07:10:38.617" v="33" actId="1076"/>
        <pc:sldMkLst>
          <pc:docMk/>
          <pc:sldMk cId="1746004591" sldId="331"/>
        </pc:sldMkLst>
        <pc:spChg chg="mod">
          <ac:chgData name="Berekmeri, Roanne (SACE)" userId="S::roanne.berekmeri@sa.gov.au::4f93386e-7fa8-4f45-b6c0-8a8896420985" providerId="AD" clId="Web-{F6210F82-F096-4DEF-9021-C2A0AC202D31}" dt="2020-08-21T07:10:34.399" v="32" actId="1076"/>
          <ac:spMkLst>
            <pc:docMk/>
            <pc:sldMk cId="1746004591" sldId="331"/>
            <ac:spMk id="2" creationId="{00000000-0000-0000-0000-000000000000}"/>
          </ac:spMkLst>
        </pc:spChg>
        <pc:spChg chg="mod">
          <ac:chgData name="Berekmeri, Roanne (SACE)" userId="S::roanne.berekmeri@sa.gov.au::4f93386e-7fa8-4f45-b6c0-8a8896420985" providerId="AD" clId="Web-{F6210F82-F096-4DEF-9021-C2A0AC202D31}" dt="2020-08-21T07:08:36.009" v="29" actId="20577"/>
          <ac:spMkLst>
            <pc:docMk/>
            <pc:sldMk cId="1746004591" sldId="331"/>
            <ac:spMk id="3" creationId="{00000000-0000-0000-0000-000000000000}"/>
          </ac:spMkLst>
        </pc:spChg>
        <pc:spChg chg="mod">
          <ac:chgData name="Berekmeri, Roanne (SACE)" userId="S::roanne.berekmeri@sa.gov.au::4f93386e-7fa8-4f45-b6c0-8a8896420985" providerId="AD" clId="Web-{F6210F82-F096-4DEF-9021-C2A0AC202D31}" dt="2020-08-21T07:10:38.617" v="33" actId="1076"/>
          <ac:spMkLst>
            <pc:docMk/>
            <pc:sldMk cId="1746004591" sldId="331"/>
            <ac:spMk id="5" creationId="{00000000-0000-0000-0000-000000000000}"/>
          </ac:spMkLst>
        </pc:spChg>
      </pc:sldChg>
      <pc:sldChg chg="modSp">
        <pc:chgData name="Berekmeri, Roanne (SACE)" userId="S::roanne.berekmeri@sa.gov.au::4f93386e-7fa8-4f45-b6c0-8a8896420985" providerId="AD" clId="Web-{F6210F82-F096-4DEF-9021-C2A0AC202D31}" dt="2020-08-21T07:08:58.634" v="31" actId="20577"/>
        <pc:sldMkLst>
          <pc:docMk/>
          <pc:sldMk cId="3853166557" sldId="332"/>
        </pc:sldMkLst>
        <pc:spChg chg="mod">
          <ac:chgData name="Berekmeri, Roanne (SACE)" userId="S::roanne.berekmeri@sa.gov.au::4f93386e-7fa8-4f45-b6c0-8a8896420985" providerId="AD" clId="Web-{F6210F82-F096-4DEF-9021-C2A0AC202D31}" dt="2020-08-21T07:08:58.634" v="31" actId="20577"/>
          <ac:spMkLst>
            <pc:docMk/>
            <pc:sldMk cId="3853166557" sldId="332"/>
            <ac:spMk id="3" creationId="{00000000-0000-0000-0000-000000000000}"/>
          </ac:spMkLst>
        </pc:spChg>
      </pc:sldChg>
    </pc:docChg>
  </pc:docChgLst>
  <pc:docChgLst>
    <pc:chgData name="Berekmeri, Roanne (SACE)" userId="S::roanne.berekmeri@sa.gov.au::4f93386e-7fa8-4f45-b6c0-8a8896420985" providerId="AD" clId="Web-{92D1D19D-9157-4754-8CDF-6415A5D323B2}"/>
    <pc:docChg chg="modSld">
      <pc:chgData name="Berekmeri, Roanne (SACE)" userId="S::roanne.berekmeri@sa.gov.au::4f93386e-7fa8-4f45-b6c0-8a8896420985" providerId="AD" clId="Web-{92D1D19D-9157-4754-8CDF-6415A5D323B2}" dt="2020-08-21T02:17:38.942" v="40" actId="14100"/>
      <pc:docMkLst>
        <pc:docMk/>
      </pc:docMkLst>
      <pc:sldChg chg="modSp">
        <pc:chgData name="Berekmeri, Roanne (SACE)" userId="S::roanne.berekmeri@sa.gov.au::4f93386e-7fa8-4f45-b6c0-8a8896420985" providerId="AD" clId="Web-{92D1D19D-9157-4754-8CDF-6415A5D323B2}" dt="2020-08-21T02:11:58.507" v="0" actId="20577"/>
        <pc:sldMkLst>
          <pc:docMk/>
          <pc:sldMk cId="2171090239" sldId="330"/>
        </pc:sldMkLst>
        <pc:spChg chg="mod">
          <ac:chgData name="Berekmeri, Roanne (SACE)" userId="S::roanne.berekmeri@sa.gov.au::4f93386e-7fa8-4f45-b6c0-8a8896420985" providerId="AD" clId="Web-{92D1D19D-9157-4754-8CDF-6415A5D323B2}" dt="2020-08-21T02:11:58.507" v="0" actId="20577"/>
          <ac:spMkLst>
            <pc:docMk/>
            <pc:sldMk cId="2171090239" sldId="330"/>
            <ac:spMk id="2" creationId="{00000000-0000-0000-0000-000000000000}"/>
          </ac:spMkLst>
        </pc:spChg>
      </pc:sldChg>
      <pc:sldChg chg="modSp">
        <pc:chgData name="Berekmeri, Roanne (SACE)" userId="S::roanne.berekmeri@sa.gov.au::4f93386e-7fa8-4f45-b6c0-8a8896420985" providerId="AD" clId="Web-{92D1D19D-9157-4754-8CDF-6415A5D323B2}" dt="2020-08-21T02:17:38.942" v="40" actId="14100"/>
        <pc:sldMkLst>
          <pc:docMk/>
          <pc:sldMk cId="1746004591" sldId="331"/>
        </pc:sldMkLst>
        <pc:spChg chg="mod">
          <ac:chgData name="Berekmeri, Roanne (SACE)" userId="S::roanne.berekmeri@sa.gov.au::4f93386e-7fa8-4f45-b6c0-8a8896420985" providerId="AD" clId="Web-{92D1D19D-9157-4754-8CDF-6415A5D323B2}" dt="2020-08-21T02:13:33.647" v="16" actId="20577"/>
          <ac:spMkLst>
            <pc:docMk/>
            <pc:sldMk cId="1746004591" sldId="331"/>
            <ac:spMk id="3" creationId="{00000000-0000-0000-0000-000000000000}"/>
          </ac:spMkLst>
        </pc:spChg>
        <pc:spChg chg="mod">
          <ac:chgData name="Berekmeri, Roanne (SACE)" userId="S::roanne.berekmeri@sa.gov.au::4f93386e-7fa8-4f45-b6c0-8a8896420985" providerId="AD" clId="Web-{92D1D19D-9157-4754-8CDF-6415A5D323B2}" dt="2020-08-21T02:12:21.132" v="2" actId="14100"/>
          <ac:spMkLst>
            <pc:docMk/>
            <pc:sldMk cId="1746004591" sldId="331"/>
            <ac:spMk id="5" creationId="{00000000-0000-0000-0000-000000000000}"/>
          </ac:spMkLst>
        </pc:spChg>
        <pc:picChg chg="mod">
          <ac:chgData name="Berekmeri, Roanne (SACE)" userId="S::roanne.berekmeri@sa.gov.au::4f93386e-7fa8-4f45-b6c0-8a8896420985" providerId="AD" clId="Web-{92D1D19D-9157-4754-8CDF-6415A5D323B2}" dt="2020-08-21T02:17:38.942" v="40" actId="14100"/>
          <ac:picMkLst>
            <pc:docMk/>
            <pc:sldMk cId="1746004591" sldId="331"/>
            <ac:picMk id="4" creationId="{211B3A8F-ABAC-4D4F-B699-DC243B3859EF}"/>
          </ac:picMkLst>
        </pc:picChg>
      </pc:sldChg>
      <pc:sldChg chg="modSp">
        <pc:chgData name="Berekmeri, Roanne (SACE)" userId="S::roanne.berekmeri@sa.gov.au::4f93386e-7fa8-4f45-b6c0-8a8896420985" providerId="AD" clId="Web-{92D1D19D-9157-4754-8CDF-6415A5D323B2}" dt="2020-08-21T02:14:14.022" v="26" actId="20577"/>
        <pc:sldMkLst>
          <pc:docMk/>
          <pc:sldMk cId="3853166557" sldId="332"/>
        </pc:sldMkLst>
        <pc:spChg chg="mod">
          <ac:chgData name="Berekmeri, Roanne (SACE)" userId="S::roanne.berekmeri@sa.gov.au::4f93386e-7fa8-4f45-b6c0-8a8896420985" providerId="AD" clId="Web-{92D1D19D-9157-4754-8CDF-6415A5D323B2}" dt="2020-08-21T02:14:14.022" v="26" actId="20577"/>
          <ac:spMkLst>
            <pc:docMk/>
            <pc:sldMk cId="3853166557" sldId="332"/>
            <ac:spMk id="2" creationId="{00000000-0000-0000-0000-000000000000}"/>
          </ac:spMkLst>
        </pc:spChg>
        <pc:spChg chg="mod">
          <ac:chgData name="Berekmeri, Roanne (SACE)" userId="S::roanne.berekmeri@sa.gov.au::4f93386e-7fa8-4f45-b6c0-8a8896420985" providerId="AD" clId="Web-{92D1D19D-9157-4754-8CDF-6415A5D323B2}" dt="2020-08-21T02:14:07.459" v="25" actId="20577"/>
          <ac:spMkLst>
            <pc:docMk/>
            <pc:sldMk cId="3853166557" sldId="332"/>
            <ac:spMk id="3" creationId="{00000000-0000-0000-0000-000000000000}"/>
          </ac:spMkLst>
        </pc:spChg>
      </pc:sldChg>
      <pc:sldChg chg="modSp">
        <pc:chgData name="Berekmeri, Roanne (SACE)" userId="S::roanne.berekmeri@sa.gov.au::4f93386e-7fa8-4f45-b6c0-8a8896420985" providerId="AD" clId="Web-{92D1D19D-9157-4754-8CDF-6415A5D323B2}" dt="2020-08-21T02:15:36.474" v="29" actId="20577"/>
        <pc:sldMkLst>
          <pc:docMk/>
          <pc:sldMk cId="1455835731" sldId="340"/>
        </pc:sldMkLst>
        <pc:spChg chg="mod">
          <ac:chgData name="Berekmeri, Roanne (SACE)" userId="S::roanne.berekmeri@sa.gov.au::4f93386e-7fa8-4f45-b6c0-8a8896420985" providerId="AD" clId="Web-{92D1D19D-9157-4754-8CDF-6415A5D323B2}" dt="2020-08-21T02:15:36.474" v="29" actId="20577"/>
          <ac:spMkLst>
            <pc:docMk/>
            <pc:sldMk cId="1455835731" sldId="340"/>
            <ac:spMk id="3" creationId="{00000000-0000-0000-0000-000000000000}"/>
          </ac:spMkLst>
        </pc:spChg>
      </pc:sldChg>
      <pc:sldChg chg="modSp">
        <pc:chgData name="Berekmeri, Roanne (SACE)" userId="S::roanne.berekmeri@sa.gov.au::4f93386e-7fa8-4f45-b6c0-8a8896420985" providerId="AD" clId="Web-{92D1D19D-9157-4754-8CDF-6415A5D323B2}" dt="2020-08-21T02:16:21.193" v="37" actId="20577"/>
        <pc:sldMkLst>
          <pc:docMk/>
          <pc:sldMk cId="706605364" sldId="341"/>
        </pc:sldMkLst>
        <pc:spChg chg="mod">
          <ac:chgData name="Berekmeri, Roanne (SACE)" userId="S::roanne.berekmeri@sa.gov.au::4f93386e-7fa8-4f45-b6c0-8a8896420985" providerId="AD" clId="Web-{92D1D19D-9157-4754-8CDF-6415A5D323B2}" dt="2020-08-21T02:16:21.193" v="37" actId="20577"/>
          <ac:spMkLst>
            <pc:docMk/>
            <pc:sldMk cId="706605364" sldId="341"/>
            <ac:spMk id="3" creationId="{4BD37F64-4285-4DAE-9F6A-5995989FE57F}"/>
          </ac:spMkLst>
        </pc:spChg>
      </pc:sldChg>
    </pc:docChg>
  </pc:docChgLst>
  <pc:docChgLst>
    <pc:chgData name="Cresp, Joy (SACE)" userId="S::joy.cresp@sa.gov.au::20a9dfbb-4cf4-4bfc-bcb3-4fc8d4cf6c67" providerId="AD" clId="Web-{501A2FFE-28A7-42D0-AA24-2E89D6D8E090}"/>
    <pc:docChg chg="modSld">
      <pc:chgData name="Cresp, Joy (SACE)" userId="S::joy.cresp@sa.gov.au::20a9dfbb-4cf4-4bfc-bcb3-4fc8d4cf6c67" providerId="AD" clId="Web-{501A2FFE-28A7-42D0-AA24-2E89D6D8E090}" dt="2020-08-21T03:52:38.755" v="1"/>
      <pc:docMkLst>
        <pc:docMk/>
      </pc:docMkLst>
      <pc:sldChg chg="addSp delSp modSp">
        <pc:chgData name="Cresp, Joy (SACE)" userId="S::joy.cresp@sa.gov.au::20a9dfbb-4cf4-4bfc-bcb3-4fc8d4cf6c67" providerId="AD" clId="Web-{501A2FFE-28A7-42D0-AA24-2E89D6D8E090}" dt="2020-08-21T03:52:38.755" v="1"/>
        <pc:sldMkLst>
          <pc:docMk/>
          <pc:sldMk cId="2358239285" sldId="351"/>
        </pc:sldMkLst>
        <pc:picChg chg="add del mod">
          <ac:chgData name="Cresp, Joy (SACE)" userId="S::joy.cresp@sa.gov.au::20a9dfbb-4cf4-4bfc-bcb3-4fc8d4cf6c67" providerId="AD" clId="Web-{501A2FFE-28A7-42D0-AA24-2E89D6D8E090}" dt="2020-08-21T03:52:38.755" v="1"/>
          <ac:picMkLst>
            <pc:docMk/>
            <pc:sldMk cId="2358239285" sldId="351"/>
            <ac:picMk id="2" creationId="{237FB5A1-77F7-49E5-975D-800F1AAFC8AF}"/>
          </ac:picMkLst>
        </pc:picChg>
      </pc:sldChg>
    </pc:docChg>
  </pc:docChgLst>
  <pc:docChgLst>
    <pc:chgData name="Randall, Michael (SACE)" userId="S::michael.randall@sa.gov.au::38e7a3a1-4d3e-4f71-8e84-7ec15c92a572" providerId="AD" clId="Web-{75C521FA-0C82-4DF3-B75E-4347CBB6DE20}"/>
    <pc:docChg chg="modSld">
      <pc:chgData name="Randall, Michael (SACE)" userId="S::michael.randall@sa.gov.au::38e7a3a1-4d3e-4f71-8e84-7ec15c92a572" providerId="AD" clId="Web-{75C521FA-0C82-4DF3-B75E-4347CBB6DE20}" dt="2020-08-21T05:44:24.576" v="873"/>
      <pc:docMkLst>
        <pc:docMk/>
      </pc:docMkLst>
      <pc:sldChg chg="modNotes">
        <pc:chgData name="Randall, Michael (SACE)" userId="S::michael.randall@sa.gov.au::38e7a3a1-4d3e-4f71-8e84-7ec15c92a572" providerId="AD" clId="Web-{75C521FA-0C82-4DF3-B75E-4347CBB6DE20}" dt="2020-08-21T04:17:00.231" v="144"/>
        <pc:sldMkLst>
          <pc:docMk/>
          <pc:sldMk cId="2173907795" sldId="274"/>
        </pc:sldMkLst>
      </pc:sldChg>
      <pc:sldChg chg="modNotes">
        <pc:chgData name="Randall, Michael (SACE)" userId="S::michael.randall@sa.gov.au::38e7a3a1-4d3e-4f71-8e84-7ec15c92a572" providerId="AD" clId="Web-{75C521FA-0C82-4DF3-B75E-4347CBB6DE20}" dt="2020-08-21T04:33:17.553" v="305"/>
        <pc:sldMkLst>
          <pc:docMk/>
          <pc:sldMk cId="2396764247" sldId="283"/>
        </pc:sldMkLst>
      </pc:sldChg>
      <pc:sldChg chg="modNotes">
        <pc:chgData name="Randall, Michael (SACE)" userId="S::michael.randall@sa.gov.au::38e7a3a1-4d3e-4f71-8e84-7ec15c92a572" providerId="AD" clId="Web-{75C521FA-0C82-4DF3-B75E-4347CBB6DE20}" dt="2020-08-21T04:45:32.518" v="508"/>
        <pc:sldMkLst>
          <pc:docMk/>
          <pc:sldMk cId="474296379" sldId="284"/>
        </pc:sldMkLst>
      </pc:sldChg>
      <pc:sldChg chg="modNotes">
        <pc:chgData name="Randall, Michael (SACE)" userId="S::michael.randall@sa.gov.au::38e7a3a1-4d3e-4f71-8e84-7ec15c92a572" providerId="AD" clId="Web-{75C521FA-0C82-4DF3-B75E-4347CBB6DE20}" dt="2020-08-21T05:06:13.120" v="615"/>
        <pc:sldMkLst>
          <pc:docMk/>
          <pc:sldMk cId="3701806976" sldId="285"/>
        </pc:sldMkLst>
      </pc:sldChg>
      <pc:sldChg chg="modSp modNotes">
        <pc:chgData name="Randall, Michael (SACE)" userId="S::michael.randall@sa.gov.au::38e7a3a1-4d3e-4f71-8e84-7ec15c92a572" providerId="AD" clId="Web-{75C521FA-0C82-4DF3-B75E-4347CBB6DE20}" dt="2020-08-21T05:38:01.891" v="830"/>
        <pc:sldMkLst>
          <pc:docMk/>
          <pc:sldMk cId="1201789926" sldId="287"/>
        </pc:sldMkLst>
        <pc:spChg chg="mod">
          <ac:chgData name="Randall, Michael (SACE)" userId="S::michael.randall@sa.gov.au::38e7a3a1-4d3e-4f71-8e84-7ec15c92a572" providerId="AD" clId="Web-{75C521FA-0C82-4DF3-B75E-4347CBB6DE20}" dt="2020-08-21T05:30:32.565" v="773" actId="20577"/>
          <ac:spMkLst>
            <pc:docMk/>
            <pc:sldMk cId="1201789926" sldId="287"/>
            <ac:spMk id="2" creationId="{00000000-0000-0000-0000-000000000000}"/>
          </ac:spMkLst>
        </pc:spChg>
      </pc:sldChg>
      <pc:sldChg chg="modNotes">
        <pc:chgData name="Randall, Michael (SACE)" userId="S::michael.randall@sa.gov.au::38e7a3a1-4d3e-4f71-8e84-7ec15c92a572" providerId="AD" clId="Web-{75C521FA-0C82-4DF3-B75E-4347CBB6DE20}" dt="2020-08-21T05:44:24.576" v="873"/>
        <pc:sldMkLst>
          <pc:docMk/>
          <pc:sldMk cId="3977883587" sldId="288"/>
        </pc:sldMkLst>
      </pc:sldChg>
      <pc:sldChg chg="modNotes">
        <pc:chgData name="Randall, Michael (SACE)" userId="S::michael.randall@sa.gov.au::38e7a3a1-4d3e-4f71-8e84-7ec15c92a572" providerId="AD" clId="Web-{75C521FA-0C82-4DF3-B75E-4347CBB6DE20}" dt="2020-08-21T05:30:17.706" v="771"/>
        <pc:sldMkLst>
          <pc:docMk/>
          <pc:sldMk cId="440934218" sldId="289"/>
        </pc:sldMkLst>
      </pc:sldChg>
      <pc:sldChg chg="modNotes">
        <pc:chgData name="Randall, Michael (SACE)" userId="S::michael.randall@sa.gov.au::38e7a3a1-4d3e-4f71-8e84-7ec15c92a572" providerId="AD" clId="Web-{75C521FA-0C82-4DF3-B75E-4347CBB6DE20}" dt="2020-08-21T04:23:01.744" v="226"/>
        <pc:sldMkLst>
          <pc:docMk/>
          <pc:sldMk cId="1567888398" sldId="290"/>
        </pc:sldMkLst>
      </pc:sldChg>
    </pc:docChg>
  </pc:docChgLst>
  <pc:docChgLst>
    <pc:chgData name="Berekmeri, Roanne (SACE)" userId="S::roanne.berekmeri@sa.gov.au::4f93386e-7fa8-4f45-b6c0-8a8896420985" providerId="AD" clId="Web-{096765E1-F0E3-48C8-9BDA-C7E093DCA489}"/>
    <pc:docChg chg="modSld">
      <pc:chgData name="Berekmeri, Roanne (SACE)" userId="S::roanne.berekmeri@sa.gov.au::4f93386e-7fa8-4f45-b6c0-8a8896420985" providerId="AD" clId="Web-{096765E1-F0E3-48C8-9BDA-C7E093DCA489}" dt="2020-08-21T07:03:10.027" v="7" actId="1076"/>
      <pc:docMkLst>
        <pc:docMk/>
      </pc:docMkLst>
      <pc:sldChg chg="modSp">
        <pc:chgData name="Berekmeri, Roanne (SACE)" userId="S::roanne.berekmeri@sa.gov.au::4f93386e-7fa8-4f45-b6c0-8a8896420985" providerId="AD" clId="Web-{096765E1-F0E3-48C8-9BDA-C7E093DCA489}" dt="2020-08-21T07:03:10.027" v="7" actId="1076"/>
        <pc:sldMkLst>
          <pc:docMk/>
          <pc:sldMk cId="3520257163" sldId="339"/>
        </pc:sldMkLst>
        <pc:spChg chg="mod">
          <ac:chgData name="Berekmeri, Roanne (SACE)" userId="S::roanne.berekmeri@sa.gov.au::4f93386e-7fa8-4f45-b6c0-8a8896420985" providerId="AD" clId="Web-{096765E1-F0E3-48C8-9BDA-C7E093DCA489}" dt="2020-08-21T07:03:06.152" v="6" actId="14100"/>
          <ac:spMkLst>
            <pc:docMk/>
            <pc:sldMk cId="3520257163" sldId="339"/>
            <ac:spMk id="3" creationId="{00000000-0000-0000-0000-000000000000}"/>
          </ac:spMkLst>
        </pc:spChg>
        <pc:picChg chg="mod">
          <ac:chgData name="Berekmeri, Roanne (SACE)" userId="S::roanne.berekmeri@sa.gov.au::4f93386e-7fa8-4f45-b6c0-8a8896420985" providerId="AD" clId="Web-{096765E1-F0E3-48C8-9BDA-C7E093DCA489}" dt="2020-08-21T07:03:10.027" v="7" actId="1076"/>
          <ac:picMkLst>
            <pc:docMk/>
            <pc:sldMk cId="3520257163" sldId="339"/>
            <ac:picMk id="6" creationId="{00000000-0000-0000-0000-000000000000}"/>
          </ac:picMkLst>
        </pc:picChg>
      </pc:sldChg>
    </pc:docChg>
  </pc:docChgLst>
  <pc:docChgLst>
    <pc:chgData name="Cooper, Deborah (SACE)" userId="S::deborah.cooper@sa.gov.au::bb17f83a-5275-46e6-a614-4895de151b43" providerId="AD" clId="Web-{BC7D6AD4-D43C-10A1-E724-55B3DAE7A905}"/>
    <pc:docChg chg="addSld delSld modSld">
      <pc:chgData name="Cooper, Deborah (SACE)" userId="S::deborah.cooper@sa.gov.au::bb17f83a-5275-46e6-a614-4895de151b43" providerId="AD" clId="Web-{BC7D6AD4-D43C-10A1-E724-55B3DAE7A905}" dt="2020-08-24T02:44:01.321" v="2016"/>
      <pc:docMkLst>
        <pc:docMk/>
      </pc:docMkLst>
      <pc:sldChg chg="addSp delSp modSp del">
        <pc:chgData name="Cooper, Deborah (SACE)" userId="S::deborah.cooper@sa.gov.au::bb17f83a-5275-46e6-a614-4895de151b43" providerId="AD" clId="Web-{BC7D6AD4-D43C-10A1-E724-55B3DAE7A905}" dt="2020-08-24T01:57:09.567" v="34"/>
        <pc:sldMkLst>
          <pc:docMk/>
          <pc:sldMk cId="1353714165" sldId="300"/>
        </pc:sldMkLst>
        <pc:picChg chg="add del mod">
          <ac:chgData name="Cooper, Deborah (SACE)" userId="S::deborah.cooper@sa.gov.au::bb17f83a-5275-46e6-a614-4895de151b43" providerId="AD" clId="Web-{BC7D6AD4-D43C-10A1-E724-55B3DAE7A905}" dt="2020-08-24T01:49:41.050" v="1"/>
          <ac:picMkLst>
            <pc:docMk/>
            <pc:sldMk cId="1353714165" sldId="300"/>
            <ac:picMk id="2" creationId="{7E00E654-D268-4D9B-8354-28DF130F72CF}"/>
          </ac:picMkLst>
        </pc:picChg>
      </pc:sldChg>
      <pc:sldChg chg="del">
        <pc:chgData name="Cooper, Deborah (SACE)" userId="S::deborah.cooper@sa.gov.au::bb17f83a-5275-46e6-a614-4895de151b43" providerId="AD" clId="Web-{BC7D6AD4-D43C-10A1-E724-55B3DAE7A905}" dt="2020-08-24T01:59:39.302" v="48"/>
        <pc:sldMkLst>
          <pc:docMk/>
          <pc:sldMk cId="2685795335" sldId="301"/>
        </pc:sldMkLst>
      </pc:sldChg>
      <pc:sldChg chg="del mod modShow">
        <pc:chgData name="Cooper, Deborah (SACE)" userId="S::deborah.cooper@sa.gov.au::bb17f83a-5275-46e6-a614-4895de151b43" providerId="AD" clId="Web-{BC7D6AD4-D43C-10A1-E724-55B3DAE7A905}" dt="2020-08-24T02:11:48.418" v="127"/>
        <pc:sldMkLst>
          <pc:docMk/>
          <pc:sldMk cId="3130516372" sldId="302"/>
        </pc:sldMkLst>
      </pc:sldChg>
      <pc:sldChg chg="addSp delSp modSp new mod modClrScheme chgLayout modNotes">
        <pc:chgData name="Cooper, Deborah (SACE)" userId="S::deborah.cooper@sa.gov.au::bb17f83a-5275-46e6-a614-4895de151b43" providerId="AD" clId="Web-{BC7D6AD4-D43C-10A1-E724-55B3DAE7A905}" dt="2020-08-24T02:23:59.890" v="742"/>
        <pc:sldMkLst>
          <pc:docMk/>
          <pc:sldMk cId="4284897692" sldId="360"/>
        </pc:sldMkLst>
        <pc:spChg chg="del">
          <ac:chgData name="Cooper, Deborah (SACE)" userId="S::deborah.cooper@sa.gov.au::bb17f83a-5275-46e6-a614-4895de151b43" providerId="AD" clId="Web-{BC7D6AD4-D43C-10A1-E724-55B3DAE7A905}" dt="2020-08-24T01:53:00.019" v="9"/>
          <ac:spMkLst>
            <pc:docMk/>
            <pc:sldMk cId="4284897692" sldId="360"/>
            <ac:spMk id="2" creationId="{26C92D15-5563-4651-A956-9D2B65338AD0}"/>
          </ac:spMkLst>
        </pc:spChg>
        <pc:spChg chg="del">
          <ac:chgData name="Cooper, Deborah (SACE)" userId="S::deborah.cooper@sa.gov.au::bb17f83a-5275-46e6-a614-4895de151b43" providerId="AD" clId="Web-{BC7D6AD4-D43C-10A1-E724-55B3DAE7A905}" dt="2020-08-24T01:52:09.082" v="4"/>
          <ac:spMkLst>
            <pc:docMk/>
            <pc:sldMk cId="4284897692" sldId="360"/>
            <ac:spMk id="3" creationId="{7FD2B89B-684B-4AF4-87A3-ABBF89C206D6}"/>
          </ac:spMkLst>
        </pc:spChg>
        <pc:spChg chg="add del mod">
          <ac:chgData name="Cooper, Deborah (SACE)" userId="S::deborah.cooper@sa.gov.au::bb17f83a-5275-46e6-a614-4895de151b43" providerId="AD" clId="Web-{BC7D6AD4-D43C-10A1-E724-55B3DAE7A905}" dt="2020-08-24T01:53:27.769" v="11"/>
          <ac:spMkLst>
            <pc:docMk/>
            <pc:sldMk cId="4284897692" sldId="360"/>
            <ac:spMk id="6" creationId="{1DD81A5B-A6EB-4022-A9F8-F958AC05EEEE}"/>
          </ac:spMkLst>
        </pc:spChg>
        <pc:picChg chg="add del mod ord">
          <ac:chgData name="Cooper, Deborah (SACE)" userId="S::deborah.cooper@sa.gov.au::bb17f83a-5275-46e6-a614-4895de151b43" providerId="AD" clId="Web-{BC7D6AD4-D43C-10A1-E724-55B3DAE7A905}" dt="2020-08-24T01:53:18.598" v="10"/>
          <ac:picMkLst>
            <pc:docMk/>
            <pc:sldMk cId="4284897692" sldId="360"/>
            <ac:picMk id="4" creationId="{2E218C85-B365-4786-B4DA-C78B1D9D4D26}"/>
          </ac:picMkLst>
        </pc:picChg>
        <pc:picChg chg="add mod">
          <ac:chgData name="Cooper, Deborah (SACE)" userId="S::deborah.cooper@sa.gov.au::bb17f83a-5275-46e6-a614-4895de151b43" providerId="AD" clId="Web-{BC7D6AD4-D43C-10A1-E724-55B3DAE7A905}" dt="2020-08-24T01:54:15.223" v="16" actId="1076"/>
          <ac:picMkLst>
            <pc:docMk/>
            <pc:sldMk cId="4284897692" sldId="360"/>
            <ac:picMk id="7" creationId="{B0BD9E1B-61B8-41B9-97FF-2F7F4DA80ED7}"/>
          </ac:picMkLst>
        </pc:picChg>
        <pc:picChg chg="add mod">
          <ac:chgData name="Cooper, Deborah (SACE)" userId="S::deborah.cooper@sa.gov.au::bb17f83a-5275-46e6-a614-4895de151b43" providerId="AD" clId="Web-{BC7D6AD4-D43C-10A1-E724-55B3DAE7A905}" dt="2020-08-24T01:55:41.317" v="26" actId="1076"/>
          <ac:picMkLst>
            <pc:docMk/>
            <pc:sldMk cId="4284897692" sldId="360"/>
            <ac:picMk id="8" creationId="{969DD122-8E84-4A37-8B32-8E8A5E83E392}"/>
          </ac:picMkLst>
        </pc:picChg>
        <pc:picChg chg="add del mod">
          <ac:chgData name="Cooper, Deborah (SACE)" userId="S::deborah.cooper@sa.gov.au::bb17f83a-5275-46e6-a614-4895de151b43" providerId="AD" clId="Web-{BC7D6AD4-D43C-10A1-E724-55B3DAE7A905}" dt="2020-08-24T01:54:52.473" v="22"/>
          <ac:picMkLst>
            <pc:docMk/>
            <pc:sldMk cId="4284897692" sldId="360"/>
            <ac:picMk id="9" creationId="{88D2B28A-45C6-4FC2-8511-8EE59E835E5F}"/>
          </ac:picMkLst>
        </pc:picChg>
        <pc:picChg chg="add mod">
          <ac:chgData name="Cooper, Deborah (SACE)" userId="S::deborah.cooper@sa.gov.au::bb17f83a-5275-46e6-a614-4895de151b43" providerId="AD" clId="Web-{BC7D6AD4-D43C-10A1-E724-55B3DAE7A905}" dt="2020-08-24T01:55:14.692" v="25" actId="14100"/>
          <ac:picMkLst>
            <pc:docMk/>
            <pc:sldMk cId="4284897692" sldId="360"/>
            <ac:picMk id="10" creationId="{268F0E67-6F6B-4549-84C1-C8A74E15CE51}"/>
          </ac:picMkLst>
        </pc:picChg>
        <pc:picChg chg="add mod">
          <ac:chgData name="Cooper, Deborah (SACE)" userId="S::deborah.cooper@sa.gov.au::bb17f83a-5275-46e6-a614-4895de151b43" providerId="AD" clId="Web-{BC7D6AD4-D43C-10A1-E724-55B3DAE7A905}" dt="2020-08-24T01:56:04.036" v="29" actId="14100"/>
          <ac:picMkLst>
            <pc:docMk/>
            <pc:sldMk cId="4284897692" sldId="360"/>
            <ac:picMk id="11" creationId="{CB2238B2-E280-4EDC-BE54-A6981F9AEBD8}"/>
          </ac:picMkLst>
        </pc:picChg>
        <pc:picChg chg="add mod">
          <ac:chgData name="Cooper, Deborah (SACE)" userId="S::deborah.cooper@sa.gov.au::bb17f83a-5275-46e6-a614-4895de151b43" providerId="AD" clId="Web-{BC7D6AD4-D43C-10A1-E724-55B3DAE7A905}" dt="2020-08-24T01:56:53.395" v="33" actId="14100"/>
          <ac:picMkLst>
            <pc:docMk/>
            <pc:sldMk cId="4284897692" sldId="360"/>
            <ac:picMk id="12" creationId="{730F9D83-CF98-4D0A-AD86-8565FE780D40}"/>
          </ac:picMkLst>
        </pc:picChg>
      </pc:sldChg>
      <pc:sldChg chg="addSp modSp new modNotes">
        <pc:chgData name="Cooper, Deborah (SACE)" userId="S::deborah.cooper@sa.gov.au::bb17f83a-5275-46e6-a614-4895de151b43" providerId="AD" clId="Web-{BC7D6AD4-D43C-10A1-E724-55B3DAE7A905}" dt="2020-08-24T02:29:37.766" v="897"/>
        <pc:sldMkLst>
          <pc:docMk/>
          <pc:sldMk cId="230772475" sldId="361"/>
        </pc:sldMkLst>
        <pc:picChg chg="add mod">
          <ac:chgData name="Cooper, Deborah (SACE)" userId="S::deborah.cooper@sa.gov.au::bb17f83a-5275-46e6-a614-4895de151b43" providerId="AD" clId="Web-{BC7D6AD4-D43C-10A1-E724-55B3DAE7A905}" dt="2020-08-24T01:58:45.349" v="41" actId="1076"/>
          <ac:picMkLst>
            <pc:docMk/>
            <pc:sldMk cId="230772475" sldId="361"/>
            <ac:picMk id="2" creationId="{A13B4E16-B6CB-4E67-B0EF-7DD418762E00}"/>
          </ac:picMkLst>
        </pc:picChg>
        <pc:picChg chg="add mod">
          <ac:chgData name="Cooper, Deborah (SACE)" userId="S::deborah.cooper@sa.gov.au::bb17f83a-5275-46e6-a614-4895de151b43" providerId="AD" clId="Web-{BC7D6AD4-D43C-10A1-E724-55B3DAE7A905}" dt="2020-08-24T01:59:05.458" v="44" actId="1076"/>
          <ac:picMkLst>
            <pc:docMk/>
            <pc:sldMk cId="230772475" sldId="361"/>
            <ac:picMk id="3" creationId="{9C538B68-9AC7-4A7F-BECC-BCB9CD5B0E94}"/>
          </ac:picMkLst>
        </pc:picChg>
        <pc:picChg chg="add mod">
          <ac:chgData name="Cooper, Deborah (SACE)" userId="S::deborah.cooper@sa.gov.au::bb17f83a-5275-46e6-a614-4895de151b43" providerId="AD" clId="Web-{BC7D6AD4-D43C-10A1-E724-55B3DAE7A905}" dt="2020-08-24T01:59:21.724" v="46" actId="1076"/>
          <ac:picMkLst>
            <pc:docMk/>
            <pc:sldMk cId="230772475" sldId="361"/>
            <ac:picMk id="4" creationId="{5FC0C15D-2B7C-447E-8976-59BCCA784379}"/>
          </ac:picMkLst>
        </pc:picChg>
      </pc:sldChg>
      <pc:sldChg chg="new del">
        <pc:chgData name="Cooper, Deborah (SACE)" userId="S::deborah.cooper@sa.gov.au::bb17f83a-5275-46e6-a614-4895de151b43" providerId="AD" clId="Web-{BC7D6AD4-D43C-10A1-E724-55B3DAE7A905}" dt="2020-08-24T01:58:02.958" v="36"/>
        <pc:sldMkLst>
          <pc:docMk/>
          <pc:sldMk cId="2700173938" sldId="361"/>
        </pc:sldMkLst>
      </pc:sldChg>
      <pc:sldChg chg="addSp modSp new modNotes">
        <pc:chgData name="Cooper, Deborah (SACE)" userId="S::deborah.cooper@sa.gov.au::bb17f83a-5275-46e6-a614-4895de151b43" providerId="AD" clId="Web-{BC7D6AD4-D43C-10A1-E724-55B3DAE7A905}" dt="2020-08-24T02:33:57.111" v="1275"/>
        <pc:sldMkLst>
          <pc:docMk/>
          <pc:sldMk cId="1528361130" sldId="362"/>
        </pc:sldMkLst>
        <pc:picChg chg="add mod">
          <ac:chgData name="Cooper, Deborah (SACE)" userId="S::deborah.cooper@sa.gov.au::bb17f83a-5275-46e6-a614-4895de151b43" providerId="AD" clId="Web-{BC7D6AD4-D43C-10A1-E724-55B3DAE7A905}" dt="2020-08-24T02:01:01.256" v="52" actId="1076"/>
          <ac:picMkLst>
            <pc:docMk/>
            <pc:sldMk cId="1528361130" sldId="362"/>
            <ac:picMk id="2" creationId="{69AE7860-8481-436D-9EB7-E7AE7502C9A9}"/>
          </ac:picMkLst>
        </pc:picChg>
        <pc:picChg chg="add mod">
          <ac:chgData name="Cooper, Deborah (SACE)" userId="S::deborah.cooper@sa.gov.au::bb17f83a-5275-46e6-a614-4895de151b43" providerId="AD" clId="Web-{BC7D6AD4-D43C-10A1-E724-55B3DAE7A905}" dt="2020-08-24T02:01:18.147" v="54" actId="1076"/>
          <ac:picMkLst>
            <pc:docMk/>
            <pc:sldMk cId="1528361130" sldId="362"/>
            <ac:picMk id="3" creationId="{C0AC0BD4-1509-4286-B33D-74A233023BC2}"/>
          </ac:picMkLst>
        </pc:picChg>
      </pc:sldChg>
      <pc:sldChg chg="addSp delSp modSp new modNotes">
        <pc:chgData name="Cooper, Deborah (SACE)" userId="S::deborah.cooper@sa.gov.au::bb17f83a-5275-46e6-a614-4895de151b43" providerId="AD" clId="Web-{BC7D6AD4-D43C-10A1-E724-55B3DAE7A905}" dt="2020-08-24T02:36:57.252" v="1511"/>
        <pc:sldMkLst>
          <pc:docMk/>
          <pc:sldMk cId="1610303255" sldId="363"/>
        </pc:sldMkLst>
        <pc:picChg chg="add mod">
          <ac:chgData name="Cooper, Deborah (SACE)" userId="S::deborah.cooper@sa.gov.au::bb17f83a-5275-46e6-a614-4895de151b43" providerId="AD" clId="Web-{BC7D6AD4-D43C-10A1-E724-55B3DAE7A905}" dt="2020-08-24T02:02:30.100" v="59" actId="1076"/>
          <ac:picMkLst>
            <pc:docMk/>
            <pc:sldMk cId="1610303255" sldId="363"/>
            <ac:picMk id="2" creationId="{069CE58D-2B39-40CB-86B6-3322A741C053}"/>
          </ac:picMkLst>
        </pc:picChg>
        <pc:picChg chg="add del mod">
          <ac:chgData name="Cooper, Deborah (SACE)" userId="S::deborah.cooper@sa.gov.au::bb17f83a-5275-46e6-a614-4895de151b43" providerId="AD" clId="Web-{BC7D6AD4-D43C-10A1-E724-55B3DAE7A905}" dt="2020-08-24T02:03:02.350" v="63"/>
          <ac:picMkLst>
            <pc:docMk/>
            <pc:sldMk cId="1610303255" sldId="363"/>
            <ac:picMk id="3" creationId="{F5D17785-9184-44FE-8428-E2F722E21B38}"/>
          </ac:picMkLst>
        </pc:picChg>
        <pc:picChg chg="add mod">
          <ac:chgData name="Cooper, Deborah (SACE)" userId="S::deborah.cooper@sa.gov.au::bb17f83a-5275-46e6-a614-4895de151b43" providerId="AD" clId="Web-{BC7D6AD4-D43C-10A1-E724-55B3DAE7A905}" dt="2020-08-24T02:04:10.837" v="68" actId="1076"/>
          <ac:picMkLst>
            <pc:docMk/>
            <pc:sldMk cId="1610303255" sldId="363"/>
            <ac:picMk id="4" creationId="{9B88F78D-791E-4A55-BE6F-8E9036026470}"/>
          </ac:picMkLst>
        </pc:picChg>
      </pc:sldChg>
      <pc:sldChg chg="addSp delSp modSp new modNotes">
        <pc:chgData name="Cooper, Deborah (SACE)" userId="S::deborah.cooper@sa.gov.au::bb17f83a-5275-46e6-a614-4895de151b43" providerId="AD" clId="Web-{BC7D6AD4-D43C-10A1-E724-55B3DAE7A905}" dt="2020-08-24T02:44:01.321" v="2016"/>
        <pc:sldMkLst>
          <pc:docMk/>
          <pc:sldMk cId="729359501" sldId="364"/>
        </pc:sldMkLst>
        <pc:spChg chg="add del">
          <ac:chgData name="Cooper, Deborah (SACE)" userId="S::deborah.cooper@sa.gov.au::bb17f83a-5275-46e6-a614-4895de151b43" providerId="AD" clId="Web-{BC7D6AD4-D43C-10A1-E724-55B3DAE7A905}" dt="2020-08-24T02:08:20.870" v="81"/>
          <ac:spMkLst>
            <pc:docMk/>
            <pc:sldMk cId="729359501" sldId="364"/>
            <ac:spMk id="4" creationId="{6091ED0B-B0A6-4E51-81A0-D1CDF600A7AC}"/>
          </ac:spMkLst>
        </pc:spChg>
        <pc:spChg chg="add del">
          <ac:chgData name="Cooper, Deborah (SACE)" userId="S::deborah.cooper@sa.gov.au::bb17f83a-5275-46e6-a614-4895de151b43" providerId="AD" clId="Web-{BC7D6AD4-D43C-10A1-E724-55B3DAE7A905}" dt="2020-08-24T02:08:23.370" v="82"/>
          <ac:spMkLst>
            <pc:docMk/>
            <pc:sldMk cId="729359501" sldId="364"/>
            <ac:spMk id="5" creationId="{500BC753-7FC8-4C77-8B22-AE34D5BAE878}"/>
          </ac:spMkLst>
        </pc:spChg>
        <pc:spChg chg="add mod">
          <ac:chgData name="Cooper, Deborah (SACE)" userId="S::deborah.cooper@sa.gov.au::bb17f83a-5275-46e6-a614-4895de151b43" providerId="AD" clId="Web-{BC7D6AD4-D43C-10A1-E724-55B3DAE7A905}" dt="2020-08-24T02:09:16.589" v="88" actId="14100"/>
          <ac:spMkLst>
            <pc:docMk/>
            <pc:sldMk cId="729359501" sldId="364"/>
            <ac:spMk id="6" creationId="{5C926B47-F89B-4C8A-82C1-F1D06B45D06D}"/>
          </ac:spMkLst>
        </pc:spChg>
        <pc:spChg chg="add mod">
          <ac:chgData name="Cooper, Deborah (SACE)" userId="S::deborah.cooper@sa.gov.au::bb17f83a-5275-46e6-a614-4895de151b43" providerId="AD" clId="Web-{BC7D6AD4-D43C-10A1-E724-55B3DAE7A905}" dt="2020-08-24T02:11:28.042" v="126" actId="1076"/>
          <ac:spMkLst>
            <pc:docMk/>
            <pc:sldMk cId="729359501" sldId="364"/>
            <ac:spMk id="9" creationId="{C2E643F9-13DA-48F2-B088-660AB7D8889C}"/>
          </ac:spMkLst>
        </pc:spChg>
        <pc:picChg chg="add mod">
          <ac:chgData name="Cooper, Deborah (SACE)" userId="S::deborah.cooper@sa.gov.au::bb17f83a-5275-46e6-a614-4895de151b43" providerId="AD" clId="Web-{BC7D6AD4-D43C-10A1-E724-55B3DAE7A905}" dt="2020-08-24T02:09:23.729" v="90" actId="1076"/>
          <ac:picMkLst>
            <pc:docMk/>
            <pc:sldMk cId="729359501" sldId="364"/>
            <ac:picMk id="3" creationId="{AF107A6A-3367-470F-9BE3-BA153690A624}"/>
          </ac:picMkLst>
        </pc:picChg>
        <pc:picChg chg="add del mod">
          <ac:chgData name="Cooper, Deborah (SACE)" userId="S::deborah.cooper@sa.gov.au::bb17f83a-5275-46e6-a614-4895de151b43" providerId="AD" clId="Web-{BC7D6AD4-D43C-10A1-E724-55B3DAE7A905}" dt="2020-08-24T02:10:07.245" v="94"/>
          <ac:picMkLst>
            <pc:docMk/>
            <pc:sldMk cId="729359501" sldId="364"/>
            <ac:picMk id="8" creationId="{0AFD310A-9707-4112-B440-3D04C47A27E3}"/>
          </ac:picMkLst>
        </pc:picChg>
      </pc:sldChg>
    </pc:docChg>
  </pc:docChgLst>
  <pc:docChgLst>
    <pc:chgData name="Saito, Eliza (SACE)" userId="8272bfb9-b935-48d1-a7d8-8e9dd01588f8" providerId="ADAL" clId="{C6EFBE8F-6758-4CCA-A8D6-299D3D0C7AE6}"/>
    <pc:docChg chg="undo custSel modSld">
      <pc:chgData name="Saito, Eliza (SACE)" userId="8272bfb9-b935-48d1-a7d8-8e9dd01588f8" providerId="ADAL" clId="{C6EFBE8F-6758-4CCA-A8D6-299D3D0C7AE6}" dt="2020-08-21T02:00:20.096" v="204" actId="20577"/>
      <pc:docMkLst>
        <pc:docMk/>
      </pc:docMkLst>
      <pc:sldChg chg="modSp mod">
        <pc:chgData name="Saito, Eliza (SACE)" userId="8272bfb9-b935-48d1-a7d8-8e9dd01588f8" providerId="ADAL" clId="{C6EFBE8F-6758-4CCA-A8D6-299D3D0C7AE6}" dt="2020-08-21T01:41:28.721" v="172" actId="1076"/>
        <pc:sldMkLst>
          <pc:docMk/>
          <pc:sldMk cId="2448983517" sldId="303"/>
        </pc:sldMkLst>
        <pc:spChg chg="mod">
          <ac:chgData name="Saito, Eliza (SACE)" userId="8272bfb9-b935-48d1-a7d8-8e9dd01588f8" providerId="ADAL" clId="{C6EFBE8F-6758-4CCA-A8D6-299D3D0C7AE6}" dt="2020-08-21T01:33:33.759" v="41" actId="207"/>
          <ac:spMkLst>
            <pc:docMk/>
            <pc:sldMk cId="2448983517" sldId="303"/>
            <ac:spMk id="5" creationId="{882DA52C-CC67-4356-9950-FD1666E57B74}"/>
          </ac:spMkLst>
        </pc:spChg>
        <pc:grpChg chg="mod">
          <ac:chgData name="Saito, Eliza (SACE)" userId="8272bfb9-b935-48d1-a7d8-8e9dd01588f8" providerId="ADAL" clId="{C6EFBE8F-6758-4CCA-A8D6-299D3D0C7AE6}" dt="2020-08-21T01:41:28.721" v="172" actId="1076"/>
          <ac:grpSpMkLst>
            <pc:docMk/>
            <pc:sldMk cId="2448983517" sldId="303"/>
            <ac:grpSpMk id="4" creationId="{FFD60ED6-5CA3-483D-8381-A3B0A8D2E735}"/>
          </ac:grpSpMkLst>
        </pc:grpChg>
        <pc:picChg chg="mod">
          <ac:chgData name="Saito, Eliza (SACE)" userId="8272bfb9-b935-48d1-a7d8-8e9dd01588f8" providerId="ADAL" clId="{C6EFBE8F-6758-4CCA-A8D6-299D3D0C7AE6}" dt="2020-08-21T01:32:57.035" v="36" actId="1076"/>
          <ac:picMkLst>
            <pc:docMk/>
            <pc:sldMk cId="2448983517" sldId="303"/>
            <ac:picMk id="2" creationId="{4A680173-2DE1-42C5-84B8-5E6BCD437104}"/>
          </ac:picMkLst>
        </pc:picChg>
      </pc:sldChg>
      <pc:sldChg chg="addSp delSp modSp mod modClrScheme chgLayout">
        <pc:chgData name="Saito, Eliza (SACE)" userId="8272bfb9-b935-48d1-a7d8-8e9dd01588f8" providerId="ADAL" clId="{C6EFBE8F-6758-4CCA-A8D6-299D3D0C7AE6}" dt="2020-08-21T01:41:20.781" v="171" actId="1076"/>
        <pc:sldMkLst>
          <pc:docMk/>
          <pc:sldMk cId="924469498" sldId="304"/>
        </pc:sldMkLst>
        <pc:spChg chg="mod">
          <ac:chgData name="Saito, Eliza (SACE)" userId="8272bfb9-b935-48d1-a7d8-8e9dd01588f8" providerId="ADAL" clId="{C6EFBE8F-6758-4CCA-A8D6-299D3D0C7AE6}" dt="2020-08-21T01:33:46.909" v="44" actId="207"/>
          <ac:spMkLst>
            <pc:docMk/>
            <pc:sldMk cId="924469498" sldId="304"/>
            <ac:spMk id="4" creationId="{2E928D9E-C0BA-46EE-A2C9-E195DAADAFEC}"/>
          </ac:spMkLst>
        </pc:spChg>
        <pc:spChg chg="mod ord">
          <ac:chgData name="Saito, Eliza (SACE)" userId="8272bfb9-b935-48d1-a7d8-8e9dd01588f8" providerId="ADAL" clId="{C6EFBE8F-6758-4CCA-A8D6-299D3D0C7AE6}" dt="2020-08-21T01:40:40.702" v="167" actId="1076"/>
          <ac:spMkLst>
            <pc:docMk/>
            <pc:sldMk cId="924469498" sldId="304"/>
            <ac:spMk id="6" creationId="{E669460C-8540-4EA3-9494-0FE85331564E}"/>
          </ac:spMkLst>
        </pc:spChg>
        <pc:spChg chg="mod">
          <ac:chgData name="Saito, Eliza (SACE)" userId="8272bfb9-b935-48d1-a7d8-8e9dd01588f8" providerId="ADAL" clId="{C6EFBE8F-6758-4CCA-A8D6-299D3D0C7AE6}" dt="2020-08-21T01:41:17.108" v="170"/>
          <ac:spMkLst>
            <pc:docMk/>
            <pc:sldMk cId="924469498" sldId="304"/>
            <ac:spMk id="11" creationId="{4F2DEAA9-C2BF-4F6A-A546-A328B45DFCEA}"/>
          </ac:spMkLst>
        </pc:spChg>
        <pc:grpChg chg="del mod">
          <ac:chgData name="Saito, Eliza (SACE)" userId="8272bfb9-b935-48d1-a7d8-8e9dd01588f8" providerId="ADAL" clId="{C6EFBE8F-6758-4CCA-A8D6-299D3D0C7AE6}" dt="2020-08-21T01:41:09.735" v="169" actId="478"/>
          <ac:grpSpMkLst>
            <pc:docMk/>
            <pc:sldMk cId="924469498" sldId="304"/>
            <ac:grpSpMk id="3" creationId="{53FCC199-18A1-4A02-B71C-3A209598F999}"/>
          </ac:grpSpMkLst>
        </pc:grpChg>
        <pc:grpChg chg="add mod">
          <ac:chgData name="Saito, Eliza (SACE)" userId="8272bfb9-b935-48d1-a7d8-8e9dd01588f8" providerId="ADAL" clId="{C6EFBE8F-6758-4CCA-A8D6-299D3D0C7AE6}" dt="2020-08-21T01:41:20.781" v="171" actId="1076"/>
          <ac:grpSpMkLst>
            <pc:docMk/>
            <pc:sldMk cId="924469498" sldId="304"/>
            <ac:grpSpMk id="10" creationId="{21BC059D-5ADE-4E57-82D6-73CBAD7E28F1}"/>
          </ac:grpSpMkLst>
        </pc:grpChg>
        <pc:picChg chg="add mod">
          <ac:chgData name="Saito, Eliza (SACE)" userId="8272bfb9-b935-48d1-a7d8-8e9dd01588f8" providerId="ADAL" clId="{C6EFBE8F-6758-4CCA-A8D6-299D3D0C7AE6}" dt="2020-08-21T01:34:25.472" v="49" actId="1076"/>
          <ac:picMkLst>
            <pc:docMk/>
            <pc:sldMk cId="924469498" sldId="304"/>
            <ac:picMk id="7" creationId="{524FFA6E-835A-4CF6-8BD3-B95391F2B54B}"/>
          </ac:picMkLst>
        </pc:picChg>
        <pc:picChg chg="add del mod">
          <ac:chgData name="Saito, Eliza (SACE)" userId="8272bfb9-b935-48d1-a7d8-8e9dd01588f8" providerId="ADAL" clId="{C6EFBE8F-6758-4CCA-A8D6-299D3D0C7AE6}" dt="2020-08-21T01:40:10.975" v="161"/>
          <ac:picMkLst>
            <pc:docMk/>
            <pc:sldMk cId="924469498" sldId="304"/>
            <ac:picMk id="8" creationId="{F1B09B37-F818-462D-802D-6B9C8C6AF8CC}"/>
          </ac:picMkLst>
        </pc:picChg>
        <pc:picChg chg="add mod">
          <ac:chgData name="Saito, Eliza (SACE)" userId="8272bfb9-b935-48d1-a7d8-8e9dd01588f8" providerId="ADAL" clId="{C6EFBE8F-6758-4CCA-A8D6-299D3D0C7AE6}" dt="2020-08-21T01:40:25.929" v="165" actId="1076"/>
          <ac:picMkLst>
            <pc:docMk/>
            <pc:sldMk cId="924469498" sldId="304"/>
            <ac:picMk id="9" creationId="{EA7E7D2E-64AC-4DCA-AEBB-C2895241CBB4}"/>
          </ac:picMkLst>
        </pc:picChg>
        <pc:picChg chg="mod">
          <ac:chgData name="Saito, Eliza (SACE)" userId="8272bfb9-b935-48d1-a7d8-8e9dd01588f8" providerId="ADAL" clId="{C6EFBE8F-6758-4CCA-A8D6-299D3D0C7AE6}" dt="2020-08-21T01:41:17.108" v="170"/>
          <ac:picMkLst>
            <pc:docMk/>
            <pc:sldMk cId="924469498" sldId="304"/>
            <ac:picMk id="12" creationId="{4BB535F4-1F2D-42A7-84B6-671A52A1AE95}"/>
          </ac:picMkLst>
        </pc:picChg>
      </pc:sldChg>
      <pc:sldChg chg="addSp modSp mod modClrScheme chgLayout">
        <pc:chgData name="Saito, Eliza (SACE)" userId="8272bfb9-b935-48d1-a7d8-8e9dd01588f8" providerId="ADAL" clId="{C6EFBE8F-6758-4CCA-A8D6-299D3D0C7AE6}" dt="2020-08-21T01:39:39.476" v="158" actId="14100"/>
        <pc:sldMkLst>
          <pc:docMk/>
          <pc:sldMk cId="4033602440" sldId="305"/>
        </pc:sldMkLst>
        <pc:spChg chg="mod ord">
          <ac:chgData name="Saito, Eliza (SACE)" userId="8272bfb9-b935-48d1-a7d8-8e9dd01588f8" providerId="ADAL" clId="{C6EFBE8F-6758-4CCA-A8D6-299D3D0C7AE6}" dt="2020-08-21T01:34:52.253" v="57" actId="14100"/>
          <ac:spMkLst>
            <pc:docMk/>
            <pc:sldMk cId="4033602440" sldId="305"/>
            <ac:spMk id="5" creationId="{0E15EED9-EEC1-4F50-9490-3B78E60B780F}"/>
          </ac:spMkLst>
        </pc:spChg>
        <pc:spChg chg="mod">
          <ac:chgData name="Saito, Eliza (SACE)" userId="8272bfb9-b935-48d1-a7d8-8e9dd01588f8" providerId="ADAL" clId="{C6EFBE8F-6758-4CCA-A8D6-299D3D0C7AE6}" dt="2020-08-21T01:35:34.378" v="65" actId="1076"/>
          <ac:spMkLst>
            <pc:docMk/>
            <pc:sldMk cId="4033602440" sldId="305"/>
            <ac:spMk id="9" creationId="{E79FB673-22E3-429E-8451-8243A3EA0BF3}"/>
          </ac:spMkLst>
        </pc:spChg>
        <pc:spChg chg="mod ord">
          <ac:chgData name="Saito, Eliza (SACE)" userId="8272bfb9-b935-48d1-a7d8-8e9dd01588f8" providerId="ADAL" clId="{C6EFBE8F-6758-4CCA-A8D6-299D3D0C7AE6}" dt="2020-08-21T01:34:54.928" v="58" actId="1076"/>
          <ac:spMkLst>
            <pc:docMk/>
            <pc:sldMk cId="4033602440" sldId="305"/>
            <ac:spMk id="19" creationId="{C8DCD384-1BC5-4ABC-9935-EDB910E3D48F}"/>
          </ac:spMkLst>
        </pc:spChg>
        <pc:grpChg chg="mod">
          <ac:chgData name="Saito, Eliza (SACE)" userId="8272bfb9-b935-48d1-a7d8-8e9dd01588f8" providerId="ADAL" clId="{C6EFBE8F-6758-4CCA-A8D6-299D3D0C7AE6}" dt="2020-08-21T01:39:24.235" v="153" actId="1076"/>
          <ac:grpSpMkLst>
            <pc:docMk/>
            <pc:sldMk cId="4033602440" sldId="305"/>
            <ac:grpSpMk id="8" creationId="{48162E8A-428E-454A-AA70-C9B38F179E92}"/>
          </ac:grpSpMkLst>
        </pc:grpChg>
        <pc:picChg chg="add mod">
          <ac:chgData name="Saito, Eliza (SACE)" userId="8272bfb9-b935-48d1-a7d8-8e9dd01588f8" providerId="ADAL" clId="{C6EFBE8F-6758-4CCA-A8D6-299D3D0C7AE6}" dt="2020-08-21T01:34:47.094" v="55" actId="1076"/>
          <ac:picMkLst>
            <pc:docMk/>
            <pc:sldMk cId="4033602440" sldId="305"/>
            <ac:picMk id="11" creationId="{E76E18E9-E6F1-49C7-9FF8-9C0EECC658D7}"/>
          </ac:picMkLst>
        </pc:picChg>
        <pc:picChg chg="add mod">
          <ac:chgData name="Saito, Eliza (SACE)" userId="8272bfb9-b935-48d1-a7d8-8e9dd01588f8" providerId="ADAL" clId="{C6EFBE8F-6758-4CCA-A8D6-299D3D0C7AE6}" dt="2020-08-21T01:39:33.118" v="156" actId="1076"/>
          <ac:picMkLst>
            <pc:docMk/>
            <pc:sldMk cId="4033602440" sldId="305"/>
            <ac:picMk id="12" creationId="{896EB909-604E-409B-AD3F-E074D3710ED7}"/>
          </ac:picMkLst>
        </pc:picChg>
        <pc:picChg chg="mod ord">
          <ac:chgData name="Saito, Eliza (SACE)" userId="8272bfb9-b935-48d1-a7d8-8e9dd01588f8" providerId="ADAL" clId="{C6EFBE8F-6758-4CCA-A8D6-299D3D0C7AE6}" dt="2020-08-21T01:39:39.476" v="158" actId="14100"/>
          <ac:picMkLst>
            <pc:docMk/>
            <pc:sldMk cId="4033602440" sldId="305"/>
            <ac:picMk id="35" creationId="{965D1810-3A19-47CB-BB6B-31B507C9130E}"/>
          </ac:picMkLst>
        </pc:picChg>
      </pc:sldChg>
      <pc:sldChg chg="addSp modSp mod modClrScheme chgLayout">
        <pc:chgData name="Saito, Eliza (SACE)" userId="8272bfb9-b935-48d1-a7d8-8e9dd01588f8" providerId="ADAL" clId="{C6EFBE8F-6758-4CCA-A8D6-299D3D0C7AE6}" dt="2020-08-21T01:41:54.382" v="178" actId="1076"/>
        <pc:sldMkLst>
          <pc:docMk/>
          <pc:sldMk cId="1316452799" sldId="308"/>
        </pc:sldMkLst>
        <pc:spChg chg="mod ord">
          <ac:chgData name="Saito, Eliza (SACE)" userId="8272bfb9-b935-48d1-a7d8-8e9dd01588f8" providerId="ADAL" clId="{C6EFBE8F-6758-4CCA-A8D6-299D3D0C7AE6}" dt="2020-08-21T01:36:00.147" v="68" actId="1076"/>
          <ac:spMkLst>
            <pc:docMk/>
            <pc:sldMk cId="1316452799" sldId="308"/>
            <ac:spMk id="10" creationId="{54DF4556-A890-4891-A5F8-AB2D3507CF55}"/>
          </ac:spMkLst>
        </pc:spChg>
        <pc:spChg chg="mod ord">
          <ac:chgData name="Saito, Eliza (SACE)" userId="8272bfb9-b935-48d1-a7d8-8e9dd01588f8" providerId="ADAL" clId="{C6EFBE8F-6758-4CCA-A8D6-299D3D0C7AE6}" dt="2020-08-21T01:41:45.549" v="175" actId="20577"/>
          <ac:spMkLst>
            <pc:docMk/>
            <pc:sldMk cId="1316452799" sldId="308"/>
            <ac:spMk id="12" creationId="{3C6E7A66-B7D4-46AB-A4A1-0B4026D608DD}"/>
          </ac:spMkLst>
        </pc:spChg>
        <pc:spChg chg="mod">
          <ac:chgData name="Saito, Eliza (SACE)" userId="8272bfb9-b935-48d1-a7d8-8e9dd01588f8" providerId="ADAL" clId="{C6EFBE8F-6758-4CCA-A8D6-299D3D0C7AE6}" dt="2020-08-21T01:41:50.527" v="177" actId="1076"/>
          <ac:spMkLst>
            <pc:docMk/>
            <pc:sldMk cId="1316452799" sldId="308"/>
            <ac:spMk id="15" creationId="{78A69B64-264D-4FA3-B480-4D39F821509D}"/>
          </ac:spMkLst>
        </pc:spChg>
        <pc:grpChg chg="mod">
          <ac:chgData name="Saito, Eliza (SACE)" userId="8272bfb9-b935-48d1-a7d8-8e9dd01588f8" providerId="ADAL" clId="{C6EFBE8F-6758-4CCA-A8D6-299D3D0C7AE6}" dt="2020-08-21T01:41:54.382" v="178" actId="1076"/>
          <ac:grpSpMkLst>
            <pc:docMk/>
            <pc:sldMk cId="1316452799" sldId="308"/>
            <ac:grpSpMk id="14" creationId="{0BF258D2-BEE1-4533-9D82-CD1538714867}"/>
          </ac:grpSpMkLst>
        </pc:grpChg>
        <pc:picChg chg="add mod">
          <ac:chgData name="Saito, Eliza (SACE)" userId="8272bfb9-b935-48d1-a7d8-8e9dd01588f8" providerId="ADAL" clId="{C6EFBE8F-6758-4CCA-A8D6-299D3D0C7AE6}" dt="2020-08-21T01:36:15.715" v="72" actId="1076"/>
          <ac:picMkLst>
            <pc:docMk/>
            <pc:sldMk cId="1316452799" sldId="308"/>
            <ac:picMk id="7" creationId="{F83355DD-42C9-4631-B910-36072428841A}"/>
          </ac:picMkLst>
        </pc:picChg>
        <pc:picChg chg="add mod">
          <ac:chgData name="Saito, Eliza (SACE)" userId="8272bfb9-b935-48d1-a7d8-8e9dd01588f8" providerId="ADAL" clId="{C6EFBE8F-6758-4CCA-A8D6-299D3D0C7AE6}" dt="2020-08-21T01:36:22.285" v="73"/>
          <ac:picMkLst>
            <pc:docMk/>
            <pc:sldMk cId="1316452799" sldId="308"/>
            <ac:picMk id="8" creationId="{6C19C54B-BCAD-4253-9E4D-FFDA3171D1CD}"/>
          </ac:picMkLst>
        </pc:picChg>
      </pc:sldChg>
      <pc:sldChg chg="addSp delSp modSp mod modClrScheme chgLayout modNotesTx">
        <pc:chgData name="Saito, Eliza (SACE)" userId="8272bfb9-b935-48d1-a7d8-8e9dd01588f8" providerId="ADAL" clId="{C6EFBE8F-6758-4CCA-A8D6-299D3D0C7AE6}" dt="2020-08-21T02:00:20.096" v="204" actId="20577"/>
        <pc:sldMkLst>
          <pc:docMk/>
          <pc:sldMk cId="24902271" sldId="309"/>
        </pc:sldMkLst>
        <pc:spChg chg="mod">
          <ac:chgData name="Saito, Eliza (SACE)" userId="8272bfb9-b935-48d1-a7d8-8e9dd01588f8" providerId="ADAL" clId="{C6EFBE8F-6758-4CCA-A8D6-299D3D0C7AE6}" dt="2020-08-21T02:00:01.129" v="199" actId="1076"/>
          <ac:spMkLst>
            <pc:docMk/>
            <pc:sldMk cId="24902271" sldId="309"/>
            <ac:spMk id="2" creationId="{00000000-0000-0000-0000-000000000000}"/>
          </ac:spMkLst>
        </pc:spChg>
        <pc:spChg chg="mod ord">
          <ac:chgData name="Saito, Eliza (SACE)" userId="8272bfb9-b935-48d1-a7d8-8e9dd01588f8" providerId="ADAL" clId="{C6EFBE8F-6758-4CCA-A8D6-299D3D0C7AE6}" dt="2020-08-21T01:36:44.542" v="78" actId="1076"/>
          <ac:spMkLst>
            <pc:docMk/>
            <pc:sldMk cId="24902271" sldId="309"/>
            <ac:spMk id="3" creationId="{E0A6276B-E76E-4279-BBA0-FC2C688F03DB}"/>
          </ac:spMkLst>
        </pc:spChg>
        <pc:spChg chg="mod ord">
          <ac:chgData name="Saito, Eliza (SACE)" userId="8272bfb9-b935-48d1-a7d8-8e9dd01588f8" providerId="ADAL" clId="{C6EFBE8F-6758-4CCA-A8D6-299D3D0C7AE6}" dt="2020-08-21T02:00:20.096" v="204" actId="20577"/>
          <ac:spMkLst>
            <pc:docMk/>
            <pc:sldMk cId="24902271" sldId="309"/>
            <ac:spMk id="4" creationId="{7114E606-A217-4948-953A-F6BA41ECCC3E}"/>
          </ac:spMkLst>
        </pc:spChg>
        <pc:spChg chg="mod">
          <ac:chgData name="Saito, Eliza (SACE)" userId="8272bfb9-b935-48d1-a7d8-8e9dd01588f8" providerId="ADAL" clId="{C6EFBE8F-6758-4CCA-A8D6-299D3D0C7AE6}" dt="2020-08-21T02:00:08.353" v="200" actId="1076"/>
          <ac:spMkLst>
            <pc:docMk/>
            <pc:sldMk cId="24902271" sldId="309"/>
            <ac:spMk id="5" creationId="{00000000-0000-0000-0000-000000000000}"/>
          </ac:spMkLst>
        </pc:spChg>
        <pc:spChg chg="mod ord">
          <ac:chgData name="Saito, Eliza (SACE)" userId="8272bfb9-b935-48d1-a7d8-8e9dd01588f8" providerId="ADAL" clId="{C6EFBE8F-6758-4CCA-A8D6-299D3D0C7AE6}" dt="2020-08-21T01:58:45.392" v="190" actId="27636"/>
          <ac:spMkLst>
            <pc:docMk/>
            <pc:sldMk cId="24902271" sldId="309"/>
            <ac:spMk id="16" creationId="{7A67E43F-325C-4AC4-AB87-1B3D55A2E436}"/>
          </ac:spMkLst>
        </pc:spChg>
        <pc:spChg chg="mod ord">
          <ac:chgData name="Saito, Eliza (SACE)" userId="8272bfb9-b935-48d1-a7d8-8e9dd01588f8" providerId="ADAL" clId="{C6EFBE8F-6758-4CCA-A8D6-299D3D0C7AE6}" dt="2020-08-21T01:58:38.208" v="188" actId="108"/>
          <ac:spMkLst>
            <pc:docMk/>
            <pc:sldMk cId="24902271" sldId="309"/>
            <ac:spMk id="18" creationId="{9AC50376-F50E-4DC9-9E29-4B30604D5DE2}"/>
          </ac:spMkLst>
        </pc:spChg>
        <pc:grpChg chg="del mod">
          <ac:chgData name="Saito, Eliza (SACE)" userId="8272bfb9-b935-48d1-a7d8-8e9dd01588f8" providerId="ADAL" clId="{C6EFBE8F-6758-4CCA-A8D6-299D3D0C7AE6}" dt="2020-08-21T01:30:46.866" v="17" actId="478"/>
          <ac:grpSpMkLst>
            <pc:docMk/>
            <pc:sldMk cId="24902271" sldId="309"/>
            <ac:grpSpMk id="25" creationId="{51C26DD5-19BD-4945-850D-B0FB7EBEA9EE}"/>
          </ac:grpSpMkLst>
        </pc:grpChg>
        <pc:picChg chg="mod">
          <ac:chgData name="Saito, Eliza (SACE)" userId="8272bfb9-b935-48d1-a7d8-8e9dd01588f8" providerId="ADAL" clId="{C6EFBE8F-6758-4CCA-A8D6-299D3D0C7AE6}" dt="2020-08-21T01:37:45.759" v="80" actId="1076"/>
          <ac:picMkLst>
            <pc:docMk/>
            <pc:sldMk cId="24902271" sldId="309"/>
            <ac:picMk id="7" creationId="{00000000-0000-0000-0000-000000000000}"/>
          </ac:picMkLst>
        </pc:picChg>
        <pc:picChg chg="mod ord">
          <ac:chgData name="Saito, Eliza (SACE)" userId="8272bfb9-b935-48d1-a7d8-8e9dd01588f8" providerId="ADAL" clId="{C6EFBE8F-6758-4CCA-A8D6-299D3D0C7AE6}" dt="2020-08-21T01:38:02.153" v="83" actId="1076"/>
          <ac:picMkLst>
            <pc:docMk/>
            <pc:sldMk cId="24902271" sldId="309"/>
            <ac:picMk id="8" creationId="{00000000-0000-0000-0000-000000000000}"/>
          </ac:picMkLst>
        </pc:picChg>
        <pc:picChg chg="mod">
          <ac:chgData name="Saito, Eliza (SACE)" userId="8272bfb9-b935-48d1-a7d8-8e9dd01588f8" providerId="ADAL" clId="{C6EFBE8F-6758-4CCA-A8D6-299D3D0C7AE6}" dt="2020-08-21T01:59:56.462" v="198" actId="1076"/>
          <ac:picMkLst>
            <pc:docMk/>
            <pc:sldMk cId="24902271" sldId="309"/>
            <ac:picMk id="12" creationId="{4AA4523A-211F-47D7-BD44-F34DD4DC39AD}"/>
          </ac:picMkLst>
        </pc:picChg>
        <pc:picChg chg="mod">
          <ac:chgData name="Saito, Eliza (SACE)" userId="8272bfb9-b935-48d1-a7d8-8e9dd01588f8" providerId="ADAL" clId="{C6EFBE8F-6758-4CCA-A8D6-299D3D0C7AE6}" dt="2020-08-21T01:38:11.892" v="84" actId="1076"/>
          <ac:picMkLst>
            <pc:docMk/>
            <pc:sldMk cId="24902271" sldId="309"/>
            <ac:picMk id="13" creationId="{7898B40F-6CA2-40BB-93D7-C963A3128D8E}"/>
          </ac:picMkLst>
        </pc:picChg>
        <pc:picChg chg="add mod">
          <ac:chgData name="Saito, Eliza (SACE)" userId="8272bfb9-b935-48d1-a7d8-8e9dd01588f8" providerId="ADAL" clId="{C6EFBE8F-6758-4CCA-A8D6-299D3D0C7AE6}" dt="2020-08-21T01:36:38.463" v="76" actId="1076"/>
          <ac:picMkLst>
            <pc:docMk/>
            <pc:sldMk cId="24902271" sldId="309"/>
            <ac:picMk id="15" creationId="{F29A769F-9E3D-4FB2-8709-FE28795C36A8}"/>
          </ac:picMkLst>
        </pc:picChg>
      </pc:sldChg>
    </pc:docChg>
  </pc:docChgLst>
  <pc:docChgLst>
    <pc:chgData name="Cresp, Joy (SACE)" userId="S::joy.cresp@sa.gov.au::20a9dfbb-4cf4-4bfc-bcb3-4fc8d4cf6c67" providerId="AD" clId="Web-{029828CE-54FC-405F-9814-CFDBD1DCAD9D}"/>
    <pc:docChg chg="modSld">
      <pc:chgData name="Cresp, Joy (SACE)" userId="S::joy.cresp@sa.gov.au::20a9dfbb-4cf4-4bfc-bcb3-4fc8d4cf6c67" providerId="AD" clId="Web-{029828CE-54FC-405F-9814-CFDBD1DCAD9D}" dt="2020-08-26T05:19:49.205" v="2"/>
      <pc:docMkLst>
        <pc:docMk/>
      </pc:docMkLst>
      <pc:sldChg chg="modNotes">
        <pc:chgData name="Cresp, Joy (SACE)" userId="S::joy.cresp@sa.gov.au::20a9dfbb-4cf4-4bfc-bcb3-4fc8d4cf6c67" providerId="AD" clId="Web-{029828CE-54FC-405F-9814-CFDBD1DCAD9D}" dt="2020-08-26T05:19:49.205" v="2"/>
        <pc:sldMkLst>
          <pc:docMk/>
          <pc:sldMk cId="24902271" sldId="309"/>
        </pc:sldMkLst>
      </pc:sldChg>
    </pc:docChg>
  </pc:docChgLst>
  <pc:docChgLst>
    <pc:chgData name="Berekmeri, Roanne (SACE)" userId="S::roanne.berekmeri@sa.gov.au::4f93386e-7fa8-4f45-b6c0-8a8896420985" providerId="AD" clId="Web-{22169ACE-C09C-4E7B-A039-ED72521A5F8A}"/>
    <pc:docChg chg="addSld modSld">
      <pc:chgData name="Berekmeri, Roanne (SACE)" userId="S::roanne.berekmeri@sa.gov.au::4f93386e-7fa8-4f45-b6c0-8a8896420985" providerId="AD" clId="Web-{22169ACE-C09C-4E7B-A039-ED72521A5F8A}" dt="2020-08-21T02:39:07.099" v="284"/>
      <pc:docMkLst>
        <pc:docMk/>
      </pc:docMkLst>
      <pc:sldChg chg="modSp">
        <pc:chgData name="Berekmeri, Roanne (SACE)" userId="S::roanne.berekmeri@sa.gov.au::4f93386e-7fa8-4f45-b6c0-8a8896420985" providerId="AD" clId="Web-{22169ACE-C09C-4E7B-A039-ED72521A5F8A}" dt="2020-08-21T02:20:47.997" v="0" actId="14100"/>
        <pc:sldMkLst>
          <pc:docMk/>
          <pc:sldMk cId="234703718" sldId="328"/>
        </pc:sldMkLst>
        <pc:spChg chg="mod">
          <ac:chgData name="Berekmeri, Roanne (SACE)" userId="S::roanne.berekmeri@sa.gov.au::4f93386e-7fa8-4f45-b6c0-8a8896420985" providerId="AD" clId="Web-{22169ACE-C09C-4E7B-A039-ED72521A5F8A}" dt="2020-08-21T02:20:47.997" v="0" actId="14100"/>
          <ac:spMkLst>
            <pc:docMk/>
            <pc:sldMk cId="234703718" sldId="328"/>
            <ac:spMk id="3" creationId="{00000000-0000-0000-0000-000000000000}"/>
          </ac:spMkLst>
        </pc:spChg>
      </pc:sldChg>
      <pc:sldChg chg="modSp">
        <pc:chgData name="Berekmeri, Roanne (SACE)" userId="S::roanne.berekmeri@sa.gov.au::4f93386e-7fa8-4f45-b6c0-8a8896420985" providerId="AD" clId="Web-{22169ACE-C09C-4E7B-A039-ED72521A5F8A}" dt="2020-08-21T02:25:46.026" v="148" actId="14100"/>
        <pc:sldMkLst>
          <pc:docMk/>
          <pc:sldMk cId="3820720834" sldId="338"/>
        </pc:sldMkLst>
        <pc:spChg chg="mod">
          <ac:chgData name="Berekmeri, Roanne (SACE)" userId="S::roanne.berekmeri@sa.gov.au::4f93386e-7fa8-4f45-b6c0-8a8896420985" providerId="AD" clId="Web-{22169ACE-C09C-4E7B-A039-ED72521A5F8A}" dt="2020-08-21T02:25:46.026" v="148" actId="14100"/>
          <ac:spMkLst>
            <pc:docMk/>
            <pc:sldMk cId="3820720834" sldId="338"/>
            <ac:spMk id="3" creationId="{00000000-0000-0000-0000-000000000000}"/>
          </ac:spMkLst>
        </pc:spChg>
        <pc:picChg chg="mod">
          <ac:chgData name="Berekmeri, Roanne (SACE)" userId="S::roanne.berekmeri@sa.gov.au::4f93386e-7fa8-4f45-b6c0-8a8896420985" providerId="AD" clId="Web-{22169ACE-C09C-4E7B-A039-ED72521A5F8A}" dt="2020-08-21T02:25:10.339" v="108" actId="1076"/>
          <ac:picMkLst>
            <pc:docMk/>
            <pc:sldMk cId="3820720834" sldId="338"/>
            <ac:picMk id="5" creationId="{735E74DD-1D8C-45F6-BDB1-668AD601D613}"/>
          </ac:picMkLst>
        </pc:picChg>
      </pc:sldChg>
      <pc:sldChg chg="addSp delSp modSp new modNotes">
        <pc:chgData name="Berekmeri, Roanne (SACE)" userId="S::roanne.berekmeri@sa.gov.au::4f93386e-7fa8-4f45-b6c0-8a8896420985" providerId="AD" clId="Web-{22169ACE-C09C-4E7B-A039-ED72521A5F8A}" dt="2020-08-21T02:39:07.099" v="284"/>
        <pc:sldMkLst>
          <pc:docMk/>
          <pc:sldMk cId="803421222" sldId="355"/>
        </pc:sldMkLst>
        <pc:spChg chg="mod">
          <ac:chgData name="Berekmeri, Roanne (SACE)" userId="S::roanne.berekmeri@sa.gov.au::4f93386e-7fa8-4f45-b6c0-8a8896420985" providerId="AD" clId="Web-{22169ACE-C09C-4E7B-A039-ED72521A5F8A}" dt="2020-08-21T02:38:34.693" v="244" actId="20577"/>
          <ac:spMkLst>
            <pc:docMk/>
            <pc:sldMk cId="803421222" sldId="355"/>
            <ac:spMk id="2" creationId="{90963093-3239-4EEF-82E9-F3F3CC9F1DC3}"/>
          </ac:spMkLst>
        </pc:spChg>
        <pc:spChg chg="del">
          <ac:chgData name="Berekmeri, Roanne (SACE)" userId="S::roanne.berekmeri@sa.gov.au::4f93386e-7fa8-4f45-b6c0-8a8896420985" providerId="AD" clId="Web-{22169ACE-C09C-4E7B-A039-ED72521A5F8A}" dt="2020-08-21T02:34:01.054" v="150"/>
          <ac:spMkLst>
            <pc:docMk/>
            <pc:sldMk cId="803421222" sldId="355"/>
            <ac:spMk id="3" creationId="{C24F791F-FF3F-4811-9968-A1292278B22D}"/>
          </ac:spMkLst>
        </pc:spChg>
        <pc:spChg chg="del">
          <ac:chgData name="Berekmeri, Roanne (SACE)" userId="S::roanne.berekmeri@sa.gov.au::4f93386e-7fa8-4f45-b6c0-8a8896420985" providerId="AD" clId="Web-{22169ACE-C09C-4E7B-A039-ED72521A5F8A}" dt="2020-08-21T02:34:30.210" v="151"/>
          <ac:spMkLst>
            <pc:docMk/>
            <pc:sldMk cId="803421222" sldId="355"/>
            <ac:spMk id="4" creationId="{79060DCE-11E8-45CC-B895-50B83DB5645E}"/>
          </ac:spMkLst>
        </pc:spChg>
        <pc:picChg chg="add mod ord">
          <ac:chgData name="Berekmeri, Roanne (SACE)" userId="S::roanne.berekmeri@sa.gov.au::4f93386e-7fa8-4f45-b6c0-8a8896420985" providerId="AD" clId="Web-{22169ACE-C09C-4E7B-A039-ED72521A5F8A}" dt="2020-08-21T02:34:01.054" v="150"/>
          <ac:picMkLst>
            <pc:docMk/>
            <pc:sldMk cId="803421222" sldId="355"/>
            <ac:picMk id="5" creationId="{EECB16F3-59C7-49C9-A697-E409FEAE5962}"/>
          </ac:picMkLst>
        </pc:picChg>
        <pc:picChg chg="add mod ord">
          <ac:chgData name="Berekmeri, Roanne (SACE)" userId="S::roanne.berekmeri@sa.gov.au::4f93386e-7fa8-4f45-b6c0-8a8896420985" providerId="AD" clId="Web-{22169ACE-C09C-4E7B-A039-ED72521A5F8A}" dt="2020-08-21T02:34:30.210" v="151"/>
          <ac:picMkLst>
            <pc:docMk/>
            <pc:sldMk cId="803421222" sldId="355"/>
            <ac:picMk id="6" creationId="{ADE641FC-02A1-4BE4-B18E-E12BE9894E8E}"/>
          </ac:picMkLst>
        </pc:picChg>
      </pc:sldChg>
    </pc:docChg>
  </pc:docChgLst>
  <pc:docChgLst>
    <pc:chgData name="Cresp, Joy (SACE)" userId="S::joy.cresp@sa.gov.au::20a9dfbb-4cf4-4bfc-bcb3-4fc8d4cf6c67" providerId="AD" clId="Web-{E237A3BD-BA88-42C2-93D4-B2CC7BE1C6FA}"/>
    <pc:docChg chg="modSld">
      <pc:chgData name="Cresp, Joy (SACE)" userId="S::joy.cresp@sa.gov.au::20a9dfbb-4cf4-4bfc-bcb3-4fc8d4cf6c67" providerId="AD" clId="Web-{E237A3BD-BA88-42C2-93D4-B2CC7BE1C6FA}" dt="2020-08-24T02:57:49.218" v="1"/>
      <pc:docMkLst>
        <pc:docMk/>
      </pc:docMkLst>
      <pc:sldChg chg="modNotes">
        <pc:chgData name="Cresp, Joy (SACE)" userId="S::joy.cresp@sa.gov.au::20a9dfbb-4cf4-4bfc-bcb3-4fc8d4cf6c67" providerId="AD" clId="Web-{E237A3BD-BA88-42C2-93D4-B2CC7BE1C6FA}" dt="2020-08-24T02:57:49.218" v="1"/>
        <pc:sldMkLst>
          <pc:docMk/>
          <pc:sldMk cId="1528361130" sldId="362"/>
        </pc:sldMkLst>
      </pc:sldChg>
    </pc:docChg>
  </pc:docChgLst>
  <pc:docChgLst>
    <pc:chgData name="Morrison, Sharon (SACE)" userId="S::sharon.morrison@sa.gov.au::84dd85a4-deea-4700-a489-6ba41e5ad4ab" providerId="AD" clId="Web-{89D73B02-1BD8-4442-BB38-0BD59F7B2E6F}"/>
    <pc:docChg chg="modSld">
      <pc:chgData name="Morrison, Sharon (SACE)" userId="S::sharon.morrison@sa.gov.au::84dd85a4-deea-4700-a489-6ba41e5ad4ab" providerId="AD" clId="Web-{89D73B02-1BD8-4442-BB38-0BD59F7B2E6F}" dt="2020-08-22T02:18:59.212" v="45" actId="14100"/>
      <pc:docMkLst>
        <pc:docMk/>
      </pc:docMkLst>
      <pc:sldChg chg="modNotes">
        <pc:chgData name="Morrison, Sharon (SACE)" userId="S::sharon.morrison@sa.gov.au::84dd85a4-deea-4700-a489-6ba41e5ad4ab" providerId="AD" clId="Web-{89D73B02-1BD8-4442-BB38-0BD59F7B2E6F}" dt="2020-08-22T02:14:45.304" v="28"/>
        <pc:sldMkLst>
          <pc:docMk/>
          <pc:sldMk cId="3950814251" sldId="272"/>
        </pc:sldMkLst>
      </pc:sldChg>
      <pc:sldChg chg="modSp">
        <pc:chgData name="Morrison, Sharon (SACE)" userId="S::sharon.morrison@sa.gov.au::84dd85a4-deea-4700-a489-6ba41e5ad4ab" providerId="AD" clId="Web-{89D73B02-1BD8-4442-BB38-0BD59F7B2E6F}" dt="2020-08-22T02:17:11.899" v="32" actId="14100"/>
        <pc:sldMkLst>
          <pc:docMk/>
          <pc:sldMk cId="786463793" sldId="344"/>
        </pc:sldMkLst>
        <pc:picChg chg="mod">
          <ac:chgData name="Morrison, Sharon (SACE)" userId="S::sharon.morrison@sa.gov.au::84dd85a4-deea-4700-a489-6ba41e5ad4ab" providerId="AD" clId="Web-{89D73B02-1BD8-4442-BB38-0BD59F7B2E6F}" dt="2020-08-22T02:17:11.899" v="32" actId="14100"/>
          <ac:picMkLst>
            <pc:docMk/>
            <pc:sldMk cId="786463793" sldId="344"/>
            <ac:picMk id="4" creationId="{00000000-0000-0000-0000-000000000000}"/>
          </ac:picMkLst>
        </pc:picChg>
      </pc:sldChg>
      <pc:sldChg chg="modNotes">
        <pc:chgData name="Morrison, Sharon (SACE)" userId="S::sharon.morrison@sa.gov.au::84dd85a4-deea-4700-a489-6ba41e5ad4ab" providerId="AD" clId="Web-{89D73B02-1BD8-4442-BB38-0BD59F7B2E6F}" dt="2020-08-22T02:13:24.632" v="18"/>
        <pc:sldMkLst>
          <pc:docMk/>
          <pc:sldMk cId="3551370259" sldId="348"/>
        </pc:sldMkLst>
      </pc:sldChg>
      <pc:sldChg chg="delSp modSp modNotes">
        <pc:chgData name="Morrison, Sharon (SACE)" userId="S::sharon.morrison@sa.gov.au::84dd85a4-deea-4700-a489-6ba41e5ad4ab" providerId="AD" clId="Web-{89D73B02-1BD8-4442-BB38-0BD59F7B2E6F}" dt="2020-08-22T02:18:59.212" v="45" actId="14100"/>
        <pc:sldMkLst>
          <pc:docMk/>
          <pc:sldMk cId="2698125975" sldId="352"/>
        </pc:sldMkLst>
        <pc:spChg chg="mod">
          <ac:chgData name="Morrison, Sharon (SACE)" userId="S::sharon.morrison@sa.gov.au::84dd85a4-deea-4700-a489-6ba41e5ad4ab" providerId="AD" clId="Web-{89D73B02-1BD8-4442-BB38-0BD59F7B2E6F}" dt="2020-08-22T02:18:59.212" v="45" actId="14100"/>
          <ac:spMkLst>
            <pc:docMk/>
            <pc:sldMk cId="2698125975" sldId="352"/>
            <ac:spMk id="3" creationId="{C47B9AB5-78E2-4CDB-B4BB-0BB33C0D9D5F}"/>
          </ac:spMkLst>
        </pc:spChg>
        <pc:spChg chg="mod">
          <ac:chgData name="Morrison, Sharon (SACE)" userId="S::sharon.morrison@sa.gov.au::84dd85a4-deea-4700-a489-6ba41e5ad4ab" providerId="AD" clId="Web-{89D73B02-1BD8-4442-BB38-0BD59F7B2E6F}" dt="2020-08-22T02:18:57.353" v="44" actId="20577"/>
          <ac:spMkLst>
            <pc:docMk/>
            <pc:sldMk cId="2698125975" sldId="352"/>
            <ac:spMk id="6" creationId="{00000000-0000-0000-0000-000000000000}"/>
          </ac:spMkLst>
        </pc:spChg>
        <pc:picChg chg="del">
          <ac:chgData name="Morrison, Sharon (SACE)" userId="S::sharon.morrison@sa.gov.au::84dd85a4-deea-4700-a489-6ba41e5ad4ab" providerId="AD" clId="Web-{89D73B02-1BD8-4442-BB38-0BD59F7B2E6F}" dt="2020-08-22T02:15:29.086" v="29"/>
          <ac:picMkLst>
            <pc:docMk/>
            <pc:sldMk cId="2698125975" sldId="352"/>
            <ac:picMk id="2" creationId="{00000000-0000-0000-0000-000000000000}"/>
          </ac:picMkLst>
        </pc:picChg>
      </pc:sldChg>
    </pc:docChg>
  </pc:docChgLst>
  <pc:docChgLst>
    <pc:chgData name="Berekmeri, Roanne (SACE)" userId="S::roanne.berekmeri@sa.gov.au::4f93386e-7fa8-4f45-b6c0-8a8896420985" providerId="AD" clId="Web-{6E93457A-654E-4EF4-B132-3012A806656C}"/>
    <pc:docChg chg="modSld">
      <pc:chgData name="Berekmeri, Roanne (SACE)" userId="S::roanne.berekmeri@sa.gov.au::4f93386e-7fa8-4f45-b6c0-8a8896420985" providerId="AD" clId="Web-{6E93457A-654E-4EF4-B132-3012A806656C}" dt="2020-08-21T07:04:40.106" v="2"/>
      <pc:docMkLst>
        <pc:docMk/>
      </pc:docMkLst>
      <pc:sldChg chg="delSp">
        <pc:chgData name="Berekmeri, Roanne (SACE)" userId="S::roanne.berekmeri@sa.gov.au::4f93386e-7fa8-4f45-b6c0-8a8896420985" providerId="AD" clId="Web-{6E93457A-654E-4EF4-B132-3012A806656C}" dt="2020-08-21T07:04:40.106" v="2"/>
        <pc:sldMkLst>
          <pc:docMk/>
          <pc:sldMk cId="3060890430" sldId="333"/>
        </pc:sldMkLst>
        <pc:spChg chg="del">
          <ac:chgData name="Berekmeri, Roanne (SACE)" userId="S::roanne.berekmeri@sa.gov.au::4f93386e-7fa8-4f45-b6c0-8a8896420985" providerId="AD" clId="Web-{6E93457A-654E-4EF4-B132-3012A806656C}" dt="2020-08-21T07:04:40.106" v="2"/>
          <ac:spMkLst>
            <pc:docMk/>
            <pc:sldMk cId="3060890430" sldId="333"/>
            <ac:spMk id="6" creationId="{3D340CE5-030A-4A9A-9432-56FF063C17CE}"/>
          </ac:spMkLst>
        </pc:spChg>
      </pc:sldChg>
      <pc:sldChg chg="modSp">
        <pc:chgData name="Berekmeri, Roanne (SACE)" userId="S::roanne.berekmeri@sa.gov.au::4f93386e-7fa8-4f45-b6c0-8a8896420985" providerId="AD" clId="Web-{6E93457A-654E-4EF4-B132-3012A806656C}" dt="2020-08-21T07:04:16.981" v="1" actId="20577"/>
        <pc:sldMkLst>
          <pc:docMk/>
          <pc:sldMk cId="1455835731" sldId="340"/>
        </pc:sldMkLst>
        <pc:spChg chg="mod">
          <ac:chgData name="Berekmeri, Roanne (SACE)" userId="S::roanne.berekmeri@sa.gov.au::4f93386e-7fa8-4f45-b6c0-8a8896420985" providerId="AD" clId="Web-{6E93457A-654E-4EF4-B132-3012A806656C}" dt="2020-08-21T07:04:16.981" v="1" actId="20577"/>
          <ac:spMkLst>
            <pc:docMk/>
            <pc:sldMk cId="1455835731" sldId="340"/>
            <ac:spMk id="3" creationId="{00000000-0000-0000-0000-000000000000}"/>
          </ac:spMkLst>
        </pc:spChg>
      </pc:sldChg>
    </pc:docChg>
  </pc:docChgLst>
  <pc:docChgLst>
    <pc:chgData name="Berekmeri, Roanne (SACE)" userId="S::roanne.berekmeri@sa.gov.au::4f93386e-7fa8-4f45-b6c0-8a8896420985" providerId="AD" clId="Web-{32D50524-19C1-4C09-B5A8-EE6F140877D0}"/>
    <pc:docChg chg="modSld">
      <pc:chgData name="Berekmeri, Roanne (SACE)" userId="S::roanne.berekmeri@sa.gov.au::4f93386e-7fa8-4f45-b6c0-8a8896420985" providerId="AD" clId="Web-{32D50524-19C1-4C09-B5A8-EE6F140877D0}" dt="2020-08-23T12:57:48.509" v="9" actId="20577"/>
      <pc:docMkLst>
        <pc:docMk/>
      </pc:docMkLst>
      <pc:sldChg chg="modSp">
        <pc:chgData name="Berekmeri, Roanne (SACE)" userId="S::roanne.berekmeri@sa.gov.au::4f93386e-7fa8-4f45-b6c0-8a8896420985" providerId="AD" clId="Web-{32D50524-19C1-4C09-B5A8-EE6F140877D0}" dt="2020-08-23T12:56:52.789" v="2" actId="20577"/>
        <pc:sldMkLst>
          <pc:docMk/>
          <pc:sldMk cId="2284721303" sldId="327"/>
        </pc:sldMkLst>
        <pc:spChg chg="mod">
          <ac:chgData name="Berekmeri, Roanne (SACE)" userId="S::roanne.berekmeri@sa.gov.au::4f93386e-7fa8-4f45-b6c0-8a8896420985" providerId="AD" clId="Web-{32D50524-19C1-4C09-B5A8-EE6F140877D0}" dt="2020-08-23T12:56:52.789" v="2" actId="20577"/>
          <ac:spMkLst>
            <pc:docMk/>
            <pc:sldMk cId="2284721303" sldId="327"/>
            <ac:spMk id="3" creationId="{00000000-0000-0000-0000-000000000000}"/>
          </ac:spMkLst>
        </pc:spChg>
      </pc:sldChg>
      <pc:sldChg chg="modSp">
        <pc:chgData name="Berekmeri, Roanne (SACE)" userId="S::roanne.berekmeri@sa.gov.au::4f93386e-7fa8-4f45-b6c0-8a8896420985" providerId="AD" clId="Web-{32D50524-19C1-4C09-B5A8-EE6F140877D0}" dt="2020-08-23T12:57:48.509" v="9" actId="20577"/>
        <pc:sldMkLst>
          <pc:docMk/>
          <pc:sldMk cId="234703718" sldId="328"/>
        </pc:sldMkLst>
        <pc:spChg chg="mod">
          <ac:chgData name="Berekmeri, Roanne (SACE)" userId="S::roanne.berekmeri@sa.gov.au::4f93386e-7fa8-4f45-b6c0-8a8896420985" providerId="AD" clId="Web-{32D50524-19C1-4C09-B5A8-EE6F140877D0}" dt="2020-08-23T12:57:48.509" v="9" actId="20577"/>
          <ac:spMkLst>
            <pc:docMk/>
            <pc:sldMk cId="234703718" sldId="328"/>
            <ac:spMk id="3" creationId="{00000000-0000-0000-0000-000000000000}"/>
          </ac:spMkLst>
        </pc:spChg>
      </pc:sldChg>
    </pc:docChg>
  </pc:docChgLst>
  <pc:docChgLst>
    <pc:chgData name="Cresp, Joy (SACE)" userId="S::joy.cresp@sa.gov.au::20a9dfbb-4cf4-4bfc-bcb3-4fc8d4cf6c67" providerId="AD" clId="Web-{EA9F062F-5D2B-4539-9574-1EE941380C9A}"/>
    <pc:docChg chg="modSld">
      <pc:chgData name="Cresp, Joy (SACE)" userId="S::joy.cresp@sa.gov.au::20a9dfbb-4cf4-4bfc-bcb3-4fc8d4cf6c67" providerId="AD" clId="Web-{EA9F062F-5D2B-4539-9574-1EE941380C9A}" dt="2020-08-25T02:47:24.520" v="30" actId="14100"/>
      <pc:docMkLst>
        <pc:docMk/>
      </pc:docMkLst>
      <pc:sldChg chg="addSp delSp modSp">
        <pc:chgData name="Cresp, Joy (SACE)" userId="S::joy.cresp@sa.gov.au::20a9dfbb-4cf4-4bfc-bcb3-4fc8d4cf6c67" providerId="AD" clId="Web-{EA9F062F-5D2B-4539-9574-1EE941380C9A}" dt="2020-08-25T02:47:24.520" v="30" actId="14100"/>
        <pc:sldMkLst>
          <pc:docMk/>
          <pc:sldMk cId="435099542" sldId="313"/>
        </pc:sldMkLst>
        <pc:spChg chg="mod">
          <ac:chgData name="Cresp, Joy (SACE)" userId="S::joy.cresp@sa.gov.au::20a9dfbb-4cf4-4bfc-bcb3-4fc8d4cf6c67" providerId="AD" clId="Web-{EA9F062F-5D2B-4539-9574-1EE941380C9A}" dt="2020-08-25T02:46:41.566" v="23" actId="1076"/>
          <ac:spMkLst>
            <pc:docMk/>
            <pc:sldMk cId="435099542" sldId="313"/>
            <ac:spMk id="3" creationId="{00000000-0000-0000-0000-000000000000}"/>
          </ac:spMkLst>
        </pc:spChg>
        <pc:spChg chg="add mod">
          <ac:chgData name="Cresp, Joy (SACE)" userId="S::joy.cresp@sa.gov.au::20a9dfbb-4cf4-4bfc-bcb3-4fc8d4cf6c67" providerId="AD" clId="Web-{EA9F062F-5D2B-4539-9574-1EE941380C9A}" dt="2020-08-25T02:46:55.129" v="26" actId="1076"/>
          <ac:spMkLst>
            <pc:docMk/>
            <pc:sldMk cId="435099542" sldId="313"/>
            <ac:spMk id="8" creationId="{74342EA2-A5A6-4B92-B41E-5EE5D162A94E}"/>
          </ac:spMkLst>
        </pc:spChg>
        <pc:spChg chg="add del mod">
          <ac:chgData name="Cresp, Joy (SACE)" userId="S::joy.cresp@sa.gov.au::20a9dfbb-4cf4-4bfc-bcb3-4fc8d4cf6c67" providerId="AD" clId="Web-{EA9F062F-5D2B-4539-9574-1EE941380C9A}" dt="2020-08-25T02:45:35.846" v="18"/>
          <ac:spMkLst>
            <pc:docMk/>
            <pc:sldMk cId="435099542" sldId="313"/>
            <ac:spMk id="9" creationId="{710B8F4B-899C-45BB-A2FA-295F3407E0CD}"/>
          </ac:spMkLst>
        </pc:spChg>
        <pc:spChg chg="add mod">
          <ac:chgData name="Cresp, Joy (SACE)" userId="S::joy.cresp@sa.gov.au::20a9dfbb-4cf4-4bfc-bcb3-4fc8d4cf6c67" providerId="AD" clId="Web-{EA9F062F-5D2B-4539-9574-1EE941380C9A}" dt="2020-08-25T02:47:10.161" v="28" actId="14100"/>
          <ac:spMkLst>
            <pc:docMk/>
            <pc:sldMk cId="435099542" sldId="313"/>
            <ac:spMk id="10" creationId="{D2231B27-E398-45E0-91D2-F939D7F3B46C}"/>
          </ac:spMkLst>
        </pc:spChg>
        <pc:picChg chg="add mod">
          <ac:chgData name="Cresp, Joy (SACE)" userId="S::joy.cresp@sa.gov.au::20a9dfbb-4cf4-4bfc-bcb3-4fc8d4cf6c67" providerId="AD" clId="Web-{EA9F062F-5D2B-4539-9574-1EE941380C9A}" dt="2020-08-25T02:46:48.316" v="25" actId="1076"/>
          <ac:picMkLst>
            <pc:docMk/>
            <pc:sldMk cId="435099542" sldId="313"/>
            <ac:picMk id="4" creationId="{CBB37FA8-9775-4559-BA1D-9A3A1DA9316F}"/>
          </ac:picMkLst>
        </pc:picChg>
        <pc:picChg chg="add mod">
          <ac:chgData name="Cresp, Joy (SACE)" userId="S::joy.cresp@sa.gov.au::20a9dfbb-4cf4-4bfc-bcb3-4fc8d4cf6c67" providerId="AD" clId="Web-{EA9F062F-5D2B-4539-9574-1EE941380C9A}" dt="2020-08-25T02:47:24.520" v="30" actId="14100"/>
          <ac:picMkLst>
            <pc:docMk/>
            <pc:sldMk cId="435099542" sldId="313"/>
            <ac:picMk id="6" creationId="{2243C0B5-0632-455A-88B8-01BF9828EFB1}"/>
          </ac:picMkLst>
        </pc:picChg>
        <pc:picChg chg="del">
          <ac:chgData name="Cresp, Joy (SACE)" userId="S::joy.cresp@sa.gov.au::20a9dfbb-4cf4-4bfc-bcb3-4fc8d4cf6c67" providerId="AD" clId="Web-{EA9F062F-5D2B-4539-9574-1EE941380C9A}" dt="2020-08-25T02:40:52.416" v="0"/>
          <ac:picMkLst>
            <pc:docMk/>
            <pc:sldMk cId="435099542" sldId="313"/>
            <ac:picMk id="7" creationId="{00000000-0000-0000-0000-000000000000}"/>
          </ac:picMkLst>
        </pc:picChg>
      </pc:sldChg>
    </pc:docChg>
  </pc:docChgLst>
  <pc:docChgLst>
    <pc:chgData name="Berekmeri, Roanne (SACE)" userId="S::roanne.berekmeri@sa.gov.au::4f93386e-7fa8-4f45-b6c0-8a8896420985" providerId="AD" clId="Web-{338DAD64-06BA-4332-A963-864278E49179}"/>
    <pc:docChg chg="modSld">
      <pc:chgData name="Berekmeri, Roanne (SACE)" userId="S::roanne.berekmeri@sa.gov.au::4f93386e-7fa8-4f45-b6c0-8a8896420985" providerId="AD" clId="Web-{338DAD64-06BA-4332-A963-864278E49179}" dt="2020-08-21T02:52:41.527" v="316" actId="1076"/>
      <pc:docMkLst>
        <pc:docMk/>
      </pc:docMkLst>
      <pc:sldChg chg="modNotes">
        <pc:chgData name="Berekmeri, Roanne (SACE)" userId="S::roanne.berekmeri@sa.gov.au::4f93386e-7fa8-4f45-b6c0-8a8896420985" providerId="AD" clId="Web-{338DAD64-06BA-4332-A963-864278E49179}" dt="2020-08-21T02:41:35.782" v="28"/>
        <pc:sldMkLst>
          <pc:docMk/>
          <pc:sldMk cId="1434198341" sldId="325"/>
        </pc:sldMkLst>
      </pc:sldChg>
      <pc:sldChg chg="modNotes">
        <pc:chgData name="Berekmeri, Roanne (SACE)" userId="S::roanne.berekmeri@sa.gov.au::4f93386e-7fa8-4f45-b6c0-8a8896420985" providerId="AD" clId="Web-{338DAD64-06BA-4332-A963-864278E49179}" dt="2020-08-21T02:42:46.656" v="110"/>
        <pc:sldMkLst>
          <pc:docMk/>
          <pc:sldMk cId="4044174090" sldId="326"/>
        </pc:sldMkLst>
      </pc:sldChg>
      <pc:sldChg chg="modNotes">
        <pc:chgData name="Berekmeri, Roanne (SACE)" userId="S::roanne.berekmeri@sa.gov.au::4f93386e-7fa8-4f45-b6c0-8a8896420985" providerId="AD" clId="Web-{338DAD64-06BA-4332-A963-864278E49179}" dt="2020-08-21T02:43:52.312" v="194"/>
        <pc:sldMkLst>
          <pc:docMk/>
          <pc:sldMk cId="2284721303" sldId="327"/>
        </pc:sldMkLst>
      </pc:sldChg>
      <pc:sldChg chg="modSp">
        <pc:chgData name="Berekmeri, Roanne (SACE)" userId="S::roanne.berekmeri@sa.gov.au::4f93386e-7fa8-4f45-b6c0-8a8896420985" providerId="AD" clId="Web-{338DAD64-06BA-4332-A963-864278E49179}" dt="2020-08-21T02:48:05.482" v="224" actId="20577"/>
        <pc:sldMkLst>
          <pc:docMk/>
          <pc:sldMk cId="4240545083" sldId="329"/>
        </pc:sldMkLst>
        <pc:spChg chg="mod">
          <ac:chgData name="Berekmeri, Roanne (SACE)" userId="S::roanne.berekmeri@sa.gov.au::4f93386e-7fa8-4f45-b6c0-8a8896420985" providerId="AD" clId="Web-{338DAD64-06BA-4332-A963-864278E49179}" dt="2020-08-21T02:48:05.482" v="224" actId="20577"/>
          <ac:spMkLst>
            <pc:docMk/>
            <pc:sldMk cId="4240545083" sldId="329"/>
            <ac:spMk id="3" creationId="{00000000-0000-0000-0000-000000000000}"/>
          </ac:spMkLst>
        </pc:spChg>
      </pc:sldChg>
      <pc:sldChg chg="modSp">
        <pc:chgData name="Berekmeri, Roanne (SACE)" userId="S::roanne.berekmeri@sa.gov.au::4f93386e-7fa8-4f45-b6c0-8a8896420985" providerId="AD" clId="Web-{338DAD64-06BA-4332-A963-864278E49179}" dt="2020-08-21T02:48:32.670" v="227" actId="1076"/>
        <pc:sldMkLst>
          <pc:docMk/>
          <pc:sldMk cId="2171090239" sldId="330"/>
        </pc:sldMkLst>
        <pc:spChg chg="mod">
          <ac:chgData name="Berekmeri, Roanne (SACE)" userId="S::roanne.berekmeri@sa.gov.au::4f93386e-7fa8-4f45-b6c0-8a8896420985" providerId="AD" clId="Web-{338DAD64-06BA-4332-A963-864278E49179}" dt="2020-08-21T02:48:32.670" v="227" actId="1076"/>
          <ac:spMkLst>
            <pc:docMk/>
            <pc:sldMk cId="2171090239" sldId="330"/>
            <ac:spMk id="2" creationId="{00000000-0000-0000-0000-000000000000}"/>
          </ac:spMkLst>
        </pc:spChg>
        <pc:spChg chg="mod">
          <ac:chgData name="Berekmeri, Roanne (SACE)" userId="S::roanne.berekmeri@sa.gov.au::4f93386e-7fa8-4f45-b6c0-8a8896420985" providerId="AD" clId="Web-{338DAD64-06BA-4332-A963-864278E49179}" dt="2020-08-21T02:48:30.404" v="226" actId="1076"/>
          <ac:spMkLst>
            <pc:docMk/>
            <pc:sldMk cId="2171090239" sldId="330"/>
            <ac:spMk id="3" creationId="{00000000-0000-0000-0000-000000000000}"/>
          </ac:spMkLst>
        </pc:spChg>
      </pc:sldChg>
      <pc:sldChg chg="delSp modSp">
        <pc:chgData name="Berekmeri, Roanne (SACE)" userId="S::roanne.berekmeri@sa.gov.au::4f93386e-7fa8-4f45-b6c0-8a8896420985" providerId="AD" clId="Web-{338DAD64-06BA-4332-A963-864278E49179}" dt="2020-08-21T02:50:57.169" v="297" actId="14100"/>
        <pc:sldMkLst>
          <pc:docMk/>
          <pc:sldMk cId="1746004591" sldId="331"/>
        </pc:sldMkLst>
        <pc:spChg chg="mod">
          <ac:chgData name="Berekmeri, Roanne (SACE)" userId="S::roanne.berekmeri@sa.gov.au::4f93386e-7fa8-4f45-b6c0-8a8896420985" providerId="AD" clId="Web-{338DAD64-06BA-4332-A963-864278E49179}" dt="2020-08-21T02:47:41.764" v="216" actId="20577"/>
          <ac:spMkLst>
            <pc:docMk/>
            <pc:sldMk cId="1746004591" sldId="331"/>
            <ac:spMk id="2" creationId="{00000000-0000-0000-0000-000000000000}"/>
          </ac:spMkLst>
        </pc:spChg>
        <pc:spChg chg="mod">
          <ac:chgData name="Berekmeri, Roanne (SACE)" userId="S::roanne.berekmeri@sa.gov.au::4f93386e-7fa8-4f45-b6c0-8a8896420985" providerId="AD" clId="Web-{338DAD64-06BA-4332-A963-864278E49179}" dt="2020-08-21T02:50:57.169" v="297" actId="14100"/>
          <ac:spMkLst>
            <pc:docMk/>
            <pc:sldMk cId="1746004591" sldId="331"/>
            <ac:spMk id="3" creationId="{00000000-0000-0000-0000-000000000000}"/>
          </ac:spMkLst>
        </pc:spChg>
        <pc:picChg chg="del">
          <ac:chgData name="Berekmeri, Roanne (SACE)" userId="S::roanne.berekmeri@sa.gov.au::4f93386e-7fa8-4f45-b6c0-8a8896420985" providerId="AD" clId="Web-{338DAD64-06BA-4332-A963-864278E49179}" dt="2020-08-21T02:48:49.029" v="228"/>
          <ac:picMkLst>
            <pc:docMk/>
            <pc:sldMk cId="1746004591" sldId="331"/>
            <ac:picMk id="4" creationId="{211B3A8F-ABAC-4D4F-B699-DC243B3859EF}"/>
          </ac:picMkLst>
        </pc:picChg>
      </pc:sldChg>
      <pc:sldChg chg="modSp">
        <pc:chgData name="Berekmeri, Roanne (SACE)" userId="S::roanne.berekmeri@sa.gov.au::4f93386e-7fa8-4f45-b6c0-8a8896420985" providerId="AD" clId="Web-{338DAD64-06BA-4332-A963-864278E49179}" dt="2020-08-21T02:47:18.248" v="214" actId="20577"/>
        <pc:sldMkLst>
          <pc:docMk/>
          <pc:sldMk cId="3853166557" sldId="332"/>
        </pc:sldMkLst>
        <pc:spChg chg="mod">
          <ac:chgData name="Berekmeri, Roanne (SACE)" userId="S::roanne.berekmeri@sa.gov.au::4f93386e-7fa8-4f45-b6c0-8a8896420985" providerId="AD" clId="Web-{338DAD64-06BA-4332-A963-864278E49179}" dt="2020-08-21T02:47:18.248" v="214" actId="20577"/>
          <ac:spMkLst>
            <pc:docMk/>
            <pc:sldMk cId="3853166557" sldId="332"/>
            <ac:spMk id="2" creationId="{00000000-0000-0000-0000-000000000000}"/>
          </ac:spMkLst>
        </pc:spChg>
        <pc:spChg chg="mod">
          <ac:chgData name="Berekmeri, Roanne (SACE)" userId="S::roanne.berekmeri@sa.gov.au::4f93386e-7fa8-4f45-b6c0-8a8896420985" providerId="AD" clId="Web-{338DAD64-06BA-4332-A963-864278E49179}" dt="2020-08-21T02:46:38.811" v="207" actId="20577"/>
          <ac:spMkLst>
            <pc:docMk/>
            <pc:sldMk cId="3853166557" sldId="332"/>
            <ac:spMk id="3" creationId="{00000000-0000-0000-0000-000000000000}"/>
          </ac:spMkLst>
        </pc:spChg>
      </pc:sldChg>
      <pc:sldChg chg="addSp delSp modSp">
        <pc:chgData name="Berekmeri, Roanne (SACE)" userId="S::roanne.berekmeri@sa.gov.au::4f93386e-7fa8-4f45-b6c0-8a8896420985" providerId="AD" clId="Web-{338DAD64-06BA-4332-A963-864278E49179}" dt="2020-08-21T02:52:41.527" v="316" actId="1076"/>
        <pc:sldMkLst>
          <pc:docMk/>
          <pc:sldMk cId="4094779761" sldId="334"/>
        </pc:sldMkLst>
        <pc:spChg chg="add del mod">
          <ac:chgData name="Berekmeri, Roanne (SACE)" userId="S::roanne.berekmeri@sa.gov.au::4f93386e-7fa8-4f45-b6c0-8a8896420985" providerId="AD" clId="Web-{338DAD64-06BA-4332-A963-864278E49179}" dt="2020-08-21T02:51:49.684" v="299"/>
          <ac:spMkLst>
            <pc:docMk/>
            <pc:sldMk cId="4094779761" sldId="334"/>
            <ac:spMk id="3" creationId="{404F9E06-649F-4E7A-8F51-800CD22A1E9D}"/>
          </ac:spMkLst>
        </pc:spChg>
        <pc:spChg chg="del">
          <ac:chgData name="Berekmeri, Roanne (SACE)" userId="S::roanne.berekmeri@sa.gov.au::4f93386e-7fa8-4f45-b6c0-8a8896420985" providerId="AD" clId="Web-{338DAD64-06BA-4332-A963-864278E49179}" dt="2020-08-21T02:51:56.746" v="304"/>
          <ac:spMkLst>
            <pc:docMk/>
            <pc:sldMk cId="4094779761" sldId="334"/>
            <ac:spMk id="7" creationId="{A10656E9-A2DA-44DE-8637-1F5D33BC2E4C}"/>
          </ac:spMkLst>
        </pc:spChg>
        <pc:spChg chg="del">
          <ac:chgData name="Berekmeri, Roanne (SACE)" userId="S::roanne.berekmeri@sa.gov.au::4f93386e-7fa8-4f45-b6c0-8a8896420985" providerId="AD" clId="Web-{338DAD64-06BA-4332-A963-864278E49179}" dt="2020-08-21T02:51:55.340" v="303"/>
          <ac:spMkLst>
            <pc:docMk/>
            <pc:sldMk cId="4094779761" sldId="334"/>
            <ac:spMk id="8" creationId="{CC7EB832-8494-4D72-9A64-0B35A346C1B2}"/>
          </ac:spMkLst>
        </pc:spChg>
        <pc:spChg chg="del">
          <ac:chgData name="Berekmeri, Roanne (SACE)" userId="S::roanne.berekmeri@sa.gov.au::4f93386e-7fa8-4f45-b6c0-8a8896420985" providerId="AD" clId="Web-{338DAD64-06BA-4332-A963-864278E49179}" dt="2020-08-21T02:51:53.153" v="301"/>
          <ac:spMkLst>
            <pc:docMk/>
            <pc:sldMk cId="4094779761" sldId="334"/>
            <ac:spMk id="9" creationId="{DC18F726-1E98-4D52-BC6E-7E4C5DC15B8A}"/>
          </ac:spMkLst>
        </pc:spChg>
        <pc:spChg chg="del">
          <ac:chgData name="Berekmeri, Roanne (SACE)" userId="S::roanne.berekmeri@sa.gov.au::4f93386e-7fa8-4f45-b6c0-8a8896420985" providerId="AD" clId="Web-{338DAD64-06BA-4332-A963-864278E49179}" dt="2020-08-21T02:51:54.153" v="302"/>
          <ac:spMkLst>
            <pc:docMk/>
            <pc:sldMk cId="4094779761" sldId="334"/>
            <ac:spMk id="10" creationId="{C82BE4CE-D608-4A00-9045-E91EA28475A4}"/>
          </ac:spMkLst>
        </pc:spChg>
        <pc:spChg chg="mod">
          <ac:chgData name="Berekmeri, Roanne (SACE)" userId="S::roanne.berekmeri@sa.gov.au::4f93386e-7fa8-4f45-b6c0-8a8896420985" providerId="AD" clId="Web-{338DAD64-06BA-4332-A963-864278E49179}" dt="2020-08-21T02:52:33.730" v="315" actId="1076"/>
          <ac:spMkLst>
            <pc:docMk/>
            <pc:sldMk cId="4094779761" sldId="334"/>
            <ac:spMk id="11" creationId="{09430FA8-FA34-4417-95ED-7EECD8284971}"/>
          </ac:spMkLst>
        </pc:spChg>
        <pc:spChg chg="mod">
          <ac:chgData name="Berekmeri, Roanne (SACE)" userId="S::roanne.berekmeri@sa.gov.au::4f93386e-7fa8-4f45-b6c0-8a8896420985" providerId="AD" clId="Web-{338DAD64-06BA-4332-A963-864278E49179}" dt="2020-08-21T02:52:41.527" v="316" actId="1076"/>
          <ac:spMkLst>
            <pc:docMk/>
            <pc:sldMk cId="4094779761" sldId="334"/>
            <ac:spMk id="12" creationId="{3D340CE5-030A-4A9A-9432-56FF063C17CE}"/>
          </ac:spMkLst>
        </pc:spChg>
        <pc:spChg chg="del">
          <ac:chgData name="Berekmeri, Roanne (SACE)" userId="S::roanne.berekmeri@sa.gov.au::4f93386e-7fa8-4f45-b6c0-8a8896420985" providerId="AD" clId="Web-{338DAD64-06BA-4332-A963-864278E49179}" dt="2020-08-21T02:51:57.840" v="305"/>
          <ac:spMkLst>
            <pc:docMk/>
            <pc:sldMk cId="4094779761" sldId="334"/>
            <ac:spMk id="13" creationId="{A10656E9-A2DA-44DE-8637-1F5D33BC2E4C}"/>
          </ac:spMkLst>
        </pc:spChg>
        <pc:spChg chg="del">
          <ac:chgData name="Berekmeri, Roanne (SACE)" userId="S::roanne.berekmeri@sa.gov.au::4f93386e-7fa8-4f45-b6c0-8a8896420985" providerId="AD" clId="Web-{338DAD64-06BA-4332-A963-864278E49179}" dt="2020-08-21T02:52:00.434" v="306"/>
          <ac:spMkLst>
            <pc:docMk/>
            <pc:sldMk cId="4094779761" sldId="334"/>
            <ac:spMk id="14" creationId="{2F4B313A-99E9-4071-BCA7-C4D4D977EB6C}"/>
          </ac:spMkLst>
        </pc:spChg>
        <pc:spChg chg="del">
          <ac:chgData name="Berekmeri, Roanne (SACE)" userId="S::roanne.berekmeri@sa.gov.au::4f93386e-7fa8-4f45-b6c0-8a8896420985" providerId="AD" clId="Web-{338DAD64-06BA-4332-A963-864278E49179}" dt="2020-08-21T02:51:51.996" v="300"/>
          <ac:spMkLst>
            <pc:docMk/>
            <pc:sldMk cId="4094779761" sldId="334"/>
            <ac:spMk id="15" creationId="{C82BE4CE-D608-4A00-9045-E91EA28475A4}"/>
          </ac:spMkLst>
        </pc:spChg>
        <pc:spChg chg="add del mod">
          <ac:chgData name="Berekmeri, Roanne (SACE)" userId="S::roanne.berekmeri@sa.gov.au::4f93386e-7fa8-4f45-b6c0-8a8896420985" providerId="AD" clId="Web-{338DAD64-06BA-4332-A963-864278E49179}" dt="2020-08-21T02:52:17.856" v="312"/>
          <ac:spMkLst>
            <pc:docMk/>
            <pc:sldMk cId="4094779761" sldId="334"/>
            <ac:spMk id="17" creationId="{60AAD1B9-74B5-492C-AE40-DBA98CDB153B}"/>
          </ac:spMkLst>
        </pc:spChg>
        <pc:picChg chg="del">
          <ac:chgData name="Berekmeri, Roanne (SACE)" userId="S::roanne.berekmeri@sa.gov.au::4f93386e-7fa8-4f45-b6c0-8a8896420985" providerId="AD" clId="Web-{338DAD64-06BA-4332-A963-864278E49179}" dt="2020-08-21T02:51:38.340" v="298"/>
          <ac:picMkLst>
            <pc:docMk/>
            <pc:sldMk cId="4094779761" sldId="334"/>
            <ac:picMk id="4" creationId="{353FF3CD-13FE-449A-B217-B71F0622BDC9}"/>
          </ac:picMkLst>
        </pc:picChg>
        <pc:picChg chg="mod">
          <ac:chgData name="Berekmeri, Roanne (SACE)" userId="S::roanne.berekmeri@sa.gov.au::4f93386e-7fa8-4f45-b6c0-8a8896420985" providerId="AD" clId="Web-{338DAD64-06BA-4332-A963-864278E49179}" dt="2020-08-21T02:52:06.231" v="308" actId="14100"/>
          <ac:picMkLst>
            <pc:docMk/>
            <pc:sldMk cId="4094779761" sldId="334"/>
            <ac:picMk id="5" creationId="{D08B9B22-9EF4-48EF-A2A3-8ABDBCBB5BB9}"/>
          </ac:picMkLst>
        </pc:picChg>
        <pc:picChg chg="mod">
          <ac:chgData name="Berekmeri, Roanne (SACE)" userId="S::roanne.berekmeri@sa.gov.au::4f93386e-7fa8-4f45-b6c0-8a8896420985" providerId="AD" clId="Web-{338DAD64-06BA-4332-A963-864278E49179}" dt="2020-08-21T02:52:11.840" v="310" actId="1076"/>
          <ac:picMkLst>
            <pc:docMk/>
            <pc:sldMk cId="4094779761" sldId="334"/>
            <ac:picMk id="6" creationId="{8D090EAF-691D-431E-B5B3-54B9799CA5B9}"/>
          </ac:picMkLst>
        </pc:picChg>
      </pc:sldChg>
      <pc:sldChg chg="modNotes">
        <pc:chgData name="Berekmeri, Roanne (SACE)" userId="S::roanne.berekmeri@sa.gov.au::4f93386e-7fa8-4f45-b6c0-8a8896420985" providerId="AD" clId="Web-{338DAD64-06BA-4332-A963-864278E49179}" dt="2020-08-21T02:40:24.220" v="26"/>
        <pc:sldMkLst>
          <pc:docMk/>
          <pc:sldMk cId="803421222" sldId="355"/>
        </pc:sldMkLst>
      </pc:sldChg>
    </pc:docChg>
  </pc:docChgLst>
  <pc:docChgLst>
    <pc:chgData name="Cresp, Joy (SACE)" userId="S::joy.cresp@sa.gov.au::20a9dfbb-4cf4-4bfc-bcb3-4fc8d4cf6c67" providerId="AD" clId="Web-{2CCDC199-7132-4365-9744-C294BE92CF97}"/>
    <pc:docChg chg="modSld">
      <pc:chgData name="Cresp, Joy (SACE)" userId="S::joy.cresp@sa.gov.au::20a9dfbb-4cf4-4bfc-bcb3-4fc8d4cf6c67" providerId="AD" clId="Web-{2CCDC199-7132-4365-9744-C294BE92CF97}" dt="2020-08-24T04:38:44.698" v="2"/>
      <pc:docMkLst>
        <pc:docMk/>
      </pc:docMkLst>
      <pc:sldChg chg="modNotes">
        <pc:chgData name="Cresp, Joy (SACE)" userId="S::joy.cresp@sa.gov.au::20a9dfbb-4cf4-4bfc-bcb3-4fc8d4cf6c67" providerId="AD" clId="Web-{2CCDC199-7132-4365-9744-C294BE92CF97}" dt="2020-08-24T04:29:13.121" v="1"/>
        <pc:sldMkLst>
          <pc:docMk/>
          <pc:sldMk cId="1567888398" sldId="290"/>
        </pc:sldMkLst>
      </pc:sldChg>
      <pc:sldChg chg="modTransition">
        <pc:chgData name="Cresp, Joy (SACE)" userId="S::joy.cresp@sa.gov.au::20a9dfbb-4cf4-4bfc-bcb3-4fc8d4cf6c67" providerId="AD" clId="Web-{2CCDC199-7132-4365-9744-C294BE92CF97}" dt="2020-08-24T04:38:44.698" v="2"/>
        <pc:sldMkLst>
          <pc:docMk/>
          <pc:sldMk cId="2358239285" sldId="351"/>
        </pc:sldMkLst>
      </pc:sldChg>
    </pc:docChg>
  </pc:docChgLst>
  <pc:docChgLst>
    <pc:chgData name="Berekmeri, Roanne (SACE)" userId="S::roanne.berekmeri@sa.gov.au::4f93386e-7fa8-4f45-b6c0-8a8896420985" providerId="AD" clId="Web-{4F9AA9D8-B1E5-41F8-99AD-D6D8EC6B9C0B}"/>
    <pc:docChg chg="modSld">
      <pc:chgData name="Berekmeri, Roanne (SACE)" userId="S::roanne.berekmeri@sa.gov.au::4f93386e-7fa8-4f45-b6c0-8a8896420985" providerId="AD" clId="Web-{4F9AA9D8-B1E5-41F8-99AD-D6D8EC6B9C0B}" dt="2020-08-21T02:09:39.725" v="81" actId="20577"/>
      <pc:docMkLst>
        <pc:docMk/>
      </pc:docMkLst>
      <pc:sldChg chg="modNotes">
        <pc:chgData name="Berekmeri, Roanne (SACE)" userId="S::roanne.berekmeri@sa.gov.au::4f93386e-7fa8-4f45-b6c0-8a8896420985" providerId="AD" clId="Web-{4F9AA9D8-B1E5-41F8-99AD-D6D8EC6B9C0B}" dt="2020-08-21T02:04:52.741" v="6"/>
        <pc:sldMkLst>
          <pc:docMk/>
          <pc:sldMk cId="1434198341" sldId="325"/>
        </pc:sldMkLst>
      </pc:sldChg>
      <pc:sldChg chg="modNotes">
        <pc:chgData name="Berekmeri, Roanne (SACE)" userId="S::roanne.berekmeri@sa.gov.au::4f93386e-7fa8-4f45-b6c0-8a8896420985" providerId="AD" clId="Web-{4F9AA9D8-B1E5-41F8-99AD-D6D8EC6B9C0B}" dt="2020-08-21T02:05:40.522" v="19"/>
        <pc:sldMkLst>
          <pc:docMk/>
          <pc:sldMk cId="234703718" sldId="328"/>
        </pc:sldMkLst>
      </pc:sldChg>
      <pc:sldChg chg="modSp">
        <pc:chgData name="Berekmeri, Roanne (SACE)" userId="S::roanne.berekmeri@sa.gov.au::4f93386e-7fa8-4f45-b6c0-8a8896420985" providerId="AD" clId="Web-{4F9AA9D8-B1E5-41F8-99AD-D6D8EC6B9C0B}" dt="2020-08-21T02:09:39.725" v="81" actId="20577"/>
        <pc:sldMkLst>
          <pc:docMk/>
          <pc:sldMk cId="4240545083" sldId="329"/>
        </pc:sldMkLst>
        <pc:spChg chg="mod">
          <ac:chgData name="Berekmeri, Roanne (SACE)" userId="S::roanne.berekmeri@sa.gov.au::4f93386e-7fa8-4f45-b6c0-8a8896420985" providerId="AD" clId="Web-{4F9AA9D8-B1E5-41F8-99AD-D6D8EC6B9C0B}" dt="2020-08-21T02:09:39.725" v="81" actId="20577"/>
          <ac:spMkLst>
            <pc:docMk/>
            <pc:sldMk cId="4240545083" sldId="329"/>
            <ac:spMk id="3" creationId="{00000000-0000-0000-0000-000000000000}"/>
          </ac:spMkLst>
        </pc:spChg>
      </pc:sldChg>
    </pc:docChg>
  </pc:docChgLst>
  <pc:docChgLst>
    <pc:chgData name="Cresp, Joy (SACE)" userId="S::joy.cresp@sa.gov.au::20a9dfbb-4cf4-4bfc-bcb3-4fc8d4cf6c67" providerId="AD" clId="Web-{BC7825C5-B462-46D6-81ED-27B6EEBFAE34}"/>
    <pc:docChg chg="modSld">
      <pc:chgData name="Cresp, Joy (SACE)" userId="S::joy.cresp@sa.gov.au::20a9dfbb-4cf4-4bfc-bcb3-4fc8d4cf6c67" providerId="AD" clId="Web-{BC7825C5-B462-46D6-81ED-27B6EEBFAE34}" dt="2020-08-21T04:08:34.732" v="8" actId="14100"/>
      <pc:docMkLst>
        <pc:docMk/>
      </pc:docMkLst>
      <pc:sldChg chg="modSp">
        <pc:chgData name="Cresp, Joy (SACE)" userId="S::joy.cresp@sa.gov.au::20a9dfbb-4cf4-4bfc-bcb3-4fc8d4cf6c67" providerId="AD" clId="Web-{BC7825C5-B462-46D6-81ED-27B6EEBFAE34}" dt="2020-08-21T04:06:28.420" v="1" actId="1076"/>
        <pc:sldMkLst>
          <pc:docMk/>
          <pc:sldMk cId="3701806976" sldId="285"/>
        </pc:sldMkLst>
        <pc:picChg chg="mod">
          <ac:chgData name="Cresp, Joy (SACE)" userId="S::joy.cresp@sa.gov.au::20a9dfbb-4cf4-4bfc-bcb3-4fc8d4cf6c67" providerId="AD" clId="Web-{BC7825C5-B462-46D6-81ED-27B6EEBFAE34}" dt="2020-08-21T04:06:28.420" v="1" actId="1076"/>
          <ac:picMkLst>
            <pc:docMk/>
            <pc:sldMk cId="3701806976" sldId="285"/>
            <ac:picMk id="3" creationId="{00000000-0000-0000-0000-000000000000}"/>
          </ac:picMkLst>
        </pc:picChg>
        <pc:picChg chg="mod">
          <ac:chgData name="Cresp, Joy (SACE)" userId="S::joy.cresp@sa.gov.au::20a9dfbb-4cf4-4bfc-bcb3-4fc8d4cf6c67" providerId="AD" clId="Web-{BC7825C5-B462-46D6-81ED-27B6EEBFAE34}" dt="2020-08-21T04:06:22.967" v="0" actId="1076"/>
          <ac:picMkLst>
            <pc:docMk/>
            <pc:sldMk cId="3701806976" sldId="285"/>
            <ac:picMk id="6" creationId="{00000000-0000-0000-0000-000000000000}"/>
          </ac:picMkLst>
        </pc:picChg>
      </pc:sldChg>
      <pc:sldChg chg="modSp">
        <pc:chgData name="Cresp, Joy (SACE)" userId="S::joy.cresp@sa.gov.au::20a9dfbb-4cf4-4bfc-bcb3-4fc8d4cf6c67" providerId="AD" clId="Web-{BC7825C5-B462-46D6-81ED-27B6EEBFAE34}" dt="2020-08-21T04:06:44.826" v="2" actId="1076"/>
        <pc:sldMkLst>
          <pc:docMk/>
          <pc:sldMk cId="1201789926" sldId="287"/>
        </pc:sldMkLst>
        <pc:spChg chg="mod">
          <ac:chgData name="Cresp, Joy (SACE)" userId="S::joy.cresp@sa.gov.au::20a9dfbb-4cf4-4bfc-bcb3-4fc8d4cf6c67" providerId="AD" clId="Web-{BC7825C5-B462-46D6-81ED-27B6EEBFAE34}" dt="2020-08-21T04:06:44.826" v="2" actId="1076"/>
          <ac:spMkLst>
            <pc:docMk/>
            <pc:sldMk cId="1201789926" sldId="287"/>
            <ac:spMk id="2" creationId="{00000000-0000-0000-0000-000000000000}"/>
          </ac:spMkLst>
        </pc:spChg>
      </pc:sldChg>
      <pc:sldChg chg="modSp">
        <pc:chgData name="Cresp, Joy (SACE)" userId="S::joy.cresp@sa.gov.au::20a9dfbb-4cf4-4bfc-bcb3-4fc8d4cf6c67" providerId="AD" clId="Web-{BC7825C5-B462-46D6-81ED-27B6EEBFAE34}" dt="2020-08-21T04:06:55.404" v="3" actId="1076"/>
        <pc:sldMkLst>
          <pc:docMk/>
          <pc:sldMk cId="3977883587" sldId="288"/>
        </pc:sldMkLst>
        <pc:spChg chg="mod">
          <ac:chgData name="Cresp, Joy (SACE)" userId="S::joy.cresp@sa.gov.au::20a9dfbb-4cf4-4bfc-bcb3-4fc8d4cf6c67" providerId="AD" clId="Web-{BC7825C5-B462-46D6-81ED-27B6EEBFAE34}" dt="2020-08-21T04:06:55.404" v="3" actId="1076"/>
          <ac:spMkLst>
            <pc:docMk/>
            <pc:sldMk cId="3977883587" sldId="288"/>
            <ac:spMk id="2" creationId="{00000000-0000-0000-0000-000000000000}"/>
          </ac:spMkLst>
        </pc:spChg>
      </pc:sldChg>
      <pc:sldChg chg="modSp">
        <pc:chgData name="Cresp, Joy (SACE)" userId="S::joy.cresp@sa.gov.au::20a9dfbb-4cf4-4bfc-bcb3-4fc8d4cf6c67" providerId="AD" clId="Web-{BC7825C5-B462-46D6-81ED-27B6EEBFAE34}" dt="2020-08-21T04:07:31.623" v="4" actId="14100"/>
        <pc:sldMkLst>
          <pc:docMk/>
          <pc:sldMk cId="2484803303" sldId="291"/>
        </pc:sldMkLst>
        <pc:picChg chg="mod">
          <ac:chgData name="Cresp, Joy (SACE)" userId="S::joy.cresp@sa.gov.au::20a9dfbb-4cf4-4bfc-bcb3-4fc8d4cf6c67" providerId="AD" clId="Web-{BC7825C5-B462-46D6-81ED-27B6EEBFAE34}" dt="2020-08-21T04:07:31.623" v="4" actId="14100"/>
          <ac:picMkLst>
            <pc:docMk/>
            <pc:sldMk cId="2484803303" sldId="291"/>
            <ac:picMk id="4" creationId="{00000000-0000-0000-0000-000000000000}"/>
          </ac:picMkLst>
        </pc:picChg>
      </pc:sldChg>
      <pc:sldChg chg="modSp">
        <pc:chgData name="Cresp, Joy (SACE)" userId="S::joy.cresp@sa.gov.au::20a9dfbb-4cf4-4bfc-bcb3-4fc8d4cf6c67" providerId="AD" clId="Web-{BC7825C5-B462-46D6-81ED-27B6EEBFAE34}" dt="2020-08-21T04:08:34.732" v="8" actId="14100"/>
        <pc:sldMkLst>
          <pc:docMk/>
          <pc:sldMk cId="2066204324" sldId="319"/>
        </pc:sldMkLst>
        <pc:picChg chg="mod">
          <ac:chgData name="Cresp, Joy (SACE)" userId="S::joy.cresp@sa.gov.au::20a9dfbb-4cf4-4bfc-bcb3-4fc8d4cf6c67" providerId="AD" clId="Web-{BC7825C5-B462-46D6-81ED-27B6EEBFAE34}" dt="2020-08-21T04:08:18.841" v="6" actId="1076"/>
          <ac:picMkLst>
            <pc:docMk/>
            <pc:sldMk cId="2066204324" sldId="319"/>
            <ac:picMk id="3" creationId="{00000000-0000-0000-0000-000000000000}"/>
          </ac:picMkLst>
        </pc:picChg>
        <pc:picChg chg="mod">
          <ac:chgData name="Cresp, Joy (SACE)" userId="S::joy.cresp@sa.gov.au::20a9dfbb-4cf4-4bfc-bcb3-4fc8d4cf6c67" providerId="AD" clId="Web-{BC7825C5-B462-46D6-81ED-27B6EEBFAE34}" dt="2020-08-21T04:08:28.122" v="7" actId="1076"/>
          <ac:picMkLst>
            <pc:docMk/>
            <pc:sldMk cId="2066204324" sldId="319"/>
            <ac:picMk id="4" creationId="{00000000-0000-0000-0000-000000000000}"/>
          </ac:picMkLst>
        </pc:picChg>
        <pc:picChg chg="mod">
          <ac:chgData name="Cresp, Joy (SACE)" userId="S::joy.cresp@sa.gov.au::20a9dfbb-4cf4-4bfc-bcb3-4fc8d4cf6c67" providerId="AD" clId="Web-{BC7825C5-B462-46D6-81ED-27B6EEBFAE34}" dt="2020-08-21T04:08:34.732" v="8" actId="14100"/>
          <ac:picMkLst>
            <pc:docMk/>
            <pc:sldMk cId="2066204324" sldId="319"/>
            <ac:picMk id="5" creationId="{00000000-0000-0000-0000-000000000000}"/>
          </ac:picMkLst>
        </pc:picChg>
        <pc:picChg chg="mod">
          <ac:chgData name="Cresp, Joy (SACE)" userId="S::joy.cresp@sa.gov.au::20a9dfbb-4cf4-4bfc-bcb3-4fc8d4cf6c67" providerId="AD" clId="Web-{BC7825C5-B462-46D6-81ED-27B6EEBFAE34}" dt="2020-08-21T04:08:09.060" v="5" actId="1076"/>
          <ac:picMkLst>
            <pc:docMk/>
            <pc:sldMk cId="2066204324" sldId="319"/>
            <ac:picMk id="6" creationId="{00000000-0000-0000-0000-000000000000}"/>
          </ac:picMkLst>
        </pc:picChg>
      </pc:sldChg>
    </pc:docChg>
  </pc:docChgLst>
  <pc:docChgLst>
    <pc:chgData name="Saito, Eliza (SACE)" userId="S::eliza.saito@sa.gov.au::8272bfb9-b935-48d1-a7d8-8e9dd01588f8" providerId="AD" clId="Web-{90AC64F7-9182-47CF-9ED6-C9B401A8CB9A}"/>
    <pc:docChg chg="modSld">
      <pc:chgData name="Saito, Eliza (SACE)" userId="S::eliza.saito@sa.gov.au::8272bfb9-b935-48d1-a7d8-8e9dd01588f8" providerId="AD" clId="Web-{90AC64F7-9182-47CF-9ED6-C9B401A8CB9A}" dt="2020-08-21T01:56:54.942" v="42" actId="14100"/>
      <pc:docMkLst>
        <pc:docMk/>
      </pc:docMkLst>
      <pc:sldChg chg="addSp delSp modSp">
        <pc:chgData name="Saito, Eliza (SACE)" userId="S::eliza.saito@sa.gov.au::8272bfb9-b935-48d1-a7d8-8e9dd01588f8" providerId="AD" clId="Web-{90AC64F7-9182-47CF-9ED6-C9B401A8CB9A}" dt="2020-08-21T01:56:02.255" v="31" actId="1076"/>
        <pc:sldMkLst>
          <pc:docMk/>
          <pc:sldMk cId="2448983517" sldId="303"/>
        </pc:sldMkLst>
        <pc:picChg chg="del">
          <ac:chgData name="Saito, Eliza (SACE)" userId="S::eliza.saito@sa.gov.au::8272bfb9-b935-48d1-a7d8-8e9dd01588f8" providerId="AD" clId="Web-{90AC64F7-9182-47CF-9ED6-C9B401A8CB9A}" dt="2020-08-21T01:55:01.707" v="26"/>
          <ac:picMkLst>
            <pc:docMk/>
            <pc:sldMk cId="2448983517" sldId="303"/>
            <ac:picMk id="2" creationId="{4A680173-2DE1-42C5-84B8-5E6BCD437104}"/>
          </ac:picMkLst>
        </pc:picChg>
        <pc:picChg chg="add mod">
          <ac:chgData name="Saito, Eliza (SACE)" userId="S::eliza.saito@sa.gov.au::8272bfb9-b935-48d1-a7d8-8e9dd01588f8" providerId="AD" clId="Web-{90AC64F7-9182-47CF-9ED6-C9B401A8CB9A}" dt="2020-08-21T01:56:02.255" v="31" actId="1076"/>
          <ac:picMkLst>
            <pc:docMk/>
            <pc:sldMk cId="2448983517" sldId="303"/>
            <ac:picMk id="7" creationId="{6B1F6C78-5C0E-431F-9E2B-83721E2829BF}"/>
          </ac:picMkLst>
        </pc:picChg>
      </pc:sldChg>
      <pc:sldChg chg="addSp delSp modSp">
        <pc:chgData name="Saito, Eliza (SACE)" userId="S::eliza.saito@sa.gov.au::8272bfb9-b935-48d1-a7d8-8e9dd01588f8" providerId="AD" clId="Web-{90AC64F7-9182-47CF-9ED6-C9B401A8CB9A}" dt="2020-08-21T01:56:35.114" v="37" actId="14100"/>
        <pc:sldMkLst>
          <pc:docMk/>
          <pc:sldMk cId="924469498" sldId="304"/>
        </pc:sldMkLst>
        <pc:picChg chg="add mod">
          <ac:chgData name="Saito, Eliza (SACE)" userId="S::eliza.saito@sa.gov.au::8272bfb9-b935-48d1-a7d8-8e9dd01588f8" providerId="AD" clId="Web-{90AC64F7-9182-47CF-9ED6-C9B401A8CB9A}" dt="2020-08-21T01:56:35.114" v="37" actId="14100"/>
          <ac:picMkLst>
            <pc:docMk/>
            <pc:sldMk cId="924469498" sldId="304"/>
            <ac:picMk id="2" creationId="{BFC3CAAB-AA1A-45CB-B2B1-9C6481B4CDEE}"/>
          </ac:picMkLst>
        </pc:picChg>
        <pc:picChg chg="del mod">
          <ac:chgData name="Saito, Eliza (SACE)" userId="S::eliza.saito@sa.gov.au::8272bfb9-b935-48d1-a7d8-8e9dd01588f8" providerId="AD" clId="Web-{90AC64F7-9182-47CF-9ED6-C9B401A8CB9A}" dt="2020-08-21T01:56:08.192" v="32"/>
          <ac:picMkLst>
            <pc:docMk/>
            <pc:sldMk cId="924469498" sldId="304"/>
            <ac:picMk id="9" creationId="{EA7E7D2E-64AC-4DCA-AEBB-C2895241CBB4}"/>
          </ac:picMkLst>
        </pc:picChg>
      </pc:sldChg>
      <pc:sldChg chg="addSp delSp modSp">
        <pc:chgData name="Saito, Eliza (SACE)" userId="S::eliza.saito@sa.gov.au::8272bfb9-b935-48d1-a7d8-8e9dd01588f8" providerId="AD" clId="Web-{90AC64F7-9182-47CF-9ED6-C9B401A8CB9A}" dt="2020-08-21T01:56:40.177" v="39"/>
        <pc:sldMkLst>
          <pc:docMk/>
          <pc:sldMk cId="4033602440" sldId="305"/>
        </pc:sldMkLst>
        <pc:picChg chg="add">
          <ac:chgData name="Saito, Eliza (SACE)" userId="S::eliza.saito@sa.gov.au::8272bfb9-b935-48d1-a7d8-8e9dd01588f8" providerId="AD" clId="Web-{90AC64F7-9182-47CF-9ED6-C9B401A8CB9A}" dt="2020-08-21T01:56:40.177" v="39"/>
          <ac:picMkLst>
            <pc:docMk/>
            <pc:sldMk cId="4033602440" sldId="305"/>
            <ac:picMk id="2" creationId="{968244A6-A60F-4D6E-963A-16785FF31805}"/>
          </ac:picMkLst>
        </pc:picChg>
        <pc:picChg chg="del mod">
          <ac:chgData name="Saito, Eliza (SACE)" userId="S::eliza.saito@sa.gov.au::8272bfb9-b935-48d1-a7d8-8e9dd01588f8" providerId="AD" clId="Web-{90AC64F7-9182-47CF-9ED6-C9B401A8CB9A}" dt="2020-08-21T01:56:39.583" v="38"/>
          <ac:picMkLst>
            <pc:docMk/>
            <pc:sldMk cId="4033602440" sldId="305"/>
            <ac:picMk id="12" creationId="{896EB909-604E-409B-AD3F-E074D3710ED7}"/>
          </ac:picMkLst>
        </pc:picChg>
      </pc:sldChg>
      <pc:sldChg chg="addSp delSp modSp">
        <pc:chgData name="Saito, Eliza (SACE)" userId="S::eliza.saito@sa.gov.au::8272bfb9-b935-48d1-a7d8-8e9dd01588f8" providerId="AD" clId="Web-{90AC64F7-9182-47CF-9ED6-C9B401A8CB9A}" dt="2020-08-21T01:56:54.942" v="42" actId="14100"/>
        <pc:sldMkLst>
          <pc:docMk/>
          <pc:sldMk cId="1316452799" sldId="308"/>
        </pc:sldMkLst>
        <pc:spChg chg="mod">
          <ac:chgData name="Saito, Eliza (SACE)" userId="S::eliza.saito@sa.gov.au::8272bfb9-b935-48d1-a7d8-8e9dd01588f8" providerId="AD" clId="Web-{90AC64F7-9182-47CF-9ED6-C9B401A8CB9A}" dt="2020-08-21T01:53:04.582" v="9" actId="20577"/>
          <ac:spMkLst>
            <pc:docMk/>
            <pc:sldMk cId="1316452799" sldId="308"/>
            <ac:spMk id="10" creationId="{54DF4556-A890-4891-A5F8-AB2D3507CF55}"/>
          </ac:spMkLst>
        </pc:spChg>
        <pc:spChg chg="mod">
          <ac:chgData name="Saito, Eliza (SACE)" userId="S::eliza.saito@sa.gov.au::8272bfb9-b935-48d1-a7d8-8e9dd01588f8" providerId="AD" clId="Web-{90AC64F7-9182-47CF-9ED6-C9B401A8CB9A}" dt="2020-08-21T01:53:18.972" v="10" actId="20577"/>
          <ac:spMkLst>
            <pc:docMk/>
            <pc:sldMk cId="1316452799" sldId="308"/>
            <ac:spMk id="12" creationId="{3C6E7A66-B7D4-46AB-A4A1-0B4026D608DD}"/>
          </ac:spMkLst>
        </pc:spChg>
        <pc:picChg chg="add del mod">
          <ac:chgData name="Saito, Eliza (SACE)" userId="S::eliza.saito@sa.gov.au::8272bfb9-b935-48d1-a7d8-8e9dd01588f8" providerId="AD" clId="Web-{90AC64F7-9182-47CF-9ED6-C9B401A8CB9A}" dt="2020-08-21T01:54:24.035" v="20"/>
          <ac:picMkLst>
            <pc:docMk/>
            <pc:sldMk cId="1316452799" sldId="308"/>
            <ac:picMk id="2" creationId="{B6DF5BF4-FFFE-4971-AEFB-1A2E7F094FF4}"/>
          </ac:picMkLst>
        </pc:picChg>
        <pc:picChg chg="add del mod">
          <ac:chgData name="Saito, Eliza (SACE)" userId="S::eliza.saito@sa.gov.au::8272bfb9-b935-48d1-a7d8-8e9dd01588f8" providerId="AD" clId="Web-{90AC64F7-9182-47CF-9ED6-C9B401A8CB9A}" dt="2020-08-21T01:56:51.599" v="40"/>
          <ac:picMkLst>
            <pc:docMk/>
            <pc:sldMk cId="1316452799" sldId="308"/>
            <ac:picMk id="3" creationId="{E1F2AA79-275C-4312-BF96-1B707247E45C}"/>
          </ac:picMkLst>
        </pc:picChg>
        <pc:picChg chg="add mod">
          <ac:chgData name="Saito, Eliza (SACE)" userId="S::eliza.saito@sa.gov.au::8272bfb9-b935-48d1-a7d8-8e9dd01588f8" providerId="AD" clId="Web-{90AC64F7-9182-47CF-9ED6-C9B401A8CB9A}" dt="2020-08-21T01:56:54.942" v="42" actId="14100"/>
          <ac:picMkLst>
            <pc:docMk/>
            <pc:sldMk cId="1316452799" sldId="308"/>
            <ac:picMk id="4" creationId="{3D8DDA22-4514-44AD-BA94-87646D4D5B5A}"/>
          </ac:picMkLst>
        </pc:picChg>
        <pc:picChg chg="del mod">
          <ac:chgData name="Saito, Eliza (SACE)" userId="S::eliza.saito@sa.gov.au::8272bfb9-b935-48d1-a7d8-8e9dd01588f8" providerId="AD" clId="Web-{90AC64F7-9182-47CF-9ED6-C9B401A8CB9A}" dt="2020-08-21T01:53:58.910" v="17"/>
          <ac:picMkLst>
            <pc:docMk/>
            <pc:sldMk cId="1316452799" sldId="308"/>
            <ac:picMk id="7" creationId="{F83355DD-42C9-4631-B910-3607242884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508323DB-0D41-4DA8-ADBA-30020F599CC9}" type="datetimeFigureOut">
              <a:rPr lang="en-AU" smtClean="0"/>
              <a:t>25/08/2020</a:t>
            </a:fld>
            <a:endParaRPr lang="en-AU"/>
          </a:p>
        </p:txBody>
      </p:sp>
      <p:sp>
        <p:nvSpPr>
          <p:cNvPr id="4" name="Slide Image Placeholder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19F58AE4-2BA2-4D1C-BC76-1A4E70D5A7C9}" type="slidenum">
              <a:rPr lang="en-AU" smtClean="0"/>
              <a:t>‹#›</a:t>
            </a:fld>
            <a:endParaRPr lang="en-AU"/>
          </a:p>
        </p:txBody>
      </p:sp>
    </p:spTree>
    <p:extLst>
      <p:ext uri="{BB962C8B-B14F-4D97-AF65-F5344CB8AC3E}">
        <p14:creationId xmlns:p14="http://schemas.microsoft.com/office/powerpoint/2010/main" val="4141362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SACE.SpecialProvisions@sa.gov.au"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SACE.SchoolsOnlineSupport@sa.gov.a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1</a:t>
            </a:fld>
            <a:endParaRPr lang="en-AU"/>
          </a:p>
        </p:txBody>
      </p:sp>
    </p:spTree>
    <p:extLst>
      <p:ext uri="{BB962C8B-B14F-4D97-AF65-F5344CB8AC3E}">
        <p14:creationId xmlns:p14="http://schemas.microsoft.com/office/powerpoint/2010/main" val="645693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modified subjects; As well as changes to submission and review there are</a:t>
            </a:r>
            <a:r>
              <a:rPr lang="en-US" b="1" dirty="0"/>
              <a:t> changes proposed for the compilation of student samples.</a:t>
            </a:r>
            <a:endParaRPr lang="en-US" b="1" dirty="0">
              <a:cs typeface="Calibri"/>
            </a:endParaRPr>
          </a:p>
          <a:p>
            <a:endParaRPr lang="en-US" dirty="0"/>
          </a:p>
          <a:p>
            <a:r>
              <a:rPr lang="en-US" dirty="0"/>
              <a:t>In many cases an enormous volume of material is submitted and some of which is repetitive. Often this can mean 100 or more pages. This can be very overwhelming for reviewers.</a:t>
            </a:r>
          </a:p>
          <a:p>
            <a:endParaRPr lang="en-US" dirty="0"/>
          </a:p>
          <a:p>
            <a:r>
              <a:rPr lang="en-US" dirty="0"/>
              <a:t>A </a:t>
            </a:r>
            <a:r>
              <a:rPr lang="en-US" b="1" dirty="0"/>
              <a:t>selection of evidence </a:t>
            </a:r>
            <a:r>
              <a:rPr lang="en-US" dirty="0"/>
              <a:t>is being requested. The evidence needs to align directly to the achievement of personal learning goals and identified capabilities through the lens of the tasks. The number of pages will be dependent upon the number of personal learning goals, identified capabilities and tasks.</a:t>
            </a:r>
            <a:endParaRPr lang="en-US" dirty="0">
              <a:cs typeface="Calibri"/>
            </a:endParaRPr>
          </a:p>
          <a:p>
            <a:endParaRPr lang="en-US" dirty="0"/>
          </a:p>
          <a:p>
            <a:r>
              <a:rPr lang="en-US" dirty="0"/>
              <a:t>For example, this may be 10 – 20 pages for a 10 credit subject</a:t>
            </a:r>
            <a:r>
              <a:rPr lang="en-US" baseline="0" dirty="0"/>
              <a:t> and 20 – 25 pages for a 20 credit……</a:t>
            </a:r>
            <a:r>
              <a:rPr lang="en-US" dirty="0"/>
              <a:t> </a:t>
            </a:r>
          </a:p>
          <a:p>
            <a:endParaRPr lang="en-US" dirty="0"/>
          </a:p>
          <a:p>
            <a:r>
              <a:rPr lang="en-US" dirty="0"/>
              <a:t>Teacher professional judgement is encouraged in our environment of high trust and the starting position of finding evidence to support the schools assessment decision.</a:t>
            </a:r>
            <a:endParaRPr lang="en-US" dirty="0">
              <a:cs typeface="Calibri"/>
            </a:endParaRPr>
          </a:p>
          <a:p>
            <a:endParaRPr lang="en-AU" dirty="0"/>
          </a:p>
        </p:txBody>
      </p:sp>
      <p:sp>
        <p:nvSpPr>
          <p:cNvPr id="4" name="Slide Number Placeholder 3"/>
          <p:cNvSpPr>
            <a:spLocks noGrp="1"/>
          </p:cNvSpPr>
          <p:nvPr>
            <p:ph type="sldNum" sz="quarter" idx="10"/>
          </p:nvPr>
        </p:nvSpPr>
        <p:spPr/>
        <p:txBody>
          <a:bodyPr/>
          <a:lstStyle/>
          <a:p>
            <a:fld id="{D7E3A12B-9A5C-4CC8-8CD0-1B04CB8D6F13}" type="slidenum">
              <a:rPr lang="en-AU" smtClean="0"/>
              <a:t>10</a:t>
            </a:fld>
            <a:endParaRPr lang="en-AU"/>
          </a:p>
        </p:txBody>
      </p:sp>
    </p:spTree>
    <p:extLst>
      <p:ext uri="{BB962C8B-B14F-4D97-AF65-F5344CB8AC3E}">
        <p14:creationId xmlns:p14="http://schemas.microsoft.com/office/powerpoint/2010/main" val="307540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Clarifying courses</a:t>
            </a:r>
            <a:r>
              <a:rPr lang="en-US" baseline="0"/>
              <a:t> were developed for all Stage 1 compulsory subjects</a:t>
            </a:r>
            <a:r>
              <a:rPr lang="en-US"/>
              <a:t>. </a:t>
            </a:r>
          </a:p>
          <a:p>
            <a:r>
              <a:rPr lang="en-US"/>
              <a:t>Schools</a:t>
            </a:r>
            <a:r>
              <a:rPr lang="en-US" baseline="0"/>
              <a:t> leaders – Principals/SACE Coordinators/Curriculum leaders - are encouraged to support teachers in accessing these professional development activities prior to moderation.</a:t>
            </a:r>
            <a:endParaRPr lang="en-US">
              <a:cs typeface="Calibri"/>
            </a:endParaRPr>
          </a:p>
          <a:p>
            <a:r>
              <a:rPr lang="en-US" baseline="0"/>
              <a:t>This is in conjunction with your in-school clarifying procedures and activities to ensure teachers are on standard.</a:t>
            </a:r>
            <a:endParaRPr lang="en-US" baseline="0">
              <a:cs typeface="Calibri"/>
            </a:endParaRPr>
          </a:p>
          <a:p>
            <a:endParaRPr lang="en-US" baseline="0"/>
          </a:p>
          <a:p>
            <a:r>
              <a:rPr lang="en-US" b="1" baseline="0"/>
              <a:t>NOTE:</a:t>
            </a:r>
            <a:r>
              <a:rPr lang="en-US" baseline="0"/>
              <a:t> </a:t>
            </a:r>
            <a:r>
              <a:rPr lang="en-US" b="1" baseline="0"/>
              <a:t>There is also a new Clarifying course for Modified Subjects.</a:t>
            </a:r>
            <a:endParaRPr lang="en-AU" b="1"/>
          </a:p>
        </p:txBody>
      </p:sp>
      <p:sp>
        <p:nvSpPr>
          <p:cNvPr id="4" name="Slide Number Placeholder 3"/>
          <p:cNvSpPr>
            <a:spLocks noGrp="1"/>
          </p:cNvSpPr>
          <p:nvPr>
            <p:ph type="sldNum" sz="quarter" idx="10"/>
          </p:nvPr>
        </p:nvSpPr>
        <p:spPr/>
        <p:txBody>
          <a:bodyPr/>
          <a:lstStyle/>
          <a:p>
            <a:fld id="{D7E3A12B-9A5C-4CC8-8CD0-1B04CB8D6F13}" type="slidenum">
              <a:rPr lang="en-AU" smtClean="0"/>
              <a:t>11</a:t>
            </a:fld>
            <a:endParaRPr lang="en-AU"/>
          </a:p>
        </p:txBody>
      </p:sp>
    </p:spTree>
    <p:extLst>
      <p:ext uri="{BB962C8B-B14F-4D97-AF65-F5344CB8AC3E}">
        <p14:creationId xmlns:p14="http://schemas.microsoft.com/office/powerpoint/2010/main" val="272970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Cut of date for Stage 2 enrolments is Wednesday 2 September. After</a:t>
            </a:r>
            <a:r>
              <a:rPr lang="en-US" sz="1200" b="0" i="0" kern="1200" baseline="0" dirty="0">
                <a:solidFill>
                  <a:schemeClr val="tx1"/>
                </a:solidFill>
                <a:effectLst/>
                <a:latin typeface="+mn-lt"/>
                <a:ea typeface="+mn-ea"/>
                <a:cs typeface="+mn-cs"/>
              </a:rPr>
              <a:t> this date you will only be able to withdraw or add students to the official online results sheets.</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Please ensure; </a:t>
            </a:r>
          </a:p>
          <a:p>
            <a:pPr rtl="0" fontAlgn="base"/>
            <a:r>
              <a:rPr lang="en-US" sz="1200" b="0" i="0" kern="1200" dirty="0">
                <a:solidFill>
                  <a:schemeClr val="tx1"/>
                </a:solidFill>
                <a:effectLst/>
                <a:latin typeface="+mn-lt"/>
                <a:ea typeface="+mn-ea"/>
                <a:cs typeface="+mn-cs"/>
              </a:rPr>
              <a:t>The enrolment status for subjects requiring submission is enrolled and not proposed. </a:t>
            </a:r>
          </a:p>
          <a:p>
            <a:pPr rtl="0" fontAlgn="base"/>
            <a:r>
              <a:rPr lang="en-US" sz="1200" b="0" i="0" kern="1200" dirty="0">
                <a:solidFill>
                  <a:schemeClr val="tx1"/>
                </a:solidFill>
                <a:effectLst/>
                <a:latin typeface="+mn-lt"/>
                <a:ea typeface="+mn-ea"/>
                <a:cs typeface="+mn-cs"/>
              </a:rPr>
              <a:t>Assessment Schools and Assessment Groups have been set up to reflect the joining of classes for assessment purposes. This is done by the teaching school in Schools Online. </a:t>
            </a:r>
          </a:p>
          <a:p>
            <a:pPr rtl="0" fontAlgn="base"/>
            <a:r>
              <a:rPr lang="en-US" sz="1200" b="0" i="0" kern="1200" dirty="0">
                <a:solidFill>
                  <a:schemeClr val="tx1"/>
                </a:solidFill>
                <a:effectLst/>
                <a:latin typeface="+mn-lt"/>
                <a:ea typeface="+mn-ea"/>
                <a:cs typeface="+mn-cs"/>
              </a:rPr>
              <a:t>Classes that should not be linked together for assessment purposes should be unlinked. </a:t>
            </a:r>
          </a:p>
          <a:p>
            <a:pPr rtl="0" fontAlgn="base"/>
            <a:r>
              <a:rPr lang="en-US" sz="1200" b="0" i="0" kern="1200" dirty="0">
                <a:solidFill>
                  <a:schemeClr val="tx1"/>
                </a:solidFill>
                <a:effectLst/>
                <a:latin typeface="+mn-lt"/>
                <a:ea typeface="+mn-ea"/>
                <a:cs typeface="+mn-cs"/>
              </a:rPr>
              <a:t>Teachers are correctly assigned to classes (for the purposes of Online Results Sheets). </a:t>
            </a:r>
          </a:p>
          <a:p>
            <a:pPr rtl="0" fontAlgn="base"/>
            <a:r>
              <a:rPr lang="en-US" sz="1200" b="0" i="0" kern="1200" dirty="0">
                <a:solidFill>
                  <a:schemeClr val="tx1"/>
                </a:solidFill>
                <a:effectLst/>
                <a:latin typeface="+mn-lt"/>
                <a:ea typeface="+mn-ea"/>
                <a:cs typeface="+mn-cs"/>
              </a:rPr>
              <a:t>All Schools Online user accounts are correctly set up and linked to the teacher accounts. </a:t>
            </a:r>
          </a:p>
          <a:p>
            <a:endParaRPr lang="en-AU" dirty="0"/>
          </a:p>
        </p:txBody>
      </p:sp>
      <p:sp>
        <p:nvSpPr>
          <p:cNvPr id="4" name="Slide Number Placeholder 3"/>
          <p:cNvSpPr>
            <a:spLocks noGrp="1"/>
          </p:cNvSpPr>
          <p:nvPr>
            <p:ph type="sldNum" sz="quarter" idx="10"/>
          </p:nvPr>
        </p:nvSpPr>
        <p:spPr/>
        <p:txBody>
          <a:bodyPr/>
          <a:lstStyle/>
          <a:p>
            <a:fld id="{19F58AE4-2BA2-4D1C-BC76-1A4E70D5A7C9}" type="slidenum">
              <a:rPr lang="en-AU" smtClean="0"/>
              <a:t>12</a:t>
            </a:fld>
            <a:endParaRPr lang="en-AU"/>
          </a:p>
        </p:txBody>
      </p:sp>
    </p:spTree>
    <p:extLst>
      <p:ext uri="{BB962C8B-B14F-4D97-AF65-F5344CB8AC3E}">
        <p14:creationId xmlns:p14="http://schemas.microsoft.com/office/powerpoint/2010/main" val="189608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to results sheets will be on the 7 September</a:t>
            </a:r>
          </a:p>
          <a:p>
            <a:r>
              <a:rPr lang="en-US"/>
              <a:t>A swift communication from</a:t>
            </a:r>
            <a:r>
              <a:rPr lang="en-US" baseline="0"/>
              <a:t> the askSACE team with this schedule will be sent out soon.</a:t>
            </a:r>
            <a:endParaRPr lang="en-US"/>
          </a:p>
          <a:p>
            <a:r>
              <a:rPr lang="en-US"/>
              <a:t>For specific subject details please refer to the 2020 online submission- marking and moderation schedule to help you manage this process</a:t>
            </a:r>
            <a:r>
              <a:rPr lang="en-US" baseline="0"/>
              <a:t> across all Stage 2 subjects.</a:t>
            </a:r>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13</a:t>
            </a:fld>
            <a:endParaRPr lang="en-AU"/>
          </a:p>
        </p:txBody>
      </p:sp>
    </p:spTree>
    <p:extLst>
      <p:ext uri="{BB962C8B-B14F-4D97-AF65-F5344CB8AC3E}">
        <p14:creationId xmlns:p14="http://schemas.microsoft.com/office/powerpoint/2010/main" val="127858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operational changes to Stage 2 Dance and Drama external</a:t>
            </a:r>
            <a:r>
              <a:rPr lang="en-US" baseline="0" dirty="0"/>
              <a:t> assessment as a result of COVID 19. An information email has been sent directly to Dance and Drama teachers and SACE coordinators relating to the requirements for external assessment and collection of assessment materials for these two subjects.  This information is also available on the subjects website.</a:t>
            </a:r>
            <a:r>
              <a:rPr lang="en-AU" sz="1200" kern="1200" dirty="0">
                <a:solidFill>
                  <a:schemeClr val="tx1"/>
                </a:solidFill>
                <a:effectLst/>
                <a:latin typeface="+mn-lt"/>
                <a:ea typeface="+mn-ea"/>
                <a:cs typeface="+mn-cs"/>
              </a:rPr>
              <a:t> For Dance and Drama external assessment results package will be sent to schools in the week of 7th September</a:t>
            </a:r>
            <a:r>
              <a:rPr lang="en-AU" sz="1200" kern="1200" baseline="0" dirty="0">
                <a:solidFill>
                  <a:schemeClr val="tx1"/>
                </a:solidFill>
                <a:effectLst/>
                <a:latin typeface="+mn-lt"/>
                <a:ea typeface="+mn-ea"/>
                <a:cs typeface="+mn-cs"/>
              </a:rPr>
              <a:t> and collected by courier on 22 September.</a:t>
            </a:r>
            <a:r>
              <a:rPr lang="en-AU" sz="1200" kern="1200" dirty="0">
                <a:solidFill>
                  <a:schemeClr val="tx1"/>
                </a:solidFill>
                <a:effectLst/>
                <a:latin typeface="+mn-lt"/>
                <a:ea typeface="+mn-ea"/>
                <a:cs typeface="+mn-cs"/>
              </a:rPr>
              <a:t> </a:t>
            </a:r>
            <a:endParaRPr lang="en-US" baseline="0" dirty="0"/>
          </a:p>
          <a:p>
            <a:r>
              <a:rPr lang="en-AU" sz="1200" kern="1200" dirty="0">
                <a:solidFill>
                  <a:schemeClr val="tx1"/>
                </a:solidFill>
                <a:effectLst/>
                <a:latin typeface="+mn-lt"/>
                <a:ea typeface="+mn-ea"/>
                <a:cs typeface="+mn-cs"/>
              </a:rPr>
              <a:t>For Community Studies bags will be sent to schools in the week of 12 October.</a:t>
            </a:r>
            <a:r>
              <a:rPr lang="en-US" baseline="0" dirty="0"/>
              <a:t> Please refer to the community studies mini-site for details of packaging requirements.</a:t>
            </a:r>
          </a:p>
        </p:txBody>
      </p:sp>
      <p:sp>
        <p:nvSpPr>
          <p:cNvPr id="4" name="Slide Number Placeholder 3"/>
          <p:cNvSpPr>
            <a:spLocks noGrp="1"/>
          </p:cNvSpPr>
          <p:nvPr>
            <p:ph type="sldNum" sz="quarter" idx="10"/>
          </p:nvPr>
        </p:nvSpPr>
        <p:spPr/>
        <p:txBody>
          <a:bodyPr/>
          <a:lstStyle/>
          <a:p>
            <a:fld id="{19F58AE4-2BA2-4D1C-BC76-1A4E70D5A7C9}" type="slidenum">
              <a:rPr lang="en-AU" smtClean="0"/>
              <a:t>14</a:t>
            </a:fld>
            <a:endParaRPr lang="en-AU"/>
          </a:p>
        </p:txBody>
      </p:sp>
    </p:spTree>
    <p:extLst>
      <p:ext uri="{BB962C8B-B14F-4D97-AF65-F5344CB8AC3E}">
        <p14:creationId xmlns:p14="http://schemas.microsoft.com/office/powerpoint/2010/main" val="3716457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Result Sheets open in Schools Online on 7 September so teachers can start uploading materials from this date – teachers can upload as they go selecting ‘save’, and only ‘submitting’ after everything is completed.  As schools you may wish to think through a best practice strategy for</a:t>
            </a:r>
            <a:r>
              <a:rPr lang="en-US" dirty="0"/>
              <a:t> </a:t>
            </a:r>
            <a:r>
              <a:rPr lang="en-US" sz="1200" kern="1200" dirty="0">
                <a:solidFill>
                  <a:schemeClr val="tx1"/>
                </a:solidFill>
                <a:effectLst/>
                <a:latin typeface="+mn-lt"/>
                <a:ea typeface="+mn-ea"/>
                <a:cs typeface="+mn-cs"/>
              </a:rPr>
              <a:t>uploading student materials to avoid a last minute rush (especially to complete the PSR), and also to mitigate for any</a:t>
            </a:r>
            <a:r>
              <a:rPr lang="en-US" dirty="0"/>
              <a:t> </a:t>
            </a:r>
            <a:r>
              <a:rPr lang="en-US" sz="1200" kern="1200" dirty="0">
                <a:solidFill>
                  <a:schemeClr val="tx1"/>
                </a:solidFill>
                <a:effectLst/>
                <a:latin typeface="+mn-lt"/>
                <a:ea typeface="+mn-ea"/>
                <a:cs typeface="+mn-cs"/>
              </a:rPr>
              <a:t>Covid-19 impacts</a:t>
            </a:r>
            <a:r>
              <a:rPr lang="en-US" dirty="0"/>
              <a:t>.</a:t>
            </a:r>
            <a:endParaRPr lang="en-US" sz="1200" kern="1200" dirty="0">
              <a:solidFill>
                <a:schemeClr val="tx1"/>
              </a:solidFill>
              <a:effectLst/>
              <a:latin typeface="+mn-lt"/>
              <a:cs typeface="Calibri"/>
            </a:endParaRPr>
          </a:p>
          <a:p>
            <a:endParaRPr lang="en-US" dirty="0"/>
          </a:p>
          <a:p>
            <a:r>
              <a:rPr lang="en-US" dirty="0"/>
              <a:t>Through our swift communications the SACE Board is targeting individual subjects and subject communities such as those of  Mathematics and Science , Languages , and the subjects of Visual Arts- Arts  and Visual Arts – Design, Digital Technology, and Physical Education to support transition into online submissions of student materials.  </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0E59AC77-373D-493D-98F5-1C98A5377C0B}" type="slidenum">
              <a:rPr lang="en-AU" smtClean="0"/>
              <a:t>15</a:t>
            </a:fld>
            <a:endParaRPr lang="en-AU"/>
          </a:p>
        </p:txBody>
      </p:sp>
    </p:spTree>
    <p:extLst>
      <p:ext uri="{BB962C8B-B14F-4D97-AF65-F5344CB8AC3E}">
        <p14:creationId xmlns:p14="http://schemas.microsoft.com/office/powerpoint/2010/main" val="4087978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kern="1200" dirty="0">
                <a:solidFill>
                  <a:schemeClr val="tx1"/>
                </a:solidFill>
                <a:effectLst/>
                <a:latin typeface="+mn-lt"/>
                <a:ea typeface="+mn-ea"/>
                <a:cs typeface="+mn-cs"/>
              </a:rPr>
              <a:t>The Sandpit is a</a:t>
            </a:r>
            <a:r>
              <a:rPr lang="en-AU" dirty="0"/>
              <a:t> dedicated practice</a:t>
            </a:r>
            <a:r>
              <a:rPr lang="en-AU" sz="1200" kern="1200" dirty="0">
                <a:solidFill>
                  <a:schemeClr val="tx1"/>
                </a:solidFill>
                <a:effectLst/>
                <a:latin typeface="+mn-lt"/>
                <a:ea typeface="+mn-ea"/>
                <a:cs typeface="+mn-cs"/>
              </a:rPr>
              <a:t> area where</a:t>
            </a:r>
            <a:r>
              <a:rPr lang="en-AU" dirty="0"/>
              <a:t> Stage 2 </a:t>
            </a:r>
            <a:r>
              <a:rPr lang="en-AU" sz="1200" kern="1200" dirty="0">
                <a:solidFill>
                  <a:schemeClr val="tx1"/>
                </a:solidFill>
                <a:effectLst/>
                <a:latin typeface="+mn-lt"/>
                <a:ea typeface="+mn-ea"/>
                <a:cs typeface="+mn-cs"/>
              </a:rPr>
              <a:t>teachers can </a:t>
            </a:r>
            <a:r>
              <a:rPr lang="en-AU" dirty="0"/>
              <a:t>become familiar</a:t>
            </a:r>
            <a:r>
              <a:rPr lang="en-AU" sz="1200" kern="1200" dirty="0">
                <a:solidFill>
                  <a:schemeClr val="tx1"/>
                </a:solidFill>
                <a:effectLst/>
                <a:latin typeface="+mn-lt"/>
                <a:ea typeface="+mn-ea"/>
                <a:cs typeface="+mn-cs"/>
              </a:rPr>
              <a:t> with the online submission process </a:t>
            </a:r>
            <a:r>
              <a:rPr lang="en-AU" dirty="0"/>
              <a:t>by</a:t>
            </a:r>
            <a:r>
              <a:rPr lang="en-AU" sz="1200" kern="1200" dirty="0">
                <a:solidFill>
                  <a:schemeClr val="tx1"/>
                </a:solidFill>
                <a:effectLst/>
                <a:latin typeface="+mn-lt"/>
                <a:ea typeface="+mn-ea"/>
                <a:cs typeface="+mn-cs"/>
              </a:rPr>
              <a:t> uploading assessment materials. </a:t>
            </a:r>
            <a:r>
              <a:rPr lang="en-AU" dirty="0"/>
              <a:t>Please note that this is a safe place as the</a:t>
            </a:r>
            <a:r>
              <a:rPr lang="en-AU" sz="1200" kern="1200" dirty="0">
                <a:solidFill>
                  <a:schemeClr val="tx1"/>
                </a:solidFill>
                <a:effectLst/>
                <a:latin typeface="+mn-lt"/>
                <a:ea typeface="+mn-ea"/>
                <a:cs typeface="+mn-cs"/>
              </a:rPr>
              <a:t> Sandpit is not connected to the Schools Online database.</a:t>
            </a:r>
            <a:r>
              <a:rPr lang="en-AU" dirty="0"/>
              <a:t> </a:t>
            </a:r>
            <a:r>
              <a:rPr lang="en-AU" sz="1200" kern="1200" dirty="0">
                <a:solidFill>
                  <a:schemeClr val="tx1"/>
                </a:solidFill>
                <a:effectLst/>
                <a:latin typeface="+mn-lt"/>
                <a:ea typeface="+mn-ea"/>
                <a:cs typeface="+mn-cs"/>
              </a:rPr>
              <a:t> </a:t>
            </a:r>
            <a:r>
              <a:rPr lang="en-AU" dirty="0"/>
              <a:t>Teachers can do no harm in here! </a:t>
            </a:r>
            <a:r>
              <a:rPr lang="en-AU" sz="1200" kern="1200" dirty="0">
                <a:solidFill>
                  <a:schemeClr val="tx1"/>
                </a:solidFill>
                <a:effectLst/>
                <a:latin typeface="+mn-lt"/>
                <a:ea typeface="+mn-ea"/>
                <a:cs typeface="+mn-cs"/>
              </a:rPr>
              <a:t>Information</a:t>
            </a:r>
            <a:r>
              <a:rPr lang="en-AU" dirty="0"/>
              <a:t> and the sandpit link</a:t>
            </a:r>
            <a:r>
              <a:rPr lang="en-AU" sz="1200" kern="1200" dirty="0">
                <a:solidFill>
                  <a:schemeClr val="tx1"/>
                </a:solidFill>
                <a:effectLst/>
                <a:latin typeface="+mn-lt"/>
                <a:ea typeface="+mn-ea"/>
                <a:cs typeface="+mn-cs"/>
              </a:rPr>
              <a:t> </a:t>
            </a:r>
            <a:r>
              <a:rPr lang="en-AU" dirty="0"/>
              <a:t>were </a:t>
            </a:r>
            <a:r>
              <a:rPr lang="en-AU" sz="1200" kern="1200" dirty="0">
                <a:solidFill>
                  <a:schemeClr val="tx1"/>
                </a:solidFill>
                <a:effectLst/>
                <a:latin typeface="+mn-lt"/>
                <a:ea typeface="+mn-ea"/>
                <a:cs typeface="+mn-cs"/>
              </a:rPr>
              <a:t>provided to all Stage 2 teachers</a:t>
            </a:r>
            <a:r>
              <a:rPr lang="en-AU" dirty="0"/>
              <a:t> </a:t>
            </a:r>
            <a:r>
              <a:rPr lang="en-AU" sz="1200" kern="1200" dirty="0">
                <a:solidFill>
                  <a:schemeClr val="tx1"/>
                </a:solidFill>
                <a:effectLst/>
                <a:latin typeface="+mn-lt"/>
                <a:ea typeface="+mn-ea"/>
                <a:cs typeface="+mn-cs"/>
              </a:rPr>
              <a:t> in an email on the fifth of August.</a:t>
            </a:r>
            <a:r>
              <a:rPr lang="en-AU" dirty="0"/>
              <a:t> </a:t>
            </a:r>
            <a:endParaRPr lang="en-AU" sz="1200" kern="1200" dirty="0">
              <a:solidFill>
                <a:schemeClr val="tx1"/>
              </a:solidFill>
              <a:effectLst/>
              <a:latin typeface="+mn-lt"/>
              <a:ea typeface="+mn-ea"/>
              <a:cs typeface="+mn-cs"/>
            </a:endParaRPr>
          </a:p>
          <a:p>
            <a:endParaRPr lang="en-AU"/>
          </a:p>
          <a:p>
            <a:r>
              <a:rPr lang="en-US" b="0" dirty="0"/>
              <a:t>It may be </a:t>
            </a:r>
            <a:r>
              <a:rPr lang="en-US" dirty="0"/>
              <a:t>a good </a:t>
            </a:r>
            <a:r>
              <a:rPr lang="en-US" b="0" dirty="0"/>
              <a:t>idea to share with</a:t>
            </a:r>
            <a:r>
              <a:rPr lang="en-US" dirty="0"/>
              <a:t> </a:t>
            </a:r>
            <a:r>
              <a:rPr lang="en-US" b="0" dirty="0"/>
              <a:t>teachers new to online</a:t>
            </a:r>
            <a:r>
              <a:rPr lang="en-US" dirty="0"/>
              <a:t> submission</a:t>
            </a:r>
            <a:r>
              <a:rPr lang="en-US" b="0" dirty="0"/>
              <a:t> that the uploading of student materials in school assessment</a:t>
            </a:r>
            <a:r>
              <a:rPr lang="en-US" dirty="0"/>
              <a:t> involves</a:t>
            </a:r>
            <a:r>
              <a:rPr lang="en-US" b="0" dirty="0"/>
              <a:t> more steps in uploading student materials and completion of the schools assessment results sheet compared to external assessment result sheet which is </a:t>
            </a:r>
            <a:r>
              <a:rPr lang="en-US" dirty="0"/>
              <a:t>generally uploading </a:t>
            </a:r>
            <a:r>
              <a:rPr lang="en-US" b="0" dirty="0"/>
              <a:t> one file and entering a mark.</a:t>
            </a:r>
            <a:r>
              <a:rPr lang="en-US" dirty="0"/>
              <a:t> </a:t>
            </a:r>
            <a:endParaRPr lang="en-AU" b="0" dirty="0"/>
          </a:p>
        </p:txBody>
      </p:sp>
      <p:sp>
        <p:nvSpPr>
          <p:cNvPr id="4" name="Slide Number Placeholder 3"/>
          <p:cNvSpPr>
            <a:spLocks noGrp="1"/>
          </p:cNvSpPr>
          <p:nvPr>
            <p:ph type="sldNum" sz="quarter" idx="10"/>
          </p:nvPr>
        </p:nvSpPr>
        <p:spPr/>
        <p:txBody>
          <a:bodyPr/>
          <a:lstStyle/>
          <a:p>
            <a:fld id="{0E59AC77-373D-493D-98F5-1C98A5377C0B}" type="slidenum">
              <a:rPr lang="en-AU" smtClean="0"/>
              <a:t>16</a:t>
            </a:fld>
            <a:endParaRPr lang="en-AU"/>
          </a:p>
        </p:txBody>
      </p:sp>
    </p:spTree>
    <p:extLst>
      <p:ext uri="{BB962C8B-B14F-4D97-AF65-F5344CB8AC3E}">
        <p14:creationId xmlns:p14="http://schemas.microsoft.com/office/powerpoint/2010/main" val="2895569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SACE website there are support materials including FAQs for online submission of materials such as accepted file names and formats , tutorial videos ,  Information sheets for External and School assessment  and a new feature – 2020 online schedule submission.  </a:t>
            </a:r>
          </a:p>
          <a:p>
            <a:endParaRPr lang="en-US" dirty="0"/>
          </a:p>
          <a:p>
            <a:r>
              <a:rPr lang="en-US" dirty="0"/>
              <a:t>Tutorial videos are being updated to support teachers in online submission.  A useful strategy is to create one single PDF document from multiple word documents to upload an individual student's work for an assessment type. This may be particularly useful information for Specialist Mathematics teachers, for example in Assessment Type 1 : SAT’s where student complete 6 tasks as a hard copy , scan and then combine all 6 SAT’s into one document for uploading. </a:t>
            </a:r>
            <a:endParaRPr lang="en-US" dirty="0">
              <a:cs typeface="Calibri"/>
            </a:endParaRPr>
          </a:p>
          <a:p>
            <a:endParaRPr lang="en-US" dirty="0"/>
          </a:p>
          <a:p>
            <a:pPr>
              <a:defRPr/>
            </a:pPr>
            <a:r>
              <a:rPr lang="en-US" b="1" dirty="0"/>
              <a:t>A reminder for moderation</a:t>
            </a:r>
            <a:r>
              <a:rPr lang="en-US" b="1" baseline="0" dirty="0"/>
              <a:t> of </a:t>
            </a:r>
            <a:r>
              <a:rPr lang="en-US" b="1" dirty="0" err="1"/>
              <a:t>maths</a:t>
            </a:r>
            <a:r>
              <a:rPr lang="en-US" b="1" dirty="0"/>
              <a:t> and science subjects, or any</a:t>
            </a:r>
            <a:r>
              <a:rPr lang="en-US" b="1" baseline="0" dirty="0"/>
              <a:t> subjects </a:t>
            </a:r>
            <a:r>
              <a:rPr lang="en-US" b="1" dirty="0"/>
              <a:t>where</a:t>
            </a:r>
            <a:r>
              <a:rPr lang="en-US" b="1" baseline="0" dirty="0"/>
              <a:t> there are calculations, that the student work needs to be clearly marked.</a:t>
            </a:r>
            <a:r>
              <a:rPr lang="en-US" b="1" dirty="0"/>
              <a:t> </a:t>
            </a:r>
            <a:r>
              <a:rPr lang="en-US" b="1" baseline="0" dirty="0"/>
              <a:t> This enables the moderation process to focus on </a:t>
            </a:r>
            <a:r>
              <a:rPr lang="en-US" b="1" dirty="0"/>
              <a:t>reviewing </a:t>
            </a:r>
            <a:r>
              <a:rPr lang="en-US" b="1" baseline="0" dirty="0"/>
              <a:t>teacher’s decisions without having to mark student work. This is detailed in the FAQs for uploading materials for school assessment</a:t>
            </a:r>
            <a:r>
              <a:rPr lang="en-US" b="1" dirty="0"/>
              <a:t>.</a:t>
            </a:r>
            <a:endParaRPr lang="en-AU" b="1" dirty="0"/>
          </a:p>
          <a:p>
            <a:endParaRPr lang="en-AU" dirty="0"/>
          </a:p>
        </p:txBody>
      </p:sp>
      <p:sp>
        <p:nvSpPr>
          <p:cNvPr id="4" name="Slide Number Placeholder 3"/>
          <p:cNvSpPr>
            <a:spLocks noGrp="1"/>
          </p:cNvSpPr>
          <p:nvPr>
            <p:ph type="sldNum" sz="quarter" idx="10"/>
          </p:nvPr>
        </p:nvSpPr>
        <p:spPr/>
        <p:txBody>
          <a:bodyPr/>
          <a:lstStyle/>
          <a:p>
            <a:fld id="{0E59AC77-373D-493D-98F5-1C98A5377C0B}" type="slidenum">
              <a:rPr lang="en-AU" smtClean="0"/>
              <a:t>17</a:t>
            </a:fld>
            <a:endParaRPr lang="en-AU"/>
          </a:p>
        </p:txBody>
      </p:sp>
    </p:spTree>
    <p:extLst>
      <p:ext uri="{BB962C8B-B14F-4D97-AF65-F5344CB8AC3E}">
        <p14:creationId xmlns:p14="http://schemas.microsoft.com/office/powerpoint/2010/main" val="1491841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uploading student external investigation work, it is important that teachers have not ticked or written comments or grades or attached</a:t>
            </a:r>
            <a:r>
              <a:rPr lang="en-US" baseline="0" dirty="0"/>
              <a:t> </a:t>
            </a:r>
            <a:r>
              <a:rPr lang="en-US" dirty="0"/>
              <a:t>a performance</a:t>
            </a:r>
            <a:r>
              <a:rPr lang="en-US" baseline="0" dirty="0"/>
              <a:t> </a:t>
            </a:r>
            <a:r>
              <a:rPr lang="en-US" dirty="0"/>
              <a:t>standards</a:t>
            </a:r>
            <a:r>
              <a:rPr lang="en-US" baseline="0" dirty="0"/>
              <a:t> record</a:t>
            </a:r>
            <a:r>
              <a:rPr lang="en-US" dirty="0"/>
              <a:t> </a:t>
            </a:r>
            <a:r>
              <a:rPr lang="en-US" baseline="0" dirty="0"/>
              <a:t> on or with the work. It is important that </a:t>
            </a:r>
            <a:r>
              <a:rPr lang="en-US" sz="1200" b="0" i="0" kern="1200" dirty="0">
                <a:solidFill>
                  <a:schemeClr val="tx1"/>
                </a:solidFill>
                <a:effectLst/>
                <a:latin typeface="+mn-lt"/>
                <a:ea typeface="+mn-ea"/>
                <a:cs typeface="+mn-cs"/>
              </a:rPr>
              <a:t>the investigation topic/issue/question </a:t>
            </a:r>
            <a:r>
              <a:rPr lang="en-US" dirty="0"/>
              <a:t>is </a:t>
            </a:r>
            <a:r>
              <a:rPr lang="en-US" sz="1200" b="0" i="0" kern="1200" dirty="0">
                <a:solidFill>
                  <a:schemeClr val="tx1"/>
                </a:solidFill>
                <a:effectLst/>
                <a:latin typeface="+mn-lt"/>
                <a:ea typeface="+mn-ea"/>
                <a:cs typeface="+mn-cs"/>
              </a:rPr>
              <a:t>identified on the front page of the investigation.</a:t>
            </a:r>
          </a:p>
          <a:p>
            <a:endParaRPr lang="en-US" baseline="0" dirty="0"/>
          </a:p>
          <a:p>
            <a:r>
              <a:rPr lang="en-US" b="1" dirty="0"/>
              <a:t>Implications</a:t>
            </a:r>
            <a:r>
              <a:rPr lang="en-US" b="1" baseline="0" dirty="0"/>
              <a:t> of Withdrawing from External result sheet:</a:t>
            </a:r>
            <a:endParaRPr lang="en-US" b="1" baseline="0" dirty="0">
              <a:cs typeface="Calibri"/>
            </a:endParaRPr>
          </a:p>
          <a:p>
            <a:r>
              <a:rPr lang="en-US" dirty="0"/>
              <a:t> </a:t>
            </a:r>
            <a:r>
              <a:rPr lang="en-US" baseline="0" dirty="0"/>
              <a:t>- student can still achieve the SACE based on </a:t>
            </a:r>
            <a:r>
              <a:rPr lang="en-US" dirty="0"/>
              <a:t>their School</a:t>
            </a:r>
            <a:r>
              <a:rPr lang="en-US" baseline="0" dirty="0"/>
              <a:t> Assessment result</a:t>
            </a:r>
            <a:endParaRPr lang="en-US" baseline="0" dirty="0">
              <a:cs typeface="Calibri"/>
            </a:endParaRPr>
          </a:p>
          <a:p>
            <a:r>
              <a:rPr lang="en-US" dirty="0"/>
              <a:t> </a:t>
            </a:r>
            <a:r>
              <a:rPr lang="en-US" baseline="0" dirty="0"/>
              <a:t>- however, </a:t>
            </a:r>
            <a:r>
              <a:rPr lang="en-US" dirty="0"/>
              <a:t>this will have ATAR </a:t>
            </a:r>
            <a:r>
              <a:rPr lang="en-US" baseline="0" dirty="0"/>
              <a:t>implications as a non-completed external assessment task </a:t>
            </a:r>
            <a:r>
              <a:rPr lang="en-US" dirty="0"/>
              <a:t>results</a:t>
            </a:r>
            <a:r>
              <a:rPr lang="en-US" baseline="0" dirty="0"/>
              <a:t> in a zero score </a:t>
            </a:r>
            <a:r>
              <a:rPr lang="en-US" dirty="0"/>
              <a:t>affecting</a:t>
            </a:r>
            <a:r>
              <a:rPr lang="en-US" baseline="0" dirty="0"/>
              <a:t> ATAR calculations. This also applies when a student </a:t>
            </a:r>
            <a:r>
              <a:rPr lang="en-US" dirty="0"/>
              <a:t>misses </a:t>
            </a:r>
            <a:r>
              <a:rPr lang="en-US" baseline="0" dirty="0"/>
              <a:t>the exam</a:t>
            </a:r>
            <a:r>
              <a:rPr lang="en-US" dirty="0"/>
              <a:t> without due cause</a:t>
            </a:r>
            <a:r>
              <a:rPr lang="en-US" baseline="0" dirty="0"/>
              <a:t>.</a:t>
            </a:r>
            <a:endParaRPr lang="en-US" baseline="0" dirty="0">
              <a:cs typeface="Calibri"/>
            </a:endParaRPr>
          </a:p>
          <a:p>
            <a:endParaRPr lang="en-US" baseline="0" dirty="0"/>
          </a:p>
          <a:p>
            <a:r>
              <a:rPr lang="en-US" b="1" baseline="0" dirty="0"/>
              <a:t>Special Provisions </a:t>
            </a:r>
            <a:r>
              <a:rPr lang="en-US" baseline="0" dirty="0"/>
              <a:t>–</a:t>
            </a:r>
            <a:r>
              <a:rPr lang="en-US" dirty="0"/>
              <a:t> </a:t>
            </a:r>
            <a:r>
              <a:rPr lang="en-US" baseline="0" dirty="0"/>
              <a:t> </a:t>
            </a:r>
            <a:r>
              <a:rPr lang="en-US" dirty="0"/>
              <a:t>please don't upload</a:t>
            </a:r>
            <a:r>
              <a:rPr lang="en-US" baseline="0" dirty="0"/>
              <a:t> completed Special Provisions – Form 32 into School Assessment Results sheet. This form contains confidential student information </a:t>
            </a:r>
            <a:r>
              <a:rPr lang="en-US" dirty="0"/>
              <a:t>and shouldn't be sighted by the moderation team. Thanks for your cooperation with this vital step.   </a:t>
            </a:r>
            <a:endParaRPr lang="en-AU" dirty="0"/>
          </a:p>
          <a:p>
            <a:endParaRPr lang="en-US" baseline="0" dirty="0"/>
          </a:p>
          <a:p>
            <a:pPr>
              <a:defRPr/>
            </a:pPr>
            <a:r>
              <a:rPr lang="en-US" dirty="0"/>
              <a:t>Thank you for all your support in working with all Stage 2 teachers in preparing for online submissions of students materials. A timely reminder that Stage 2 Community Studies remains a hard copy moderation process complete with the much-loved white bags. </a:t>
            </a:r>
            <a:endParaRPr lang="en-US" baseline="0" dirty="0">
              <a:cs typeface="Calibri"/>
            </a:endParaRPr>
          </a:p>
          <a:p>
            <a:endParaRPr lang="en-AU" dirty="0"/>
          </a:p>
        </p:txBody>
      </p:sp>
      <p:sp>
        <p:nvSpPr>
          <p:cNvPr id="4" name="Slide Number Placeholder 3"/>
          <p:cNvSpPr>
            <a:spLocks noGrp="1"/>
          </p:cNvSpPr>
          <p:nvPr>
            <p:ph type="sldNum" sz="quarter" idx="10"/>
          </p:nvPr>
        </p:nvSpPr>
        <p:spPr/>
        <p:txBody>
          <a:bodyPr/>
          <a:lstStyle/>
          <a:p>
            <a:fld id="{0E59AC77-373D-493D-98F5-1C98A5377C0B}" type="slidenum">
              <a:rPr lang="en-AU" smtClean="0"/>
              <a:t>18</a:t>
            </a:fld>
            <a:endParaRPr lang="en-AU"/>
          </a:p>
        </p:txBody>
      </p:sp>
    </p:spTree>
    <p:extLst>
      <p:ext uri="{BB962C8B-B14F-4D97-AF65-F5344CB8AC3E}">
        <p14:creationId xmlns:p14="http://schemas.microsoft.com/office/powerpoint/2010/main" val="1238443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2020 Stage 2 Moderation will be online except for COMMUNITY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A reminder that the 2020 subject outline changes are for this year only. As result of the subject outline changes made, if a teacher decided to reduce the number of tasks as in the case of the Health subject outline changes – then they would document the changes made in relation to the LAP and individual assessment tasks on the Addendum.  It is important that schools  and teachers remember that </a:t>
            </a:r>
            <a:r>
              <a:rPr lang="en-US" i="1" u="sng" dirty="0"/>
              <a:t>no assessment type for school assessment was removed from any subject.  </a:t>
            </a:r>
            <a:endParaRPr lang="en-US" i="1" u="sng"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u="sng" dirty="0"/>
          </a:p>
          <a:p>
            <a:pPr>
              <a:defRPr/>
            </a:pPr>
            <a:r>
              <a:rPr lang="en-US" dirty="0"/>
              <a:t>Please consider</a:t>
            </a:r>
            <a:r>
              <a:rPr lang="en-US" sz="1200" kern="1200" dirty="0">
                <a:solidFill>
                  <a:schemeClr val="tx1"/>
                </a:solidFill>
                <a:effectLst/>
                <a:latin typeface="+mn-lt"/>
                <a:ea typeface="+mn-ea"/>
                <a:cs typeface="+mn-cs"/>
              </a:rPr>
              <a:t> </a:t>
            </a:r>
            <a:r>
              <a:rPr lang="en-US" dirty="0"/>
              <a:t>a strategy</a:t>
            </a:r>
            <a:r>
              <a:rPr lang="en-US" sz="1200" kern="1200" dirty="0">
                <a:solidFill>
                  <a:schemeClr val="tx1"/>
                </a:solidFill>
                <a:effectLst/>
                <a:latin typeface="+mn-lt"/>
                <a:ea typeface="+mn-ea"/>
                <a:cs typeface="+mn-cs"/>
              </a:rPr>
              <a:t> for </a:t>
            </a:r>
            <a:r>
              <a:rPr lang="en-US" dirty="0"/>
              <a:t>supporting the </a:t>
            </a:r>
            <a:r>
              <a:rPr lang="en-US" sz="1200" kern="1200" dirty="0">
                <a:solidFill>
                  <a:schemeClr val="tx1"/>
                </a:solidFill>
                <a:effectLst/>
                <a:latin typeface="+mn-lt"/>
                <a:ea typeface="+mn-ea"/>
                <a:cs typeface="+mn-cs"/>
              </a:rPr>
              <a:t>uploading</a:t>
            </a:r>
            <a:r>
              <a:rPr lang="en-US" dirty="0"/>
              <a:t> of</a:t>
            </a:r>
            <a:r>
              <a:rPr lang="en-US" sz="1200" kern="1200" dirty="0">
                <a:solidFill>
                  <a:schemeClr val="tx1"/>
                </a:solidFill>
                <a:effectLst/>
                <a:latin typeface="+mn-lt"/>
                <a:ea typeface="+mn-ea"/>
                <a:cs typeface="+mn-cs"/>
              </a:rPr>
              <a:t> student materials to avoid a last minute rush (especially to complete the PSR), and also to mitigate for any </a:t>
            </a:r>
            <a:r>
              <a:rPr lang="en-US" dirty="0"/>
              <a:t>Covid-19</a:t>
            </a:r>
            <a:r>
              <a:rPr lang="en-US" sz="1200" kern="1200" dirty="0">
                <a:solidFill>
                  <a:schemeClr val="tx1"/>
                </a:solidFill>
                <a:effectLst/>
                <a:latin typeface="+mn-lt"/>
                <a:ea typeface="+mn-ea"/>
                <a:cs typeface="+mn-cs"/>
              </a:rPr>
              <a:t> impacts, particularly if needing to access and upload student materials </a:t>
            </a:r>
            <a:r>
              <a:rPr lang="en-US" dirty="0"/>
              <a:t>if </a:t>
            </a:r>
            <a:r>
              <a:rPr lang="en-US" sz="1200" kern="1200" dirty="0">
                <a:solidFill>
                  <a:schemeClr val="tx1"/>
                </a:solidFill>
                <a:effectLst/>
                <a:latin typeface="+mn-lt"/>
                <a:ea typeface="+mn-ea"/>
                <a:cs typeface="+mn-cs"/>
              </a:rPr>
              <a:t>working from home</a:t>
            </a:r>
            <a:r>
              <a:rPr lang="en-US" dirty="0"/>
              <a:t>.</a:t>
            </a:r>
            <a:r>
              <a:rPr lang="en-US" sz="1200" kern="1200" dirty="0">
                <a:solidFill>
                  <a:schemeClr val="tx1"/>
                </a:solidFill>
                <a:effectLst/>
                <a:latin typeface="+mn-lt"/>
                <a:ea typeface="+mn-ea"/>
                <a:cs typeface="+mn-cs"/>
              </a:rPr>
              <a:t>  It’s important to ensure materials submitted </a:t>
            </a:r>
            <a:r>
              <a:rPr lang="en-US" dirty="0"/>
              <a:t>meet </a:t>
            </a:r>
            <a:r>
              <a:rPr lang="en-US" sz="1200" kern="1200" dirty="0">
                <a:solidFill>
                  <a:schemeClr val="tx1"/>
                </a:solidFill>
                <a:effectLst/>
                <a:latin typeface="+mn-lt"/>
                <a:ea typeface="+mn-ea"/>
                <a:cs typeface="+mn-cs"/>
              </a:rPr>
              <a:t>the subject outline</a:t>
            </a:r>
            <a:r>
              <a:rPr lang="en-US" dirty="0"/>
              <a:t> requirements</a:t>
            </a:r>
            <a:r>
              <a:rPr lang="en-US" sz="1200" kern="1200" dirty="0">
                <a:solidFill>
                  <a:schemeClr val="tx1"/>
                </a:solidFill>
                <a:effectLst/>
                <a:latin typeface="+mn-lt"/>
                <a:ea typeface="+mn-ea"/>
                <a:cs typeface="+mn-cs"/>
              </a:rPr>
              <a:t>, and</a:t>
            </a:r>
            <a:r>
              <a:rPr lang="en-US" dirty="0"/>
              <a:t> </a:t>
            </a:r>
            <a:r>
              <a:rPr lang="en-US" sz="1200" kern="1200" dirty="0">
                <a:solidFill>
                  <a:schemeClr val="tx1"/>
                </a:solidFill>
                <a:effectLst/>
                <a:latin typeface="+mn-lt"/>
                <a:ea typeface="+mn-ea"/>
                <a:cs typeface="+mn-cs"/>
              </a:rPr>
              <a:t>there is evidence for each assessment type in line with the subject specific changes approved by the SACE Board in response to Covid-19.</a:t>
            </a:r>
            <a:endParaRPr lang="en-AU" sz="1200" kern="1200" dirty="0">
              <a:solidFill>
                <a:schemeClr val="tx1"/>
              </a:solidFill>
              <a:effectLst/>
              <a:latin typeface="+mn-lt"/>
              <a:ea typeface="+mn-ea"/>
              <a:cs typeface="+mn-cs"/>
            </a:endParaRPr>
          </a:p>
          <a:p>
            <a:pPr>
              <a:defRPr/>
            </a:pPr>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0E59AC77-373D-493D-98F5-1C98A5377C0B}" type="slidenum">
              <a:rPr lang="en-AU" smtClean="0"/>
              <a:t>19</a:t>
            </a:fld>
            <a:endParaRPr lang="en-AU"/>
          </a:p>
        </p:txBody>
      </p:sp>
    </p:spTree>
    <p:extLst>
      <p:ext uri="{BB962C8B-B14F-4D97-AF65-F5344CB8AC3E}">
        <p14:creationId xmlns:p14="http://schemas.microsoft.com/office/powerpoint/2010/main" val="140010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my name is ………. and</a:t>
            </a:r>
            <a:r>
              <a:rPr lang="en-US" baseline="0"/>
              <a:t> I will be hosting today’s SACE management conference. </a:t>
            </a:r>
          </a:p>
          <a:p>
            <a:r>
              <a:rPr lang="en-US"/>
              <a:t>Just some zoom meeting protocols,</a:t>
            </a:r>
            <a:r>
              <a:rPr lang="en-US" baseline="0"/>
              <a:t> before we begin. Please have your mic on mute unless invited to speak. Question will be taken at the end of each section through hand up in participants or through typing a question in chat. If we are unable to answer your chat question due to time, the sectional presenter will answer in the chat environment during the session.</a:t>
            </a:r>
          </a:p>
          <a:p>
            <a:r>
              <a:rPr lang="en-US" baseline="0"/>
              <a:t>The following is a summary of recent swift communications you can refer back to, that provides additional information you may need in undertaking your role as SACE coordinator or leader at your school.</a:t>
            </a:r>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2</a:t>
            </a:fld>
            <a:endParaRPr lang="en-AU"/>
          </a:p>
        </p:txBody>
      </p:sp>
    </p:spTree>
    <p:extLst>
      <p:ext uri="{BB962C8B-B14F-4D97-AF65-F5344CB8AC3E}">
        <p14:creationId xmlns:p14="http://schemas.microsoft.com/office/powerpoint/2010/main" val="281491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School Assessment results sheets require teachers to enter grades for all students and tick the students selected for the sample. The performance standards record( PSR) and variations to moderation materials ( VMM) form will then appear and  should be completed. The VMM is only filled in if there is missing tasks and special provisions.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The grade and the shaded performance standard on the school assessment result sheet is the source of truth. </a:t>
            </a: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b="1" i="0" kern="1200">
                <a:solidFill>
                  <a:schemeClr val="tx1"/>
                </a:solidFill>
                <a:effectLst/>
                <a:latin typeface="+mn-lt"/>
                <a:ea typeface="+mn-ea"/>
                <a:cs typeface="+mn-cs"/>
              </a:rPr>
              <a:t>Teachers materials</a:t>
            </a:r>
            <a:r>
              <a:rPr lang="en-US" b="1"/>
              <a:t> </a:t>
            </a:r>
            <a:r>
              <a:rPr lang="en-US" sz="1200" b="1" i="0" kern="1200">
                <a:solidFill>
                  <a:schemeClr val="tx1"/>
                </a:solidFill>
                <a:effectLst/>
                <a:latin typeface="+mn-lt"/>
                <a:ea typeface="+mn-ea"/>
                <a:cs typeface="+mn-cs"/>
              </a:rPr>
              <a:t> </a:t>
            </a:r>
            <a:r>
              <a:rPr lang="en-US" b="1"/>
              <a:t>includes</a:t>
            </a:r>
            <a:r>
              <a:rPr lang="en-US"/>
              <a:t> </a:t>
            </a:r>
            <a:r>
              <a:rPr lang="en-US" sz="1200" b="0" i="0" kern="1200">
                <a:solidFill>
                  <a:schemeClr val="tx1"/>
                </a:solidFill>
                <a:effectLst/>
                <a:latin typeface="+mn-lt"/>
                <a:ea typeface="+mn-ea"/>
                <a:cs typeface="+mn-cs"/>
              </a:rPr>
              <a:t>learning and assessment plan</a:t>
            </a:r>
            <a:r>
              <a:rPr lang="en-US"/>
              <a:t> (LAP)</a:t>
            </a:r>
            <a:r>
              <a:rPr lang="en-US" sz="1200" b="0" i="0" kern="1200">
                <a:solidFill>
                  <a:schemeClr val="tx1"/>
                </a:solidFill>
                <a:effectLst/>
                <a:latin typeface="+mn-lt"/>
                <a:ea typeface="+mn-ea"/>
                <a:cs typeface="+mn-cs"/>
              </a:rPr>
              <a:t> , assessment tasks and group video/audio file into teachers materials except for Research Project.</a:t>
            </a:r>
            <a:r>
              <a:rPr lang="en-US"/>
              <a:t>  </a:t>
            </a:r>
            <a:endParaRPr lang="en-US" sz="1200" b="0" i="0" kern="1200">
              <a:solidFill>
                <a:schemeClr val="tx1"/>
              </a:solidFill>
              <a:effectLst/>
              <a:latin typeface="+mn-lt"/>
              <a:cs typeface="Calibri"/>
            </a:endParaRP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Solutions</a:t>
            </a:r>
            <a:r>
              <a:rPr lang="en-US" sz="1200" b="0" i="0" kern="1200">
                <a:solidFill>
                  <a:schemeClr val="tx1"/>
                </a:solidFill>
                <a:effectLst/>
                <a:latin typeface="+mn-lt"/>
                <a:ea typeface="+mn-ea"/>
                <a:cs typeface="+mn-cs"/>
              </a:rPr>
              <a:t>-</a:t>
            </a:r>
            <a:r>
              <a:rPr lang="en-US"/>
              <a:t> </a:t>
            </a:r>
            <a:r>
              <a:rPr lang="en-US" sz="1200" b="0" i="0" kern="1200">
                <a:solidFill>
                  <a:schemeClr val="tx1"/>
                </a:solidFill>
                <a:effectLst/>
                <a:latin typeface="+mn-lt"/>
                <a:ea typeface="+mn-ea"/>
                <a:cs typeface="+mn-cs"/>
              </a:rPr>
              <a:t> For subjects which involve calculations </a:t>
            </a:r>
            <a:r>
              <a:rPr lang="en-US"/>
              <a:t>such as Mathematical </a:t>
            </a:r>
            <a:r>
              <a:rPr lang="en-US" sz="1200" b="0" i="0" kern="1200">
                <a:solidFill>
                  <a:schemeClr val="tx1"/>
                </a:solidFill>
                <a:effectLst/>
                <a:latin typeface="+mn-lt"/>
                <a:ea typeface="+mn-ea"/>
                <a:cs typeface="+mn-cs"/>
              </a:rPr>
              <a:t>Methods or Physics solutions must be included to enable moderators to review teacher’s decisions without having to mark student work. The solutions are uploaded into teacher materials.</a:t>
            </a:r>
            <a:r>
              <a:rPr lang="en-US"/>
              <a:t> </a:t>
            </a:r>
            <a:r>
              <a:rPr lang="en-US" sz="1200" b="0" i="0" kern="1200">
                <a:solidFill>
                  <a:schemeClr val="tx1"/>
                </a:solidFill>
                <a:effectLst/>
                <a:latin typeface="+mn-lt"/>
                <a:ea typeface="+mn-ea"/>
                <a:cs typeface="+mn-cs"/>
              </a:rPr>
              <a:t> </a:t>
            </a:r>
            <a:r>
              <a:rPr lang="en-US"/>
              <a:t>Thanks.</a:t>
            </a:r>
            <a:br>
              <a:rPr lang="en-US">
                <a:cs typeface="+mn-lt"/>
              </a:rPr>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a:solidFill>
                  <a:schemeClr val="tx1"/>
                </a:solidFill>
                <a:effectLst/>
                <a:latin typeface="+mn-lt"/>
                <a:ea typeface="+mn-ea"/>
                <a:cs typeface="+mn-cs"/>
              </a:rPr>
              <a:t>Prior to </a:t>
            </a:r>
            <a:r>
              <a:rPr lang="en-AU"/>
              <a:t>mid-year</a:t>
            </a:r>
            <a:r>
              <a:rPr lang="en-AU" sz="1200" b="0" kern="1200">
                <a:solidFill>
                  <a:schemeClr val="tx1"/>
                </a:solidFill>
                <a:effectLst/>
                <a:latin typeface="+mn-lt"/>
                <a:ea typeface="+mn-ea"/>
                <a:cs typeface="+mn-cs"/>
              </a:rPr>
              <a:t> 2020 Research Project moderation – the SACE Board communicated with schools that an additional sample will no longer be requested from a school </a:t>
            </a:r>
            <a:r>
              <a:rPr lang="en-AU" sz="1200" kern="1200">
                <a:solidFill>
                  <a:schemeClr val="tx1"/>
                </a:solidFill>
                <a:effectLst/>
                <a:latin typeface="+mn-lt"/>
                <a:ea typeface="+mn-ea"/>
                <a:cs typeface="+mn-cs"/>
              </a:rPr>
              <a:t>where a moderator and supervisor have recommended an adjustment to a grade level where there are five or more students with the same result. Data analysis shows that in the rare instances an additional sample is requested from a school, the additional sample supports the original decision by the moderator and supervisor to adjust the result more than 80% of the time.</a:t>
            </a:r>
            <a:endParaRPr lang="en-AU" sz="1200" kern="1200">
              <a:solidFill>
                <a:schemeClr val="tx1"/>
              </a:solidFill>
              <a:effectLst/>
              <a:latin typeface="+mn-lt"/>
              <a:cs typeface="Calibri"/>
            </a:endParaRPr>
          </a:p>
          <a:p>
            <a:br>
              <a:rPr lang="en-AU" sz="1200" kern="1200">
                <a:effectLst/>
                <a:cs typeface="+mn-lt"/>
              </a:rPr>
            </a:br>
            <a:r>
              <a:rPr lang="en-US"/>
              <a:t>However we may still need to contact schools to follow-up on issues such as:  </a:t>
            </a:r>
            <a:r>
              <a:rPr lang="en-US" b="1"/>
              <a:t>Insufficient materials </a:t>
            </a:r>
            <a:r>
              <a:rPr lang="en-US"/>
              <a:t>when not all assessment tasks are submitted for the assessment type. If a student sample does not include all the assessment tasks it is important  that the VMM is completed.</a:t>
            </a:r>
            <a:endParaRPr lang="en-US">
              <a:cs typeface="Calibri"/>
            </a:endParaRP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a:t>
            </a:r>
            <a:endParaRPr lang="en-US" sz="1200" b="0" i="0" kern="120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fld id="{0E59AC77-373D-493D-98F5-1C98A5377C0B}" type="slidenum">
              <a:rPr lang="en-AU" smtClean="0"/>
              <a:t>20</a:t>
            </a:fld>
            <a:endParaRPr lang="en-AU"/>
          </a:p>
        </p:txBody>
      </p:sp>
    </p:spTree>
    <p:extLst>
      <p:ext uri="{BB962C8B-B14F-4D97-AF65-F5344CB8AC3E}">
        <p14:creationId xmlns:p14="http://schemas.microsoft.com/office/powerpoint/2010/main" val="1905060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a:solidFill>
                  <a:schemeClr val="tx1"/>
                </a:solidFill>
                <a:effectLst/>
                <a:latin typeface="+mn-lt"/>
                <a:ea typeface="+mn-ea"/>
                <a:cs typeface="+mn-cs"/>
              </a:rPr>
              <a:t>A Performance </a:t>
            </a:r>
            <a:r>
              <a:rPr lang="en-US"/>
              <a:t>Standards </a:t>
            </a:r>
            <a:r>
              <a:rPr lang="en-US" sz="1200" b="0" i="0" kern="1200">
                <a:solidFill>
                  <a:schemeClr val="tx1"/>
                </a:solidFill>
                <a:effectLst/>
                <a:latin typeface="+mn-lt"/>
                <a:ea typeface="+mn-ea"/>
                <a:cs typeface="+mn-cs"/>
              </a:rPr>
              <a:t>Record (PSR) is completed</a:t>
            </a:r>
            <a:r>
              <a:rPr lang="en-US"/>
              <a:t> </a:t>
            </a:r>
            <a:r>
              <a:rPr lang="en-US" sz="1200" b="0" i="0" kern="1200">
                <a:solidFill>
                  <a:schemeClr val="tx1"/>
                </a:solidFill>
                <a:effectLst/>
                <a:latin typeface="+mn-lt"/>
                <a:ea typeface="+mn-ea"/>
                <a:cs typeface="+mn-cs"/>
              </a:rPr>
              <a:t>in the School Assessment results sheets in Schools Online for those students identified in the sample. </a:t>
            </a:r>
            <a:r>
              <a:rPr lang="en-US"/>
              <a:t>The performance standards record is a new feature to complete on the schools assessment results sheet as this was not required for hard copy moderation ( white bags ) on the assessment results sheets.  </a:t>
            </a:r>
          </a:p>
          <a:p>
            <a:endParaRPr lang="en-US" sz="1200" b="0" i="0" kern="1200">
              <a:solidFill>
                <a:schemeClr val="tx1"/>
              </a:solidFill>
              <a:effectLst/>
              <a:latin typeface="+mn-lt"/>
              <a:ea typeface="+mn-ea"/>
              <a:cs typeface="+mn-cs"/>
            </a:endParaRPr>
          </a:p>
          <a:p>
            <a:pPr>
              <a:defRPr/>
            </a:pPr>
            <a:r>
              <a:rPr lang="en-US" sz="1200" b="0" i="0" kern="1200">
                <a:solidFill>
                  <a:schemeClr val="tx1"/>
                </a:solidFill>
                <a:effectLst/>
                <a:latin typeface="+mn-lt"/>
                <a:ea typeface="+mn-ea"/>
                <a:cs typeface="+mn-cs"/>
              </a:rPr>
              <a:t>The PSR is a record of the overall achievement for each student in the moderation sample against the </a:t>
            </a:r>
            <a:r>
              <a:rPr lang="en-US"/>
              <a:t>subject's </a:t>
            </a:r>
            <a:r>
              <a:rPr lang="en-US" sz="1200" b="0" i="0" kern="1200">
                <a:solidFill>
                  <a:schemeClr val="tx1"/>
                </a:solidFill>
                <a:effectLst/>
                <a:latin typeface="+mn-lt"/>
                <a:ea typeface="+mn-ea"/>
                <a:cs typeface="+mn-cs"/>
              </a:rPr>
              <a:t>performance standards for the relevant specific features in that assessment type. The PSR should reflect the grade given to the student for that assessment type. </a:t>
            </a:r>
            <a:r>
              <a:rPr lang="en-US"/>
              <a:t>We acknowledge that this does take time for teachers to complete. Please ensure that the shading is accurate. </a:t>
            </a:r>
            <a:endParaRPr lang="en-US">
              <a:cs typeface="Calibri"/>
            </a:endParaRPr>
          </a:p>
          <a:p>
            <a:pPr>
              <a:defRPr/>
            </a:pPr>
            <a:endParaRPr lang="en-US"/>
          </a:p>
          <a:p>
            <a:pPr>
              <a:defRPr/>
            </a:pPr>
            <a:r>
              <a:rPr lang="en-US"/>
              <a:t>In this example the teacher has indicated a B- grade for this student.  This includes some specific assessment features selected in the C grade level. </a:t>
            </a:r>
            <a:endParaRPr lang="en-US">
              <a:cs typeface="Calibri" panose="020F0502020204030204"/>
            </a:endParaRPr>
          </a:p>
          <a:p>
            <a:endParaRPr lang="en-US"/>
          </a:p>
          <a:p>
            <a:r>
              <a:rPr lang="en-US"/>
              <a:t>The grade and the shaded performance standards on the school assessment result sheet is the point of truth. </a:t>
            </a: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b="1" i="0" kern="1200">
                <a:solidFill>
                  <a:schemeClr val="tx1"/>
                </a:solidFill>
                <a:effectLst/>
                <a:latin typeface="+mn-lt"/>
                <a:ea typeface="+mn-ea"/>
                <a:cs typeface="+mn-cs"/>
              </a:rPr>
              <a:t>Do I need to complete a Performance Standard Record (PSR) for each assessment task submitted for moderation?</a:t>
            </a:r>
            <a:endParaRPr lang="en-US" sz="1200" b="1" i="0" kern="1200">
              <a:solidFill>
                <a:schemeClr val="tx1"/>
              </a:solidFill>
              <a:effectLst/>
              <a:latin typeface="+mn-lt"/>
              <a:cs typeface="Calibri"/>
            </a:endParaRPr>
          </a:p>
          <a:p>
            <a:r>
              <a:rPr lang="en-US" sz="1200" b="0" i="0" kern="1200">
                <a:solidFill>
                  <a:schemeClr val="tx1"/>
                </a:solidFill>
                <a:effectLst/>
                <a:latin typeface="+mn-lt"/>
                <a:ea typeface="+mn-ea"/>
                <a:cs typeface="+mn-cs"/>
              </a:rPr>
              <a:t>No, the PSR is required for each assessment type. This means that if several assessment tasks are submitted for an assessment type only one PSR is completed to reflect the student's achievement for the assessment type.</a:t>
            </a:r>
            <a:endParaRPr lang="en-US" sz="1200" b="0" i="0" kern="1200">
              <a:solidFill>
                <a:schemeClr val="tx1"/>
              </a:solidFill>
              <a:effectLst/>
              <a:latin typeface="+mn-lt"/>
              <a:cs typeface="Calibri"/>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 </a:t>
            </a:r>
            <a:endParaRPr lang="en-AU"/>
          </a:p>
        </p:txBody>
      </p:sp>
      <p:sp>
        <p:nvSpPr>
          <p:cNvPr id="4" name="Slide Number Placeholder 3"/>
          <p:cNvSpPr>
            <a:spLocks noGrp="1"/>
          </p:cNvSpPr>
          <p:nvPr>
            <p:ph type="sldNum" sz="quarter" idx="10"/>
          </p:nvPr>
        </p:nvSpPr>
        <p:spPr/>
        <p:txBody>
          <a:bodyPr/>
          <a:lstStyle/>
          <a:p>
            <a:fld id="{0E59AC77-373D-493D-98F5-1C98A5377C0B}" type="slidenum">
              <a:rPr lang="en-AU" smtClean="0"/>
              <a:t>21</a:t>
            </a:fld>
            <a:endParaRPr lang="en-AU"/>
          </a:p>
        </p:txBody>
      </p:sp>
    </p:spTree>
    <p:extLst>
      <p:ext uri="{BB962C8B-B14F-4D97-AF65-F5344CB8AC3E}">
        <p14:creationId xmlns:p14="http://schemas.microsoft.com/office/powerpoint/2010/main" val="2261559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We know we’ve spoken at the SACE Management Conferences about this before, but selecting the sample and completing the PSR is an important process, so please emphasize to teachers that it is worth investing time in particularly as this year there has been a small operational change to the Stage 2 moderation process.</a:t>
            </a:r>
          </a:p>
          <a:p>
            <a:endParaRPr lang="en-US" b="0" baseline="0" dirty="0"/>
          </a:p>
          <a:p>
            <a:r>
              <a:rPr lang="en-US" b="0" baseline="0" dirty="0"/>
              <a:t>This is a reminder that back in June it was communicated in ‘The Standard’ that additional samples will no longer be requested from schools where an adjustment to a grade level affects more than five students.  Moderation decisions are based on the samples selected by the school, and this was the case for Semester 1 Research Project moderation, which went smoothly, and will be the process going forward.</a:t>
            </a:r>
            <a:endParaRPr lang="en-AU" b="0" dirty="0"/>
          </a:p>
        </p:txBody>
      </p:sp>
      <p:sp>
        <p:nvSpPr>
          <p:cNvPr id="4" name="Slide Number Placeholder 3"/>
          <p:cNvSpPr>
            <a:spLocks noGrp="1"/>
          </p:cNvSpPr>
          <p:nvPr>
            <p:ph type="sldNum" sz="quarter" idx="10"/>
          </p:nvPr>
        </p:nvSpPr>
        <p:spPr/>
        <p:txBody>
          <a:bodyPr/>
          <a:lstStyle/>
          <a:p>
            <a:fld id="{D7E3A12B-9A5C-4CC8-8CD0-1B04CB8D6F13}" type="slidenum">
              <a:rPr lang="en-AU" smtClean="0"/>
              <a:t>22</a:t>
            </a:fld>
            <a:endParaRPr lang="en-AU"/>
          </a:p>
        </p:txBody>
      </p:sp>
    </p:spTree>
    <p:extLst>
      <p:ext uri="{BB962C8B-B14F-4D97-AF65-F5344CB8AC3E}">
        <p14:creationId xmlns:p14="http://schemas.microsoft.com/office/powerpoint/2010/main" val="715041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Moderation Summary Report which can be accessed and downloaded from Schools Online -  Result Reports. This report is available after results release. </a:t>
            </a:r>
          </a:p>
          <a:p>
            <a:endParaRPr lang="en-US" dirty="0">
              <a:cs typeface="Calibri"/>
            </a:endParaRPr>
          </a:p>
          <a:p>
            <a:pPr>
              <a:defRPr/>
            </a:pPr>
            <a:r>
              <a:rPr lang="en-US" dirty="0"/>
              <a:t>In this moderation summary the AT1 and AT2 grades are confirmed but there were adjustments made  to AT3  – the PSR image on the screen shows where the grade has been adjusted from a B- to B grade. The final grade is shaded in yellow and you can see where the there have been adjustments and where the teacher and moderator have agreed there's a purple T in final yellow shading. Schools are able to obtain feedback on adjustments to a grade/s by contacting the SACE Board.  </a:t>
            </a:r>
            <a:endParaRPr lang="en-US" dirty="0">
              <a:cs typeface="Calibri"/>
            </a:endParaRPr>
          </a:p>
          <a:p>
            <a:pPr>
              <a:defRPr/>
            </a:pPr>
            <a:endParaRPr lang="en-US" dirty="0"/>
          </a:p>
          <a:p>
            <a:pPr>
              <a:defRPr/>
            </a:pPr>
            <a:r>
              <a:rPr lang="en-US" b="0" dirty="0"/>
              <a:t>As </a:t>
            </a:r>
            <a:r>
              <a:rPr lang="en-US" b="0" baseline="0" dirty="0"/>
              <a:t>well as submission and moderation being online this year (for all subjects except Community Studies), moderation will </a:t>
            </a:r>
            <a:r>
              <a:rPr lang="en-US" b="0" dirty="0"/>
              <a:t>occur</a:t>
            </a:r>
            <a:r>
              <a:rPr lang="en-US" b="0" baseline="0" dirty="0"/>
              <a:t> in a dispersed format.</a:t>
            </a:r>
            <a:r>
              <a:rPr lang="en-US" b="0" dirty="0"/>
              <a:t> </a:t>
            </a:r>
            <a:r>
              <a:rPr lang="en-US" b="0" baseline="0" dirty="0"/>
              <a:t> This will be an entirely new for some moderation subject communities like the </a:t>
            </a:r>
            <a:r>
              <a:rPr lang="en-US" b="0" baseline="0" dirty="0" err="1"/>
              <a:t>Maths</a:t>
            </a:r>
            <a:r>
              <a:rPr lang="en-US" b="0" baseline="0" dirty="0"/>
              <a:t>, Sciences, Languages, Arts </a:t>
            </a:r>
            <a:r>
              <a:rPr lang="en-US" b="0" baseline="0" dirty="0" err="1"/>
              <a:t>etc</a:t>
            </a:r>
            <a:r>
              <a:rPr lang="en-US" b="0" baseline="0" dirty="0"/>
              <a:t> that we’ve already talked about.</a:t>
            </a:r>
            <a:r>
              <a:rPr lang="en-US" b="0" dirty="0"/>
              <a:t> </a:t>
            </a:r>
            <a:r>
              <a:rPr lang="en-US" b="0" baseline="0" dirty="0"/>
              <a:t> So thank you</a:t>
            </a:r>
            <a:r>
              <a:rPr lang="en-US" b="0" dirty="0"/>
              <a:t> </a:t>
            </a:r>
            <a:r>
              <a:rPr lang="en-US" b="0" baseline="0" dirty="0"/>
              <a:t>for supporting teachers to be involved in this process.</a:t>
            </a:r>
            <a:r>
              <a:rPr lang="en-US" b="0" dirty="0"/>
              <a:t> </a:t>
            </a:r>
            <a:r>
              <a:rPr lang="en-US" b="0" baseline="0" dirty="0"/>
              <a:t> Moderation panels are in the process of being </a:t>
            </a:r>
            <a:r>
              <a:rPr lang="en-US" b="0" baseline="0" dirty="0" err="1"/>
              <a:t>finalised</a:t>
            </a:r>
            <a:r>
              <a:rPr lang="en-US" b="0" baseline="0" dirty="0"/>
              <a:t>, and as with all dispersed moderation, it occurs after school hours and with private payment directly to moderators, in line with the marking process</a:t>
            </a:r>
            <a:r>
              <a:rPr lang="en-US" b="1" baseline="0" dirty="0"/>
              <a:t>.</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Once again thank you for your support and work with teachers in Online submissions and Stage 2 Moderation.  </a:t>
            </a:r>
            <a:endParaRPr lang="en-AU" dirty="0"/>
          </a:p>
        </p:txBody>
      </p:sp>
      <p:sp>
        <p:nvSpPr>
          <p:cNvPr id="4" name="Slide Number Placeholder 3"/>
          <p:cNvSpPr>
            <a:spLocks noGrp="1"/>
          </p:cNvSpPr>
          <p:nvPr>
            <p:ph type="sldNum" sz="quarter" idx="10"/>
          </p:nvPr>
        </p:nvSpPr>
        <p:spPr/>
        <p:txBody>
          <a:bodyPr/>
          <a:lstStyle/>
          <a:p>
            <a:fld id="{0E59AC77-373D-493D-98F5-1C98A5377C0B}" type="slidenum">
              <a:rPr lang="en-AU" smtClean="0"/>
              <a:t>23</a:t>
            </a:fld>
            <a:endParaRPr lang="en-AU"/>
          </a:p>
        </p:txBody>
      </p:sp>
    </p:spTree>
    <p:extLst>
      <p:ext uri="{BB962C8B-B14F-4D97-AF65-F5344CB8AC3E}">
        <p14:creationId xmlns:p14="http://schemas.microsoft.com/office/powerpoint/2010/main" val="2990123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Nine subjects as shown above. First time a language exam will be delivered online.</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Audio video content in Modern History, Psychology &amp; Indonesian (Continuers)</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Improvements – full screen view for reference materials</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Readiness toolkit – one stop shop for exam personnel to prepare for e-exams. Supported by regular direct communications via email.</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New look practice window we’ll talk about in a minute</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Removal of paper back-up coming up too.</a:t>
            </a:r>
          </a:p>
          <a:p>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24</a:t>
            </a:fld>
            <a:endParaRPr lang="en-AU"/>
          </a:p>
        </p:txBody>
      </p:sp>
    </p:spTree>
    <p:extLst>
      <p:ext uri="{BB962C8B-B14F-4D97-AF65-F5344CB8AC3E}">
        <p14:creationId xmlns:p14="http://schemas.microsoft.com/office/powerpoint/2010/main" val="1116953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Practice window </a:t>
            </a:r>
          </a:p>
          <a:p>
            <a:r>
              <a:rPr lang="en-AU" sz="1200" kern="1200">
                <a:solidFill>
                  <a:schemeClr val="tx1"/>
                </a:solidFill>
                <a:effectLst/>
                <a:latin typeface="+mn-lt"/>
                <a:ea typeface="+mn-ea"/>
                <a:cs typeface="+mn-cs"/>
              </a:rPr>
              <a:t>- Purpose – provide an opportunity to test technical and operational readiness</a:t>
            </a:r>
          </a:p>
          <a:p>
            <a:r>
              <a:rPr lang="en-AU" sz="1200" kern="1200">
                <a:solidFill>
                  <a:schemeClr val="tx1"/>
                </a:solidFill>
                <a:effectLst/>
                <a:latin typeface="+mn-lt"/>
                <a:ea typeface="+mn-ea"/>
                <a:cs typeface="+mn-cs"/>
              </a:rPr>
              <a:t>- currently half-way through the 5 week practice window </a:t>
            </a:r>
          </a:p>
          <a:p>
            <a:r>
              <a:rPr lang="en-AU" sz="1200" kern="1200">
                <a:solidFill>
                  <a:schemeClr val="tx1"/>
                </a:solidFill>
                <a:effectLst/>
                <a:latin typeface="+mn-lt"/>
                <a:ea typeface="+mn-ea"/>
                <a:cs typeface="+mn-cs"/>
              </a:rPr>
              <a:t>- Designed to provide increased flexibility in how you manage this key readiness activity.</a:t>
            </a:r>
          </a:p>
          <a:p>
            <a:r>
              <a:rPr lang="en-AU" sz="1200" kern="1200">
                <a:solidFill>
                  <a:schemeClr val="tx1"/>
                </a:solidFill>
                <a:effectLst/>
                <a:latin typeface="+mn-lt"/>
                <a:ea typeface="+mn-ea"/>
                <a:cs typeface="+mn-cs"/>
              </a:rPr>
              <a:t>- Non-subject specific but demonstrating all features and functionality across all 9 e-exam subjects</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Readiness Self-assessment survey</a:t>
            </a:r>
          </a:p>
          <a:p>
            <a:r>
              <a:rPr lang="en-AU" sz="1200" kern="1200">
                <a:solidFill>
                  <a:schemeClr val="tx1"/>
                </a:solidFill>
                <a:effectLst/>
                <a:latin typeface="+mn-lt"/>
                <a:ea typeface="+mn-ea"/>
                <a:cs typeface="+mn-cs"/>
              </a:rPr>
              <a:t>- SACE Board partners with schools to deliver exams, including e-exams to students.</a:t>
            </a:r>
          </a:p>
          <a:p>
            <a:r>
              <a:rPr lang="en-AU" sz="1200" kern="1200">
                <a:solidFill>
                  <a:schemeClr val="tx1"/>
                </a:solidFill>
                <a:effectLst/>
                <a:latin typeface="+mn-lt"/>
                <a:ea typeface="+mn-ea"/>
                <a:cs typeface="+mn-cs"/>
              </a:rPr>
              <a:t>- opportunity to reflect on readiness. A tool for exam personnel to come together following practice window to discuss as a team</a:t>
            </a:r>
          </a:p>
          <a:p>
            <a:r>
              <a:rPr lang="en-AU" sz="1200" kern="1200">
                <a:solidFill>
                  <a:schemeClr val="tx1"/>
                </a:solidFill>
                <a:effectLst/>
                <a:latin typeface="+mn-lt"/>
                <a:ea typeface="+mn-ea"/>
                <a:cs typeface="+mn-cs"/>
              </a:rPr>
              <a:t>- following the completion of the practice window, SACE Coordinators will receive the survey via email.</a:t>
            </a:r>
          </a:p>
          <a:p>
            <a:r>
              <a:rPr lang="en-AU" sz="1200" kern="1200">
                <a:solidFill>
                  <a:schemeClr val="tx1"/>
                </a:solidFill>
                <a:effectLst/>
                <a:latin typeface="+mn-lt"/>
                <a:ea typeface="+mn-ea"/>
                <a:cs typeface="+mn-cs"/>
              </a:rPr>
              <a:t>- Schools who are new to e-exams in 2020 will be required to submit their survey to the SACE Board ahead of final readiness confirmation.</a:t>
            </a:r>
          </a:p>
          <a:p>
            <a:r>
              <a:rPr lang="en-AU" sz="1200" kern="1200">
                <a:solidFill>
                  <a:schemeClr val="tx1"/>
                </a:solidFill>
                <a:effectLst/>
                <a:latin typeface="+mn-lt"/>
                <a:ea typeface="+mn-ea"/>
                <a:cs typeface="+mn-cs"/>
              </a:rPr>
              <a:t>- Schools experienced in e-exams are strongly encouraged to complete the survey but will NOT be required to submit the results to the SACE Board.</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Final readiness confirmation</a:t>
            </a:r>
          </a:p>
          <a:p>
            <a:r>
              <a:rPr lang="en-AU" sz="1200" kern="1200">
                <a:solidFill>
                  <a:schemeClr val="tx1"/>
                </a:solidFill>
                <a:effectLst/>
                <a:latin typeface="+mn-lt"/>
                <a:ea typeface="+mn-ea"/>
                <a:cs typeface="+mn-cs"/>
              </a:rPr>
              <a:t>- Confirmation of readiness to participate in e-exams in November</a:t>
            </a:r>
          </a:p>
          <a:p>
            <a:r>
              <a:rPr lang="en-AU" sz="1200" kern="1200">
                <a:solidFill>
                  <a:schemeClr val="tx1"/>
                </a:solidFill>
                <a:effectLst/>
                <a:latin typeface="+mn-lt"/>
                <a:ea typeface="+mn-ea"/>
                <a:cs typeface="+mn-cs"/>
              </a:rPr>
              <a:t>- will take the form of an email from SACE Board Chief Executive to Principal</a:t>
            </a:r>
          </a:p>
          <a:p>
            <a:r>
              <a:rPr lang="en-AU" sz="1200" kern="1200">
                <a:solidFill>
                  <a:schemeClr val="tx1"/>
                </a:solidFill>
                <a:effectLst/>
                <a:latin typeface="+mn-lt"/>
                <a:ea typeface="+mn-ea"/>
                <a:cs typeface="+mn-cs"/>
              </a:rPr>
              <a:t>- All schools will receive a final readiness confirmation</a:t>
            </a:r>
          </a:p>
          <a:p>
            <a:r>
              <a:rPr lang="en-AU" sz="1200" kern="1200">
                <a:solidFill>
                  <a:schemeClr val="tx1"/>
                </a:solidFill>
                <a:effectLst/>
                <a:latin typeface="+mn-lt"/>
                <a:ea typeface="+mn-ea"/>
                <a:cs typeface="+mn-cs"/>
              </a:rPr>
              <a:t>- there will still be an opportunity to receive additional support if you don’t feel completely ready. </a:t>
            </a:r>
            <a:r>
              <a:rPr lang="en-AU" sz="1200" kern="1200" err="1">
                <a:solidFill>
                  <a:schemeClr val="tx1"/>
                </a:solidFill>
                <a:effectLst/>
                <a:latin typeface="+mn-lt"/>
                <a:ea typeface="+mn-ea"/>
                <a:cs typeface="+mn-cs"/>
              </a:rPr>
              <a:t>E.g</a:t>
            </a:r>
            <a:r>
              <a:rPr lang="en-AU" sz="1200" kern="1200">
                <a:solidFill>
                  <a:schemeClr val="tx1"/>
                </a:solidFill>
                <a:effectLst/>
                <a:latin typeface="+mn-lt"/>
                <a:ea typeface="+mn-ea"/>
                <a:cs typeface="+mn-cs"/>
              </a:rPr>
              <a:t> still require technical or operational support</a:t>
            </a:r>
          </a:p>
          <a:p>
            <a:r>
              <a:rPr lang="en-AU" sz="1200" kern="1200">
                <a:solidFill>
                  <a:schemeClr val="tx1"/>
                </a:solidFill>
                <a:effectLst/>
                <a:latin typeface="+mn-lt"/>
                <a:ea typeface="+mn-ea"/>
                <a:cs typeface="+mn-cs"/>
              </a:rPr>
              <a:t>- due week beginning 12 October</a:t>
            </a:r>
          </a:p>
          <a:p>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25</a:t>
            </a:fld>
            <a:endParaRPr lang="en-AU"/>
          </a:p>
        </p:txBody>
      </p:sp>
    </p:spTree>
    <p:extLst>
      <p:ext uri="{BB962C8B-B14F-4D97-AF65-F5344CB8AC3E}">
        <p14:creationId xmlns:p14="http://schemas.microsoft.com/office/powerpoint/2010/main" val="1681757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Following successful delivery of e-exams in 2018 and 2019, and given audio/video content is included in this year’s exams, a paper backup will not be provided this year.</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As is the case for all exams, students can submit form 32 if they feel as though they have experience a disruption to their exam that has impacted on their ability to complete the exam.</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As soon as possible following the completion of the exam, we will publish the exam on the subject </a:t>
            </a:r>
            <a:r>
              <a:rPr lang="en-AU" sz="1200" kern="1200" err="1">
                <a:solidFill>
                  <a:schemeClr val="tx1"/>
                </a:solidFill>
                <a:effectLst/>
                <a:latin typeface="+mn-lt"/>
                <a:ea typeface="+mn-ea"/>
                <a:cs typeface="+mn-cs"/>
              </a:rPr>
              <a:t>minisite</a:t>
            </a:r>
            <a:r>
              <a:rPr lang="en-AU" sz="1200" kern="1200">
                <a:solidFill>
                  <a:schemeClr val="tx1"/>
                </a:solidFill>
                <a:effectLst/>
                <a:latin typeface="+mn-lt"/>
                <a:ea typeface="+mn-ea"/>
                <a:cs typeface="+mn-cs"/>
              </a:rPr>
              <a:t> for teacher reference. This will only happen once all students have completed their exam.</a:t>
            </a:r>
          </a:p>
          <a:p>
            <a:r>
              <a:rPr lang="en-AU" sz="1200" kern="1200">
                <a:solidFill>
                  <a:schemeClr val="tx1"/>
                </a:solidFill>
                <a:effectLst/>
                <a:latin typeface="+mn-lt"/>
                <a:ea typeface="+mn-ea"/>
                <a:cs typeface="+mn-cs"/>
              </a:rPr>
              <a:t>Material that has not been cleared for copyright will be removed (with references included) until copyright clearance has been received. </a:t>
            </a:r>
            <a:endParaRPr lang="en-AU"/>
          </a:p>
        </p:txBody>
      </p:sp>
      <p:sp>
        <p:nvSpPr>
          <p:cNvPr id="4" name="Slide Number Placeholder 3"/>
          <p:cNvSpPr>
            <a:spLocks noGrp="1"/>
          </p:cNvSpPr>
          <p:nvPr>
            <p:ph type="sldNum" sz="quarter" idx="10"/>
          </p:nvPr>
        </p:nvSpPr>
        <p:spPr/>
        <p:txBody>
          <a:bodyPr/>
          <a:lstStyle/>
          <a:p>
            <a:fld id="{81635F0A-70CF-4402-AEE4-89F86771E3EF}" type="slidenum">
              <a:rPr lang="en-AU" smtClean="0"/>
              <a:t>26</a:t>
            </a:fld>
            <a:endParaRPr lang="en-AU"/>
          </a:p>
        </p:txBody>
      </p:sp>
    </p:spTree>
    <p:extLst>
      <p:ext uri="{BB962C8B-B14F-4D97-AF65-F5344CB8AC3E}">
        <p14:creationId xmlns:p14="http://schemas.microsoft.com/office/powerpoint/2010/main" val="292292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As we have in previous years, we’ve looked at the technical and operation implications of adding additional subjects to e-exams to develop a shortlist (as shown)</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The next step is to understand the impacts on school administrators, teachers and students.</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Those change impact assessments will commence shortly</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Once we’ve conducted those assessments, we’ll bring that information together with the technical/operational assessment and provide a recommendation to our steering group as to which exams could be offered electronically in 2021.</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We aim to confirm these subjects following the completion of this year’s exam period.</a:t>
            </a:r>
            <a:endParaRPr lang="en-AU"/>
          </a:p>
        </p:txBody>
      </p:sp>
      <p:sp>
        <p:nvSpPr>
          <p:cNvPr id="4" name="Slide Number Placeholder 3"/>
          <p:cNvSpPr>
            <a:spLocks noGrp="1"/>
          </p:cNvSpPr>
          <p:nvPr>
            <p:ph type="sldNum" sz="quarter" idx="10"/>
          </p:nvPr>
        </p:nvSpPr>
        <p:spPr/>
        <p:txBody>
          <a:bodyPr/>
          <a:lstStyle/>
          <a:p>
            <a:fld id="{81635F0A-70CF-4402-AEE4-89F86771E3EF}" type="slidenum">
              <a:rPr lang="en-AU" smtClean="0"/>
              <a:t>27</a:t>
            </a:fld>
            <a:endParaRPr lang="en-AU"/>
          </a:p>
        </p:txBody>
      </p:sp>
    </p:spTree>
    <p:extLst>
      <p:ext uri="{BB962C8B-B14F-4D97-AF65-F5344CB8AC3E}">
        <p14:creationId xmlns:p14="http://schemas.microsoft.com/office/powerpoint/2010/main" val="3153159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The software development cycle means that we’re already looking to 2021 and beyond to work on what features and functionality need to be developed to facilitate future e-exams.</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It would come as no surprise that subjects that use drawing, diagramming or symbolic languages, like mathematics and science subjects provide a challenge for us. We’ll be working with the teaching community to look for solutions to the challenges that exist in those subjects. This may result in technological solutions, but it might also mean changes to the way that we assess those subjects.</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As in previous years, this year we will be providing some paper reference materials to support students in completing their e-exam. However, as flagged last year, we are looking for ways to reduce the reliance on these hardcopy reference materials into the future. Again, we’ll work with the community understand the impacts of this and to find a way forward.</a:t>
            </a:r>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28</a:t>
            </a:fld>
            <a:endParaRPr lang="en-AU"/>
          </a:p>
        </p:txBody>
      </p:sp>
    </p:spTree>
    <p:extLst>
      <p:ext uri="{BB962C8B-B14F-4D97-AF65-F5344CB8AC3E}">
        <p14:creationId xmlns:p14="http://schemas.microsoft.com/office/powerpoint/2010/main" val="415832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Purpose: to provide you with information on SP and reminders as we move to the end of the year. On the screen a range of information and communications  to support schools in understanding and applying SP</a:t>
            </a:r>
          </a:p>
          <a:p>
            <a:pPr>
              <a:defRPr/>
            </a:pPr>
            <a:r>
              <a:rPr lang="en-AU" dirty="0"/>
              <a:t>As you are aware </a:t>
            </a:r>
            <a:r>
              <a:rPr lang="en-AU" b="1" dirty="0"/>
              <a:t>Eligibility based on disability( in learning, medical) misadventure (beyond student's control) personal circumstances (family needs e.g. caring for elderly parent...)</a:t>
            </a:r>
            <a:r>
              <a:rPr lang="en-AU" dirty="0"/>
              <a:t> </a:t>
            </a:r>
            <a:r>
              <a:rPr lang="en-AU" b="1" dirty="0"/>
              <a:t>SP APPLIED ON A CASE BY CASE BASIS</a:t>
            </a:r>
            <a:endParaRPr lang="en-US" dirty="0"/>
          </a:p>
          <a:p>
            <a:pPr>
              <a:defRPr/>
            </a:pPr>
            <a:r>
              <a:rPr lang="en-AU" b="1" dirty="0"/>
              <a:t>For discussion about individual cases, please contact the SACE board</a:t>
            </a:r>
            <a:endParaRPr lang="en-AU" dirty="0"/>
          </a:p>
          <a:p>
            <a:r>
              <a:rPr lang="en-AU" dirty="0"/>
              <a:t>Feb 2020  communication reminded schools of  SP resources on the website  including </a:t>
            </a:r>
            <a:endParaRPr lang="en-AU" dirty="0">
              <a:cs typeface="Calibri"/>
            </a:endParaRPr>
          </a:p>
          <a:p>
            <a:pPr marL="171450" indent="-171450">
              <a:buFont typeface="Arial" panose="020B0604020202020204" pitchFamily="34" charset="0"/>
              <a:buChar char="•"/>
              <a:defRPr/>
            </a:pPr>
            <a:r>
              <a:rPr lang="en-AU" dirty="0"/>
              <a:t>A video animation ,Information about eligibility, how to apply ,</a:t>
            </a:r>
            <a:r>
              <a:rPr lang="en-AU" dirty="0" err="1"/>
              <a:t>resources,FAQs</a:t>
            </a:r>
            <a:r>
              <a:rPr lang="en-AU" dirty="0"/>
              <a:t>….</a:t>
            </a:r>
            <a:endParaRPr lang="en-AU" dirty="0">
              <a:cs typeface="Calibri"/>
            </a:endParaRPr>
          </a:p>
          <a:p>
            <a:pPr marL="171450" indent="-171450">
              <a:buFont typeface="Arial" panose="020B0604020202020204" pitchFamily="34" charset="0"/>
              <a:buChar char="•"/>
            </a:pPr>
            <a:r>
              <a:rPr lang="en-AU" dirty="0"/>
              <a:t>And a PLATO online course </a:t>
            </a:r>
            <a:r>
              <a:rPr lang="en-US" sz="1200" b="0" i="0" kern="1200" dirty="0">
                <a:solidFill>
                  <a:schemeClr val="tx1"/>
                </a:solidFill>
                <a:effectLst/>
                <a:latin typeface="+mn-lt"/>
                <a:ea typeface="+mn-ea"/>
                <a:cs typeface="+mn-cs"/>
              </a:rPr>
              <a:t> designed </a:t>
            </a:r>
            <a:r>
              <a:rPr lang="en-US" dirty="0"/>
              <a:t>as</a:t>
            </a:r>
            <a:r>
              <a:rPr lang="en-US" sz="1200" b="0" i="0" kern="1200" dirty="0">
                <a:solidFill>
                  <a:schemeClr val="tx1"/>
                </a:solidFill>
                <a:effectLst/>
                <a:latin typeface="+mn-lt"/>
                <a:ea typeface="+mn-ea"/>
                <a:cs typeface="+mn-cs"/>
              </a:rPr>
              <a:t> support for teachers in Special Provisions</a:t>
            </a:r>
            <a:r>
              <a:rPr lang="en-US" dirty="0"/>
              <a:t>. </a:t>
            </a:r>
            <a:endParaRPr lang="en-AU" dirty="0"/>
          </a:p>
          <a:p>
            <a:r>
              <a:rPr lang="en-AU" dirty="0"/>
              <a:t>From the term 1 conference you told us that you appreciate the high trust environment , the information about COVID and that schools can make informed decisions about School assessment</a:t>
            </a:r>
            <a:endParaRPr lang="en-AU" dirty="0">
              <a:cs typeface="Calibri"/>
            </a:endParaRPr>
          </a:p>
          <a:p>
            <a:pPr>
              <a:defRPr/>
            </a:pPr>
            <a:r>
              <a:rPr lang="en-US" sz="1200" b="1" i="0" kern="1200" dirty="0">
                <a:solidFill>
                  <a:schemeClr val="tx1"/>
                </a:solidFill>
                <a:effectLst/>
                <a:latin typeface="+mn-lt"/>
                <a:ea typeface="+mn-ea"/>
                <a:cs typeface="+mn-cs"/>
              </a:rPr>
              <a:t>Other</a:t>
            </a:r>
            <a:r>
              <a:rPr lang="en-US" b="1" dirty="0"/>
              <a:t> </a:t>
            </a:r>
            <a:r>
              <a:rPr lang="en-US" sz="1200" b="1" i="0" kern="1200" dirty="0">
                <a:solidFill>
                  <a:schemeClr val="tx1"/>
                </a:solidFill>
                <a:effectLst/>
                <a:latin typeface="+mn-lt"/>
                <a:ea typeface="+mn-ea"/>
                <a:cs typeface="+mn-cs"/>
              </a:rPr>
              <a:t> Key communications</a:t>
            </a:r>
            <a:r>
              <a:rPr lang="en-US" dirty="0"/>
              <a:t> </a:t>
            </a:r>
            <a:endParaRPr lang="en-US" sz="1200" b="0"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COVID-19 readiness </a:t>
            </a:r>
            <a:r>
              <a:rPr lang="en-US" dirty="0"/>
              <a:t>flyer and Portal -</a:t>
            </a:r>
            <a:r>
              <a:rPr lang="en-US" sz="1200" b="0" i="0" kern="1200" dirty="0">
                <a:solidFill>
                  <a:schemeClr val="tx1"/>
                </a:solidFill>
                <a:effectLst/>
                <a:latin typeface="+mn-lt"/>
                <a:ea typeface="+mn-ea"/>
                <a:cs typeface="+mn-cs"/>
              </a:rPr>
              <a:t> Term 2 </a:t>
            </a:r>
            <a:r>
              <a:rPr lang="en-US" dirty="0"/>
              <a:t>specifically</a:t>
            </a:r>
            <a:r>
              <a:rPr lang="en-US" sz="1200" b="0" i="0" kern="1200" dirty="0">
                <a:solidFill>
                  <a:schemeClr val="tx1"/>
                </a:solidFill>
                <a:effectLst/>
                <a:latin typeface="+mn-lt"/>
                <a:ea typeface="+mn-ea"/>
                <a:cs typeface="+mn-cs"/>
              </a:rPr>
              <a:t> focused on the assessment requirements of Stage 2 subjects</a:t>
            </a:r>
            <a:r>
              <a:rPr lang="en-US" dirty="0"/>
              <a:t>,</a:t>
            </a:r>
            <a:r>
              <a:rPr lang="en-US" sz="1200" b="0" i="0" kern="1200" dirty="0">
                <a:solidFill>
                  <a:schemeClr val="tx1"/>
                </a:solidFill>
                <a:effectLst/>
                <a:latin typeface="+mn-lt"/>
                <a:ea typeface="+mn-ea"/>
                <a:cs typeface="+mn-cs"/>
              </a:rPr>
              <a:t> subject outline changes to 22 subjects and provided statements about using the existing flexibilities within the subject, while still </a:t>
            </a:r>
            <a:r>
              <a:rPr lang="en-US" sz="1200" b="0" i="0" kern="1200" dirty="0" err="1">
                <a:solidFill>
                  <a:schemeClr val="tx1"/>
                </a:solidFill>
                <a:effectLst/>
                <a:latin typeface="+mn-lt"/>
                <a:ea typeface="+mn-ea"/>
                <a:cs typeface="+mn-cs"/>
              </a:rPr>
              <a:t>honouring</a:t>
            </a:r>
            <a:r>
              <a:rPr lang="en-US" sz="1200" b="0" i="0" kern="1200" dirty="0">
                <a:solidFill>
                  <a:schemeClr val="tx1"/>
                </a:solidFill>
                <a:effectLst/>
                <a:latin typeface="+mn-lt"/>
                <a:ea typeface="+mn-ea"/>
                <a:cs typeface="+mn-cs"/>
              </a:rPr>
              <a:t> the learning intent and maintaining the cognitive demand of the subject.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note</a:t>
            </a:r>
            <a:r>
              <a:rPr lang="en-US" dirty="0"/>
              <a:t>: The disruption caused by COVID-19 is </a:t>
            </a:r>
            <a:r>
              <a:rPr lang="en-US" b="1" dirty="0"/>
              <a:t>not the basi</a:t>
            </a:r>
            <a:r>
              <a:rPr lang="en-US" dirty="0"/>
              <a:t>s for an individual school to award special provisions.  </a:t>
            </a:r>
          </a:p>
          <a:p>
            <a:pPr>
              <a:defRPr/>
            </a:pPr>
            <a:endParaRPr lang="en-AU" dirty="0"/>
          </a:p>
          <a:p>
            <a:pPr>
              <a:defRPr/>
            </a:pPr>
            <a:r>
              <a:rPr lang="en-AU" dirty="0"/>
              <a:t>A reminder: in determining reasonable adjustments in Special provisions, schools should be aware:</a:t>
            </a:r>
            <a:endParaRPr lang="en-US" dirty="0">
              <a:cs typeface="Calibri" panose="020F0502020204030204"/>
            </a:endParaRPr>
          </a:p>
          <a:p>
            <a:pPr lvl="1">
              <a:defRPr/>
            </a:pPr>
            <a:r>
              <a:rPr lang="en-AU" dirty="0"/>
              <a:t>Students cannot be exempted from one or more of the learning requirements in a subject</a:t>
            </a:r>
            <a:endParaRPr lang="en-US" dirty="0"/>
          </a:p>
          <a:p>
            <a:pPr lvl="1">
              <a:defRPr/>
            </a:pPr>
            <a:r>
              <a:rPr lang="en-AU" dirty="0"/>
              <a:t>Students cannot be exempted from providing evidence for a whole assessment type</a:t>
            </a:r>
            <a:endParaRPr lang="en-US" dirty="0"/>
          </a:p>
          <a:p>
            <a:pPr lvl="1">
              <a:defRPr/>
            </a:pPr>
            <a:r>
              <a:rPr lang="en-AU" dirty="0"/>
              <a:t>Performance standards cannot be adjusted </a:t>
            </a:r>
            <a:endParaRPr lang="en-US" dirty="0"/>
          </a:p>
          <a:p>
            <a:pPr lvl="1">
              <a:defRPr/>
            </a:pPr>
            <a:r>
              <a:rPr lang="en-AU" dirty="0"/>
              <a:t>Special provisions cannot be used to compensate for learning that has not occurred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912DED76-09C9-430C-8BB9-D772F14E7915}" type="slidenum">
              <a:rPr lang="en-AU" smtClean="0"/>
              <a:t>29</a:t>
            </a:fld>
            <a:endParaRPr lang="en-AU"/>
          </a:p>
        </p:txBody>
      </p:sp>
    </p:spTree>
    <p:extLst>
      <p:ext uri="{BB962C8B-B14F-4D97-AF65-F5344CB8AC3E}">
        <p14:creationId xmlns:p14="http://schemas.microsoft.com/office/powerpoint/2010/main" val="377539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AU"/>
          </a:p>
        </p:txBody>
      </p:sp>
      <p:sp>
        <p:nvSpPr>
          <p:cNvPr id="4" name="Slide Number Placeholder 3"/>
          <p:cNvSpPr>
            <a:spLocks noGrp="1"/>
          </p:cNvSpPr>
          <p:nvPr>
            <p:ph type="sldNum" sz="quarter" idx="10"/>
          </p:nvPr>
        </p:nvSpPr>
        <p:spPr/>
        <p:txBody>
          <a:bodyPr/>
          <a:lstStyle/>
          <a:p>
            <a:fld id="{7601906A-3998-4688-95F3-B397A4A106C9}" type="slidenum">
              <a:rPr lang="en-AU" smtClean="0"/>
              <a:t>3</a:t>
            </a:fld>
            <a:endParaRPr lang="en-AU"/>
          </a:p>
        </p:txBody>
      </p:sp>
      <p:sp>
        <p:nvSpPr>
          <p:cNvPr id="5" name="Footer Placeholder 4"/>
          <p:cNvSpPr>
            <a:spLocks noGrp="1"/>
          </p:cNvSpPr>
          <p:nvPr>
            <p:ph type="ftr" sz="quarter" idx="11"/>
          </p:nvPr>
        </p:nvSpPr>
        <p:spPr/>
        <p:txBody>
          <a:bodyPr/>
          <a:lstStyle/>
          <a:p>
            <a:r>
              <a:rPr lang="en-US"/>
              <a:t>SACE Management Conferences, 17-28/02/20</a:t>
            </a:r>
            <a:endParaRPr lang="en-AU"/>
          </a:p>
        </p:txBody>
      </p:sp>
    </p:spTree>
    <p:extLst>
      <p:ext uri="{BB962C8B-B14F-4D97-AF65-F5344CB8AC3E}">
        <p14:creationId xmlns:p14="http://schemas.microsoft.com/office/powerpoint/2010/main" val="3618289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AU" dirty="0"/>
              <a:t>It's important that schools/teachers </a:t>
            </a:r>
            <a:r>
              <a:rPr lang="en-US" dirty="0"/>
              <a:t>only upload </a:t>
            </a:r>
            <a:r>
              <a:rPr lang="en-US" b="1" dirty="0"/>
              <a:t>results and student material, LAPS as appropriate</a:t>
            </a:r>
            <a:r>
              <a:rPr lang="en-US" dirty="0"/>
              <a:t> for online submission</a:t>
            </a:r>
            <a:endParaRPr lang="en-AU" dirty="0"/>
          </a:p>
          <a:p>
            <a:pPr>
              <a:defRPr/>
            </a:pPr>
            <a:r>
              <a:rPr lang="en-US" b="1" dirty="0"/>
              <a:t>Investigations</a:t>
            </a:r>
            <a:endParaRPr lang="en-US" b="1" dirty="0">
              <a:cs typeface="Calibri" panose="020F0502020204030204"/>
            </a:endParaRPr>
          </a:p>
          <a:p>
            <a:pPr marL="0" indent="0">
              <a:buFont typeface="Arial"/>
              <a:buNone/>
              <a:defRPr/>
            </a:pPr>
            <a:r>
              <a:rPr lang="en-US" dirty="0"/>
              <a:t>At this time of the year you may be thinking about external assessments. </a:t>
            </a:r>
            <a:r>
              <a:rPr lang="en-US" b="1" dirty="0"/>
              <a:t>Students can’t be exempt from doing the external investigation on the basis of special provisions.</a:t>
            </a:r>
            <a:endParaRPr lang="en-US" b="1" dirty="0">
              <a:cs typeface="Calibri"/>
            </a:endParaRPr>
          </a:p>
          <a:p>
            <a:pPr marL="914400" lvl="1" indent="-285750">
              <a:buFont typeface="Arial"/>
              <a:buChar char="•"/>
              <a:defRPr/>
            </a:pPr>
            <a:r>
              <a:rPr lang="en-US" dirty="0"/>
              <a:t>Students should be given every opportunity to complete the assessment before the submission date.   </a:t>
            </a:r>
            <a:endParaRPr lang="en-US" dirty="0">
              <a:cs typeface="Calibri"/>
            </a:endParaRPr>
          </a:p>
          <a:p>
            <a:pPr marL="914400" lvl="1" indent="-285750">
              <a:buFont typeface="Arial"/>
              <a:buChar char="•"/>
              <a:defRPr/>
            </a:pPr>
            <a:r>
              <a:rPr lang="en-US" dirty="0"/>
              <a:t>The appropriate adjustment for an investigation </a:t>
            </a:r>
            <a:r>
              <a:rPr lang="en-US" b="1" dirty="0"/>
              <a:t>is an extension to the due date</a:t>
            </a:r>
            <a:r>
              <a:rPr lang="en-US" dirty="0"/>
              <a:t>, schools need to submit the application on form 31 </a:t>
            </a:r>
            <a:r>
              <a:rPr lang="en-US" b="1" dirty="0"/>
              <a:t>at least one week prior to the due date</a:t>
            </a:r>
            <a:r>
              <a:rPr lang="en-US" dirty="0"/>
              <a:t>, not on the due date.</a:t>
            </a:r>
            <a:endParaRPr lang="en-US" dirty="0">
              <a:cs typeface="Calibri" panose="020F0502020204030204"/>
            </a:endParaRPr>
          </a:p>
          <a:p>
            <a:pPr>
              <a:defRPr/>
            </a:pPr>
            <a:r>
              <a:rPr lang="en-AU" b="1" dirty="0"/>
              <a:t>School assessment</a:t>
            </a:r>
            <a:endParaRPr lang="en-US" b="1" dirty="0">
              <a:cs typeface="Calibri" panose="020F0502020204030204"/>
            </a:endParaRPr>
          </a:p>
          <a:p>
            <a:pPr marL="285750" indent="-285750">
              <a:buFont typeface="Arial,Sans-Serif"/>
              <a:buChar char="•"/>
              <a:defRPr/>
            </a:pPr>
            <a:r>
              <a:rPr lang="en-AU" dirty="0"/>
              <a:t>Where adjustments have been made to school assessed work, and this work is submitted for moderation, a  variation to moderation materials (VMM) needs to be completed. It is embedded in the Schools Online result sheet </a:t>
            </a:r>
            <a:endParaRPr lang="en-AU" sz="1200" b="0" dirty="0">
              <a:solidFill>
                <a:srgbClr val="000000"/>
              </a:solidFill>
              <a:effectLst/>
              <a:latin typeface="Calibri" panose="020F0502020204030204"/>
              <a:cs typeface="Calibri"/>
            </a:endParaRPr>
          </a:p>
        </p:txBody>
      </p:sp>
      <p:sp>
        <p:nvSpPr>
          <p:cNvPr id="4" name="Slide Number Placeholder 3"/>
          <p:cNvSpPr>
            <a:spLocks noGrp="1"/>
          </p:cNvSpPr>
          <p:nvPr>
            <p:ph type="sldNum" sz="quarter" idx="10"/>
          </p:nvPr>
        </p:nvSpPr>
        <p:spPr/>
        <p:txBody>
          <a:bodyPr/>
          <a:lstStyle/>
          <a:p>
            <a:fld id="{912DED76-09C9-430C-8BB9-D772F14E7915}" type="slidenum">
              <a:rPr lang="en-AU" smtClean="0"/>
              <a:t>30</a:t>
            </a:fld>
            <a:endParaRPr lang="en-AU"/>
          </a:p>
        </p:txBody>
      </p:sp>
    </p:spTree>
    <p:extLst>
      <p:ext uri="{BB962C8B-B14F-4D97-AF65-F5344CB8AC3E}">
        <p14:creationId xmlns:p14="http://schemas.microsoft.com/office/powerpoint/2010/main" val="2613065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31</a:t>
            </a:fld>
            <a:endParaRPr lang="en-AU"/>
          </a:p>
        </p:txBody>
      </p:sp>
    </p:spTree>
    <p:extLst>
      <p:ext uri="{BB962C8B-B14F-4D97-AF65-F5344CB8AC3E}">
        <p14:creationId xmlns:p14="http://schemas.microsoft.com/office/powerpoint/2010/main" val="2641511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Form 31</a:t>
            </a:r>
          </a:p>
          <a:p>
            <a:r>
              <a:rPr lang="en-AU" sz="1200" kern="1200" dirty="0">
                <a:solidFill>
                  <a:schemeClr val="tx1"/>
                </a:solidFill>
                <a:effectLst/>
                <a:latin typeface="+mn-lt"/>
                <a:ea typeface="+mn-ea"/>
                <a:cs typeface="+mn-cs"/>
              </a:rPr>
              <a:t>If applicable you would probably have already submitted a request for external </a:t>
            </a:r>
            <a:r>
              <a:rPr lang="en-AU" dirty="0"/>
              <a:t>assessment</a:t>
            </a:r>
            <a:r>
              <a:rPr lang="en-AU" sz="1200" kern="1200" dirty="0">
                <a:solidFill>
                  <a:schemeClr val="tx1"/>
                </a:solidFill>
                <a:effectLst/>
                <a:latin typeface="+mn-lt"/>
                <a:ea typeface="+mn-ea"/>
                <a:cs typeface="+mn-cs"/>
              </a:rPr>
              <a:t> adjustments. However,</a:t>
            </a:r>
            <a:r>
              <a:rPr lang="en-AU" dirty="0"/>
              <a:t> </a:t>
            </a:r>
            <a:r>
              <a:rPr lang="en-AU" sz="1200" kern="1200" dirty="0">
                <a:solidFill>
                  <a:schemeClr val="tx1"/>
                </a:solidFill>
                <a:effectLst/>
                <a:latin typeface="+mn-lt"/>
                <a:ea typeface="+mn-ea"/>
                <a:cs typeface="+mn-cs"/>
              </a:rPr>
              <a:t>if mid-year examinations have highlighted the need for adjustments that affect SACE Board processes such as the need for enlarged font, additional </a:t>
            </a:r>
            <a:r>
              <a:rPr lang="en-AU" dirty="0"/>
              <a:t>CDs</a:t>
            </a:r>
            <a:r>
              <a:rPr lang="en-AU" sz="1200" kern="1200" dirty="0">
                <a:solidFill>
                  <a:schemeClr val="tx1"/>
                </a:solidFill>
                <a:effectLst/>
                <a:latin typeface="+mn-lt"/>
                <a:ea typeface="+mn-ea"/>
                <a:cs typeface="+mn-cs"/>
              </a:rPr>
              <a:t>, </a:t>
            </a:r>
            <a:r>
              <a:rPr lang="en-AU" dirty="0"/>
              <a:t> </a:t>
            </a:r>
            <a:r>
              <a:rPr lang="en-AU" sz="1200" kern="1200" dirty="0">
                <a:solidFill>
                  <a:schemeClr val="tx1"/>
                </a:solidFill>
                <a:effectLst/>
                <a:latin typeface="+mn-lt"/>
                <a:ea typeface="+mn-ea"/>
                <a:cs typeface="+mn-cs"/>
              </a:rPr>
              <a:t>please complete Form 31 urgently</a:t>
            </a:r>
            <a:endParaRPr lang="en-AU" sz="1200" kern="1200" dirty="0">
              <a:solidFill>
                <a:schemeClr val="tx1"/>
              </a:solidFill>
              <a:effectLst/>
              <a:latin typeface="+mn-lt"/>
              <a:cs typeface="Calibri"/>
            </a:endParaRPr>
          </a:p>
          <a:p>
            <a:r>
              <a:rPr lang="en-AU" sz="1200" b="1" kern="1200" dirty="0">
                <a:solidFill>
                  <a:schemeClr val="tx1"/>
                </a:solidFill>
                <a:effectLst/>
                <a:latin typeface="+mn-lt"/>
                <a:ea typeface="+mn-ea"/>
                <a:cs typeface="+mn-cs"/>
              </a:rPr>
              <a:t>Form 32 </a:t>
            </a:r>
            <a:r>
              <a:rPr lang="en-AU" sz="1200" kern="1200" dirty="0">
                <a:solidFill>
                  <a:schemeClr val="tx1"/>
                </a:solidFill>
                <a:effectLst/>
                <a:latin typeface="+mn-lt"/>
                <a:ea typeface="+mn-ea"/>
                <a:cs typeface="+mn-cs"/>
              </a:rPr>
              <a:t>- Use of derived result.</a:t>
            </a:r>
          </a:p>
          <a:p>
            <a:r>
              <a:rPr lang="en-AU" dirty="0"/>
              <a:t>Students</a:t>
            </a:r>
            <a:r>
              <a:rPr lang="en-AU" sz="1200" kern="1200" dirty="0">
                <a:solidFill>
                  <a:schemeClr val="tx1"/>
                </a:solidFill>
                <a:effectLst/>
                <a:latin typeface="+mn-lt"/>
                <a:ea typeface="+mn-ea"/>
                <a:cs typeface="+mn-cs"/>
              </a:rPr>
              <a:t> may request the use of a derived result for Stage 2 examinations and in some cases performances if they are suffering from a medical condition </a:t>
            </a:r>
            <a:r>
              <a:rPr lang="en-AU" dirty="0"/>
              <a:t>or a misadventure/personal circumstance  and </a:t>
            </a:r>
            <a:r>
              <a:rPr lang="en-AU" sz="1200" kern="1200" dirty="0">
                <a:solidFill>
                  <a:schemeClr val="tx1"/>
                </a:solidFill>
                <a:effectLst/>
                <a:latin typeface="+mn-lt"/>
                <a:ea typeface="+mn-ea"/>
                <a:cs typeface="+mn-cs"/>
              </a:rPr>
              <a:t>as a consequence:</a:t>
            </a:r>
            <a:endParaRPr lang="en-AU" sz="1200" kern="1200" dirty="0">
              <a:solidFill>
                <a:schemeClr val="tx1"/>
              </a:solidFill>
              <a:effectLst/>
              <a:latin typeface="+mn-lt"/>
              <a:cs typeface="Calibri"/>
            </a:endParaRPr>
          </a:p>
          <a:p>
            <a:pPr lvl="1"/>
            <a:r>
              <a:rPr lang="en-AU" sz="1200" kern="1200" dirty="0">
                <a:solidFill>
                  <a:schemeClr val="tx1"/>
                </a:solidFill>
                <a:effectLst/>
                <a:latin typeface="+mn-lt"/>
                <a:ea typeface="+mn-ea"/>
                <a:cs typeface="+mn-cs"/>
              </a:rPr>
              <a:t>are unable to attend an examination or a performance</a:t>
            </a:r>
            <a:endParaRPr lang="en-AU" sz="1200" kern="1200" dirty="0">
              <a:solidFill>
                <a:schemeClr val="tx1"/>
              </a:solidFill>
              <a:effectLst/>
              <a:latin typeface="+mn-lt"/>
              <a:cs typeface="Calibri"/>
            </a:endParaRPr>
          </a:p>
          <a:p>
            <a:pPr lvl="1"/>
            <a:r>
              <a:rPr lang="en-AU" sz="1200" kern="1200" dirty="0">
                <a:solidFill>
                  <a:schemeClr val="tx1"/>
                </a:solidFill>
                <a:effectLst/>
                <a:latin typeface="+mn-lt"/>
                <a:ea typeface="+mn-ea"/>
                <a:cs typeface="+mn-cs"/>
              </a:rPr>
              <a:t>sit an examination or perform in an external assessment while impaired</a:t>
            </a:r>
            <a:endParaRPr lang="en-AU" sz="1200" kern="1200" dirty="0">
              <a:solidFill>
                <a:schemeClr val="tx1"/>
              </a:solidFill>
              <a:effectLst/>
              <a:latin typeface="+mn-lt"/>
              <a:cs typeface="Calibri"/>
            </a:endParaRPr>
          </a:p>
          <a:p>
            <a:pPr lvl="1"/>
            <a:r>
              <a:rPr lang="en-AU" sz="1200" kern="1200" dirty="0">
                <a:solidFill>
                  <a:schemeClr val="tx1"/>
                </a:solidFill>
                <a:effectLst/>
                <a:latin typeface="+mn-lt"/>
                <a:ea typeface="+mn-ea"/>
                <a:cs typeface="+mn-cs"/>
              </a:rPr>
              <a:t>suffered from the serious illness for 3 or more days immediately before an examination or a performance.</a:t>
            </a:r>
            <a:endParaRPr lang="en-AU" sz="1200" kern="1200" dirty="0">
              <a:solidFill>
                <a:schemeClr val="tx1"/>
              </a:solidFill>
              <a:effectLst/>
              <a:latin typeface="+mn-lt"/>
              <a:cs typeface="Calibri"/>
            </a:endParaRPr>
          </a:p>
          <a:p>
            <a:r>
              <a:rPr lang="en-AU" sz="1200" kern="1200" dirty="0">
                <a:solidFill>
                  <a:schemeClr val="tx1"/>
                </a:solidFill>
                <a:effectLst/>
                <a:latin typeface="+mn-lt"/>
                <a:ea typeface="+mn-ea"/>
                <a:cs typeface="+mn-cs"/>
              </a:rPr>
              <a:t>Please submit Form 32 together with all supporting documentation, including medical report, as </a:t>
            </a:r>
            <a:r>
              <a:rPr lang="en-AU" sz="1200" b="1" kern="1200" dirty="0">
                <a:solidFill>
                  <a:schemeClr val="tx1"/>
                </a:solidFill>
                <a:effectLst/>
                <a:latin typeface="+mn-lt"/>
                <a:ea typeface="+mn-ea"/>
                <a:cs typeface="+mn-cs"/>
              </a:rPr>
              <a:t>one completed set of information</a:t>
            </a:r>
            <a:r>
              <a:rPr lang="en-AU" sz="1200" kern="1200" dirty="0">
                <a:solidFill>
                  <a:schemeClr val="tx1"/>
                </a:solidFill>
                <a:effectLst/>
                <a:latin typeface="+mn-lt"/>
                <a:ea typeface="+mn-ea"/>
                <a:cs typeface="+mn-cs"/>
              </a:rPr>
              <a:t>, within three days of the student’s </a:t>
            </a:r>
            <a:r>
              <a:rPr lang="en-AU" sz="1200" b="1" kern="1200" dirty="0">
                <a:solidFill>
                  <a:schemeClr val="tx1"/>
                </a:solidFill>
                <a:effectLst/>
                <a:latin typeface="+mn-lt"/>
                <a:ea typeface="+mn-ea"/>
                <a:cs typeface="+mn-cs"/>
              </a:rPr>
              <a:t>last</a:t>
            </a:r>
            <a:r>
              <a:rPr lang="en-AU" sz="1200" kern="1200" dirty="0">
                <a:solidFill>
                  <a:schemeClr val="tx1"/>
                </a:solidFill>
                <a:effectLst/>
                <a:latin typeface="+mn-lt"/>
                <a:ea typeface="+mn-ea"/>
                <a:cs typeface="+mn-cs"/>
              </a:rPr>
              <a:t> exam or performance</a:t>
            </a:r>
            <a:r>
              <a:rPr lang="en-AU" dirty="0"/>
              <a:t>. </a:t>
            </a:r>
            <a:r>
              <a:rPr lang="en-AU" sz="1200" kern="1200" dirty="0">
                <a:solidFill>
                  <a:schemeClr val="tx1"/>
                </a:solidFill>
                <a:effectLst/>
                <a:latin typeface="+mn-lt"/>
                <a:ea typeface="+mn-ea"/>
                <a:cs typeface="+mn-cs"/>
              </a:rPr>
              <a:t> It really helps us if you are able to submit all the documentation together rather than sending in different parts separately.</a:t>
            </a:r>
            <a:r>
              <a:rPr lang="en-AU" dirty="0"/>
              <a:t>  </a:t>
            </a:r>
            <a:endParaRPr lang="en-AU" sz="1200" kern="1200" dirty="0">
              <a:solidFill>
                <a:schemeClr val="tx1"/>
              </a:solidFill>
              <a:effectLst/>
              <a:latin typeface="+mn-lt"/>
              <a:cs typeface="Calibri"/>
            </a:endParaRPr>
          </a:p>
          <a:p>
            <a:r>
              <a:rPr lang="en-AU" sz="1200" b="1" kern="1200" dirty="0">
                <a:solidFill>
                  <a:schemeClr val="tx1"/>
                </a:solidFill>
                <a:effectLst/>
                <a:latin typeface="+mn-lt"/>
                <a:ea typeface="+mn-ea"/>
                <a:cs typeface="+mn-cs"/>
              </a:rPr>
              <a:t>A reminder</a:t>
            </a:r>
            <a:r>
              <a:rPr lang="en-AU" sz="1200" kern="1200" dirty="0">
                <a:solidFill>
                  <a:schemeClr val="tx1"/>
                </a:solidFill>
                <a:effectLst/>
                <a:latin typeface="+mn-lt"/>
                <a:ea typeface="+mn-ea"/>
                <a:cs typeface="+mn-cs"/>
              </a:rPr>
              <a:t> on the day of the exam you can make decisions at a school level (without SACE Board approval) about reasonable adjustments that don’t affect SACE Board processes, such as rest breaks, extra time, </a:t>
            </a:r>
            <a:r>
              <a:rPr lang="en-AU" dirty="0"/>
              <a:t>a scribe</a:t>
            </a:r>
            <a:r>
              <a:rPr lang="en-AU" sz="1200" kern="1200" dirty="0">
                <a:solidFill>
                  <a:schemeClr val="tx1"/>
                </a:solidFill>
                <a:effectLst/>
                <a:latin typeface="+mn-lt"/>
                <a:ea typeface="+mn-ea"/>
                <a:cs typeface="+mn-cs"/>
              </a:rPr>
              <a:t> and separate invigilation.</a:t>
            </a:r>
            <a:endParaRPr lang="en-AU" sz="1200" kern="1200" dirty="0">
              <a:solidFill>
                <a:schemeClr val="tx1"/>
              </a:solidFill>
              <a:effectLst/>
              <a:latin typeface="+mn-lt"/>
              <a:cs typeface="Calibri"/>
            </a:endParaRP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EF607-42B6-4A19-A592-9FEA5B2ACF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62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Examinations</a:t>
            </a:r>
            <a:r>
              <a:rPr lang="en-AU" dirty="0"/>
              <a:t>: Students are highly advised to sit for the exam as our data indicates that the students do better on the actual result rather than the derived result</a:t>
            </a: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Students should not be advised of their predicted result</a:t>
            </a:r>
            <a:endParaRPr lang="en-AU" dirty="0">
              <a:cs typeface="Calibri"/>
            </a:endParaRPr>
          </a:p>
          <a:p>
            <a:pPr>
              <a:defRPr/>
            </a:pPr>
            <a:r>
              <a:rPr lang="en-AU" dirty="0"/>
              <a:t>Form 32 Submitted to </a:t>
            </a:r>
            <a:r>
              <a:rPr lang="en-AU" sz="1200" b="0" i="0" u="none" strike="noStrike" kern="1200" dirty="0">
                <a:solidFill>
                  <a:schemeClr val="tx1"/>
                </a:solidFill>
                <a:effectLst/>
                <a:latin typeface="+mn-lt"/>
                <a:ea typeface="+mn-ea"/>
                <a:cs typeface="+mn-cs"/>
                <a:hlinkClick r:id="rId3"/>
              </a:rPr>
              <a:t>SACE.SpecialProvisions@sa.gov.au</a:t>
            </a:r>
            <a:r>
              <a:rPr lang="en-AU" dirty="0"/>
              <a:t>- no other mechanism is appropriate. </a:t>
            </a:r>
          </a:p>
          <a:p>
            <a:pPr>
              <a:defRPr/>
            </a:pPr>
            <a:r>
              <a:rPr lang="en-AU" dirty="0"/>
              <a:t>Invigilator requirement 2020 – detailed information on Form 32 as part of Principal's (or delegate's) comment section.</a:t>
            </a:r>
            <a:endParaRPr lang="en-AU" dirty="0">
              <a:cs typeface="Calibri"/>
            </a:endParaRPr>
          </a:p>
          <a:p>
            <a:r>
              <a:rPr lang="en-AU" b="1" dirty="0"/>
              <a:t>The derived results are moderated</a:t>
            </a:r>
            <a:r>
              <a:rPr lang="en-AU" b="1" baseline="0" dirty="0">
                <a:cs typeface="Calibri"/>
              </a:rPr>
              <a:t> </a:t>
            </a:r>
            <a:r>
              <a:rPr lang="en-AU" dirty="0"/>
              <a:t>statistically from the predicted results </a:t>
            </a:r>
            <a:r>
              <a:rPr lang="en-AU" u="sng" dirty="0"/>
              <a:t>and the performance of the student assessment group and where appropriate other evidence</a:t>
            </a:r>
            <a:r>
              <a:rPr lang="en-AU" u="none" dirty="0"/>
              <a:t>. If the group performance (actual results) is at a lower level than predicted</a:t>
            </a:r>
            <a:r>
              <a:rPr lang="en-AU" dirty="0"/>
              <a:t> </a:t>
            </a:r>
            <a:r>
              <a:rPr lang="en-AU" u="none" dirty="0"/>
              <a:t>by the teacher, the derived result will be lower that the predicted mark and vice versa</a:t>
            </a:r>
            <a:r>
              <a:rPr lang="en-AU" dirty="0"/>
              <a:t> </a:t>
            </a:r>
            <a:endParaRPr lang="en-AU" u="none" dirty="0">
              <a:cs typeface="Calibri"/>
            </a:endParaRPr>
          </a:p>
          <a:p>
            <a:pPr marL="0" indent="0">
              <a:buFont typeface="Arial"/>
              <a:buNone/>
            </a:pPr>
            <a:r>
              <a:rPr lang="en-AU" b="1" dirty="0"/>
              <a:t>Investigations</a:t>
            </a:r>
            <a:endParaRPr lang="en-AU" b="1" dirty="0">
              <a:cs typeface="Calibri"/>
            </a:endParaRPr>
          </a:p>
          <a:p>
            <a:pPr marL="0" indent="0">
              <a:buFont typeface="Arial" panose="020B0604020202020204" pitchFamily="34" charset="0"/>
              <a:buNone/>
            </a:pPr>
            <a:r>
              <a:rPr lang="en-AU" dirty="0"/>
              <a:t>Only in </a:t>
            </a:r>
            <a:r>
              <a:rPr lang="en-AU" b="1" i="1" dirty="0"/>
              <a:t>absolutely extenuating circumstances</a:t>
            </a:r>
            <a:r>
              <a:rPr lang="en-AU" dirty="0"/>
              <a:t> </a:t>
            </a:r>
            <a:r>
              <a:rPr lang="en-AU" dirty="0" err="1"/>
              <a:t>eg</a:t>
            </a:r>
            <a:r>
              <a:rPr lang="en-AU" dirty="0"/>
              <a:t> (No possibility of student recovering or being able to complete the investigation)</a:t>
            </a:r>
            <a:endParaRPr lang="en-AU" dirty="0">
              <a:cs typeface="Calibri"/>
            </a:endParaRPr>
          </a:p>
          <a:p>
            <a:pPr marL="628650" lvl="1" indent="-171450">
              <a:buFont typeface="Arial" panose="020B0604020202020204" pitchFamily="34" charset="0"/>
              <a:buChar char="•"/>
            </a:pPr>
            <a:r>
              <a:rPr lang="en-AU" dirty="0"/>
              <a:t>Teacher will be required to provide evidence of the student's learning on which to base a derived result that includes formative pieces</a:t>
            </a:r>
            <a:endParaRPr lang="en-AU" dirty="0">
              <a:cs typeface="Calibri"/>
            </a:endParaRPr>
          </a:p>
        </p:txBody>
      </p:sp>
      <p:sp>
        <p:nvSpPr>
          <p:cNvPr id="4" name="Slide Number Placeholder 3"/>
          <p:cNvSpPr>
            <a:spLocks noGrp="1"/>
          </p:cNvSpPr>
          <p:nvPr>
            <p:ph type="sldNum" sz="quarter" idx="10"/>
          </p:nvPr>
        </p:nvSpPr>
        <p:spPr/>
        <p:txBody>
          <a:bodyPr/>
          <a:lstStyle/>
          <a:p>
            <a:fld id="{912DED76-09C9-430C-8BB9-D772F14E7915}" type="slidenum">
              <a:rPr lang="en-AU" smtClean="0"/>
              <a:t>33</a:t>
            </a:fld>
            <a:endParaRPr lang="en-AU"/>
          </a:p>
        </p:txBody>
      </p:sp>
    </p:spTree>
    <p:extLst>
      <p:ext uri="{BB962C8B-B14F-4D97-AF65-F5344CB8AC3E}">
        <p14:creationId xmlns:p14="http://schemas.microsoft.com/office/powerpoint/2010/main" val="2998582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defRPr/>
            </a:pPr>
            <a:r>
              <a:rPr lang="en-AU" sz="1200" b="0" kern="1200" dirty="0">
                <a:solidFill>
                  <a:schemeClr val="tx1"/>
                </a:solidFill>
                <a:latin typeface="Roboto Light"/>
                <a:ea typeface="Roboto Light" pitchFamily="2" charset="0"/>
                <a:cs typeface="+mn-cs"/>
              </a:rPr>
              <a:t>Information Sheet 58 is the go to place for all aspects of SP</a:t>
            </a:r>
          </a:p>
          <a:p>
            <a:pPr marL="0" algn="l" defTabSz="914400" rtl="0" eaLnBrk="1" latinLnBrk="0" hangingPunct="1">
              <a:defRPr/>
            </a:pPr>
            <a:r>
              <a:rPr lang="en-AU" sz="1200" b="0" kern="1200" dirty="0">
                <a:solidFill>
                  <a:schemeClr val="tx1"/>
                </a:solidFill>
                <a:latin typeface="Roboto Light"/>
                <a:ea typeface="Roboto Light" pitchFamily="2" charset="0"/>
                <a:cs typeface="+mn-cs"/>
              </a:rPr>
              <a:t>Please note: Communication about special provisions to examination centres.</a:t>
            </a:r>
          </a:p>
          <a:p>
            <a:pPr marL="0" algn="l" defTabSz="914400" rtl="0" eaLnBrk="1" latinLnBrk="0" hangingPunct="1">
              <a:defRPr/>
            </a:pPr>
            <a:r>
              <a:rPr lang="en-AU" sz="1200" b="0" kern="1200" dirty="0">
                <a:solidFill>
                  <a:schemeClr val="tx1"/>
                </a:solidFill>
                <a:latin typeface="Roboto Light"/>
                <a:ea typeface="Roboto Light" pitchFamily="2" charset="0"/>
                <a:cs typeface="+mn-cs"/>
              </a:rPr>
              <a:t>Where a teaching school has approved special provisions for a student who is attending  at a different  examination centre – please advise the examination centre of the special provisions approved so that it is not a surprise to them on the day.  For example </a:t>
            </a:r>
            <a:r>
              <a:rPr lang="en-AU" dirty="0"/>
              <a:t>they</a:t>
            </a:r>
            <a:r>
              <a:rPr lang="en-AU" sz="1200" kern="1200" dirty="0">
                <a:solidFill>
                  <a:schemeClr val="tx1"/>
                </a:solidFill>
                <a:effectLst/>
                <a:latin typeface="+mn-lt"/>
                <a:ea typeface="+mn-ea"/>
                <a:cs typeface="+mn-cs"/>
              </a:rPr>
              <a:t> may need to have separate invigilation</a:t>
            </a:r>
            <a:r>
              <a:rPr lang="en-AU" dirty="0"/>
              <a:t>.,</a:t>
            </a:r>
            <a:r>
              <a:rPr lang="en-AU" sz="1200" kern="1200" dirty="0">
                <a:solidFill>
                  <a:schemeClr val="tx1"/>
                </a:solidFill>
                <a:effectLst/>
                <a:latin typeface="+mn-lt"/>
                <a:ea typeface="+mn-ea"/>
                <a:cs typeface="+mn-cs"/>
              </a:rPr>
              <a:t> additional </a:t>
            </a:r>
            <a:r>
              <a:rPr lang="en-AU" dirty="0"/>
              <a:t>CDs</a:t>
            </a:r>
            <a:r>
              <a:rPr lang="en-AU" sz="1200" kern="1200" dirty="0">
                <a:solidFill>
                  <a:schemeClr val="tx1"/>
                </a:solidFill>
                <a:effectLst/>
                <a:latin typeface="+mn-lt"/>
                <a:ea typeface="+mn-ea"/>
                <a:cs typeface="+mn-cs"/>
              </a:rPr>
              <a:t> </a:t>
            </a:r>
            <a:r>
              <a:rPr lang="en-AU" dirty="0"/>
              <a:t>…. </a:t>
            </a:r>
            <a:endParaRPr lang="en-AU" dirty="0">
              <a:cs typeface="Calibri"/>
            </a:endParaRPr>
          </a:p>
          <a:p>
            <a:r>
              <a:rPr lang="en-AU" dirty="0"/>
              <a:t>In 2020, language oral exams are conducted online at the home school. You should have received early communication about this</a:t>
            </a:r>
          </a:p>
          <a:p>
            <a:r>
              <a:rPr lang="en-AU" sz="1200" kern="1200" dirty="0">
                <a:solidFill>
                  <a:schemeClr val="tx1"/>
                </a:solidFill>
                <a:effectLst/>
                <a:latin typeface="+mn-lt"/>
                <a:ea typeface="+mn-ea"/>
                <a:cs typeface="+mn-cs"/>
              </a:rPr>
              <a:t>Ineligible grounds (a reminder):</a:t>
            </a:r>
            <a:endParaRPr lang="en-AU" sz="1200" kern="1200" dirty="0">
              <a:solidFill>
                <a:schemeClr val="tx1"/>
              </a:solidFill>
              <a:effectLst/>
              <a:latin typeface="+mn-lt"/>
              <a:cs typeface="Calibri"/>
            </a:endParaRPr>
          </a:p>
          <a:p>
            <a:pPr lvl="1"/>
            <a:r>
              <a:rPr lang="en-AU" sz="1200" kern="1200" dirty="0">
                <a:solidFill>
                  <a:schemeClr val="tx1"/>
                </a:solidFill>
                <a:effectLst/>
                <a:latin typeface="+mn-lt"/>
                <a:ea typeface="+mn-ea"/>
                <a:cs typeface="+mn-cs"/>
              </a:rPr>
              <a:t>Unfamiliarity with the English language</a:t>
            </a:r>
            <a:endParaRPr lang="en-AU" sz="1200" kern="1200" dirty="0">
              <a:solidFill>
                <a:schemeClr val="tx1"/>
              </a:solidFill>
              <a:effectLst/>
              <a:latin typeface="+mn-lt"/>
              <a:cs typeface="Calibri"/>
            </a:endParaRPr>
          </a:p>
          <a:p>
            <a:pPr lvl="1"/>
            <a:r>
              <a:rPr lang="en-AU" sz="1200" kern="1200" dirty="0">
                <a:solidFill>
                  <a:schemeClr val="tx1"/>
                </a:solidFill>
                <a:effectLst/>
                <a:latin typeface="+mn-lt"/>
                <a:ea typeface="+mn-ea"/>
                <a:cs typeface="+mn-cs"/>
              </a:rPr>
              <a:t>Teacher absence or other teacher-related difficulties</a:t>
            </a:r>
            <a:endParaRPr lang="en-AU" sz="1200" kern="1200" dirty="0">
              <a:solidFill>
                <a:schemeClr val="tx1"/>
              </a:solidFill>
              <a:effectLst/>
              <a:latin typeface="+mn-lt"/>
              <a:cs typeface="Calibri"/>
            </a:endParaRPr>
          </a:p>
          <a:p>
            <a:pPr lvl="1"/>
            <a:r>
              <a:rPr lang="en-AU" sz="1200" kern="1200" dirty="0">
                <a:solidFill>
                  <a:schemeClr val="tx1"/>
                </a:solidFill>
                <a:effectLst/>
                <a:latin typeface="+mn-lt"/>
                <a:ea typeface="+mn-ea"/>
                <a:cs typeface="+mn-cs"/>
              </a:rPr>
              <a:t>Matters that the student could have avoided (e.g. Misreading an examination timetable, misreading instructions in examinations)</a:t>
            </a:r>
            <a:r>
              <a:rPr lang="en-AU" dirty="0"/>
              <a:t> </a:t>
            </a:r>
            <a:endParaRPr lang="en-AU" sz="1200" kern="1200" dirty="0">
              <a:solidFill>
                <a:schemeClr val="tx1"/>
              </a:solidFill>
              <a:effectLst/>
              <a:latin typeface="+mn-lt"/>
              <a:cs typeface="Calibri"/>
            </a:endParaRPr>
          </a:p>
          <a:p>
            <a:pPr lvl="1"/>
            <a:r>
              <a:rPr lang="en-AU" sz="1200" kern="1200" dirty="0">
                <a:solidFill>
                  <a:schemeClr val="tx1"/>
                </a:solidFill>
                <a:effectLst/>
                <a:latin typeface="+mn-lt"/>
                <a:ea typeface="+mn-ea"/>
                <a:cs typeface="+mn-cs"/>
              </a:rPr>
              <a:t>Matters of the student’s own choosing (e.g. Family holiday)</a:t>
            </a:r>
            <a:endParaRPr lang="en-AU" sz="1200" kern="1200" dirty="0">
              <a:solidFill>
                <a:schemeClr val="tx1"/>
              </a:solidFill>
              <a:effectLst/>
              <a:latin typeface="+mn-lt"/>
              <a:cs typeface="Calibri"/>
            </a:endParaRPr>
          </a:p>
          <a:p>
            <a:pPr lvl="1"/>
            <a:r>
              <a:rPr lang="en-AU" sz="1200" kern="1200" dirty="0">
                <a:solidFill>
                  <a:schemeClr val="tx1"/>
                </a:solidFill>
                <a:effectLst/>
                <a:latin typeface="+mn-lt"/>
                <a:ea typeface="+mn-ea"/>
                <a:cs typeface="+mn-cs"/>
              </a:rPr>
              <a:t>Matters that the school could have avoided (e.g. incorrect enrolment in a subject)</a:t>
            </a:r>
            <a:endParaRPr lang="en-AU" sz="1200" kern="1200" dirty="0">
              <a:solidFill>
                <a:schemeClr val="tx1"/>
              </a:solidFill>
              <a:effectLst/>
              <a:latin typeface="+mn-lt"/>
              <a:cs typeface="Calibri"/>
            </a:endParaRPr>
          </a:p>
          <a:p>
            <a:pPr lvl="1"/>
            <a:r>
              <a:rPr lang="en-AU" dirty="0" err="1"/>
              <a:t>Covid</a:t>
            </a:r>
            <a:r>
              <a:rPr lang="en-AU" dirty="0"/>
              <a:t> is not the basis for blanket special provisions for the cohort of students, but you know your students best, and where there is an individual student that has some significant eligible issues then reasonable adjustments in the school-based assessment for the individual student </a:t>
            </a:r>
            <a:r>
              <a:rPr lang="en-AU" u="sng" dirty="0"/>
              <a:t>may</a:t>
            </a:r>
            <a:r>
              <a:rPr lang="en-AU" dirty="0"/>
              <a:t> be appropriate. </a:t>
            </a:r>
            <a:endParaRPr lang="en-AU" dirty="0">
              <a:cs typeface="Calibri"/>
            </a:endParaRPr>
          </a:p>
          <a:p>
            <a:pPr lvl="1"/>
            <a:endParaRPr lang="en-AU" dirty="0"/>
          </a:p>
          <a:p>
            <a:r>
              <a:rPr lang="en-AU" sz="1200" kern="1200" dirty="0">
                <a:solidFill>
                  <a:schemeClr val="tx1"/>
                </a:solidFill>
                <a:effectLst/>
                <a:latin typeface="+mn-lt"/>
                <a:ea typeface="+mn-ea"/>
                <a:cs typeface="+mn-cs"/>
              </a:rPr>
              <a:t>The special provisions team are available to assist schools and the </a:t>
            </a:r>
            <a:r>
              <a:rPr lang="en-AU" dirty="0"/>
              <a:t>dedicated</a:t>
            </a:r>
            <a:r>
              <a:rPr lang="en-AU" sz="1200" kern="1200" dirty="0">
                <a:solidFill>
                  <a:schemeClr val="tx1"/>
                </a:solidFill>
                <a:effectLst/>
                <a:latin typeface="+mn-lt"/>
                <a:ea typeface="+mn-ea"/>
                <a:cs typeface="+mn-cs"/>
              </a:rPr>
              <a:t> helpline will be available from early November</a:t>
            </a:r>
            <a:r>
              <a:rPr lang="en-AU" dirty="0"/>
              <a:t>. </a:t>
            </a:r>
            <a:endParaRPr lang="en-AU" sz="1200" kern="1200" dirty="0">
              <a:solidFill>
                <a:schemeClr val="tx1"/>
              </a:solidFill>
              <a:effectLst/>
              <a:latin typeface="+mn-lt"/>
              <a:cs typeface="Calibri"/>
            </a:endParaRPr>
          </a:p>
          <a:p>
            <a:r>
              <a:rPr lang="en-AU" dirty="0">
                <a:cs typeface="Calibri"/>
              </a:rPr>
              <a:t>Wish students the best in their studies as we head towards results release.</a:t>
            </a:r>
          </a:p>
          <a:p>
            <a:pPr marL="171450" indent="-171450">
              <a:buFont typeface="Arial" panose="020B0604020202020204" pitchFamily="34" charset="0"/>
              <a:buChar char="•"/>
            </a:pPr>
            <a:endParaRPr lang="en-AU"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EF607-42B6-4A19-A592-9FEA5B2ACF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028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As many of you know, </a:t>
            </a:r>
            <a:r>
              <a:rPr lang="en-US" baseline="0"/>
              <a:t>VET in the SACE</a:t>
            </a:r>
            <a:r>
              <a:rPr lang="en-US"/>
              <a:t> is a key flexibility for valuing a diverse range of learning and directly supports support students to thrive </a:t>
            </a:r>
          </a:p>
          <a:p>
            <a:pPr marL="171450" indent="-171450">
              <a:buFont typeface="Arial"/>
              <a:buChar char="•"/>
            </a:pPr>
            <a:r>
              <a:rPr lang="en-US"/>
              <a:t>The SACE policy for recognition of VET </a:t>
            </a:r>
            <a:r>
              <a:rPr lang="en-US" b="1" err="1"/>
              <a:t>recognises</a:t>
            </a:r>
            <a:r>
              <a:rPr lang="en-US" b="1"/>
              <a:t> </a:t>
            </a:r>
            <a:r>
              <a:rPr lang="en-US" b="1" u="sng"/>
              <a:t>all VET qualifications and will continue to do so</a:t>
            </a:r>
            <a:r>
              <a:rPr lang="en-US"/>
              <a:t> </a:t>
            </a:r>
            <a:endParaRPr lang="en-US">
              <a:cs typeface="Calibri" panose="020F0502020204030204"/>
            </a:endParaRPr>
          </a:p>
          <a:p>
            <a:pPr marL="171450" indent="-171450">
              <a:buFont typeface="Arial"/>
              <a:buChar char="•"/>
            </a:pPr>
            <a:r>
              <a:rPr lang="en-US"/>
              <a:t>We are also looking at ways we can </a:t>
            </a:r>
            <a:r>
              <a:rPr lang="en-US" b="1"/>
              <a:t>enhance recognition options in future (value add to </a:t>
            </a:r>
            <a:r>
              <a:rPr lang="en-US" b="1" err="1"/>
              <a:t>recognising</a:t>
            </a:r>
            <a:r>
              <a:rPr lang="en-US" b="1"/>
              <a:t> VET) </a:t>
            </a:r>
            <a:endParaRPr lang="en-US">
              <a:cs typeface="Calibri" panose="020F0502020204030204"/>
            </a:endParaRPr>
          </a:p>
          <a:p>
            <a:pPr marL="171450" indent="-171450">
              <a:buFont typeface="Arial"/>
              <a:buChar char="•"/>
            </a:pPr>
            <a:r>
              <a:rPr lang="en-US"/>
              <a:t>Some exciting and important work, especially when you consider the year we’ve been having this year</a:t>
            </a:r>
            <a:endParaRPr lang="en-US">
              <a:cs typeface="Calibri" panose="020F0502020204030204"/>
            </a:endParaRPr>
          </a:p>
          <a:p>
            <a:pPr marL="171450" indent="-171450">
              <a:buFont typeface="Arial"/>
              <a:buChar char="•"/>
            </a:pPr>
            <a:r>
              <a:rPr lang="en-US"/>
              <a:t>You’ll remember the correspondence that was sent out in July……………………</a:t>
            </a:r>
            <a:endParaRPr lang="en-US">
              <a:cs typeface="Calibri" panose="020F0502020204030204"/>
            </a:endParaRP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10"/>
          </p:nvPr>
        </p:nvSpPr>
        <p:spPr/>
        <p:txBody>
          <a:bodyPr/>
          <a:lstStyle/>
          <a:p>
            <a:fld id="{5BD5E62F-C614-4D94-8E61-01C34F63FC1C}" type="slidenum">
              <a:rPr lang="en-AU" smtClean="0"/>
              <a:t>35</a:t>
            </a:fld>
            <a:endParaRPr lang="en-AU"/>
          </a:p>
        </p:txBody>
      </p:sp>
    </p:spTree>
    <p:extLst>
      <p:ext uri="{BB962C8B-B14F-4D97-AF65-F5344CB8AC3E}">
        <p14:creationId xmlns:p14="http://schemas.microsoft.com/office/powerpoint/2010/main" val="2178422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Hopefully you had an opportunity to view Episode 2 of ‘You CAN Ask That’ with our SACE CE - Martin </a:t>
            </a:r>
            <a:r>
              <a:rPr lang="en-AU" err="1"/>
              <a:t>Westwell</a:t>
            </a:r>
            <a:r>
              <a:rPr lang="en-AU"/>
              <a:t> and SATAC Chief Exec - Stuart Mossman addressing how SACE and SATAC are working together to ensure students are not disadvantaged with SACE completion or University Entry options due to the effects of Covid - 19</a:t>
            </a:r>
            <a:endParaRPr lang="en-US"/>
          </a:p>
        </p:txBody>
      </p:sp>
      <p:sp>
        <p:nvSpPr>
          <p:cNvPr id="4" name="Slide Number Placeholder 3"/>
          <p:cNvSpPr>
            <a:spLocks noGrp="1"/>
          </p:cNvSpPr>
          <p:nvPr>
            <p:ph type="sldNum" sz="quarter" idx="10"/>
          </p:nvPr>
        </p:nvSpPr>
        <p:spPr/>
        <p:txBody>
          <a:bodyPr/>
          <a:lstStyle/>
          <a:p>
            <a:fld id="{5BD5E62F-C614-4D94-8E61-01C34F63FC1C}" type="slidenum">
              <a:rPr lang="en-AU" smtClean="0"/>
              <a:t>36</a:t>
            </a:fld>
            <a:endParaRPr lang="en-AU"/>
          </a:p>
        </p:txBody>
      </p:sp>
    </p:spTree>
    <p:extLst>
      <p:ext uri="{BB962C8B-B14F-4D97-AF65-F5344CB8AC3E}">
        <p14:creationId xmlns:p14="http://schemas.microsoft.com/office/powerpoint/2010/main" val="677042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Thi</a:t>
            </a:r>
            <a:r>
              <a:rPr lang="en-AU" baseline="0"/>
              <a:t>s is the deadline date for VET resulting is still working towards – ultimately </a:t>
            </a:r>
            <a:r>
              <a:rPr lang="en-AU"/>
              <a:t>schools should</a:t>
            </a:r>
            <a:r>
              <a:rPr lang="en-AU" baseline="0"/>
              <a:t> be entering all results (Except any outstanding Cert III).</a:t>
            </a:r>
          </a:p>
          <a:p>
            <a:pPr marL="171450" indent="-171450">
              <a:buFont typeface="Arial" panose="020B0604020202020204" pitchFamily="34" charset="0"/>
              <a:buChar char="•"/>
            </a:pPr>
            <a:r>
              <a:rPr lang="en-US" baseline="0"/>
              <a:t>Fill in what you have of the Cert III to minimize your work output later</a:t>
            </a:r>
            <a:endParaRPr lang="en-AU" baseline="0"/>
          </a:p>
          <a:p>
            <a:pPr marL="171450" indent="-171450">
              <a:buFont typeface="Arial" panose="020B0604020202020204" pitchFamily="34" charset="0"/>
              <a:buChar char="•"/>
            </a:pPr>
            <a:r>
              <a:rPr lang="en-AU"/>
              <a:t>VET Qualification</a:t>
            </a:r>
            <a:r>
              <a:rPr lang="en-AU" baseline="0"/>
              <a:t> Verification forms and evidence can be provided as early as you like</a:t>
            </a:r>
            <a:r>
              <a:rPr lang="en-AU"/>
              <a:t> if you have the information prior you do not have to wait until the 30th November date</a:t>
            </a:r>
            <a:r>
              <a:rPr lang="en-AU" baseline="0"/>
              <a:t>.</a:t>
            </a:r>
            <a:r>
              <a:rPr lang="en-AU"/>
              <a:t> </a:t>
            </a:r>
            <a:endParaRPr lang="en-AU" baseline="0">
              <a:cs typeface="Calibri"/>
            </a:endParaRPr>
          </a:p>
          <a:p>
            <a:pPr marL="171450" indent="-171450">
              <a:buFont typeface="Arial" panose="020B0604020202020204" pitchFamily="34" charset="0"/>
              <a:buChar char="•"/>
            </a:pPr>
            <a:r>
              <a:rPr lang="en-AU" baseline="0"/>
              <a:t>Enter results as soon as you have them/Don’t leave until the last minute.</a:t>
            </a:r>
          </a:p>
        </p:txBody>
      </p:sp>
      <p:sp>
        <p:nvSpPr>
          <p:cNvPr id="4" name="Slide Number Placeholder 3"/>
          <p:cNvSpPr>
            <a:spLocks noGrp="1"/>
          </p:cNvSpPr>
          <p:nvPr>
            <p:ph type="sldNum" sz="quarter" idx="10"/>
          </p:nvPr>
        </p:nvSpPr>
        <p:spPr/>
        <p:txBody>
          <a:bodyPr/>
          <a:lstStyle/>
          <a:p>
            <a:fld id="{5BD5E62F-C614-4D94-8E61-01C34F63FC1C}" type="slidenum">
              <a:rPr lang="en-AU" smtClean="0"/>
              <a:t>37</a:t>
            </a:fld>
            <a:endParaRPr lang="en-AU"/>
          </a:p>
        </p:txBody>
      </p:sp>
    </p:spTree>
    <p:extLst>
      <p:ext uri="{BB962C8B-B14F-4D97-AF65-F5344CB8AC3E}">
        <p14:creationId xmlns:p14="http://schemas.microsoft.com/office/powerpoint/2010/main" val="2058193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5BD5E62F-C614-4D94-8E61-01C34F63FC1C}" type="slidenum">
              <a:rPr lang="en-AU" smtClean="0"/>
              <a:t>38</a:t>
            </a:fld>
            <a:endParaRPr lang="en-AU"/>
          </a:p>
        </p:txBody>
      </p:sp>
    </p:spTree>
    <p:extLst>
      <p:ext uri="{BB962C8B-B14F-4D97-AF65-F5344CB8AC3E}">
        <p14:creationId xmlns:p14="http://schemas.microsoft.com/office/powerpoint/2010/main" val="1472421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BD5E62F-C614-4D94-8E61-01C34F63FC1C}" type="slidenum">
              <a:rPr lang="en-AU" smtClean="0"/>
              <a:t>39</a:t>
            </a:fld>
            <a:endParaRPr lang="en-AU"/>
          </a:p>
        </p:txBody>
      </p:sp>
    </p:spTree>
    <p:extLst>
      <p:ext uri="{BB962C8B-B14F-4D97-AF65-F5344CB8AC3E}">
        <p14:creationId xmlns:p14="http://schemas.microsoft.com/office/powerpoint/2010/main" val="4269432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screen. </a:t>
            </a:r>
            <a:endParaRPr lang="en-AU"/>
          </a:p>
        </p:txBody>
      </p:sp>
      <p:sp>
        <p:nvSpPr>
          <p:cNvPr id="4" name="Slide Number Placeholder 3"/>
          <p:cNvSpPr>
            <a:spLocks noGrp="1"/>
          </p:cNvSpPr>
          <p:nvPr>
            <p:ph type="sldNum" sz="quarter" idx="10"/>
          </p:nvPr>
        </p:nvSpPr>
        <p:spPr/>
        <p:txBody>
          <a:bodyPr/>
          <a:lstStyle/>
          <a:p>
            <a:fld id="{D7E3A12B-9A5C-4CC8-8CD0-1B04CB8D6F13}" type="slidenum">
              <a:rPr lang="en-AU" smtClean="0"/>
              <a:t>4</a:t>
            </a:fld>
            <a:endParaRPr lang="en-AU"/>
          </a:p>
        </p:txBody>
      </p:sp>
    </p:spTree>
    <p:extLst>
      <p:ext uri="{BB962C8B-B14F-4D97-AF65-F5344CB8AC3E}">
        <p14:creationId xmlns:p14="http://schemas.microsoft.com/office/powerpoint/2010/main" val="3395663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For students who cannot complete their VET or their work placement by the due date, there will be an additional opportunity to submit VET results and still have their completed Certificate III count towards their ATAR before the university first round offers in January 2021. </a:t>
            </a:r>
            <a:r>
              <a:rPr lang="en-AU" dirty="0"/>
              <a:t>You can provide these earlier if you have them!</a:t>
            </a:r>
          </a:p>
        </p:txBody>
      </p:sp>
      <p:sp>
        <p:nvSpPr>
          <p:cNvPr id="4" name="Slide Number Placeholder 3"/>
          <p:cNvSpPr>
            <a:spLocks noGrp="1"/>
          </p:cNvSpPr>
          <p:nvPr>
            <p:ph type="sldNum" sz="quarter" idx="10"/>
          </p:nvPr>
        </p:nvSpPr>
        <p:spPr/>
        <p:txBody>
          <a:bodyPr/>
          <a:lstStyle/>
          <a:p>
            <a:fld id="{5BD5E62F-C614-4D94-8E61-01C34F63FC1C}" type="slidenum">
              <a:rPr lang="en-AU" smtClean="0"/>
              <a:t>40</a:t>
            </a:fld>
            <a:endParaRPr lang="en-AU"/>
          </a:p>
        </p:txBody>
      </p:sp>
    </p:spTree>
    <p:extLst>
      <p:ext uri="{BB962C8B-B14F-4D97-AF65-F5344CB8AC3E}">
        <p14:creationId xmlns:p14="http://schemas.microsoft.com/office/powerpoint/2010/main" val="3966312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Read screen</a:t>
            </a:r>
            <a:endParaRPr lang="en-AU" dirty="0"/>
          </a:p>
        </p:txBody>
      </p:sp>
      <p:sp>
        <p:nvSpPr>
          <p:cNvPr id="4" name="Slide Number Placeholder 3"/>
          <p:cNvSpPr>
            <a:spLocks noGrp="1"/>
          </p:cNvSpPr>
          <p:nvPr>
            <p:ph type="sldNum" sz="quarter" idx="10"/>
          </p:nvPr>
        </p:nvSpPr>
        <p:spPr/>
        <p:txBody>
          <a:bodyPr/>
          <a:lstStyle/>
          <a:p>
            <a:fld id="{5BD5E62F-C614-4D94-8E61-01C34F63FC1C}" type="slidenum">
              <a:rPr lang="en-AU" smtClean="0"/>
              <a:t>41</a:t>
            </a:fld>
            <a:endParaRPr lang="en-AU"/>
          </a:p>
        </p:txBody>
      </p:sp>
    </p:spTree>
    <p:extLst>
      <p:ext uri="{BB962C8B-B14F-4D97-AF65-F5344CB8AC3E}">
        <p14:creationId xmlns:p14="http://schemas.microsoft.com/office/powerpoint/2010/main" val="1015648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Read screen</a:t>
            </a:r>
            <a:endParaRPr lang="en-AU" dirty="0"/>
          </a:p>
        </p:txBody>
      </p:sp>
      <p:sp>
        <p:nvSpPr>
          <p:cNvPr id="4" name="Slide Number Placeholder 3"/>
          <p:cNvSpPr>
            <a:spLocks noGrp="1"/>
          </p:cNvSpPr>
          <p:nvPr>
            <p:ph type="sldNum" sz="quarter" idx="10"/>
          </p:nvPr>
        </p:nvSpPr>
        <p:spPr/>
        <p:txBody>
          <a:bodyPr/>
          <a:lstStyle/>
          <a:p>
            <a:fld id="{5BD5E62F-C614-4D94-8E61-01C34F63FC1C}" type="slidenum">
              <a:rPr lang="en-AU" smtClean="0"/>
              <a:t>42</a:t>
            </a:fld>
            <a:endParaRPr lang="en-AU"/>
          </a:p>
        </p:txBody>
      </p:sp>
    </p:spTree>
    <p:extLst>
      <p:ext uri="{BB962C8B-B14F-4D97-AF65-F5344CB8AC3E}">
        <p14:creationId xmlns:p14="http://schemas.microsoft.com/office/powerpoint/2010/main" val="2629567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IS THE MAIN</a:t>
            </a:r>
            <a:r>
              <a:rPr lang="en-US" baseline="0" dirty="0"/>
              <a:t> VET DATA RESULTS DUE DATE ALL SCHOOLS SHOULD BE WORKING TOWARDS</a:t>
            </a:r>
            <a:endParaRPr lang="en-AU" baseline="0" dirty="0"/>
          </a:p>
        </p:txBody>
      </p:sp>
      <p:sp>
        <p:nvSpPr>
          <p:cNvPr id="4" name="Slide Number Placeholder 3"/>
          <p:cNvSpPr>
            <a:spLocks noGrp="1"/>
          </p:cNvSpPr>
          <p:nvPr>
            <p:ph type="sldNum" sz="quarter" idx="10"/>
          </p:nvPr>
        </p:nvSpPr>
        <p:spPr/>
        <p:txBody>
          <a:bodyPr/>
          <a:lstStyle/>
          <a:p>
            <a:fld id="{5BD5E62F-C614-4D94-8E61-01C34F63FC1C}" type="slidenum">
              <a:rPr lang="en-AU" smtClean="0"/>
              <a:t>43</a:t>
            </a:fld>
            <a:endParaRPr lang="en-AU"/>
          </a:p>
        </p:txBody>
      </p:sp>
    </p:spTree>
    <p:extLst>
      <p:ext uri="{BB962C8B-B14F-4D97-AF65-F5344CB8AC3E}">
        <p14:creationId xmlns:p14="http://schemas.microsoft.com/office/powerpoint/2010/main" val="1581744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VET Qualification Verification – exemplar      </a:t>
            </a:r>
          </a:p>
          <a:p>
            <a:r>
              <a:rPr lang="en-US" b="1"/>
              <a:t>Located through VET reports &gt; VET reports</a:t>
            </a:r>
            <a:r>
              <a:rPr lang="en-US" b="1" baseline="0"/>
              <a:t> </a:t>
            </a:r>
            <a:r>
              <a:rPr lang="en-US" b="1"/>
              <a:t>Selection</a:t>
            </a:r>
          </a:p>
          <a:p>
            <a:r>
              <a:rPr lang="en-US"/>
              <a:t>Encourage you to email ASAP!!  </a:t>
            </a:r>
            <a:r>
              <a:rPr lang="en-US" sz="1200">
                <a:solidFill>
                  <a:schemeClr val="bg1"/>
                </a:solidFill>
                <a:hlinkClick r:id="rId3"/>
              </a:rPr>
              <a:t>askSACE@sa.gov.au</a:t>
            </a:r>
            <a:endParaRPr lang="en-US" baseline="0">
              <a:solidFill>
                <a:schemeClr val="bg1"/>
              </a:solidFill>
            </a:endParaRPr>
          </a:p>
          <a:p>
            <a:pPr defTabSz="982614">
              <a:defRPr/>
            </a:pPr>
            <a:r>
              <a:rPr lang="en-AU">
                <a:solidFill>
                  <a:schemeClr val="tx1">
                    <a:lumMod val="75000"/>
                    <a:lumOff val="25000"/>
                  </a:schemeClr>
                </a:solidFill>
                <a:latin typeface="Arial" panose="020B0604020202020204" pitchFamily="34" charset="0"/>
                <a:cs typeface="Arial" panose="020B0604020202020204" pitchFamily="34" charset="0"/>
              </a:rPr>
              <a:t>Ensure </a:t>
            </a:r>
            <a:r>
              <a:rPr lang="en-AU" b="1">
                <a:solidFill>
                  <a:srgbClr val="FF0000"/>
                </a:solidFill>
                <a:latin typeface="Arial" panose="020B0604020202020204" pitchFamily="34" charset="0"/>
                <a:cs typeface="Arial" panose="020B0604020202020204" pitchFamily="34" charset="0"/>
              </a:rPr>
              <a:t>evidence of qualification completion </a:t>
            </a:r>
            <a:r>
              <a:rPr lang="en-AU" b="1" i="1" u="sng">
                <a:solidFill>
                  <a:srgbClr val="FF0000"/>
                </a:solidFill>
                <a:latin typeface="Arial" panose="020B0604020202020204" pitchFamily="34" charset="0"/>
                <a:cs typeface="Arial" panose="020B0604020202020204" pitchFamily="34" charset="0"/>
              </a:rPr>
              <a:t>from the RTO</a:t>
            </a:r>
            <a:r>
              <a:rPr lang="en-AU" b="1">
                <a:solidFill>
                  <a:srgbClr val="FF0000"/>
                </a:solidFill>
                <a:latin typeface="Arial" panose="020B0604020202020204" pitchFamily="34" charset="0"/>
                <a:cs typeface="Arial" panose="020B0604020202020204" pitchFamily="34" charset="0"/>
              </a:rPr>
              <a:t> is attached</a:t>
            </a:r>
          </a:p>
          <a:p>
            <a:r>
              <a:rPr lang="en-US" baseline="0"/>
              <a:t>Just a reminder that you can verify at anytime throughout the year.</a:t>
            </a:r>
          </a:p>
          <a:p>
            <a:endParaRPr lang="en-AU"/>
          </a:p>
          <a:p>
            <a:endParaRPr lang="en-AU"/>
          </a:p>
        </p:txBody>
      </p:sp>
      <p:sp>
        <p:nvSpPr>
          <p:cNvPr id="4" name="Slide Number Placeholder 3"/>
          <p:cNvSpPr>
            <a:spLocks noGrp="1"/>
          </p:cNvSpPr>
          <p:nvPr>
            <p:ph type="sldNum" sz="quarter" idx="10"/>
          </p:nvPr>
        </p:nvSpPr>
        <p:spPr/>
        <p:txBody>
          <a:bodyPr/>
          <a:lstStyle/>
          <a:p>
            <a:fld id="{5BD5E62F-C614-4D94-8E61-01C34F63FC1C}" type="slidenum">
              <a:rPr lang="en-AU" smtClean="0"/>
              <a:t>44</a:t>
            </a:fld>
            <a:endParaRPr lang="en-AU"/>
          </a:p>
        </p:txBody>
      </p:sp>
    </p:spTree>
    <p:extLst>
      <p:ext uri="{BB962C8B-B14F-4D97-AF65-F5344CB8AC3E}">
        <p14:creationId xmlns:p14="http://schemas.microsoft.com/office/powerpoint/2010/main" val="1385903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required.</a:t>
            </a:r>
            <a:endParaRPr lang="en-AU" dirty="0"/>
          </a:p>
        </p:txBody>
      </p:sp>
      <p:sp>
        <p:nvSpPr>
          <p:cNvPr id="4" name="Slide Number Placeholder 3"/>
          <p:cNvSpPr>
            <a:spLocks noGrp="1"/>
          </p:cNvSpPr>
          <p:nvPr>
            <p:ph type="sldNum" sz="quarter" idx="10"/>
          </p:nvPr>
        </p:nvSpPr>
        <p:spPr/>
        <p:txBody>
          <a:bodyPr/>
          <a:lstStyle/>
          <a:p>
            <a:fld id="{5BD5E62F-C614-4D94-8E61-01C34F63FC1C}" type="slidenum">
              <a:rPr lang="en-AU" smtClean="0"/>
              <a:t>45</a:t>
            </a:fld>
            <a:endParaRPr lang="en-AU"/>
          </a:p>
        </p:txBody>
      </p:sp>
    </p:spTree>
    <p:extLst>
      <p:ext uri="{BB962C8B-B14F-4D97-AF65-F5344CB8AC3E}">
        <p14:creationId xmlns:p14="http://schemas.microsoft.com/office/powerpoint/2010/main" val="1474426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a:t>Acceptable evidence for verification can be:</a:t>
            </a:r>
          </a:p>
          <a:p>
            <a:pPr lvl="0"/>
            <a:r>
              <a:rPr lang="en-AU" sz="1300"/>
              <a:t>Student Parchment/Certificate of completion.</a:t>
            </a:r>
          </a:p>
          <a:p>
            <a:r>
              <a:rPr lang="en-AU" sz="1300"/>
              <a:t>Please ensure that the document has RTO name and code, the qualification name and code, and is signed by RTO.</a:t>
            </a:r>
          </a:p>
          <a:p>
            <a:pPr lvl="0"/>
            <a:r>
              <a:rPr lang="en-AU" sz="1300"/>
              <a:t>A letter from the RTO on their letterhead stating the student name, and wording similar to “This letter is confirming that (student name) from (student’s school name) has successfully completed the qualification (state name of qualification and qualification code)</a:t>
            </a:r>
          </a:p>
          <a:p>
            <a:r>
              <a:rPr lang="en-AU" sz="1300"/>
              <a:t>(This could be drafted by school and emailed to RTO to help them provide the information you need.)</a:t>
            </a:r>
          </a:p>
          <a:p>
            <a:r>
              <a:rPr lang="en-AU" sz="1300"/>
              <a:t> </a:t>
            </a:r>
          </a:p>
          <a:p>
            <a:r>
              <a:rPr lang="en-AU" sz="1300" b="1"/>
              <a:t>What is not acceptable?</a:t>
            </a:r>
            <a:br>
              <a:rPr lang="en-AU" sz="1300"/>
            </a:br>
            <a:r>
              <a:rPr lang="en-AU" sz="1300" b="1"/>
              <a:t> </a:t>
            </a:r>
            <a:endParaRPr lang="en-AU" sz="1300"/>
          </a:p>
          <a:p>
            <a:pPr lvl="0"/>
            <a:r>
              <a:rPr lang="en-AU" sz="1300"/>
              <a:t>Academic transcripts or similar with </a:t>
            </a:r>
            <a:r>
              <a:rPr lang="en-AU" sz="1300" b="1" i="1"/>
              <a:t>no mention </a:t>
            </a:r>
            <a:r>
              <a:rPr lang="en-AU" sz="1300"/>
              <a:t>of “Qualification completed” or “Parchment issued”. This is not sufficient.</a:t>
            </a:r>
          </a:p>
          <a:p>
            <a:pPr lvl="0"/>
            <a:r>
              <a:rPr lang="en-AU" sz="1300"/>
              <a:t>A result printout from </a:t>
            </a:r>
            <a:r>
              <a:rPr lang="en-AU" sz="1300" b="1"/>
              <a:t>VET broker </a:t>
            </a:r>
            <a:r>
              <a:rPr lang="en-AU" sz="1300"/>
              <a:t>(not the RTO) </a:t>
            </a:r>
          </a:p>
          <a:p>
            <a:pPr lvl="0"/>
            <a:r>
              <a:rPr lang="en-AU" sz="1300"/>
              <a:t>A result printout from the RTO with </a:t>
            </a:r>
            <a:r>
              <a:rPr lang="en-AU" sz="1300" b="1" i="1"/>
              <a:t>no comment about successful completion</a:t>
            </a:r>
            <a:r>
              <a:rPr lang="en-AU" sz="1300"/>
              <a:t>.</a:t>
            </a:r>
          </a:p>
          <a:p>
            <a:pPr eaLnBrk="1" hangingPunct="1">
              <a:defRPr/>
            </a:pPr>
            <a:endParaRPr lang="en-AU"/>
          </a:p>
          <a:p>
            <a:endParaRPr lang="en-AU"/>
          </a:p>
        </p:txBody>
      </p:sp>
      <p:sp>
        <p:nvSpPr>
          <p:cNvPr id="4" name="Slide Number Placeholder 3"/>
          <p:cNvSpPr>
            <a:spLocks noGrp="1"/>
          </p:cNvSpPr>
          <p:nvPr>
            <p:ph type="sldNum" sz="quarter" idx="10"/>
          </p:nvPr>
        </p:nvSpPr>
        <p:spPr/>
        <p:txBody>
          <a:bodyPr/>
          <a:lstStyle/>
          <a:p>
            <a:fld id="{5BD5E62F-C614-4D94-8E61-01C34F63FC1C}" type="slidenum">
              <a:rPr lang="en-AU" smtClean="0"/>
              <a:t>46</a:t>
            </a:fld>
            <a:endParaRPr lang="en-AU"/>
          </a:p>
        </p:txBody>
      </p:sp>
    </p:spTree>
    <p:extLst>
      <p:ext uri="{BB962C8B-B14F-4D97-AF65-F5344CB8AC3E}">
        <p14:creationId xmlns:p14="http://schemas.microsoft.com/office/powerpoint/2010/main" val="3009145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a:t>Acceptable evidence for verification can be:</a:t>
            </a:r>
          </a:p>
          <a:p>
            <a:pPr lvl="0"/>
            <a:r>
              <a:rPr lang="en-AU" sz="1300"/>
              <a:t>Student Parchment/Certificate of completion.</a:t>
            </a:r>
          </a:p>
          <a:p>
            <a:r>
              <a:rPr lang="en-AU" sz="1300"/>
              <a:t>Please ensure that the document has RTO name and code, the qualification name and code, and is signed by RTO.</a:t>
            </a:r>
          </a:p>
          <a:p>
            <a:pPr lvl="0"/>
            <a:r>
              <a:rPr lang="en-AU" sz="1300"/>
              <a:t>A letter from the RTO on their letterhead stating the student name, and wording similar to “This letter is confirming that (student name) from (student’s school name) has successfully completed the qualification (state name of qualification and qualification code)</a:t>
            </a:r>
          </a:p>
          <a:p>
            <a:r>
              <a:rPr lang="en-AU" sz="1300"/>
              <a:t>(This could be drafted by school and emailed to RTO to help them provide the information you need.)</a:t>
            </a:r>
          </a:p>
          <a:p>
            <a:r>
              <a:rPr lang="en-AU" sz="1300"/>
              <a:t> </a:t>
            </a:r>
          </a:p>
        </p:txBody>
      </p:sp>
      <p:sp>
        <p:nvSpPr>
          <p:cNvPr id="4" name="Slide Number Placeholder 3"/>
          <p:cNvSpPr>
            <a:spLocks noGrp="1"/>
          </p:cNvSpPr>
          <p:nvPr>
            <p:ph type="sldNum" sz="quarter" idx="10"/>
          </p:nvPr>
        </p:nvSpPr>
        <p:spPr/>
        <p:txBody>
          <a:bodyPr/>
          <a:lstStyle/>
          <a:p>
            <a:fld id="{5BD5E62F-C614-4D94-8E61-01C34F63FC1C}" type="slidenum">
              <a:rPr lang="en-AU" smtClean="0"/>
              <a:t>47</a:t>
            </a:fld>
            <a:endParaRPr lang="en-AU"/>
          </a:p>
        </p:txBody>
      </p:sp>
    </p:spTree>
    <p:extLst>
      <p:ext uri="{BB962C8B-B14F-4D97-AF65-F5344CB8AC3E}">
        <p14:creationId xmlns:p14="http://schemas.microsoft.com/office/powerpoint/2010/main" val="3642916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b="1"/>
              <a:t>What is not acceptable?</a:t>
            </a:r>
            <a:br>
              <a:rPr lang="en-AU" sz="1300"/>
            </a:br>
            <a:r>
              <a:rPr lang="en-AU" sz="1300" b="1"/>
              <a:t> </a:t>
            </a:r>
            <a:endParaRPr lang="en-AU" sz="1300"/>
          </a:p>
          <a:p>
            <a:pPr lvl="0"/>
            <a:r>
              <a:rPr lang="en-AU" sz="1300"/>
              <a:t>Academic transcripts or similar with </a:t>
            </a:r>
            <a:r>
              <a:rPr lang="en-AU" sz="1300" b="1" i="1"/>
              <a:t>no mention </a:t>
            </a:r>
            <a:r>
              <a:rPr lang="en-AU" sz="1300"/>
              <a:t>of “Qualification completed” or “Parchment issued”. This is not sufficient.</a:t>
            </a:r>
          </a:p>
          <a:p>
            <a:pPr lvl="0"/>
            <a:r>
              <a:rPr lang="en-AU" sz="1300"/>
              <a:t>A result printout from </a:t>
            </a:r>
            <a:r>
              <a:rPr lang="en-AU" sz="1300" b="1"/>
              <a:t>VET broker </a:t>
            </a:r>
            <a:r>
              <a:rPr lang="en-AU" sz="1300"/>
              <a:t>(not the RTO) </a:t>
            </a:r>
          </a:p>
          <a:p>
            <a:pPr lvl="0"/>
            <a:r>
              <a:rPr lang="en-AU" sz="1300"/>
              <a:t>A result printout from the RTO with </a:t>
            </a:r>
            <a:r>
              <a:rPr lang="en-AU" sz="1300" b="1" i="1"/>
              <a:t>no comment about successful completion</a:t>
            </a:r>
            <a:r>
              <a:rPr lang="en-AU" sz="1300"/>
              <a:t>.</a:t>
            </a:r>
          </a:p>
          <a:p>
            <a:pPr eaLnBrk="1" hangingPunct="1">
              <a:defRPr/>
            </a:pPr>
            <a:endParaRPr lang="en-AU"/>
          </a:p>
          <a:p>
            <a:endParaRPr lang="en-AU"/>
          </a:p>
        </p:txBody>
      </p:sp>
      <p:sp>
        <p:nvSpPr>
          <p:cNvPr id="4" name="Slide Number Placeholder 3"/>
          <p:cNvSpPr>
            <a:spLocks noGrp="1"/>
          </p:cNvSpPr>
          <p:nvPr>
            <p:ph type="sldNum" sz="quarter" idx="10"/>
          </p:nvPr>
        </p:nvSpPr>
        <p:spPr/>
        <p:txBody>
          <a:bodyPr/>
          <a:lstStyle/>
          <a:p>
            <a:fld id="{5BD5E62F-C614-4D94-8E61-01C34F63FC1C}" type="slidenum">
              <a:rPr lang="en-AU" smtClean="0"/>
              <a:t>48</a:t>
            </a:fld>
            <a:endParaRPr lang="en-AU"/>
          </a:p>
        </p:txBody>
      </p:sp>
    </p:spTree>
    <p:extLst>
      <p:ext uri="{BB962C8B-B14F-4D97-AF65-F5344CB8AC3E}">
        <p14:creationId xmlns:p14="http://schemas.microsoft.com/office/powerpoint/2010/main" val="2334640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Evidence</a:t>
            </a:r>
            <a:r>
              <a:rPr lang="en-US" baseline="0"/>
              <a:t> assessed on an individual case by case basis. </a:t>
            </a:r>
            <a:endParaRPr lang="en-AU"/>
          </a:p>
        </p:txBody>
      </p:sp>
      <p:sp>
        <p:nvSpPr>
          <p:cNvPr id="4" name="Slide Number Placeholder 3"/>
          <p:cNvSpPr>
            <a:spLocks noGrp="1"/>
          </p:cNvSpPr>
          <p:nvPr>
            <p:ph type="sldNum" sz="quarter" idx="10"/>
          </p:nvPr>
        </p:nvSpPr>
        <p:spPr/>
        <p:txBody>
          <a:bodyPr/>
          <a:lstStyle/>
          <a:p>
            <a:fld id="{5BD5E62F-C614-4D94-8E61-01C34F63FC1C}" type="slidenum">
              <a:rPr lang="en-AU" smtClean="0"/>
              <a:t>49</a:t>
            </a:fld>
            <a:endParaRPr lang="en-AU"/>
          </a:p>
        </p:txBody>
      </p:sp>
    </p:spTree>
    <p:extLst>
      <p:ext uri="{BB962C8B-B14F-4D97-AF65-F5344CB8AC3E}">
        <p14:creationId xmlns:p14="http://schemas.microsoft.com/office/powerpoint/2010/main" val="119165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latin typeface="+mn-lt"/>
              </a:rPr>
              <a:t>Reminders</a:t>
            </a:r>
          </a:p>
          <a:p>
            <a:pPr marL="0" indent="0">
              <a:buFont typeface="Arial" panose="020B0604020202020204" pitchFamily="34" charset="0"/>
              <a:buNone/>
            </a:pPr>
            <a:endParaRPr lang="en-US" b="1">
              <a:latin typeface="+mn-lt"/>
            </a:endParaRPr>
          </a:p>
          <a:p>
            <a:pPr marL="0" indent="0">
              <a:buFont typeface="Arial" panose="020B0604020202020204" pitchFamily="34" charset="0"/>
              <a:buNone/>
            </a:pPr>
            <a:r>
              <a:rPr lang="en-US">
                <a:latin typeface="+mn-lt"/>
              </a:rPr>
              <a:t>If </a:t>
            </a:r>
            <a:r>
              <a:rPr lang="en-AU">
                <a:latin typeface="+mn-lt"/>
              </a:rPr>
              <a:t>subjects are added or no longer being taught (i.e. all students withdrawn) </a:t>
            </a:r>
            <a:r>
              <a:rPr lang="en-US">
                <a:latin typeface="+mn-lt"/>
              </a:rPr>
              <a:t> </a:t>
            </a:r>
            <a:r>
              <a:rPr lang="en-US" b="1" i="1">
                <a:latin typeface="+mn-lt"/>
              </a:rPr>
              <a:t>after</a:t>
            </a:r>
            <a:r>
              <a:rPr lang="en-US">
                <a:latin typeface="+mn-lt"/>
              </a:rPr>
              <a:t> the due date please contact the </a:t>
            </a:r>
            <a:r>
              <a:rPr lang="en-US" err="1">
                <a:latin typeface="+mn-lt"/>
              </a:rPr>
              <a:t>AskSACE</a:t>
            </a:r>
            <a:r>
              <a:rPr lang="en-US">
                <a:latin typeface="+mn-lt"/>
              </a:rPr>
              <a:t> team as this may impact on moderation and/or review requirements</a:t>
            </a:r>
            <a:endParaRPr lang="en-AU"/>
          </a:p>
        </p:txBody>
      </p:sp>
      <p:sp>
        <p:nvSpPr>
          <p:cNvPr id="4" name="Slide Number Placeholder 3"/>
          <p:cNvSpPr>
            <a:spLocks noGrp="1"/>
          </p:cNvSpPr>
          <p:nvPr>
            <p:ph type="sldNum" sz="quarter" idx="10"/>
          </p:nvPr>
        </p:nvSpPr>
        <p:spPr/>
        <p:txBody>
          <a:bodyPr/>
          <a:lstStyle/>
          <a:p>
            <a:fld id="{D7E3A12B-9A5C-4CC8-8CD0-1B04CB8D6F13}" type="slidenum">
              <a:rPr lang="en-AU" smtClean="0"/>
              <a:t>5</a:t>
            </a:fld>
            <a:endParaRPr lang="en-AU"/>
          </a:p>
        </p:txBody>
      </p:sp>
    </p:spTree>
    <p:extLst>
      <p:ext uri="{BB962C8B-B14F-4D97-AF65-F5344CB8AC3E}">
        <p14:creationId xmlns:p14="http://schemas.microsoft.com/office/powerpoint/2010/main" val="737413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Draft document</a:t>
            </a:r>
            <a:r>
              <a:rPr lang="en-US">
                <a:cs typeface="Calibri"/>
              </a:rPr>
              <a:t> still.</a:t>
            </a:r>
          </a:p>
          <a:p>
            <a:endParaRPr lang="en-US"/>
          </a:p>
          <a:p>
            <a:r>
              <a:rPr lang="en-US">
                <a:cs typeface="Calibri"/>
              </a:rPr>
              <a:t>A final will be provided to schools for use with submitting additional Certificate III results </a:t>
            </a:r>
            <a:r>
              <a:rPr lang="en-US" b="1">
                <a:solidFill>
                  <a:schemeClr val="tx1"/>
                </a:solidFill>
                <a:cs typeface="Calibri"/>
              </a:rPr>
              <a:t>post 30th November 2020 </a:t>
            </a:r>
            <a:r>
              <a:rPr lang="en-US">
                <a:cs typeface="Calibri"/>
              </a:rPr>
              <a:t>cut off date. </a:t>
            </a:r>
          </a:p>
          <a:p>
            <a:endParaRPr lang="en-US">
              <a:cs typeface="Calibri"/>
            </a:endParaRPr>
          </a:p>
          <a:p>
            <a:r>
              <a:rPr lang="en-US" sz="1400" b="1">
                <a:cs typeface="Calibri"/>
              </a:rPr>
              <a:t>Verification Form via schools online is not accessible after 30</a:t>
            </a:r>
            <a:r>
              <a:rPr lang="en-US" sz="1400" b="1" baseline="30000">
                <a:cs typeface="Calibri"/>
              </a:rPr>
              <a:t>th</a:t>
            </a:r>
            <a:r>
              <a:rPr lang="en-US" sz="1400" b="1">
                <a:cs typeface="Calibri"/>
              </a:rPr>
              <a:t> November date.</a:t>
            </a:r>
          </a:p>
        </p:txBody>
      </p:sp>
      <p:sp>
        <p:nvSpPr>
          <p:cNvPr id="4" name="Slide Number Placeholder 3"/>
          <p:cNvSpPr>
            <a:spLocks noGrp="1"/>
          </p:cNvSpPr>
          <p:nvPr>
            <p:ph type="sldNum" sz="quarter" idx="5"/>
          </p:nvPr>
        </p:nvSpPr>
        <p:spPr/>
        <p:txBody>
          <a:bodyPr/>
          <a:lstStyle/>
          <a:p>
            <a:fld id="{19F58AE4-2BA2-4D1C-BC76-1A4E70D5A7C9}" type="slidenum">
              <a:rPr lang="en-AU" smtClean="0"/>
              <a:t>50</a:t>
            </a:fld>
            <a:endParaRPr lang="en-AU"/>
          </a:p>
        </p:txBody>
      </p:sp>
    </p:spTree>
    <p:extLst>
      <p:ext uri="{BB962C8B-B14F-4D97-AF65-F5344CB8AC3E}">
        <p14:creationId xmlns:p14="http://schemas.microsoft.com/office/powerpoint/2010/main" val="599704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screen</a:t>
            </a:r>
            <a:endParaRPr lang="en-AU" dirty="0"/>
          </a:p>
        </p:txBody>
      </p:sp>
      <p:sp>
        <p:nvSpPr>
          <p:cNvPr id="4" name="Slide Number Placeholder 3"/>
          <p:cNvSpPr>
            <a:spLocks noGrp="1"/>
          </p:cNvSpPr>
          <p:nvPr>
            <p:ph type="sldNum" sz="quarter" idx="10"/>
          </p:nvPr>
        </p:nvSpPr>
        <p:spPr/>
        <p:txBody>
          <a:bodyPr/>
          <a:lstStyle/>
          <a:p>
            <a:fld id="{5BD5E62F-C614-4D94-8E61-01C34F63FC1C}" type="slidenum">
              <a:rPr lang="en-AU" smtClean="0"/>
              <a:t>51</a:t>
            </a:fld>
            <a:endParaRPr lang="en-AU"/>
          </a:p>
        </p:txBody>
      </p:sp>
    </p:spTree>
    <p:extLst>
      <p:ext uri="{BB962C8B-B14F-4D97-AF65-F5344CB8AC3E}">
        <p14:creationId xmlns:p14="http://schemas.microsoft.com/office/powerpoint/2010/main" val="616333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 coordinators</a:t>
            </a:r>
            <a:r>
              <a:rPr lang="en-US" baseline="0"/>
              <a:t> to reiterate to students that the missing competency requirements will still need to be undertaken if they wish to complete the full Certificate III qualification.</a:t>
            </a:r>
            <a:endParaRPr lang="en-AU"/>
          </a:p>
        </p:txBody>
      </p:sp>
      <p:sp>
        <p:nvSpPr>
          <p:cNvPr id="4" name="Slide Number Placeholder 3"/>
          <p:cNvSpPr>
            <a:spLocks noGrp="1"/>
          </p:cNvSpPr>
          <p:nvPr>
            <p:ph type="sldNum" sz="quarter" idx="10"/>
          </p:nvPr>
        </p:nvSpPr>
        <p:spPr/>
        <p:txBody>
          <a:bodyPr/>
          <a:lstStyle/>
          <a:p>
            <a:fld id="{5BD5E62F-C614-4D94-8E61-01C34F63FC1C}" type="slidenum">
              <a:rPr lang="en-AU" smtClean="0"/>
              <a:t>52</a:t>
            </a:fld>
            <a:endParaRPr lang="en-AU"/>
          </a:p>
        </p:txBody>
      </p:sp>
    </p:spTree>
    <p:extLst>
      <p:ext uri="{BB962C8B-B14F-4D97-AF65-F5344CB8AC3E}">
        <p14:creationId xmlns:p14="http://schemas.microsoft.com/office/powerpoint/2010/main" val="4000641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BD5E62F-C614-4D94-8E61-01C34F63FC1C}" type="slidenum">
              <a:rPr lang="en-AU" smtClean="0"/>
              <a:t>53</a:t>
            </a:fld>
            <a:endParaRPr lang="en-AU"/>
          </a:p>
        </p:txBody>
      </p:sp>
    </p:spTree>
    <p:extLst>
      <p:ext uri="{BB962C8B-B14F-4D97-AF65-F5344CB8AC3E}">
        <p14:creationId xmlns:p14="http://schemas.microsoft.com/office/powerpoint/2010/main" val="306855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AU"/>
          </a:p>
        </p:txBody>
      </p:sp>
      <p:sp>
        <p:nvSpPr>
          <p:cNvPr id="4" name="Slide Number Placeholder 3"/>
          <p:cNvSpPr>
            <a:spLocks noGrp="1"/>
          </p:cNvSpPr>
          <p:nvPr>
            <p:ph type="sldNum" sz="quarter" idx="10"/>
          </p:nvPr>
        </p:nvSpPr>
        <p:spPr/>
        <p:txBody>
          <a:bodyPr/>
          <a:lstStyle/>
          <a:p>
            <a:fld id="{7601906A-3998-4688-95F3-B397A4A106C9}" type="slidenum">
              <a:rPr lang="en-AU" smtClean="0"/>
              <a:t>54</a:t>
            </a:fld>
            <a:endParaRPr lang="en-AU"/>
          </a:p>
        </p:txBody>
      </p:sp>
      <p:sp>
        <p:nvSpPr>
          <p:cNvPr id="5" name="Footer Placeholder 4"/>
          <p:cNvSpPr>
            <a:spLocks noGrp="1"/>
          </p:cNvSpPr>
          <p:nvPr>
            <p:ph type="ftr" sz="quarter" idx="11"/>
          </p:nvPr>
        </p:nvSpPr>
        <p:spPr/>
        <p:txBody>
          <a:bodyPr/>
          <a:lstStyle/>
          <a:p>
            <a:r>
              <a:rPr lang="en-US"/>
              <a:t>SACE Management Conferences, 17-28/02/20</a:t>
            </a:r>
            <a:endParaRPr lang="en-AU"/>
          </a:p>
        </p:txBody>
      </p:sp>
    </p:spTree>
    <p:extLst>
      <p:ext uri="{BB962C8B-B14F-4D97-AF65-F5344CB8AC3E}">
        <p14:creationId xmlns:p14="http://schemas.microsoft.com/office/powerpoint/2010/main" val="8695582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about Governor of South Australia commendation awards. Approximately 25 awarded for excellence and these must be through nominations from schools and academic achievement. One award</a:t>
            </a:r>
            <a:r>
              <a:rPr lang="en-US" baseline="0"/>
              <a:t> for aboriginal student excellence award and one for excellence in modified subjects award. We spoke about this in detail during semester 1 SACE management conference.</a:t>
            </a:r>
            <a:endParaRPr lang="en-AU"/>
          </a:p>
        </p:txBody>
      </p:sp>
      <p:sp>
        <p:nvSpPr>
          <p:cNvPr id="4" name="Slide Number Placeholder 3"/>
          <p:cNvSpPr>
            <a:spLocks noGrp="1"/>
          </p:cNvSpPr>
          <p:nvPr>
            <p:ph type="sldNum" sz="quarter" idx="10"/>
          </p:nvPr>
        </p:nvSpPr>
        <p:spPr/>
        <p:txBody>
          <a:bodyPr/>
          <a:lstStyle/>
          <a:p>
            <a:fld id="{C8409C71-32D2-45CE-88EE-5732C00E639D}" type="slidenum">
              <a:rPr lang="en-AU" smtClean="0"/>
              <a:t>55</a:t>
            </a:fld>
            <a:endParaRPr lang="en-AU"/>
          </a:p>
        </p:txBody>
      </p:sp>
    </p:spTree>
    <p:extLst>
      <p:ext uri="{BB962C8B-B14F-4D97-AF65-F5344CB8AC3E}">
        <p14:creationId xmlns:p14="http://schemas.microsoft.com/office/powerpoint/2010/main" val="509690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Nominations</a:t>
            </a:r>
            <a:r>
              <a:rPr lang="en-US" baseline="0"/>
              <a:t> opens end of august and closes 13 November.  You will get a swift communication shortly. Forms, capability statements and exemplars are available on the SACE website. All schools are encouraged to nominate a student . Enquiries to Karen Collins.</a:t>
            </a:r>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56</a:t>
            </a:fld>
            <a:endParaRPr lang="en-AU"/>
          </a:p>
        </p:txBody>
      </p:sp>
    </p:spTree>
    <p:extLst>
      <p:ext uri="{BB962C8B-B14F-4D97-AF65-F5344CB8AC3E}">
        <p14:creationId xmlns:p14="http://schemas.microsoft.com/office/powerpoint/2010/main" val="6732397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special request to all leaders and SACE coordinators to ask students to check their address details in student’s online “account” section and notify the school to change this if incorrect before examination start. Their certificates are sent to the address recorded and we get phone calls and return envelopes relating to this</a:t>
            </a:r>
            <a:r>
              <a:rPr lang="en-US" baseline="0"/>
              <a:t> during January.</a:t>
            </a:r>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57</a:t>
            </a:fld>
            <a:endParaRPr lang="en-AU"/>
          </a:p>
        </p:txBody>
      </p:sp>
    </p:spTree>
    <p:extLst>
      <p:ext uri="{BB962C8B-B14F-4D97-AF65-F5344CB8AC3E}">
        <p14:creationId xmlns:p14="http://schemas.microsoft.com/office/powerpoint/2010/main" val="2899500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a:solidFill>
                  <a:schemeClr val="tx1"/>
                </a:solidFill>
                <a:effectLst/>
                <a:latin typeface="+mn-lt"/>
                <a:ea typeface="+mn-ea"/>
                <a:cs typeface="+mn-cs"/>
              </a:rPr>
              <a:t>Subject renewal</a:t>
            </a:r>
            <a:endParaRPr lang="en-AU"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 </a:t>
            </a:r>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In May and June respectively, the SACE Board accredited the Politics, Power and People (replacing Australian and International Politics), and renewed Stage 1 and Stage 2 Legal Studies subject outlines for teaching in 2021.</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Consultation on the Stage 1 and Stage 2 renewed Psychology subject outline closed on 14 July. Feedback has been</a:t>
            </a:r>
            <a:r>
              <a:rPr lang="en-AU" sz="1200" kern="1200" baseline="0">
                <a:solidFill>
                  <a:schemeClr val="tx1"/>
                </a:solidFill>
                <a:effectLst/>
                <a:latin typeface="+mn-lt"/>
                <a:ea typeface="+mn-ea"/>
                <a:cs typeface="+mn-cs"/>
              </a:rPr>
              <a:t> </a:t>
            </a:r>
            <a:r>
              <a:rPr lang="en-AU" sz="1200" kern="1200">
                <a:solidFill>
                  <a:schemeClr val="tx1"/>
                </a:solidFill>
                <a:effectLst/>
                <a:latin typeface="+mn-lt"/>
                <a:ea typeface="+mn-ea"/>
                <a:cs typeface="+mn-cs"/>
              </a:rPr>
              <a:t>collated, and the subject outline will be presented to the Board for accreditation in late August. It is anticipated that Stage 1 Psychology will be taught in 2021, and Stage 2 Psychology in 2022.</a:t>
            </a:r>
          </a:p>
          <a:p>
            <a:r>
              <a:rPr lang="en-AU"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Implementation activities for the subjects listed on screen, to be taught in 2021, are currently being planned for delivery later this term: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We will notify teachers of these subjects through the usual communication channels.</a:t>
            </a:r>
          </a:p>
          <a:p>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58</a:t>
            </a:fld>
            <a:endParaRPr lang="en-AU"/>
          </a:p>
        </p:txBody>
      </p:sp>
    </p:spTree>
    <p:extLst>
      <p:ext uri="{BB962C8B-B14F-4D97-AF65-F5344CB8AC3E}">
        <p14:creationId xmlns:p14="http://schemas.microsoft.com/office/powerpoint/2010/main" val="3368038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37795" algn="l">
              <a:lnSpc>
                <a:spcPct val="100000"/>
              </a:lnSpc>
              <a:spcAft>
                <a:spcPts val="885"/>
              </a:spcAft>
            </a:pPr>
            <a:r>
              <a:rPr lang="en-AU" sz="1200">
                <a:solidFill>
                  <a:schemeClr val="tx1">
                    <a:lumMod val="75000"/>
                  </a:schemeClr>
                </a:solidFill>
                <a:latin typeface="Roboto Light" panose="02000000000000000000" pitchFamily="2" charset="0"/>
                <a:ea typeface="Roboto Light" panose="02000000000000000000" pitchFamily="2" charset="0"/>
              </a:rPr>
              <a:t>It is important that students receive credit for the learning they undertake in SACE subjects. </a:t>
            </a:r>
          </a:p>
          <a:p>
            <a:pPr algn="l">
              <a:lnSpc>
                <a:spcPct val="100000"/>
              </a:lnSpc>
              <a:spcAft>
                <a:spcPts val="885"/>
              </a:spcAft>
            </a:pPr>
            <a:r>
              <a:rPr lang="en-AU" sz="1200">
                <a:solidFill>
                  <a:schemeClr val="tx1">
                    <a:lumMod val="75000"/>
                  </a:schemeClr>
                </a:solidFill>
                <a:latin typeface="Roboto Light" panose="02000000000000000000" pitchFamily="2" charset="0"/>
                <a:ea typeface="Roboto Light" panose="02000000000000000000" pitchFamily="2" charset="0"/>
              </a:rPr>
              <a:t>For a range of reasons, teachers may believe that if a student is achieving poor results for their assessments, it is in the student's best interest to be withdrawn from the subject.  However, individual teachers may not always be aware that a D or E achievement may support a student’s SACE completion. </a:t>
            </a:r>
          </a:p>
          <a:p>
            <a:pPr algn="l">
              <a:lnSpc>
                <a:spcPct val="100000"/>
              </a:lnSpc>
              <a:spcAft>
                <a:spcPts val="1175"/>
              </a:spcAft>
            </a:pPr>
            <a:r>
              <a:rPr lang="en-AU" sz="1200">
                <a:solidFill>
                  <a:schemeClr val="tx1">
                    <a:lumMod val="75000"/>
                  </a:schemeClr>
                </a:solidFill>
                <a:latin typeface="Roboto Light" panose="02000000000000000000" pitchFamily="2" charset="0"/>
                <a:ea typeface="Roboto Light" panose="02000000000000000000" pitchFamily="2" charset="0"/>
              </a:rPr>
              <a:t>It is important schools understand that no credit can be provided when students are withdrawn from a subject. Supporting a student who is not engaging to demonstrate some evidence of the performance standards in a subject may mean the difference between completing and not</a:t>
            </a:r>
            <a:r>
              <a:rPr lang="en-AU" sz="1200">
                <a:solidFill>
                  <a:srgbClr val="FFFFFF"/>
                </a:solidFill>
                <a:latin typeface="Roboto Light" panose="02000000000000000000" pitchFamily="2" charset="0"/>
                <a:ea typeface="Roboto Light" panose="02000000000000000000" pitchFamily="2" charset="0"/>
              </a:rPr>
              <a:t> </a:t>
            </a:r>
            <a:r>
              <a:rPr lang="en-AU" sz="1200">
                <a:solidFill>
                  <a:schemeClr val="tx1">
                    <a:lumMod val="75000"/>
                  </a:schemeClr>
                </a:solidFill>
                <a:latin typeface="Roboto Light" panose="02000000000000000000" pitchFamily="2" charset="0"/>
                <a:ea typeface="Roboto Light" panose="02000000000000000000" pitchFamily="2" charset="0"/>
              </a:rPr>
              <a:t>completing the SACE for that student. </a:t>
            </a:r>
          </a:p>
          <a:p>
            <a:pPr algn="l">
              <a:lnSpc>
                <a:spcPct val="100000"/>
              </a:lnSpc>
              <a:spcAft>
                <a:spcPts val="1735"/>
              </a:spcAft>
            </a:pPr>
            <a:r>
              <a:rPr lang="en-AU" sz="1200">
                <a:solidFill>
                  <a:schemeClr val="tx1">
                    <a:lumMod val="75000"/>
                  </a:schemeClr>
                </a:solidFill>
                <a:latin typeface="Roboto Light" panose="02000000000000000000" pitchFamily="2" charset="0"/>
                <a:ea typeface="Roboto Light" panose="02000000000000000000" pitchFamily="2" charset="0"/>
              </a:rPr>
              <a:t>The table compares late withdrawal of a student’s subject enrolment with three alternative options that may provide some credit .</a:t>
            </a:r>
          </a:p>
          <a:p>
            <a:pPr algn="l">
              <a:lnSpc>
                <a:spcPct val="100000"/>
              </a:lnSpc>
              <a:spcAft>
                <a:spcPts val="1735"/>
              </a:spcAft>
            </a:pPr>
            <a:endParaRPr lang="en-AU" sz="1200" kern="1200">
              <a:solidFill>
                <a:schemeClr val="tx1">
                  <a:lumMod val="75000"/>
                </a:schemeClr>
              </a:solidFill>
              <a:effectLst/>
              <a:latin typeface="Roboto Light" panose="02000000000000000000" pitchFamily="2" charset="0"/>
              <a:ea typeface="Roboto Light" panose="02000000000000000000" pitchFamily="2" charset="0"/>
              <a:cs typeface="+mn-cs"/>
            </a:endParaRPr>
          </a:p>
          <a:p>
            <a:r>
              <a:rPr lang="en-AU" sz="1200" b="1">
                <a:solidFill>
                  <a:schemeClr val="tx1">
                    <a:lumMod val="75000"/>
                  </a:schemeClr>
                </a:solidFill>
                <a:latin typeface="Roboto Light" panose="02000000000000000000" pitchFamily="2" charset="0"/>
                <a:ea typeface="Roboto Light" panose="02000000000000000000" pitchFamily="2" charset="0"/>
              </a:rPr>
              <a:t>Exit Assessment </a:t>
            </a:r>
          </a:p>
          <a:p>
            <a:pPr>
              <a:spcBef>
                <a:spcPts val="300"/>
              </a:spcBef>
            </a:pPr>
            <a:r>
              <a:rPr lang="en-AU" sz="1200">
                <a:solidFill>
                  <a:schemeClr val="tx1">
                    <a:lumMod val="75000"/>
                  </a:schemeClr>
                </a:solidFill>
                <a:latin typeface="Roboto Light" panose="02000000000000000000" pitchFamily="2" charset="0"/>
                <a:ea typeface="Roboto Light" panose="02000000000000000000" pitchFamily="2" charset="0"/>
              </a:rPr>
              <a:t>An exit assessment can be granted for a student withdrawing from 20-credit Stage 2 subjects in the second half of the year or who have made a subject adjustment as a result of counselling after enrolments have closed and when: </a:t>
            </a:r>
          </a:p>
          <a:p>
            <a:pPr marL="171450" lvl="0" indent="-171450">
              <a:spcBef>
                <a:spcPts val="300"/>
              </a:spcBef>
              <a:buFont typeface="Arial" panose="020B0604020202020204" pitchFamily="34" charset="0"/>
              <a:buChar char="•"/>
            </a:pPr>
            <a:r>
              <a:rPr lang="en-AU" sz="1200">
                <a:solidFill>
                  <a:schemeClr val="tx1">
                    <a:lumMod val="75000"/>
                  </a:schemeClr>
                </a:solidFill>
                <a:latin typeface="Roboto Light" panose="02000000000000000000" pitchFamily="2" charset="0"/>
                <a:ea typeface="Roboto Light" panose="02000000000000000000" pitchFamily="2" charset="0"/>
              </a:rPr>
              <a:t>the student has completed at least half of the learning program and associated assessments on the LAP </a:t>
            </a:r>
          </a:p>
          <a:p>
            <a:pPr marL="171450" lvl="0" indent="-171450">
              <a:spcBef>
                <a:spcPts val="300"/>
              </a:spcBef>
              <a:buFont typeface="Arial" panose="020B0604020202020204" pitchFamily="34" charset="0"/>
              <a:buChar char="•"/>
            </a:pPr>
            <a:r>
              <a:rPr lang="en-AU" sz="1200">
                <a:solidFill>
                  <a:schemeClr val="tx1">
                    <a:lumMod val="75000"/>
                  </a:schemeClr>
                </a:solidFill>
                <a:latin typeface="Roboto Light" panose="02000000000000000000" pitchFamily="2" charset="0"/>
                <a:ea typeface="Roboto Light" panose="02000000000000000000" pitchFamily="2" charset="0"/>
              </a:rPr>
              <a:t>the student has achieved at least a C- result for the assessments that have been completed </a:t>
            </a:r>
          </a:p>
          <a:p>
            <a:pPr marL="171450" lvl="0" indent="-171450">
              <a:spcBef>
                <a:spcPts val="300"/>
              </a:spcBef>
              <a:buFont typeface="Arial" panose="020B0604020202020204" pitchFamily="34" charset="0"/>
              <a:buChar char="•"/>
            </a:pPr>
            <a:r>
              <a:rPr lang="en-AU" sz="1200">
                <a:solidFill>
                  <a:schemeClr val="tx1">
                    <a:lumMod val="75000"/>
                  </a:schemeClr>
                </a:solidFill>
                <a:latin typeface="Roboto Light" panose="02000000000000000000" pitchFamily="2" charset="0"/>
                <a:ea typeface="Roboto Light" panose="02000000000000000000" pitchFamily="2" charset="0"/>
              </a:rPr>
              <a:t>the school applies for an exit assessment (Form 13) and provides the approved LAP, indicating the tasks that have been completed at a C- level or better on the Assessment Overview </a:t>
            </a:r>
          </a:p>
          <a:p>
            <a:pPr marL="171450" lvl="0" indent="-171450">
              <a:spcBef>
                <a:spcPts val="300"/>
              </a:spcBef>
              <a:buFont typeface="Arial" panose="020B0604020202020204" pitchFamily="34" charset="0"/>
              <a:buChar char="•"/>
            </a:pPr>
            <a:r>
              <a:rPr lang="en-AU" sz="1200">
                <a:solidFill>
                  <a:schemeClr val="tx1">
                    <a:lumMod val="75000"/>
                  </a:schemeClr>
                </a:solidFill>
                <a:latin typeface="Roboto Light" panose="02000000000000000000" pitchFamily="2" charset="0"/>
                <a:ea typeface="Roboto Light" panose="02000000000000000000" pitchFamily="2" charset="0"/>
              </a:rPr>
              <a:t>the teacher authorizes the exit and the principal endorses it.</a:t>
            </a:r>
          </a:p>
          <a:p>
            <a:pPr>
              <a:spcBef>
                <a:spcPts val="300"/>
              </a:spcBef>
            </a:pPr>
            <a:r>
              <a:rPr lang="en-AU" sz="1200">
                <a:solidFill>
                  <a:schemeClr val="tx1">
                    <a:lumMod val="75000"/>
                  </a:schemeClr>
                </a:solidFill>
                <a:latin typeface="Roboto Light" panose="02000000000000000000" pitchFamily="2" charset="0"/>
                <a:ea typeface="Roboto Light" panose="02000000000000000000" pitchFamily="2" charset="0"/>
              </a:rPr>
              <a:t>Evidence of student learning that validates the exit assessment must be retained in the school for 12 months for SACE Board auditing purposes.</a:t>
            </a:r>
          </a:p>
          <a:p>
            <a:pPr>
              <a:spcBef>
                <a:spcPts val="300"/>
              </a:spcBef>
            </a:pPr>
            <a:r>
              <a:rPr lang="en-AU" sz="1200">
                <a:solidFill>
                  <a:schemeClr val="tx1">
                    <a:lumMod val="75000"/>
                  </a:schemeClr>
                </a:solidFill>
                <a:latin typeface="Roboto Light" panose="02000000000000000000" pitchFamily="2" charset="0"/>
                <a:ea typeface="Roboto Light" panose="02000000000000000000" pitchFamily="2" charset="0"/>
              </a:rPr>
              <a:t>A Stage 2 exit assessment can contribute to the 60 credits of Stage 2 subjects that students require for SACE completion.</a:t>
            </a:r>
          </a:p>
          <a:p>
            <a:r>
              <a:rPr lang="en-AU" sz="1200">
                <a:solidFill>
                  <a:schemeClr val="tx1">
                    <a:lumMod val="75000"/>
                  </a:schemeClr>
                </a:solidFill>
                <a:latin typeface="Roboto Light" panose="02000000000000000000" pitchFamily="2" charset="0"/>
                <a:ea typeface="Roboto Light" panose="02000000000000000000" pitchFamily="2" charset="0"/>
              </a:rPr>
              <a:t> </a:t>
            </a:r>
          </a:p>
          <a:p>
            <a:r>
              <a:rPr lang="en-AU" sz="1200" b="1">
                <a:solidFill>
                  <a:schemeClr val="tx1">
                    <a:lumMod val="75000"/>
                  </a:schemeClr>
                </a:solidFill>
                <a:latin typeface="Roboto Light" panose="02000000000000000000" pitchFamily="2" charset="0"/>
                <a:ea typeface="Roboto Light" panose="02000000000000000000" pitchFamily="2" charset="0"/>
              </a:rPr>
              <a:t>Community Studies B</a:t>
            </a:r>
            <a:endParaRPr lang="en-AU" sz="1200">
              <a:solidFill>
                <a:schemeClr val="tx1">
                  <a:lumMod val="75000"/>
                </a:schemeClr>
              </a:solidFill>
              <a:latin typeface="Roboto Light" panose="02000000000000000000" pitchFamily="2" charset="0"/>
              <a:ea typeface="Roboto Light" panose="02000000000000000000" pitchFamily="2" charset="0"/>
            </a:endParaRPr>
          </a:p>
          <a:p>
            <a:pPr>
              <a:spcBef>
                <a:spcPts val="300"/>
              </a:spcBef>
            </a:pPr>
            <a:r>
              <a:rPr lang="en-AU" sz="1200">
                <a:solidFill>
                  <a:schemeClr val="tx1">
                    <a:lumMod val="75000"/>
                  </a:schemeClr>
                </a:solidFill>
                <a:latin typeface="Roboto Light" panose="02000000000000000000" pitchFamily="2" charset="0"/>
                <a:ea typeface="Roboto Light" panose="02000000000000000000" pitchFamily="2" charset="0"/>
              </a:rPr>
              <a:t>Students will be able to enrol in a 10-credit or a 20-credit subject, in up to three fields of study:</a:t>
            </a:r>
          </a:p>
          <a:p>
            <a:pPr marL="171450" lvl="0" indent="-171450">
              <a:spcBef>
                <a:spcPts val="300"/>
              </a:spcBef>
              <a:buFont typeface="Arial" panose="020B0604020202020204" pitchFamily="34" charset="0"/>
              <a:buChar char="•"/>
            </a:pPr>
            <a:r>
              <a:rPr lang="en-AU" sz="1200">
                <a:solidFill>
                  <a:schemeClr val="tx1">
                    <a:lumMod val="75000"/>
                  </a:schemeClr>
                </a:solidFill>
                <a:latin typeface="Roboto Light" panose="02000000000000000000" pitchFamily="2" charset="0"/>
                <a:ea typeface="Roboto Light" panose="02000000000000000000" pitchFamily="2" charset="0"/>
              </a:rPr>
              <a:t>Humanities and the Community</a:t>
            </a:r>
            <a:endParaRPr lang="en-AU" sz="1200">
              <a:solidFill>
                <a:schemeClr val="tx1">
                  <a:lumMod val="75000"/>
                </a:schemeClr>
              </a:solidFill>
              <a:effectLst/>
              <a:latin typeface="Roboto Light" panose="02000000000000000000" pitchFamily="2" charset="0"/>
              <a:ea typeface="Roboto Light" panose="02000000000000000000" pitchFamily="2" charset="0"/>
            </a:endParaRPr>
          </a:p>
          <a:p>
            <a:pPr marL="171450" lvl="0" indent="-171450">
              <a:spcBef>
                <a:spcPts val="300"/>
              </a:spcBef>
              <a:buFont typeface="Arial" panose="020B0604020202020204" pitchFamily="34" charset="0"/>
              <a:buChar char="•"/>
            </a:pPr>
            <a:r>
              <a:rPr lang="en-AU" sz="1200">
                <a:solidFill>
                  <a:schemeClr val="tx1">
                    <a:lumMod val="75000"/>
                  </a:schemeClr>
                </a:solidFill>
                <a:latin typeface="Roboto Light" panose="02000000000000000000" pitchFamily="2" charset="0"/>
                <a:ea typeface="Roboto Light" panose="02000000000000000000" pitchFamily="2" charset="0"/>
              </a:rPr>
              <a:t>STEM and the Community</a:t>
            </a:r>
            <a:endParaRPr lang="en-AU" sz="1200">
              <a:solidFill>
                <a:schemeClr val="tx1">
                  <a:lumMod val="75000"/>
                </a:schemeClr>
              </a:solidFill>
              <a:effectLst/>
              <a:latin typeface="Roboto Light" panose="02000000000000000000" pitchFamily="2" charset="0"/>
              <a:ea typeface="Roboto Light" panose="02000000000000000000" pitchFamily="2" charset="0"/>
            </a:endParaRPr>
          </a:p>
          <a:p>
            <a:pPr marL="171450" lvl="0" indent="-171450">
              <a:spcBef>
                <a:spcPts val="300"/>
              </a:spcBef>
              <a:buFont typeface="Arial" panose="020B0604020202020204" pitchFamily="34" charset="0"/>
              <a:buChar char="•"/>
            </a:pPr>
            <a:r>
              <a:rPr lang="en-AU" sz="1200">
                <a:solidFill>
                  <a:schemeClr val="tx1">
                    <a:lumMod val="75000"/>
                  </a:schemeClr>
                </a:solidFill>
                <a:latin typeface="Roboto Light" panose="02000000000000000000" pitchFamily="2" charset="0"/>
                <a:ea typeface="Roboto Light" panose="02000000000000000000" pitchFamily="2" charset="0"/>
              </a:rPr>
              <a:t>Interdisciplinary Learning and the Community</a:t>
            </a:r>
          </a:p>
          <a:p>
            <a:pPr>
              <a:spcBef>
                <a:spcPts val="300"/>
              </a:spcBef>
            </a:pPr>
            <a:r>
              <a:rPr lang="en-AU" sz="1200">
                <a:solidFill>
                  <a:schemeClr val="tx1">
                    <a:lumMod val="75000"/>
                  </a:schemeClr>
                </a:solidFill>
                <a:latin typeface="Roboto Light" panose="02000000000000000000" pitchFamily="2" charset="0"/>
                <a:ea typeface="Roboto Light" panose="02000000000000000000" pitchFamily="2" charset="0"/>
              </a:rPr>
              <a:t>Community Studies B can contribute to the 60 credits of Stage 2 subjects that students require for SACE completion.</a:t>
            </a:r>
          </a:p>
          <a:p>
            <a:r>
              <a:rPr lang="en-AU" sz="1200">
                <a:solidFill>
                  <a:schemeClr val="tx1">
                    <a:lumMod val="75000"/>
                  </a:schemeClr>
                </a:solidFill>
                <a:latin typeface="Roboto Light" panose="02000000000000000000" pitchFamily="2" charset="0"/>
                <a:ea typeface="Roboto Light" panose="02000000000000000000" pitchFamily="2" charset="0"/>
              </a:rPr>
              <a:t> </a:t>
            </a:r>
          </a:p>
          <a:p>
            <a:r>
              <a:rPr lang="en-AU" sz="1200" b="1">
                <a:solidFill>
                  <a:schemeClr val="tx1">
                    <a:lumMod val="75000"/>
                  </a:schemeClr>
                </a:solidFill>
                <a:latin typeface="Roboto Light" panose="02000000000000000000" pitchFamily="2" charset="0"/>
                <a:ea typeface="Roboto Light" panose="02000000000000000000" pitchFamily="2" charset="0"/>
              </a:rPr>
              <a:t>Submission of D and E grades – </a:t>
            </a:r>
            <a:endParaRPr lang="en-AU" sz="1200">
              <a:solidFill>
                <a:schemeClr val="tx1">
                  <a:lumMod val="75000"/>
                </a:schemeClr>
              </a:solidFill>
              <a:latin typeface="Roboto Light" panose="02000000000000000000" pitchFamily="2" charset="0"/>
              <a:ea typeface="Roboto Light" panose="02000000000000000000" pitchFamily="2" charset="0"/>
            </a:endParaRPr>
          </a:p>
          <a:p>
            <a:pPr>
              <a:spcBef>
                <a:spcPts val="300"/>
              </a:spcBef>
            </a:pPr>
            <a:r>
              <a:rPr lang="en-AU" sz="1200">
                <a:solidFill>
                  <a:schemeClr val="tx1">
                    <a:lumMod val="75000"/>
                  </a:schemeClr>
                </a:solidFill>
                <a:latin typeface="Roboto Light" panose="02000000000000000000" pitchFamily="2" charset="0"/>
                <a:ea typeface="Roboto Light" panose="02000000000000000000" pitchFamily="2" charset="0"/>
              </a:rPr>
              <a:t>Another option for ensuring a student receives credit for learning in SACE subjects is submitting results in the D and E grades. The performance standards in each subject describe the qualities of learning in the D and E grades.  While this learning is not high, it is a level of achievement none-the-less. A student with results in the D and E grade bands has at least demonstrated attempted or limited learning at Stage 1 or 2 and should receive credit where they have demonstrated learning at this level.  </a:t>
            </a:r>
          </a:p>
          <a:p>
            <a:pPr>
              <a:spcBef>
                <a:spcPts val="300"/>
              </a:spcBef>
            </a:pPr>
            <a:r>
              <a:rPr lang="en-AU" sz="1200">
                <a:solidFill>
                  <a:schemeClr val="tx1">
                    <a:lumMod val="75000"/>
                  </a:schemeClr>
                </a:solidFill>
                <a:latin typeface="Roboto Light" panose="02000000000000000000" pitchFamily="2" charset="0"/>
                <a:ea typeface="Roboto Light" panose="02000000000000000000" pitchFamily="2" charset="0"/>
              </a:rPr>
              <a:t>D and E grade results can contribute to the 200 credits required for SACE completion but cannot be used to meet any of the compulsory requirements, including the 60 credits required at Stage 2.</a:t>
            </a:r>
          </a:p>
          <a:p>
            <a:pPr algn="l">
              <a:lnSpc>
                <a:spcPct val="100000"/>
              </a:lnSpc>
              <a:spcAft>
                <a:spcPts val="1735"/>
              </a:spcAft>
            </a:pPr>
            <a:br>
              <a:rPr lang="en-AU" sz="1200" kern="1200">
                <a:solidFill>
                  <a:schemeClr val="tx1"/>
                </a:solidFill>
                <a:effectLst/>
                <a:latin typeface="+mn-lt"/>
                <a:ea typeface="+mn-ea"/>
                <a:cs typeface="+mn-cs"/>
              </a:rPr>
            </a:br>
            <a:r>
              <a:rPr lang="en-AU" sz="1200" kern="1200">
                <a:solidFill>
                  <a:schemeClr val="tx1"/>
                </a:solidFill>
                <a:effectLst/>
                <a:latin typeface="+mn-lt"/>
                <a:ea typeface="+mn-ea"/>
                <a:cs typeface="+mn-cs"/>
              </a:rPr>
              <a:t> </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23A22-6C0E-4D30-927E-775600EE6F6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040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800" b="1" kern="1200">
                <a:solidFill>
                  <a:schemeClr val="tx1"/>
                </a:solidFill>
                <a:latin typeface="+mn-lt"/>
                <a:ea typeface="+mn-ea"/>
                <a:cs typeface="+mn-cs"/>
              </a:rPr>
              <a:t>Moderation and </a:t>
            </a:r>
            <a:r>
              <a:rPr lang="en-US" sz="800" b="1"/>
              <a:t>Review – New Process</a:t>
            </a:r>
            <a:endParaRPr lang="en-US" sz="800" b="1" kern="1200">
              <a:solidFill>
                <a:schemeClr val="tx1"/>
              </a:solidFill>
              <a:latin typeface="+mn-lt"/>
              <a:cs typeface="Calibri"/>
            </a:endParaRPr>
          </a:p>
          <a:p>
            <a:pPr marL="171450" indent="-171450">
              <a:buFont typeface="Arial" panose="020B0604020202020204" pitchFamily="34" charset="0"/>
              <a:buChar char="•"/>
              <a:defRPr/>
            </a:pPr>
            <a:r>
              <a:rPr lang="en-US"/>
              <a:t>Moderation and review is scheduled to occur week beginning 9 November as per the calendar.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Moderation and review in Semester 2 will take place online in Microsoft Teams and in a dispersed model. </a:t>
            </a:r>
            <a:endParaRPr lang="en-US">
              <a:cs typeface="Calibri"/>
            </a:endParaRPr>
          </a:p>
          <a:p>
            <a:pPr marL="171450" indent="-171450">
              <a:buFont typeface="Arial" panose="020B0604020202020204" pitchFamily="34" charset="0"/>
              <a:buChar char="•"/>
            </a:pPr>
            <a:r>
              <a:rPr lang="en-US"/>
              <a:t>Schools are asked to release nominated moderators and/or reviewers on the day(s) scheduled to carry out this work in the school. </a:t>
            </a:r>
            <a:endParaRPr lang="en-US" baseline="0">
              <a:cs typeface="Calibri"/>
            </a:endParaRPr>
          </a:p>
          <a:p>
            <a:pPr marL="171450" indent="-171450">
              <a:buFont typeface="Arial" panose="020B0604020202020204" pitchFamily="34" charset="0"/>
              <a:buChar char="•"/>
            </a:pPr>
            <a:r>
              <a:rPr lang="en-US" baseline="0"/>
              <a:t>Lead practitioners</a:t>
            </a:r>
            <a:r>
              <a:rPr lang="en-US"/>
              <a:t> will</a:t>
            </a:r>
            <a:r>
              <a:rPr lang="en-US" baseline="0"/>
              <a:t> be used </a:t>
            </a:r>
            <a:r>
              <a:rPr lang="en-US"/>
              <a:t>as supervisors with</a:t>
            </a:r>
            <a:r>
              <a:rPr lang="en-US" baseline="0"/>
              <a:t> </a:t>
            </a:r>
            <a:r>
              <a:rPr lang="en-US"/>
              <a:t>SOCA</a:t>
            </a:r>
            <a:r>
              <a:rPr lang="en-US" baseline="0"/>
              <a:t> support.</a:t>
            </a:r>
            <a:endParaRPr lang="en-US" baseline="0">
              <a:cs typeface="Calibri" panose="020F0502020204030204"/>
            </a:endParaRPr>
          </a:p>
          <a:p>
            <a:pPr marL="171450" indent="-171450">
              <a:buFont typeface="Arial" panose="020B0604020202020204" pitchFamily="34" charset="0"/>
              <a:buChar char="•"/>
            </a:pPr>
            <a:r>
              <a:rPr lang="en-US" baseline="0"/>
              <a:t>This model was successfully trialed for </a:t>
            </a:r>
            <a:r>
              <a:rPr lang="en-US"/>
              <a:t>the</a:t>
            </a:r>
            <a:r>
              <a:rPr lang="en-US" baseline="0"/>
              <a:t> ‘students at risk – SACE completers’ process in June.</a:t>
            </a:r>
            <a:endParaRPr lang="en-US">
              <a:cs typeface="Calibri"/>
            </a:endParaRPr>
          </a:p>
          <a:p>
            <a:pPr>
              <a:defRPr/>
            </a:pPr>
            <a:endParaRPr lang="en-US"/>
          </a:p>
          <a:p>
            <a:pPr>
              <a:defRPr/>
            </a:pPr>
            <a:endParaRPr lang="en-AU">
              <a:cs typeface="Calibri" panose="020F0502020204030204"/>
            </a:endParaRPr>
          </a:p>
        </p:txBody>
      </p:sp>
      <p:sp>
        <p:nvSpPr>
          <p:cNvPr id="4" name="Slide Number Placeholder 3"/>
          <p:cNvSpPr>
            <a:spLocks noGrp="1"/>
          </p:cNvSpPr>
          <p:nvPr>
            <p:ph type="sldNum" sz="quarter" idx="10"/>
          </p:nvPr>
        </p:nvSpPr>
        <p:spPr/>
        <p:txBody>
          <a:bodyPr/>
          <a:lstStyle/>
          <a:p>
            <a:fld id="{D7E3A12B-9A5C-4CC8-8CD0-1B04CB8D6F13}" type="slidenum">
              <a:rPr lang="en-AU" smtClean="0"/>
              <a:t>6</a:t>
            </a:fld>
            <a:endParaRPr lang="en-AU"/>
          </a:p>
        </p:txBody>
      </p:sp>
    </p:spTree>
    <p:extLst>
      <p:ext uri="{BB962C8B-B14F-4D97-AF65-F5344CB8AC3E}">
        <p14:creationId xmlns:p14="http://schemas.microsoft.com/office/powerpoint/2010/main" val="1694639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AU"/>
          </a:p>
        </p:txBody>
      </p:sp>
      <p:sp>
        <p:nvSpPr>
          <p:cNvPr id="4" name="Slide Number Placeholder 3"/>
          <p:cNvSpPr>
            <a:spLocks noGrp="1"/>
          </p:cNvSpPr>
          <p:nvPr>
            <p:ph type="sldNum" sz="quarter" idx="10"/>
          </p:nvPr>
        </p:nvSpPr>
        <p:spPr/>
        <p:txBody>
          <a:bodyPr/>
          <a:lstStyle/>
          <a:p>
            <a:fld id="{7601906A-3998-4688-95F3-B397A4A106C9}" type="slidenum">
              <a:rPr lang="en-AU" smtClean="0"/>
              <a:t>60</a:t>
            </a:fld>
            <a:endParaRPr lang="en-AU"/>
          </a:p>
        </p:txBody>
      </p:sp>
      <p:sp>
        <p:nvSpPr>
          <p:cNvPr id="5" name="Footer Placeholder 4"/>
          <p:cNvSpPr>
            <a:spLocks noGrp="1"/>
          </p:cNvSpPr>
          <p:nvPr>
            <p:ph type="ftr" sz="quarter" idx="11"/>
          </p:nvPr>
        </p:nvSpPr>
        <p:spPr/>
        <p:txBody>
          <a:bodyPr/>
          <a:lstStyle/>
          <a:p>
            <a:r>
              <a:rPr lang="en-US"/>
              <a:t>SACE Management Conferences, 17-28/02/20</a:t>
            </a:r>
            <a:endParaRPr lang="en-AU"/>
          </a:p>
        </p:txBody>
      </p:sp>
    </p:spTree>
    <p:extLst>
      <p:ext uri="{BB962C8B-B14F-4D97-AF65-F5344CB8AC3E}">
        <p14:creationId xmlns:p14="http://schemas.microsoft.com/office/powerpoint/2010/main" val="20332798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month, the SACE Board launched its Strategic Plan 2020 – 2023 and its vision for 21st century thriving learners.</a:t>
            </a:r>
          </a:p>
          <a:p>
            <a:endParaRPr lang="en-US">
              <a:cs typeface="Calibri"/>
            </a:endParaRPr>
          </a:p>
          <a:p>
            <a:r>
              <a:rPr lang="en-US">
                <a:cs typeface="Calibri"/>
              </a:rPr>
              <a:t>The Strategic Plan is radically different and is </a:t>
            </a:r>
            <a:r>
              <a:rPr lang="en-US" err="1">
                <a:cs typeface="Calibri"/>
              </a:rPr>
              <a:t>centred</a:t>
            </a:r>
            <a:r>
              <a:rPr lang="en-US">
                <a:cs typeface="Calibri"/>
              </a:rPr>
              <a:t> on the concept that the learning entitlement of every student is to 'thrive'.</a:t>
            </a:r>
          </a:p>
          <a:p>
            <a:endParaRPr lang="en-US">
              <a:cs typeface="Calibri"/>
            </a:endParaRPr>
          </a:p>
          <a:p>
            <a:r>
              <a:rPr lang="en-US">
                <a:cs typeface="Calibri"/>
              </a:rPr>
              <a:t>So to begin the conversation with the community about why this is the learning entitlement of every student, we decided to present the Strategic Plan as an interactive Launchpad, full of videos, ideas, even a podcast, to talk about why 'thrive' is the educational education imperative of the 21st century – and to introduce the six elements of a 'thriving learner'.</a:t>
            </a:r>
          </a:p>
        </p:txBody>
      </p:sp>
      <p:sp>
        <p:nvSpPr>
          <p:cNvPr id="4" name="Slide Number Placeholder 3"/>
          <p:cNvSpPr>
            <a:spLocks noGrp="1"/>
          </p:cNvSpPr>
          <p:nvPr>
            <p:ph type="sldNum" sz="quarter" idx="5"/>
          </p:nvPr>
        </p:nvSpPr>
        <p:spPr/>
        <p:txBody>
          <a:bodyPr/>
          <a:lstStyle/>
          <a:p>
            <a:fld id="{19F58AE4-2BA2-4D1C-BC76-1A4E70D5A7C9}" type="slidenum">
              <a:rPr lang="en-AU" smtClean="0"/>
              <a:t>61</a:t>
            </a:fld>
            <a:endParaRPr lang="en-AU"/>
          </a:p>
        </p:txBody>
      </p:sp>
    </p:spTree>
    <p:extLst>
      <p:ext uri="{BB962C8B-B14F-4D97-AF65-F5344CB8AC3E}">
        <p14:creationId xmlns:p14="http://schemas.microsoft.com/office/powerpoint/2010/main" val="16644804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the six elements.</a:t>
            </a:r>
          </a:p>
          <a:p>
            <a:endParaRPr lang="en-US">
              <a:cs typeface="Calibri"/>
            </a:endParaRPr>
          </a:p>
          <a:p>
            <a:r>
              <a:rPr lang="en-US">
                <a:cs typeface="Calibri"/>
              </a:rPr>
              <a:t>We believe that to thrive means that you have a sense and a demonstration of these attributes. </a:t>
            </a:r>
          </a:p>
          <a:p>
            <a:endParaRPr lang="en-US">
              <a:cs typeface="Calibri"/>
            </a:endParaRPr>
          </a:p>
          <a:p>
            <a:r>
              <a:rPr lang="en-US">
                <a:cs typeface="Calibri"/>
              </a:rPr>
              <a:t>It is our purpose as a curriculum and assessment authority to shape education so that students can develop these attributes – and, in turn, can thrive throughout the rest of their lives. </a:t>
            </a:r>
          </a:p>
        </p:txBody>
      </p:sp>
      <p:sp>
        <p:nvSpPr>
          <p:cNvPr id="4" name="Slide Number Placeholder 3"/>
          <p:cNvSpPr>
            <a:spLocks noGrp="1"/>
          </p:cNvSpPr>
          <p:nvPr>
            <p:ph type="sldNum" sz="quarter" idx="5"/>
          </p:nvPr>
        </p:nvSpPr>
        <p:spPr/>
        <p:txBody>
          <a:bodyPr/>
          <a:lstStyle/>
          <a:p>
            <a:fld id="{19F58AE4-2BA2-4D1C-BC76-1A4E70D5A7C9}" type="slidenum">
              <a:rPr lang="en-AU" smtClean="0"/>
              <a:t>62</a:t>
            </a:fld>
            <a:endParaRPr lang="en-AU"/>
          </a:p>
        </p:txBody>
      </p:sp>
    </p:spTree>
    <p:extLst>
      <p:ext uri="{BB962C8B-B14F-4D97-AF65-F5344CB8AC3E}">
        <p14:creationId xmlns:p14="http://schemas.microsoft.com/office/powerpoint/2010/main" val="24896297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purposely haven’t provided a strict definition of what these elements mean. We have done this on purpose so as to not limit the possibilities of what they mean to you at your school and in your context.</a:t>
            </a:r>
          </a:p>
          <a:p>
            <a:endParaRPr lang="en-US">
              <a:cs typeface="Calibri"/>
            </a:endParaRPr>
          </a:p>
          <a:p>
            <a:r>
              <a:rPr lang="en-US">
                <a:cs typeface="Calibri"/>
              </a:rPr>
              <a:t>Instead, we are calling our for examples. We want you to show us what agency means at your school, or what deep understanding and skillful action looks like. </a:t>
            </a:r>
          </a:p>
          <a:p>
            <a:endParaRPr lang="en-US">
              <a:cs typeface="Calibri"/>
            </a:endParaRPr>
          </a:p>
          <a:p>
            <a:r>
              <a:rPr lang="en-US">
                <a:cs typeface="Calibri"/>
              </a:rPr>
              <a:t>They can also be examples outside of school as well, because the concept of 'thrive' is very much about developing the whole person.  </a:t>
            </a:r>
          </a:p>
        </p:txBody>
      </p:sp>
      <p:sp>
        <p:nvSpPr>
          <p:cNvPr id="4" name="Slide Number Placeholder 3"/>
          <p:cNvSpPr>
            <a:spLocks noGrp="1"/>
          </p:cNvSpPr>
          <p:nvPr>
            <p:ph type="sldNum" sz="quarter" idx="5"/>
          </p:nvPr>
        </p:nvSpPr>
        <p:spPr/>
        <p:txBody>
          <a:bodyPr/>
          <a:lstStyle/>
          <a:p>
            <a:fld id="{19F58AE4-2BA2-4D1C-BC76-1A4E70D5A7C9}" type="slidenum">
              <a:rPr lang="en-AU" smtClean="0"/>
              <a:t>63</a:t>
            </a:fld>
            <a:endParaRPr lang="en-AU"/>
          </a:p>
        </p:txBody>
      </p:sp>
    </p:spTree>
    <p:extLst>
      <p:ext uri="{BB962C8B-B14F-4D97-AF65-F5344CB8AC3E}">
        <p14:creationId xmlns:p14="http://schemas.microsoft.com/office/powerpoint/2010/main" val="22917879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the Launchpad, we created a form whereby you can send through examples of the elements in action, whether it be a video, a piece of student work, or some other asset that you believe helps to describe an element of Thrive. </a:t>
            </a:r>
          </a:p>
          <a:p>
            <a:endParaRPr lang="en-US">
              <a:cs typeface="Calibri"/>
            </a:endParaRPr>
          </a:p>
          <a:p>
            <a:r>
              <a:rPr lang="en-US">
                <a:cs typeface="Calibri"/>
              </a:rPr>
              <a:t>It would be fantastic for the Launchpad to become a two-way conversation, to help us all to identify, develop and celebrate a 21st thriving learner.</a:t>
            </a:r>
          </a:p>
        </p:txBody>
      </p:sp>
      <p:sp>
        <p:nvSpPr>
          <p:cNvPr id="4" name="Slide Number Placeholder 3"/>
          <p:cNvSpPr>
            <a:spLocks noGrp="1"/>
          </p:cNvSpPr>
          <p:nvPr>
            <p:ph type="sldNum" sz="quarter" idx="5"/>
          </p:nvPr>
        </p:nvSpPr>
        <p:spPr/>
        <p:txBody>
          <a:bodyPr/>
          <a:lstStyle/>
          <a:p>
            <a:fld id="{19F58AE4-2BA2-4D1C-BC76-1A4E70D5A7C9}" type="slidenum">
              <a:rPr lang="en-AU" smtClean="0"/>
              <a:t>64</a:t>
            </a:fld>
            <a:endParaRPr lang="en-AU"/>
          </a:p>
        </p:txBody>
      </p:sp>
    </p:spTree>
    <p:extLst>
      <p:ext uri="{BB962C8B-B14F-4D97-AF65-F5344CB8AC3E}">
        <p14:creationId xmlns:p14="http://schemas.microsoft.com/office/powerpoint/2010/main" val="36198711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Bringing the elements of thrive to life will happen through the subjects, and in particular through the recommendations of the SACE Review, with projects already underway on measuring capabilities, starting with personal enterprise, and rejuvenating the PLP and the research project – as well as beginning the work to create a learner profile, a key recommendation of the national </a:t>
            </a:r>
            <a:r>
              <a:rPr lang="en-US" err="1">
                <a:cs typeface="Calibri"/>
              </a:rPr>
              <a:t>Shergold</a:t>
            </a:r>
            <a:r>
              <a:rPr lang="en-US">
                <a:cs typeface="Calibri"/>
              </a:rPr>
              <a:t> Review into senior secondary education and pathways. </a:t>
            </a:r>
            <a:endParaRPr lang="en-US"/>
          </a:p>
          <a:p>
            <a:endParaRPr lang="en-US">
              <a:cs typeface="Calibri"/>
            </a:endParaRPr>
          </a:p>
          <a:p>
            <a:r>
              <a:rPr lang="en-US">
                <a:cs typeface="Calibri"/>
              </a:rPr>
              <a:t>To be successful, we need to partner with schools, to co-construct and co-design solutions.  </a:t>
            </a:r>
          </a:p>
          <a:p>
            <a:endParaRPr lang="en-US">
              <a:cs typeface="Calibri"/>
            </a:endParaRPr>
          </a:p>
          <a:p>
            <a:r>
              <a:rPr lang="en-US">
                <a:cs typeface="Calibri"/>
              </a:rPr>
              <a:t>And we need to support teachers through change. To do this, we introduce Prescient....</a:t>
            </a:r>
          </a:p>
          <a:p>
            <a:r>
              <a:rPr lang="en-US">
                <a:cs typeface="Calibri"/>
              </a:rPr>
              <a:t> </a:t>
            </a:r>
          </a:p>
        </p:txBody>
      </p:sp>
      <p:sp>
        <p:nvSpPr>
          <p:cNvPr id="4" name="Slide Number Placeholder 3"/>
          <p:cNvSpPr>
            <a:spLocks noGrp="1"/>
          </p:cNvSpPr>
          <p:nvPr>
            <p:ph type="sldNum" sz="quarter" idx="5"/>
          </p:nvPr>
        </p:nvSpPr>
        <p:spPr/>
        <p:txBody>
          <a:bodyPr/>
          <a:lstStyle/>
          <a:p>
            <a:fld id="{19F58AE4-2BA2-4D1C-BC76-1A4E70D5A7C9}" type="slidenum">
              <a:rPr lang="en-AU" smtClean="0"/>
              <a:t>65</a:t>
            </a:fld>
            <a:endParaRPr lang="en-AU"/>
          </a:p>
        </p:txBody>
      </p:sp>
    </p:spTree>
    <p:extLst>
      <p:ext uri="{BB962C8B-B14F-4D97-AF65-F5344CB8AC3E}">
        <p14:creationId xmlns:p14="http://schemas.microsoft.com/office/powerpoint/2010/main" val="37691943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The SACE Board/We are excited to launch its new professional learning service – Prescient. </a:t>
            </a:r>
          </a:p>
          <a:p>
            <a:endParaRPr lang="en-AU"/>
          </a:p>
          <a:p>
            <a:r>
              <a:rPr lang="en-AU"/>
              <a:t>(Next slide)</a:t>
            </a:r>
          </a:p>
          <a:p>
            <a:endParaRPr lang="en-AU"/>
          </a:p>
        </p:txBody>
      </p:sp>
      <p:sp>
        <p:nvSpPr>
          <p:cNvPr id="4" name="Slide Number Placeholder 3"/>
          <p:cNvSpPr>
            <a:spLocks noGrp="1"/>
          </p:cNvSpPr>
          <p:nvPr>
            <p:ph type="sldNum" sz="quarter" idx="5"/>
          </p:nvPr>
        </p:nvSpPr>
        <p:spPr/>
        <p:txBody>
          <a:bodyPr/>
          <a:lstStyle/>
          <a:p>
            <a:fld id="{9DFA7BCD-3ED4-4410-9073-162595AA3C82}" type="slidenum">
              <a:rPr lang="en-AU" smtClean="0"/>
              <a:t>66</a:t>
            </a:fld>
            <a:endParaRPr lang="en-AU"/>
          </a:p>
        </p:txBody>
      </p:sp>
    </p:spTree>
    <p:extLst>
      <p:ext uri="{BB962C8B-B14F-4D97-AF65-F5344CB8AC3E}">
        <p14:creationId xmlns:p14="http://schemas.microsoft.com/office/powerpoint/2010/main" val="6275049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Prescient key messages</a:t>
            </a:r>
            <a:endParaRPr lang="en-US"/>
          </a:p>
          <a:p>
            <a:r>
              <a:rPr lang="en-US"/>
              <a:t>-   Prescient builds on the solid foundations of the IEA to offer professional learning with a focus on assessment AND pedagogy.</a:t>
            </a:r>
          </a:p>
          <a:p>
            <a:pPr marL="171450" indent="-171450">
              <a:buFontTx/>
              <a:buChar char="-"/>
            </a:pPr>
            <a:r>
              <a:rPr lang="en-US"/>
              <a:t>Prescient will connect educators across all sectors and levels of teaching with the latest thinking and ideas through professional learning events and services.</a:t>
            </a:r>
          </a:p>
          <a:p>
            <a:pPr marL="171450" indent="-171450">
              <a:buFontTx/>
              <a:buChar char="-"/>
            </a:pPr>
            <a:r>
              <a:rPr lang="en-US"/>
              <a:t>Prescient will deliver professional learning that empowers teachers to be forward thinking, ready for change, and will-equipped to support their students to be thriving, 21</a:t>
            </a:r>
            <a:r>
              <a:rPr lang="en-US" baseline="30000"/>
              <a:t>st</a:t>
            </a:r>
            <a:r>
              <a:rPr lang="en-US"/>
              <a:t> Century learners.</a:t>
            </a:r>
          </a:p>
          <a:p>
            <a:pPr marL="171450" indent="-171450">
              <a:buFontTx/>
              <a:buChar char="-"/>
            </a:pPr>
            <a:r>
              <a:rPr lang="en-US"/>
              <a:t>Prescient will support teachers in their vital role as change agents.</a:t>
            </a:r>
          </a:p>
          <a:p>
            <a:endParaRPr lang="en-AU"/>
          </a:p>
          <a:p>
            <a:r>
              <a:rPr lang="en-AU" b="1"/>
              <a:t>Professional learning</a:t>
            </a:r>
          </a:p>
          <a:p>
            <a:pPr marL="171450" indent="-171450">
              <a:buFontTx/>
              <a:buChar char="-"/>
            </a:pPr>
            <a:r>
              <a:rPr lang="en-US"/>
              <a:t>Offering </a:t>
            </a:r>
            <a:r>
              <a:rPr lang="en-US" b="0" i="0">
                <a:solidFill>
                  <a:srgbClr val="2E3F7F"/>
                </a:solidFill>
                <a:effectLst/>
                <a:latin typeface="aktiv-grotesk"/>
              </a:rPr>
              <a:t>a diverse range of courses and professional learning events designed to keep educators abreast of the most current trends and teaching practices, Prescient will also connect educators with experts, leaders in the field and other teachers.</a:t>
            </a:r>
          </a:p>
          <a:p>
            <a:endParaRPr lang="en-US" b="0" i="0">
              <a:solidFill>
                <a:srgbClr val="2E3F7F"/>
              </a:solidFill>
              <a:effectLst/>
              <a:latin typeface="aktiv-grotesk"/>
            </a:endParaRPr>
          </a:p>
          <a:p>
            <a:r>
              <a:rPr lang="en-AU"/>
              <a:t>(Next slide)</a:t>
            </a:r>
            <a:endParaRPr lang="en-US" b="0" i="0">
              <a:solidFill>
                <a:srgbClr val="2E3F7F"/>
              </a:solidFill>
              <a:effectLst/>
              <a:latin typeface="aktiv-grotesk"/>
            </a:endParaRPr>
          </a:p>
          <a:p>
            <a:endParaRPr lang="en-AU"/>
          </a:p>
        </p:txBody>
      </p:sp>
      <p:sp>
        <p:nvSpPr>
          <p:cNvPr id="4" name="Slide Number Placeholder 3"/>
          <p:cNvSpPr>
            <a:spLocks noGrp="1"/>
          </p:cNvSpPr>
          <p:nvPr>
            <p:ph type="sldNum" sz="quarter" idx="5"/>
          </p:nvPr>
        </p:nvSpPr>
        <p:spPr/>
        <p:txBody>
          <a:bodyPr/>
          <a:lstStyle/>
          <a:p>
            <a:fld id="{9DFA7BCD-3ED4-4410-9073-162595AA3C82}" type="slidenum">
              <a:rPr lang="en-AU" smtClean="0"/>
              <a:t>67</a:t>
            </a:fld>
            <a:endParaRPr lang="en-AU"/>
          </a:p>
        </p:txBody>
      </p:sp>
    </p:spTree>
    <p:extLst>
      <p:ext uri="{BB962C8B-B14F-4D97-AF65-F5344CB8AC3E}">
        <p14:creationId xmlns:p14="http://schemas.microsoft.com/office/powerpoint/2010/main" val="21828234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2E3F7F"/>
                </a:solidFill>
                <a:effectLst/>
                <a:latin typeface="aktiv-grotesk-extended"/>
              </a:rPr>
              <a:t>Prescient courses</a:t>
            </a:r>
          </a:p>
          <a:p>
            <a:pPr algn="l"/>
            <a:r>
              <a:rPr lang="en-US" b="0" i="0">
                <a:solidFill>
                  <a:srgbClr val="2E3F7F"/>
                </a:solidFill>
                <a:effectLst/>
                <a:latin typeface="aktiv-grotesk"/>
              </a:rPr>
              <a:t>Prescient works with individual educators and groups of teachers in schools to enhance and further develop their expertise in assessment.</a:t>
            </a:r>
            <a:br>
              <a:rPr lang="en-US" b="0" i="0">
                <a:solidFill>
                  <a:srgbClr val="2E3F7F"/>
                </a:solidFill>
                <a:effectLst/>
                <a:latin typeface="aktiv-grotesk"/>
              </a:rPr>
            </a:br>
            <a:r>
              <a:rPr lang="en-US" b="0" i="0">
                <a:solidFill>
                  <a:srgbClr val="2E3F7F"/>
                </a:solidFill>
                <a:effectLst/>
                <a:latin typeface="aktiv-grotesk"/>
              </a:rPr>
              <a:t>Backed by solid research, our structured courses, the Certified Educational Assessors and the Assessment for Educators courses, are designed and delivered by teachers, for teachers.</a:t>
            </a:r>
            <a:br>
              <a:rPr lang="en-US" b="0" i="0">
                <a:solidFill>
                  <a:srgbClr val="2E3F7F"/>
                </a:solidFill>
                <a:effectLst/>
                <a:latin typeface="aktiv-grotesk"/>
              </a:rPr>
            </a:br>
            <a:endParaRPr lang="en-AU"/>
          </a:p>
          <a:p>
            <a:pPr algn="l"/>
            <a:r>
              <a:rPr lang="en-US" b="1" i="0">
                <a:solidFill>
                  <a:srgbClr val="2E3F7F"/>
                </a:solidFill>
                <a:effectLst/>
                <a:latin typeface="aktiv-grotesk-extended"/>
              </a:rPr>
              <a:t>Assessment for Educators</a:t>
            </a:r>
          </a:p>
          <a:p>
            <a:pPr algn="l"/>
            <a:r>
              <a:rPr lang="en-US" b="0" i="0">
                <a:solidFill>
                  <a:srgbClr val="2E3F7F"/>
                </a:solidFill>
                <a:effectLst/>
                <a:latin typeface="aktiv-grotesk"/>
              </a:rPr>
              <a:t>The AES course is designed to support a whole-school commitment to reflecting on, evaluating, and improving existing assessment practices to improve student outcomes. The course is targeted at school-wide, onsite delivery and is tailored to suit the context of each school.</a:t>
            </a:r>
          </a:p>
          <a:p>
            <a:endParaRPr lang="en-AU"/>
          </a:p>
          <a:p>
            <a:pPr algn="l"/>
            <a:r>
              <a:rPr lang="en-US" b="1" i="0">
                <a:solidFill>
                  <a:srgbClr val="2E3F7F"/>
                </a:solidFill>
                <a:effectLst/>
                <a:latin typeface="aktiv-grotesk-extended"/>
              </a:rPr>
              <a:t>Certified Educational Assessor</a:t>
            </a:r>
          </a:p>
          <a:p>
            <a:pPr algn="l"/>
            <a:r>
              <a:rPr lang="en-US" b="0" i="0">
                <a:solidFill>
                  <a:srgbClr val="2E3F7F"/>
                </a:solidFill>
                <a:effectLst/>
                <a:latin typeface="aktiv-grotesk"/>
              </a:rPr>
              <a:t>The CEA course is designed for individual educators who are seeking to strengthen their knowledge and expertise in assessment practice. Successful completion of the course provides recognition as a Certified Educational Assessor.</a:t>
            </a:r>
          </a:p>
          <a:p>
            <a:pPr algn="l"/>
            <a:endParaRPr lang="en-US" b="0" i="0">
              <a:solidFill>
                <a:srgbClr val="2E3F7F"/>
              </a:solidFill>
              <a:effectLst/>
              <a:latin typeface="aktiv-grotesk"/>
            </a:endParaRPr>
          </a:p>
          <a:p>
            <a:pPr algn="l"/>
            <a:r>
              <a:rPr lang="en-US" b="0" i="0">
                <a:solidFill>
                  <a:srgbClr val="2E3F7F"/>
                </a:solidFill>
                <a:effectLst/>
                <a:latin typeface="aktiv-grotesk"/>
              </a:rPr>
              <a:t>More information about these courses is available on the prescient website.</a:t>
            </a:r>
          </a:p>
          <a:p>
            <a:pPr algn="l"/>
            <a:endParaRPr lang="en-US" b="0" i="0">
              <a:solidFill>
                <a:srgbClr val="2E3F7F"/>
              </a:solidFill>
              <a:effectLst/>
              <a:latin typeface="aktiv-grotesk"/>
            </a:endParaRPr>
          </a:p>
          <a:p>
            <a:pPr algn="l"/>
            <a:r>
              <a:rPr lang="en-US" b="0" i="0">
                <a:solidFill>
                  <a:srgbClr val="2E3F7F"/>
                </a:solidFill>
                <a:effectLst/>
                <a:latin typeface="aktiv-grotesk"/>
              </a:rPr>
              <a:t>(Next slide)</a:t>
            </a:r>
          </a:p>
          <a:p>
            <a:endParaRPr lang="en-AU"/>
          </a:p>
        </p:txBody>
      </p:sp>
      <p:sp>
        <p:nvSpPr>
          <p:cNvPr id="4" name="Slide Number Placeholder 3"/>
          <p:cNvSpPr>
            <a:spLocks noGrp="1"/>
          </p:cNvSpPr>
          <p:nvPr>
            <p:ph type="sldNum" sz="quarter" idx="5"/>
          </p:nvPr>
        </p:nvSpPr>
        <p:spPr/>
        <p:txBody>
          <a:bodyPr/>
          <a:lstStyle/>
          <a:p>
            <a:fld id="{9DFA7BCD-3ED4-4410-9073-162595AA3C82}" type="slidenum">
              <a:rPr lang="en-AU" smtClean="0"/>
              <a:t>68</a:t>
            </a:fld>
            <a:endParaRPr lang="en-AU"/>
          </a:p>
        </p:txBody>
      </p:sp>
    </p:spTree>
    <p:extLst>
      <p:ext uri="{BB962C8B-B14F-4D97-AF65-F5344CB8AC3E}">
        <p14:creationId xmlns:p14="http://schemas.microsoft.com/office/powerpoint/2010/main" val="32845265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E3F7F"/>
                </a:solidFill>
                <a:latin typeface="aktiv-grotesk"/>
              </a:rPr>
              <a:t> </a:t>
            </a:r>
            <a:r>
              <a:rPr lang="en-US" b="0" i="0" dirty="0">
                <a:solidFill>
                  <a:srgbClr val="2E3F7F"/>
                </a:solidFill>
                <a:effectLst/>
                <a:latin typeface="aktiv-grotesk"/>
              </a:rPr>
              <a:t>In addition to the structured professional learning courses, Prescient offers professional learning events. There are currently 4 scheduled events, with more coming.</a:t>
            </a:r>
            <a:r>
              <a:rPr lang="en-US" dirty="0">
                <a:solidFill>
                  <a:srgbClr val="2E3F7F"/>
                </a:solidFill>
                <a:latin typeface="aktiv-grotesk"/>
              </a:rPr>
              <a:t> </a:t>
            </a:r>
            <a:endParaRPr lang="en-US" b="0" i="0">
              <a:solidFill>
                <a:srgbClr val="2E3F7F"/>
              </a:solidFill>
              <a:effectLst/>
              <a:latin typeface="aktiv-grotesk"/>
            </a:endParaRPr>
          </a:p>
          <a:p>
            <a:endParaRPr lang="en-US" b="0" i="0">
              <a:solidFill>
                <a:srgbClr val="2E3F7F"/>
              </a:solidFill>
              <a:effectLst/>
              <a:latin typeface="aktiv-grotesk"/>
            </a:endParaRPr>
          </a:p>
          <a:p>
            <a:r>
              <a:rPr lang="en-US" b="1" i="0" dirty="0">
                <a:solidFill>
                  <a:srgbClr val="2E3F7F"/>
                </a:solidFill>
                <a:effectLst/>
                <a:latin typeface="aktiv-grotesk"/>
              </a:rPr>
              <a:t>2 September – Feedback for impact - which is sold out.</a:t>
            </a:r>
          </a:p>
          <a:p>
            <a:endParaRPr lang="en-US" b="0" i="0">
              <a:solidFill>
                <a:srgbClr val="2E3F7F"/>
              </a:solidFill>
              <a:effectLst/>
              <a:latin typeface="aktiv-grotesk"/>
            </a:endParaRPr>
          </a:p>
          <a:p>
            <a:r>
              <a:rPr lang="en-US" b="1" i="0" dirty="0">
                <a:solidFill>
                  <a:srgbClr val="2E3F7F"/>
                </a:solidFill>
                <a:effectLst/>
                <a:latin typeface="aktiv-grotesk"/>
              </a:rPr>
              <a:t>11 September – Building stronger analysis in science – which is also sold out.</a:t>
            </a:r>
          </a:p>
          <a:p>
            <a:endParaRPr lang="en-AU"/>
          </a:p>
          <a:p>
            <a:r>
              <a:rPr lang="en-US" b="1" dirty="0"/>
              <a:t>18 September – Using video to enable active learning</a:t>
            </a:r>
            <a:endParaRPr lang="en-US" b="1" dirty="0">
              <a:cs typeface="Calibri"/>
            </a:endParaRPr>
          </a:p>
          <a:p>
            <a:pPr algn="l"/>
            <a:r>
              <a:rPr lang="en-US" b="0" i="0" dirty="0">
                <a:solidFill>
                  <a:srgbClr val="2E3F7F"/>
                </a:solidFill>
                <a:effectLst/>
                <a:latin typeface="aktiv-grotesk"/>
              </a:rPr>
              <a:t>This full-day face-to-face workshop is designed for teachers who are keen to develop skills and strategies to engage their students in active learning through the use of video.</a:t>
            </a:r>
          </a:p>
          <a:p>
            <a:r>
              <a:rPr lang="en-US" b="0" i="0" dirty="0">
                <a:solidFill>
                  <a:srgbClr val="2E3F7F"/>
                </a:solidFill>
                <a:effectLst/>
                <a:latin typeface="aktiv-grotesk"/>
              </a:rPr>
              <a:t>The workshop is interactive, practical and hands-on with participants using their own devices to create their videos.</a:t>
            </a:r>
            <a:r>
              <a:rPr lang="en-US" dirty="0">
                <a:solidFill>
                  <a:srgbClr val="2E3F7F"/>
                </a:solidFill>
                <a:latin typeface="aktiv-grotesk"/>
              </a:rPr>
              <a:t> </a:t>
            </a:r>
            <a:endParaRPr lang="en-US" b="0"/>
          </a:p>
          <a:p>
            <a:endParaRPr lang="en-US" b="0"/>
          </a:p>
          <a:p>
            <a:r>
              <a:rPr lang="en-US" b="1" dirty="0"/>
              <a:t>4 November – Drama expert panel – creating a company</a:t>
            </a:r>
            <a:endParaRPr lang="en-US" b="1" dirty="0">
              <a:cs typeface="Calibri"/>
            </a:endParaRPr>
          </a:p>
          <a:p>
            <a:r>
              <a:rPr lang="en-US" b="0" i="0" dirty="0">
                <a:solidFill>
                  <a:srgbClr val="2E3F7F"/>
                </a:solidFill>
                <a:effectLst/>
                <a:latin typeface="aktiv-grotesk"/>
              </a:rPr>
              <a:t>Three drama industry experts will share their experiences about creating and growing a theatre company during this online discussion panel. To support teachers in their teaching of the new Stage 1 and 2 Drama subject outlines, our panelists will discuss the ideation, </a:t>
            </a:r>
            <a:r>
              <a:rPr lang="en-US" b="0" i="0" dirty="0" err="1">
                <a:solidFill>
                  <a:srgbClr val="2E3F7F"/>
                </a:solidFill>
                <a:effectLst/>
                <a:latin typeface="aktiv-grotesk"/>
              </a:rPr>
              <a:t>realisation</a:t>
            </a:r>
            <a:r>
              <a:rPr lang="en-US" b="0" i="0" dirty="0">
                <a:solidFill>
                  <a:srgbClr val="2E3F7F"/>
                </a:solidFill>
                <a:effectLst/>
                <a:latin typeface="aktiv-grotesk"/>
              </a:rPr>
              <a:t>, and development of a thriving company. Following the discussion, the panelists will address questions from participants</a:t>
            </a:r>
            <a:r>
              <a:rPr lang="en-AU" dirty="0"/>
              <a:t>(Next slide)</a:t>
            </a:r>
            <a:endParaRPr lang="en-AU" dirty="0">
              <a:cs typeface="Calibri"/>
            </a:endParaRPr>
          </a:p>
        </p:txBody>
      </p:sp>
      <p:sp>
        <p:nvSpPr>
          <p:cNvPr id="4" name="Slide Number Placeholder 3"/>
          <p:cNvSpPr>
            <a:spLocks noGrp="1"/>
          </p:cNvSpPr>
          <p:nvPr>
            <p:ph type="sldNum" sz="quarter" idx="5"/>
          </p:nvPr>
        </p:nvSpPr>
        <p:spPr/>
        <p:txBody>
          <a:bodyPr/>
          <a:lstStyle/>
          <a:p>
            <a:fld id="{9DFA7BCD-3ED4-4410-9073-162595AA3C82}" type="slidenum">
              <a:rPr lang="en-AU" smtClean="0"/>
              <a:t>69</a:t>
            </a:fld>
            <a:endParaRPr lang="en-AU"/>
          </a:p>
        </p:txBody>
      </p:sp>
    </p:spTree>
    <p:extLst>
      <p:ext uri="{BB962C8B-B14F-4D97-AF65-F5344CB8AC3E}">
        <p14:creationId xmlns:p14="http://schemas.microsoft.com/office/powerpoint/2010/main" val="500484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800" b="1" kern="1200">
                <a:solidFill>
                  <a:schemeClr val="tx1"/>
                </a:solidFill>
                <a:latin typeface="+mn-lt"/>
                <a:ea typeface="+mn-ea"/>
                <a:cs typeface="+mn-cs"/>
              </a:rPr>
              <a:t>Moderator and Reviewer training</a:t>
            </a:r>
          </a:p>
          <a:p>
            <a:pPr>
              <a:lnSpc>
                <a:spcPct val="90000"/>
              </a:lnSpc>
              <a:spcBef>
                <a:spcPts val="750"/>
              </a:spcBef>
            </a:pPr>
            <a:r>
              <a:rPr lang="en-US"/>
              <a:t>Training will occur in Microsoft Teams on the first morning. </a:t>
            </a:r>
            <a:endParaRPr lang="en-US">
              <a:cs typeface="Calibri" panose="020F0502020204030204"/>
            </a:endParaRPr>
          </a:p>
          <a:p>
            <a:pPr>
              <a:lnSpc>
                <a:spcPct val="90000"/>
              </a:lnSpc>
              <a:spcBef>
                <a:spcPts val="750"/>
              </a:spcBef>
            </a:pPr>
            <a:r>
              <a:rPr lang="en-US"/>
              <a:t>Benchmarking activities will follow in PLATO.</a:t>
            </a:r>
            <a:endParaRPr lang="en-US">
              <a:cs typeface="Calibri" panose="020F0502020204030204"/>
            </a:endParaRPr>
          </a:p>
          <a:p>
            <a:r>
              <a:rPr lang="en-US"/>
              <a:t>This will enable the</a:t>
            </a:r>
            <a:r>
              <a:rPr lang="en-US" baseline="0"/>
              <a:t> process </a:t>
            </a:r>
            <a:r>
              <a:rPr lang="en-US"/>
              <a:t>to begin earlier. </a:t>
            </a:r>
            <a:endParaRPr lang="en-US">
              <a:cs typeface="Calibri" panose="020F0502020204030204"/>
            </a:endParaRPr>
          </a:p>
          <a:p>
            <a:r>
              <a:rPr lang="en-US"/>
              <a:t>It will also reduce teacher time out of schools.</a:t>
            </a:r>
            <a:endParaRPr lang="en-US">
              <a:cs typeface="Calibri" panose="020F0502020204030204"/>
            </a:endParaRPr>
          </a:p>
          <a:p>
            <a:r>
              <a:rPr lang="en-US"/>
              <a:t>We are</a:t>
            </a:r>
            <a:r>
              <a:rPr lang="en-US" baseline="0"/>
              <a:t> trialing single moderator and reviewer model for semester 2 to align more with Stage 2 processes.</a:t>
            </a:r>
            <a:endParaRPr lang="en-US">
              <a:cs typeface="Calibri" panose="020F0502020204030204"/>
            </a:endParaRPr>
          </a:p>
          <a:p>
            <a:endParaRPr lang="en-US" sz="8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7E3A12B-9A5C-4CC8-8CD0-1B04CB8D6F13}" type="slidenum">
              <a:rPr lang="en-AU" smtClean="0"/>
              <a:t>7</a:t>
            </a:fld>
            <a:endParaRPr lang="en-AU"/>
          </a:p>
        </p:txBody>
      </p:sp>
    </p:spTree>
    <p:extLst>
      <p:ext uri="{BB962C8B-B14F-4D97-AF65-F5344CB8AC3E}">
        <p14:creationId xmlns:p14="http://schemas.microsoft.com/office/powerpoint/2010/main" val="4549261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A5A5A5"/>
                </a:solidFill>
                <a:effectLst/>
                <a:latin typeface="Roboto" panose="02000000000000000000" pitchFamily="2" charset="0"/>
              </a:rPr>
              <a:t>Forging new pathways, supporting teachers in an ever-evolving landscape, Prescient will empower educators to drive the future of education.</a:t>
            </a:r>
          </a:p>
          <a:p>
            <a:r>
              <a:rPr lang="en-US" b="0" i="0">
                <a:solidFill>
                  <a:srgbClr val="A5A5A5"/>
                </a:solidFill>
                <a:effectLst/>
                <a:latin typeface="Roboto" panose="02000000000000000000" pitchFamily="2" charset="0"/>
              </a:rPr>
              <a:t>Contact us for more information on how we can help </a:t>
            </a:r>
            <a:r>
              <a:rPr lang="en-US" b="0" i="0">
                <a:solidFill>
                  <a:srgbClr val="2E3F7F"/>
                </a:solidFill>
                <a:effectLst/>
                <a:latin typeface="aktiv-grotesk"/>
              </a:rPr>
              <a:t>teachers to be well prepared to support their students to be thriving, 21st century learners.</a:t>
            </a:r>
            <a:endParaRPr lang="en-AU"/>
          </a:p>
        </p:txBody>
      </p:sp>
      <p:sp>
        <p:nvSpPr>
          <p:cNvPr id="4" name="Slide Number Placeholder 3"/>
          <p:cNvSpPr>
            <a:spLocks noGrp="1"/>
          </p:cNvSpPr>
          <p:nvPr>
            <p:ph type="sldNum" sz="quarter" idx="5"/>
          </p:nvPr>
        </p:nvSpPr>
        <p:spPr/>
        <p:txBody>
          <a:bodyPr/>
          <a:lstStyle/>
          <a:p>
            <a:fld id="{9DFA7BCD-3ED4-4410-9073-162595AA3C82}" type="slidenum">
              <a:rPr lang="en-AU" smtClean="0"/>
              <a:t>70</a:t>
            </a:fld>
            <a:endParaRPr lang="en-AU"/>
          </a:p>
        </p:txBody>
      </p:sp>
    </p:spTree>
    <p:extLst>
      <p:ext uri="{BB962C8B-B14F-4D97-AF65-F5344CB8AC3E}">
        <p14:creationId xmlns:p14="http://schemas.microsoft.com/office/powerpoint/2010/main" val="31878846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Power point slides will be uploaded to the events section of the SACE</a:t>
            </a:r>
            <a:r>
              <a:rPr lang="en-US" baseline="0"/>
              <a:t> website for you to use and share at your school site. The recording will be placed on the COVID 19 mini site.</a:t>
            </a:r>
          </a:p>
          <a:p>
            <a:r>
              <a:rPr lang="en-US" baseline="0"/>
              <a:t>The ask SACE team are your first point of call with any schools online and student online queries. </a:t>
            </a:r>
          </a:p>
          <a:p>
            <a:r>
              <a:rPr lang="en-US" baseline="0"/>
              <a:t>Specific subject related questions please contact the respective curriculum and assessment officer.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Thank you for your participation today.</a:t>
            </a:r>
          </a:p>
          <a:p>
            <a:endParaRPr lang="en-AU"/>
          </a:p>
        </p:txBody>
      </p:sp>
      <p:sp>
        <p:nvSpPr>
          <p:cNvPr id="4" name="Slide Number Placeholder 3"/>
          <p:cNvSpPr>
            <a:spLocks noGrp="1"/>
          </p:cNvSpPr>
          <p:nvPr>
            <p:ph type="sldNum" sz="quarter" idx="10"/>
          </p:nvPr>
        </p:nvSpPr>
        <p:spPr/>
        <p:txBody>
          <a:bodyPr/>
          <a:lstStyle/>
          <a:p>
            <a:fld id="{19F58AE4-2BA2-4D1C-BC76-1A4E70D5A7C9}" type="slidenum">
              <a:rPr lang="en-AU" smtClean="0"/>
              <a:t>71</a:t>
            </a:fld>
            <a:endParaRPr lang="en-AU"/>
          </a:p>
        </p:txBody>
      </p:sp>
    </p:spTree>
    <p:extLst>
      <p:ext uri="{BB962C8B-B14F-4D97-AF65-F5344CB8AC3E}">
        <p14:creationId xmlns:p14="http://schemas.microsoft.com/office/powerpoint/2010/main" val="3715690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kern="1200" dirty="0">
                <a:solidFill>
                  <a:schemeClr val="tx1"/>
                </a:solidFill>
                <a:latin typeface="+mn-lt"/>
                <a:ea typeface="+mn-ea"/>
                <a:cs typeface="+mn-cs"/>
              </a:rPr>
              <a:t>No change</a:t>
            </a:r>
            <a:r>
              <a:rPr lang="en-US" sz="800" b="1" kern="1200" baseline="0" dirty="0">
                <a:solidFill>
                  <a:schemeClr val="tx1"/>
                </a:solidFill>
                <a:latin typeface="+mn-lt"/>
                <a:ea typeface="+mn-ea"/>
                <a:cs typeface="+mn-cs"/>
              </a:rPr>
              <a:t> for the selection of samples for stage 1 moderation. Please refer to information sheet 16.</a:t>
            </a:r>
            <a:endParaRPr lang="en-US" sz="800" b="1" kern="1200" dirty="0">
              <a:solidFill>
                <a:schemeClr val="tx1"/>
              </a:solidFill>
              <a:latin typeface="+mn-lt"/>
              <a:ea typeface="+mn-ea"/>
              <a:cs typeface="+mn-cs"/>
            </a:endParaRPr>
          </a:p>
          <a:p>
            <a:pPr marL="0" indent="0">
              <a:buFontTx/>
              <a:buNone/>
            </a:pPr>
            <a:endParaRPr lang="en-US" baseline="0" dirty="0"/>
          </a:p>
          <a:p>
            <a:pPr marL="0" indent="0">
              <a:buFontTx/>
              <a:buNone/>
            </a:pPr>
            <a:r>
              <a:rPr lang="en-US" baseline="0" dirty="0"/>
              <a:t>The </a:t>
            </a:r>
            <a:r>
              <a:rPr lang="en-US" b="1" baseline="0" dirty="0"/>
              <a:t>‘Stage 1 Moderation Sample Form’ </a:t>
            </a:r>
            <a:r>
              <a:rPr lang="en-US" baseline="0" dirty="0"/>
              <a:t>must be completed and uploaded</a:t>
            </a:r>
          </a:p>
          <a:p>
            <a:pPr marL="0" indent="0">
              <a:buFontTx/>
              <a:buNone/>
            </a:pPr>
            <a:r>
              <a:rPr lang="en-US" baseline="0" dirty="0"/>
              <a:t>The </a:t>
            </a:r>
            <a:r>
              <a:rPr lang="en-US" b="1" baseline="0" dirty="0"/>
              <a:t>‘Student Description Sheet’ </a:t>
            </a:r>
            <a:r>
              <a:rPr lang="en-US" baseline="0" dirty="0"/>
              <a:t>for modified subjects review must be completed and uploaded</a:t>
            </a:r>
          </a:p>
          <a:p>
            <a:pPr marL="0" indent="0">
              <a:buFontTx/>
              <a:buNone/>
            </a:pPr>
            <a:endParaRPr lang="en-US" baseline="0" dirty="0"/>
          </a:p>
          <a:p>
            <a:pPr marL="0" indent="0">
              <a:buFontTx/>
              <a:buNone/>
            </a:pPr>
            <a:r>
              <a:rPr lang="en-US" baseline="0" dirty="0"/>
              <a:t>File naming for Review student samples will be similar. This will be communicated once later this term.</a:t>
            </a:r>
            <a:endParaRPr lang="en-US" dirty="0"/>
          </a:p>
          <a:p>
            <a:endParaRPr lang="en-US" dirty="0"/>
          </a:p>
          <a:p>
            <a:endParaRPr lang="en-AU" dirty="0"/>
          </a:p>
        </p:txBody>
      </p:sp>
      <p:sp>
        <p:nvSpPr>
          <p:cNvPr id="4" name="Slide Number Placeholder 3"/>
          <p:cNvSpPr>
            <a:spLocks noGrp="1"/>
          </p:cNvSpPr>
          <p:nvPr>
            <p:ph type="sldNum" sz="quarter" idx="10"/>
          </p:nvPr>
        </p:nvSpPr>
        <p:spPr/>
        <p:txBody>
          <a:bodyPr/>
          <a:lstStyle/>
          <a:p>
            <a:fld id="{D7E3A12B-9A5C-4CC8-8CD0-1B04CB8D6F13}" type="slidenum">
              <a:rPr lang="en-AU" smtClean="0"/>
              <a:t>8</a:t>
            </a:fld>
            <a:endParaRPr lang="en-AU"/>
          </a:p>
        </p:txBody>
      </p:sp>
    </p:spTree>
    <p:extLst>
      <p:ext uri="{BB962C8B-B14F-4D97-AF65-F5344CB8AC3E}">
        <p14:creationId xmlns:p14="http://schemas.microsoft.com/office/powerpoint/2010/main" val="3943972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kern="1200" dirty="0">
                <a:solidFill>
                  <a:schemeClr val="tx1"/>
                </a:solidFill>
                <a:latin typeface="+mn-lt"/>
                <a:ea typeface="+mn-ea"/>
                <a:cs typeface="+mn-cs"/>
              </a:rPr>
              <a:t>Submission of materials</a:t>
            </a:r>
          </a:p>
          <a:p>
            <a:endParaRPr lang="en-US" sz="800" b="1" kern="1200" dirty="0">
              <a:solidFill>
                <a:schemeClr val="tx1"/>
              </a:solidFill>
              <a:latin typeface="+mn-lt"/>
              <a:ea typeface="+mn-ea"/>
              <a:cs typeface="+mn-cs"/>
            </a:endParaRPr>
          </a:p>
          <a:p>
            <a:pPr marL="0" indent="0">
              <a:buFont typeface="Arial" panose="020B0604020202020204" pitchFamily="34" charset="0"/>
              <a:buNone/>
            </a:pPr>
            <a:r>
              <a:rPr lang="en-US" dirty="0"/>
              <a:t>The SACE Board is planning for electronic submission of moderation and review materials via </a:t>
            </a:r>
            <a:r>
              <a:rPr lang="en-US" dirty="0" err="1"/>
              <a:t>Kiteworks</a:t>
            </a:r>
            <a:r>
              <a:rPr lang="en-US" dirty="0"/>
              <a:t> – our secure file transfer system. </a:t>
            </a:r>
            <a:endParaRPr lang="en-US" dirty="0">
              <a:cs typeface="Calibri"/>
            </a:endParaRPr>
          </a:p>
          <a:p>
            <a:pPr marL="0" indent="0">
              <a:buFont typeface="Arial" panose="020B0604020202020204" pitchFamily="34" charset="0"/>
              <a:buNone/>
            </a:pPr>
            <a:r>
              <a:rPr lang="en-US" dirty="0"/>
              <a:t>This worked effectively for remote/isolated and </a:t>
            </a:r>
            <a:r>
              <a:rPr lang="en-US" dirty="0" err="1"/>
              <a:t>SACEi</a:t>
            </a:r>
            <a:r>
              <a:rPr lang="en-US" dirty="0"/>
              <a:t> schools in 2019 and 2020.</a:t>
            </a:r>
            <a:endParaRPr lang="en-US" dirty="0">
              <a:cs typeface="Calibri"/>
            </a:endParaRPr>
          </a:p>
          <a:p>
            <a:pPr marL="0" indent="0">
              <a:buFont typeface="Arial" panose="020B0604020202020204" pitchFamily="34" charset="0"/>
              <a:buNone/>
            </a:pPr>
            <a:r>
              <a:rPr lang="en-US" dirty="0"/>
              <a:t>It also worked for the</a:t>
            </a:r>
            <a:r>
              <a:rPr lang="en-US" baseline="0" dirty="0"/>
              <a:t> ‘students at risk – SACE completers’ process in June.</a:t>
            </a:r>
            <a:endParaRPr lang="en-US" baseline="0" dirty="0">
              <a:cs typeface="Calibri"/>
            </a:endParaRPr>
          </a:p>
          <a:p>
            <a:pPr marL="0" indent="0">
              <a:buFont typeface="Arial" panose="020B0604020202020204" pitchFamily="34" charset="0"/>
              <a:buNone/>
            </a:pPr>
            <a:r>
              <a:rPr lang="en-US" baseline="0" dirty="0"/>
              <a:t>The </a:t>
            </a:r>
            <a:r>
              <a:rPr lang="en-US" b="1" baseline="0" dirty="0"/>
              <a:t>‘Stage 1 Moderation Sample Form’ </a:t>
            </a:r>
            <a:r>
              <a:rPr lang="en-US" baseline="0" dirty="0"/>
              <a:t>must be uploaded</a:t>
            </a:r>
            <a:endParaRPr lang="en-US" baseline="0" dirty="0">
              <a:cs typeface="Calibri"/>
            </a:endParaRPr>
          </a:p>
          <a:p>
            <a:pPr marL="0" indent="0">
              <a:buFont typeface="Arial" panose="020B0604020202020204" pitchFamily="34" charset="0"/>
              <a:buNone/>
            </a:pPr>
            <a:r>
              <a:rPr lang="en-US" baseline="0" dirty="0"/>
              <a:t>The </a:t>
            </a:r>
            <a:r>
              <a:rPr lang="en-US" b="1" baseline="0" dirty="0"/>
              <a:t>‘Student Description Sheet’ </a:t>
            </a:r>
            <a:r>
              <a:rPr lang="en-US" baseline="0" dirty="0"/>
              <a:t>for modified subjects review must be uploaded</a:t>
            </a:r>
            <a:endParaRPr lang="en-US" baseline="0" dirty="0">
              <a:cs typeface="Calibri"/>
            </a:endParaRP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File naming for Review student samples will be similar. This will be communicated once later this term.</a:t>
            </a:r>
            <a:endParaRPr lang="en-US" dirty="0">
              <a:cs typeface="Calibri"/>
            </a:endParaRPr>
          </a:p>
          <a:p>
            <a:endParaRPr lang="en-US" dirty="0"/>
          </a:p>
          <a:p>
            <a:endParaRPr lang="en-AU" dirty="0"/>
          </a:p>
        </p:txBody>
      </p:sp>
      <p:sp>
        <p:nvSpPr>
          <p:cNvPr id="4" name="Slide Number Placeholder 3"/>
          <p:cNvSpPr>
            <a:spLocks noGrp="1"/>
          </p:cNvSpPr>
          <p:nvPr>
            <p:ph type="sldNum" sz="quarter" idx="10"/>
          </p:nvPr>
        </p:nvSpPr>
        <p:spPr/>
        <p:txBody>
          <a:bodyPr/>
          <a:lstStyle/>
          <a:p>
            <a:fld id="{D7E3A12B-9A5C-4CC8-8CD0-1B04CB8D6F13}" type="slidenum">
              <a:rPr lang="en-AU" smtClean="0"/>
              <a:t>9</a:t>
            </a:fld>
            <a:endParaRPr lang="en-AU"/>
          </a:p>
        </p:txBody>
      </p:sp>
    </p:spTree>
    <p:extLst>
      <p:ext uri="{BB962C8B-B14F-4D97-AF65-F5344CB8AC3E}">
        <p14:creationId xmlns:p14="http://schemas.microsoft.com/office/powerpoint/2010/main" val="1146780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6098-D926-4D64-90DA-ADD5DA5B488F}"/>
              </a:ext>
            </a:extLst>
          </p:cNvPr>
          <p:cNvSpPr>
            <a:spLocks noGrp="1"/>
          </p:cNvSpPr>
          <p:nvPr>
            <p:ph type="ctrTitle" hasCustomPrompt="1"/>
          </p:nvPr>
        </p:nvSpPr>
        <p:spPr>
          <a:xfrm>
            <a:off x="4651200" y="1461600"/>
            <a:ext cx="4034894" cy="1656000"/>
          </a:xfrm>
        </p:spPr>
        <p:txBody>
          <a:bodyPr lIns="0" tIns="0" rIns="0" bIns="0" anchor="ctr" anchorCtr="0"/>
          <a:lstStyle>
            <a:lvl1pPr marL="0" indent="0" algn="l">
              <a:defRPr sz="4400"/>
            </a:lvl1pPr>
          </a:lstStyle>
          <a:p>
            <a:r>
              <a:rPr lang="en-US"/>
              <a:t>Insert your </a:t>
            </a:r>
            <a:br>
              <a:rPr lang="en-US"/>
            </a:br>
            <a:r>
              <a:rPr lang="en-US"/>
              <a:t>title here</a:t>
            </a:r>
          </a:p>
        </p:txBody>
      </p:sp>
      <p:sp>
        <p:nvSpPr>
          <p:cNvPr id="3" name="Subtitle 2">
            <a:extLst>
              <a:ext uri="{FF2B5EF4-FFF2-40B4-BE49-F238E27FC236}">
                <a16:creationId xmlns:a16="http://schemas.microsoft.com/office/drawing/2014/main" id="{6F55A5A1-467A-4B8D-B006-E2ED52E9C791}"/>
              </a:ext>
            </a:extLst>
          </p:cNvPr>
          <p:cNvSpPr>
            <a:spLocks noGrp="1"/>
          </p:cNvSpPr>
          <p:nvPr>
            <p:ph type="subTitle" idx="1"/>
          </p:nvPr>
        </p:nvSpPr>
        <p:spPr>
          <a:xfrm>
            <a:off x="4651907" y="3693600"/>
            <a:ext cx="4034893" cy="1411060"/>
          </a:xfrm>
        </p:spPr>
        <p:txBody>
          <a:bodyPr lIns="0" tIns="0" rIns="0" bIns="0"/>
          <a:lstStyle>
            <a:lvl1pPr marL="0" indent="0" algn="l">
              <a:buNone/>
              <a:defRPr sz="16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Tree>
    <p:extLst>
      <p:ext uri="{BB962C8B-B14F-4D97-AF65-F5344CB8AC3E}">
        <p14:creationId xmlns:p14="http://schemas.microsoft.com/office/powerpoint/2010/main" val="2778315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35173" y="2104076"/>
            <a:ext cx="4071600" cy="812800"/>
          </a:xfrm>
        </p:spPr>
        <p:txBody>
          <a:bodyPr anchor="b"/>
          <a:lstStyle>
            <a:lvl1pPr marL="0" indent="0">
              <a:buNone/>
              <a:defRPr sz="1800" b="0" baseline="0">
                <a:solidFill>
                  <a:schemeClr val="accent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Master heading (24pt max 2 lines)</a:t>
            </a:r>
          </a:p>
        </p:txBody>
      </p:sp>
      <p:sp>
        <p:nvSpPr>
          <p:cNvPr id="4" name="Content Placeholder 3"/>
          <p:cNvSpPr>
            <a:spLocks noGrp="1"/>
          </p:cNvSpPr>
          <p:nvPr>
            <p:ph sz="half" idx="2" hasCustomPrompt="1"/>
          </p:nvPr>
        </p:nvSpPr>
        <p:spPr>
          <a:xfrm>
            <a:off x="246059" y="2916878"/>
            <a:ext cx="4071600" cy="2960049"/>
          </a:xfrm>
        </p:spPr>
        <p:txBody>
          <a:bodyPr/>
          <a:lstStyle>
            <a:lvl1pPr>
              <a:defRPr baseline="0"/>
            </a:lvl1pPr>
          </a:lstStyle>
          <a:p>
            <a:pPr lvl="0"/>
            <a:r>
              <a:rPr lang="en-US"/>
              <a:t>First level(24pt)</a:t>
            </a:r>
          </a:p>
          <a:p>
            <a:pPr lvl="1"/>
            <a:r>
              <a:rPr lang="en-US"/>
              <a:t>Second level (24pt)</a:t>
            </a:r>
          </a:p>
          <a:p>
            <a:pPr lvl="2"/>
            <a:r>
              <a:rPr lang="en-US"/>
              <a:t>Third level (20pt)</a:t>
            </a:r>
          </a:p>
          <a:p>
            <a:pPr lvl="3"/>
            <a:r>
              <a:rPr lang="en-US"/>
              <a:t>Fourth level (18pt)</a:t>
            </a:r>
          </a:p>
          <a:p>
            <a:pPr lvl="4"/>
            <a:r>
              <a:rPr lang="en-US"/>
              <a:t>Fifth level (18pt)</a:t>
            </a:r>
            <a:endParaRPr lang="en-AU"/>
          </a:p>
        </p:txBody>
      </p:sp>
      <p:sp>
        <p:nvSpPr>
          <p:cNvPr id="5" name="Text Placeholder 4"/>
          <p:cNvSpPr>
            <a:spLocks noGrp="1"/>
          </p:cNvSpPr>
          <p:nvPr>
            <p:ph type="body" sz="quarter" idx="3" hasCustomPrompt="1"/>
          </p:nvPr>
        </p:nvSpPr>
        <p:spPr>
          <a:xfrm>
            <a:off x="4444097" y="2104079"/>
            <a:ext cx="4071600" cy="812801"/>
          </a:xfrm>
        </p:spPr>
        <p:txBody>
          <a:bodyPr anchor="b"/>
          <a:lstStyle>
            <a:lvl1pPr marL="0" indent="0">
              <a:buNone/>
              <a:defRPr sz="1800" b="0" baseline="0">
                <a:solidFill>
                  <a:schemeClr val="accent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Master heading (24pt max 2 lines)</a:t>
            </a:r>
          </a:p>
        </p:txBody>
      </p:sp>
      <p:sp>
        <p:nvSpPr>
          <p:cNvPr id="6" name="Content Placeholder 5"/>
          <p:cNvSpPr>
            <a:spLocks noGrp="1"/>
          </p:cNvSpPr>
          <p:nvPr>
            <p:ph sz="quarter" idx="4" hasCustomPrompt="1"/>
          </p:nvPr>
        </p:nvSpPr>
        <p:spPr>
          <a:xfrm>
            <a:off x="4444097" y="2916875"/>
            <a:ext cx="4071600" cy="2960050"/>
          </a:xfrm>
        </p:spPr>
        <p:txBody>
          <a:bodyPr/>
          <a:lstStyle>
            <a:lvl1pPr>
              <a:defRPr baseline="0"/>
            </a:lvl1pPr>
          </a:lstStyle>
          <a:p>
            <a:pPr lvl="0"/>
            <a:r>
              <a:rPr lang="en-US"/>
              <a:t>First level(24pt)</a:t>
            </a:r>
          </a:p>
          <a:p>
            <a:pPr lvl="1"/>
            <a:r>
              <a:rPr lang="en-US"/>
              <a:t>Second level (24pt)</a:t>
            </a:r>
          </a:p>
          <a:p>
            <a:pPr lvl="2"/>
            <a:r>
              <a:rPr lang="en-US"/>
              <a:t>Third level (20pt)</a:t>
            </a:r>
          </a:p>
          <a:p>
            <a:pPr lvl="3"/>
            <a:r>
              <a:rPr lang="en-US"/>
              <a:t>Fourth level (18pt)</a:t>
            </a:r>
          </a:p>
          <a:p>
            <a:pPr lvl="4"/>
            <a:r>
              <a:rPr lang="en-US"/>
              <a:t>Fifth level (18pt)</a:t>
            </a:r>
            <a:endParaRPr lang="en-AU"/>
          </a:p>
        </p:txBody>
      </p:sp>
      <p:sp>
        <p:nvSpPr>
          <p:cNvPr id="10" name="Text Placeholder 7"/>
          <p:cNvSpPr>
            <a:spLocks noGrp="1"/>
          </p:cNvSpPr>
          <p:nvPr>
            <p:ph type="body" sz="quarter" idx="29" hasCustomPrompt="1"/>
          </p:nvPr>
        </p:nvSpPr>
        <p:spPr>
          <a:xfrm>
            <a:off x="981076" y="1297442"/>
            <a:ext cx="5815508" cy="397490"/>
          </a:xfrm>
        </p:spPr>
        <p:txBody>
          <a:bodyPr>
            <a:noAutofit/>
          </a:bodyPr>
          <a:lstStyle>
            <a:lvl1pPr marL="0" indent="0">
              <a:buNone/>
              <a:defRPr sz="1800" baseline="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Subtitle (24pt, max 1 line)</a:t>
            </a:r>
            <a:endParaRPr lang="en-AU"/>
          </a:p>
        </p:txBody>
      </p:sp>
      <p:sp>
        <p:nvSpPr>
          <p:cNvPr id="11" name="Slide Number Placeholder 10"/>
          <p:cNvSpPr>
            <a:spLocks noGrp="1"/>
          </p:cNvSpPr>
          <p:nvPr>
            <p:ph type="sldNum" sz="quarter" idx="30"/>
          </p:nvPr>
        </p:nvSpPr>
        <p:spPr/>
        <p:txBody>
          <a:bodyPr/>
          <a:lstStyle/>
          <a:p>
            <a:r>
              <a:rPr lang="en-AU"/>
              <a:t>|  </a:t>
            </a:r>
            <a:fld id="{E1010C9A-E5BF-426C-899F-E31A8EC9E401}" type="slidenum">
              <a:rPr lang="en-AU" smtClean="0"/>
              <a:pPr/>
              <a:t>‹#›</a:t>
            </a:fld>
            <a:endParaRPr lang="en-AU"/>
          </a:p>
        </p:txBody>
      </p:sp>
      <p:sp>
        <p:nvSpPr>
          <p:cNvPr id="12" name="Title 11"/>
          <p:cNvSpPr>
            <a:spLocks noGrp="1"/>
          </p:cNvSpPr>
          <p:nvPr>
            <p:ph type="title" hasCustomPrompt="1"/>
          </p:nvPr>
        </p:nvSpPr>
        <p:spPr/>
        <p:txBody>
          <a:bodyPr/>
          <a:lstStyle>
            <a:lvl1pPr>
              <a:defRPr baseline="0"/>
            </a:lvl1pPr>
          </a:lstStyle>
          <a:p>
            <a:r>
              <a:rPr lang="en-US"/>
              <a:t>Master title (34pt, max 2 lines)</a:t>
            </a:r>
            <a:endParaRPr lang="en-AU"/>
          </a:p>
        </p:txBody>
      </p:sp>
    </p:spTree>
    <p:extLst>
      <p:ext uri="{BB962C8B-B14F-4D97-AF65-F5344CB8AC3E}">
        <p14:creationId xmlns:p14="http://schemas.microsoft.com/office/powerpoint/2010/main" val="52074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Presenter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35086" y="2629351"/>
            <a:ext cx="5379074" cy="991086"/>
          </a:xfrm>
        </p:spPr>
        <p:txBody>
          <a:bodyPr/>
          <a:lstStyle>
            <a:lvl1pPr>
              <a:defRPr/>
            </a:lvl1pPr>
          </a:lstStyle>
          <a:p>
            <a:r>
              <a:rPr lang="en-US"/>
              <a:t>Name (34pt)</a:t>
            </a:r>
            <a:endParaRPr lang="en-AU"/>
          </a:p>
        </p:txBody>
      </p:sp>
      <p:sp>
        <p:nvSpPr>
          <p:cNvPr id="7" name="Subtitle 2"/>
          <p:cNvSpPr>
            <a:spLocks noGrp="1"/>
          </p:cNvSpPr>
          <p:nvPr>
            <p:ph type="subTitle" idx="1" hasCustomPrompt="1"/>
          </p:nvPr>
        </p:nvSpPr>
        <p:spPr>
          <a:xfrm>
            <a:off x="3135086" y="3620437"/>
            <a:ext cx="5379074" cy="1064885"/>
          </a:xfrm>
        </p:spPr>
        <p:txBody>
          <a:bodyPr/>
          <a:lstStyle>
            <a:lvl1pPr marL="0" indent="0" algn="l">
              <a:buNone/>
              <a:defRPr sz="1800" baseline="0">
                <a:solidFill>
                  <a:schemeClr val="accent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Staff title</a:t>
            </a:r>
            <a:endParaRPr lang="en-AU"/>
          </a:p>
        </p:txBody>
      </p:sp>
      <p:pic>
        <p:nvPicPr>
          <p:cNvPr id="9" name="Picture 8" descr="A drawing of a face&#10;&#10;Description automatically generated">
            <a:extLst>
              <a:ext uri="{FF2B5EF4-FFF2-40B4-BE49-F238E27FC236}">
                <a16:creationId xmlns:a16="http://schemas.microsoft.com/office/drawing/2014/main" id="{DAFF2025-EE5A-4469-B9BB-E03D56DBB915}"/>
              </a:ext>
            </a:extLst>
          </p:cNvPr>
          <p:cNvPicPr>
            <a:picLocks noChangeAspect="1"/>
          </p:cNvPicPr>
          <p:nvPr userDrawn="1"/>
        </p:nvPicPr>
        <p:blipFill>
          <a:blip r:embed="rId2"/>
          <a:stretch>
            <a:fillRect/>
          </a:stretch>
        </p:blipFill>
        <p:spPr>
          <a:xfrm>
            <a:off x="7759337" y="5960338"/>
            <a:ext cx="1175004" cy="67328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029" y="260350"/>
            <a:ext cx="2107261" cy="3305599"/>
          </a:xfrm>
          <a:prstGeom prst="rect">
            <a:avLst/>
          </a:prstGeom>
        </p:spPr>
      </p:pic>
    </p:spTree>
    <p:extLst>
      <p:ext uri="{BB962C8B-B14F-4D97-AF65-F5344CB8AC3E}">
        <p14:creationId xmlns:p14="http://schemas.microsoft.com/office/powerpoint/2010/main" val="38824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DB2101A-67D7-4EFE-AC9A-FE87C28BFDA6}"/>
              </a:ext>
            </a:extLst>
          </p:cNvPr>
          <p:cNvSpPr>
            <a:spLocks noGrp="1"/>
          </p:cNvSpPr>
          <p:nvPr>
            <p:ph type="pic" sz="quarter" idx="10" hasCustomPrompt="1"/>
          </p:nvPr>
        </p:nvSpPr>
        <p:spPr>
          <a:xfrm>
            <a:off x="462355" y="3749"/>
            <a:ext cx="5137877" cy="6850502"/>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79044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ubheading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25/08/2020</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1835158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Subheading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a:xfrm>
            <a:off x="684000" y="205200"/>
            <a:ext cx="8002800" cy="8568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a:xfrm>
            <a:off x="6840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25/08/2020</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
        <p:nvSpPr>
          <p:cNvPr id="7" name="Content Placeholder 2">
            <a:extLst>
              <a:ext uri="{FF2B5EF4-FFF2-40B4-BE49-F238E27FC236}">
                <a16:creationId xmlns:a16="http://schemas.microsoft.com/office/drawing/2014/main" id="{6AEDBA93-3F5E-4FD7-9096-55009157BDD6}"/>
              </a:ext>
            </a:extLst>
          </p:cNvPr>
          <p:cNvSpPr>
            <a:spLocks noGrp="1"/>
          </p:cNvSpPr>
          <p:nvPr>
            <p:ph idx="13"/>
          </p:nvPr>
        </p:nvSpPr>
        <p:spPr>
          <a:xfrm>
            <a:off x="48636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68570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25/08/2020</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342688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a:xfrm>
            <a:off x="684000" y="205200"/>
            <a:ext cx="8002800" cy="8568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a:xfrm>
            <a:off x="6840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25/08/2020</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
        <p:nvSpPr>
          <p:cNvPr id="7" name="Content Placeholder 2">
            <a:extLst>
              <a:ext uri="{FF2B5EF4-FFF2-40B4-BE49-F238E27FC236}">
                <a16:creationId xmlns:a16="http://schemas.microsoft.com/office/drawing/2014/main" id="{6AEDBA93-3F5E-4FD7-9096-55009157BDD6}"/>
              </a:ext>
            </a:extLst>
          </p:cNvPr>
          <p:cNvSpPr>
            <a:spLocks noGrp="1"/>
          </p:cNvSpPr>
          <p:nvPr>
            <p:ph idx="13"/>
          </p:nvPr>
        </p:nvSpPr>
        <p:spPr>
          <a:xfrm>
            <a:off x="48636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4683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Title and 2 Subheading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C367-F759-4128-B6AD-62F51D41262F}"/>
              </a:ext>
            </a:extLst>
          </p:cNvPr>
          <p:cNvSpPr>
            <a:spLocks noGrp="1"/>
          </p:cNvSpPr>
          <p:nvPr>
            <p:ph type="title"/>
          </p:nvPr>
        </p:nvSpPr>
        <p:spPr>
          <a:xfrm>
            <a:off x="684000"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889724D-2F7A-489E-997C-9C3D6C743797}"/>
              </a:ext>
            </a:extLst>
          </p:cNvPr>
          <p:cNvSpPr>
            <a:spLocks noGrp="1"/>
          </p:cNvSpPr>
          <p:nvPr>
            <p:ph type="body" idx="1"/>
          </p:nvPr>
        </p:nvSpPr>
        <p:spPr>
          <a:xfrm>
            <a:off x="684000" y="1766655"/>
            <a:ext cx="3868340" cy="738419"/>
          </a:xfrm>
        </p:spPr>
        <p:txBody>
          <a:bodyPr anchor="t" anchorCtr="0"/>
          <a:lstStyle>
            <a:lvl1pPr marL="0" indent="0">
              <a:spcBef>
                <a:spcPts val="0"/>
              </a:spcBef>
              <a:spcAft>
                <a:spcPts val="750"/>
              </a:spcAft>
              <a:buNone/>
              <a:defRPr sz="2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EA74C3D-732A-44C7-9CAF-04260A7731A0}"/>
              </a:ext>
            </a:extLst>
          </p:cNvPr>
          <p:cNvSpPr>
            <a:spLocks noGrp="1"/>
          </p:cNvSpPr>
          <p:nvPr>
            <p:ph sz="half" idx="2"/>
          </p:nvPr>
        </p:nvSpPr>
        <p:spPr>
          <a:xfrm>
            <a:off x="684000"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58403F9-2CF7-482A-8EA1-DDB867166D44}"/>
              </a:ext>
            </a:extLst>
          </p:cNvPr>
          <p:cNvSpPr>
            <a:spLocks noGrp="1"/>
          </p:cNvSpPr>
          <p:nvPr>
            <p:ph type="body" sz="quarter" idx="3"/>
          </p:nvPr>
        </p:nvSpPr>
        <p:spPr>
          <a:xfrm>
            <a:off x="4683309" y="1766655"/>
            <a:ext cx="3887391" cy="738419"/>
          </a:xfrm>
        </p:spPr>
        <p:txBody>
          <a:bodyPr anchor="t" anchorCtr="0"/>
          <a:lstStyle>
            <a:lvl1pPr marL="0" indent="0">
              <a:spcBef>
                <a:spcPts val="0"/>
              </a:spcBef>
              <a:spcAft>
                <a:spcPts val="750"/>
              </a:spcAft>
              <a:buNone/>
              <a:defRPr sz="2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7E09B2D-83C7-4891-BBE1-20B368B2C652}"/>
              </a:ext>
            </a:extLst>
          </p:cNvPr>
          <p:cNvSpPr>
            <a:spLocks noGrp="1"/>
          </p:cNvSpPr>
          <p:nvPr>
            <p:ph sz="quarter" idx="4"/>
          </p:nvPr>
        </p:nvSpPr>
        <p:spPr>
          <a:xfrm>
            <a:off x="4683309"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90DD61F-00C6-4E4F-A430-2F94F40CA504}"/>
              </a:ext>
            </a:extLst>
          </p:cNvPr>
          <p:cNvSpPr>
            <a:spLocks noGrp="1"/>
          </p:cNvSpPr>
          <p:nvPr>
            <p:ph type="dt" sz="half" idx="10"/>
          </p:nvPr>
        </p:nvSpPr>
        <p:spPr/>
        <p:txBody>
          <a:bodyPr/>
          <a:lstStyle/>
          <a:p>
            <a:fld id="{77072635-266F-4274-AD67-E2A13FF46E20}" type="datetimeFigureOut">
              <a:rPr lang="en-AU" smtClean="0"/>
              <a:t>25/08/2020</a:t>
            </a:fld>
            <a:endParaRPr lang="en-AU"/>
          </a:p>
        </p:txBody>
      </p:sp>
      <p:sp>
        <p:nvSpPr>
          <p:cNvPr id="8" name="Footer Placeholder 7">
            <a:extLst>
              <a:ext uri="{FF2B5EF4-FFF2-40B4-BE49-F238E27FC236}">
                <a16:creationId xmlns:a16="http://schemas.microsoft.com/office/drawing/2014/main" id="{20BB9C2E-07D4-4943-B169-F0C27A820D1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B884BAC-BCDC-4D7C-884C-C986AEBA22BB}"/>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314373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DA05-0CAD-4067-BF4B-5E5A2DAEC48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E729E98-0F89-4A8C-A2C1-4D117A638C0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DDDD6FD-5BCA-4B94-AACD-4847C1EEBA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C45E699-3F39-4E9E-8DED-175455369B04}"/>
              </a:ext>
            </a:extLst>
          </p:cNvPr>
          <p:cNvSpPr>
            <a:spLocks noGrp="1"/>
          </p:cNvSpPr>
          <p:nvPr>
            <p:ph type="dt" sz="half" idx="10"/>
          </p:nvPr>
        </p:nvSpPr>
        <p:spPr/>
        <p:txBody>
          <a:bodyPr/>
          <a:lstStyle/>
          <a:p>
            <a:fld id="{77072635-266F-4274-AD67-E2A13FF46E20}" type="datetimeFigureOut">
              <a:rPr lang="en-AU" smtClean="0"/>
              <a:t>25/08/2020</a:t>
            </a:fld>
            <a:endParaRPr lang="en-AU"/>
          </a:p>
        </p:txBody>
      </p:sp>
      <p:sp>
        <p:nvSpPr>
          <p:cNvPr id="6" name="Footer Placeholder 5">
            <a:extLst>
              <a:ext uri="{FF2B5EF4-FFF2-40B4-BE49-F238E27FC236}">
                <a16:creationId xmlns:a16="http://schemas.microsoft.com/office/drawing/2014/main" id="{FE4BC34A-E681-4D32-9FA2-98346D82047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B7564CC-B272-40F7-8821-A4E243F9CB90}"/>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3939190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6789-E886-41F6-93E9-A5A2BA3C0F8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99DE6F0-E044-409B-8088-37B4CE545A3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F5693267-AC9F-421B-874E-6A3759DA50A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33C0659-2FEE-49B6-A02D-E6FC5E59B53D}"/>
              </a:ext>
            </a:extLst>
          </p:cNvPr>
          <p:cNvSpPr>
            <a:spLocks noGrp="1"/>
          </p:cNvSpPr>
          <p:nvPr>
            <p:ph type="dt" sz="half" idx="10"/>
          </p:nvPr>
        </p:nvSpPr>
        <p:spPr/>
        <p:txBody>
          <a:bodyPr/>
          <a:lstStyle/>
          <a:p>
            <a:fld id="{77072635-266F-4274-AD67-E2A13FF46E20}" type="datetimeFigureOut">
              <a:rPr lang="en-AU" smtClean="0"/>
              <a:t>25/08/2020</a:t>
            </a:fld>
            <a:endParaRPr lang="en-AU"/>
          </a:p>
        </p:txBody>
      </p:sp>
      <p:sp>
        <p:nvSpPr>
          <p:cNvPr id="6" name="Footer Placeholder 5">
            <a:extLst>
              <a:ext uri="{FF2B5EF4-FFF2-40B4-BE49-F238E27FC236}">
                <a16:creationId xmlns:a16="http://schemas.microsoft.com/office/drawing/2014/main" id="{9D510947-37EE-4A17-9636-EE2B21FCCA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0BE1854-58F8-469E-BD42-E52DA9C79469}"/>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277281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Blank (complete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16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64423" y="2104571"/>
            <a:ext cx="7549737" cy="3772354"/>
          </a:xfrm>
        </p:spPr>
        <p:txBody>
          <a:bodyPr/>
          <a:lstStyle>
            <a:lvl1pPr marL="342900" indent="-342900">
              <a:buSzPct val="90000"/>
              <a:buFontTx/>
              <a:buBlip>
                <a:blip r:embed="rId2"/>
              </a:buBlip>
              <a:defRPr baseline="0"/>
            </a:lvl1pPr>
          </a:lstStyle>
          <a:p>
            <a:pPr lvl="0"/>
            <a:r>
              <a:rPr lang="en-US"/>
              <a:t>First level (24pt)</a:t>
            </a:r>
          </a:p>
          <a:p>
            <a:pPr lvl="1"/>
            <a:r>
              <a:rPr lang="en-US"/>
              <a:t>Second level (24pt)</a:t>
            </a:r>
          </a:p>
          <a:p>
            <a:pPr lvl="2"/>
            <a:r>
              <a:rPr lang="en-US"/>
              <a:t>Third level (20pt)</a:t>
            </a:r>
          </a:p>
          <a:p>
            <a:pPr lvl="3"/>
            <a:r>
              <a:rPr lang="en-US"/>
              <a:t>Fourth level (18pt)</a:t>
            </a:r>
          </a:p>
          <a:p>
            <a:pPr lvl="4"/>
            <a:r>
              <a:rPr lang="en-US"/>
              <a:t>Fifth level (18pt)</a:t>
            </a:r>
            <a:endParaRPr lang="en-AU"/>
          </a:p>
        </p:txBody>
      </p:sp>
      <p:sp>
        <p:nvSpPr>
          <p:cNvPr id="7" name="Title 6"/>
          <p:cNvSpPr>
            <a:spLocks noGrp="1"/>
          </p:cNvSpPr>
          <p:nvPr>
            <p:ph type="title" hasCustomPrompt="1"/>
          </p:nvPr>
        </p:nvSpPr>
        <p:spPr>
          <a:xfrm>
            <a:off x="964423" y="277328"/>
            <a:ext cx="5832162" cy="991086"/>
          </a:xfrm>
        </p:spPr>
        <p:txBody>
          <a:bodyPr/>
          <a:lstStyle/>
          <a:p>
            <a:r>
              <a:rPr lang="en-US"/>
              <a:t>Master title (34pt, max 2 lines)</a:t>
            </a:r>
            <a:endParaRPr lang="en-AU"/>
          </a:p>
        </p:txBody>
      </p:sp>
      <p:sp>
        <p:nvSpPr>
          <p:cNvPr id="8" name="Text Placeholder 7"/>
          <p:cNvSpPr>
            <a:spLocks noGrp="1"/>
          </p:cNvSpPr>
          <p:nvPr>
            <p:ph type="body" sz="quarter" idx="29" hasCustomPrompt="1"/>
          </p:nvPr>
        </p:nvSpPr>
        <p:spPr>
          <a:xfrm>
            <a:off x="964723" y="1297442"/>
            <a:ext cx="5831861" cy="397490"/>
          </a:xfrm>
        </p:spPr>
        <p:txBody>
          <a:bodyPr>
            <a:noAutofit/>
          </a:bodyPr>
          <a:lstStyle>
            <a:lvl1pPr marL="0" indent="0">
              <a:buNone/>
              <a:defRPr sz="1800" baseline="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Subtitle (24pt, max 1 line)</a:t>
            </a:r>
            <a:endParaRPr lang="en-AU"/>
          </a:p>
        </p:txBody>
      </p:sp>
      <p:sp>
        <p:nvSpPr>
          <p:cNvPr id="9" name="Slide Number Placeholder 8"/>
          <p:cNvSpPr>
            <a:spLocks noGrp="1"/>
          </p:cNvSpPr>
          <p:nvPr>
            <p:ph type="sldNum" sz="quarter" idx="30"/>
          </p:nvPr>
        </p:nvSpPr>
        <p:spPr/>
        <p:txBody>
          <a:bodyPr/>
          <a:lstStyle/>
          <a:p>
            <a:r>
              <a:rPr lang="en-AU"/>
              <a:t>|  </a:t>
            </a:r>
            <a:fld id="{E1010C9A-E5BF-426C-899F-E31A8EC9E401}" type="slidenum">
              <a:rPr lang="en-AU" smtClean="0"/>
              <a:pPr/>
              <a:t>‹#›</a:t>
            </a:fld>
            <a:endParaRPr lang="en-AU"/>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454" y="277328"/>
            <a:ext cx="631800" cy="991086"/>
          </a:xfrm>
          <a:prstGeom prst="rect">
            <a:avLst/>
          </a:prstGeom>
        </p:spPr>
      </p:pic>
    </p:spTree>
    <p:extLst>
      <p:ext uri="{BB962C8B-B14F-4D97-AF65-F5344CB8AC3E}">
        <p14:creationId xmlns:p14="http://schemas.microsoft.com/office/powerpoint/2010/main" val="121674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1932" y="260353"/>
            <a:ext cx="2233418" cy="1008063"/>
          </a:xfrm>
        </p:spPr>
        <p:txBody>
          <a:bodyPr anchor="b"/>
          <a:lstStyle>
            <a:lvl1pPr>
              <a:defRPr sz="2400"/>
            </a:lvl1pPr>
          </a:lstStyle>
          <a:p>
            <a:r>
              <a:rPr lang="en-US"/>
              <a:t>Master heading (34pt max 2 lines)</a:t>
            </a:r>
            <a:endParaRPr lang="en-AU"/>
          </a:p>
        </p:txBody>
      </p:sp>
      <p:sp>
        <p:nvSpPr>
          <p:cNvPr id="3" name="Content Placeholder 2"/>
          <p:cNvSpPr>
            <a:spLocks noGrp="1"/>
          </p:cNvSpPr>
          <p:nvPr>
            <p:ph idx="1" hasCustomPrompt="1"/>
          </p:nvPr>
        </p:nvSpPr>
        <p:spPr>
          <a:xfrm>
            <a:off x="3887391" y="1297442"/>
            <a:ext cx="4629150" cy="4563611"/>
          </a:xfrm>
        </p:spPr>
        <p:txBody>
          <a:bodyPr/>
          <a:lstStyle>
            <a:lvl1pPr>
              <a:defRPr sz="2400" baseline="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First level (24pt)</a:t>
            </a:r>
          </a:p>
          <a:p>
            <a:pPr lvl="1"/>
            <a:r>
              <a:rPr lang="en-US"/>
              <a:t>Second level (24pt)</a:t>
            </a:r>
          </a:p>
          <a:p>
            <a:pPr lvl="2"/>
            <a:r>
              <a:rPr lang="en-US"/>
              <a:t>Third level (20pt)</a:t>
            </a:r>
          </a:p>
          <a:p>
            <a:pPr lvl="3"/>
            <a:r>
              <a:rPr lang="en-US"/>
              <a:t>Fourth level (18pt)</a:t>
            </a:r>
          </a:p>
          <a:p>
            <a:pPr lvl="4"/>
            <a:r>
              <a:rPr lang="en-US"/>
              <a:t>Fifth level (18pt)</a:t>
            </a:r>
            <a:endParaRPr lang="en-AU"/>
          </a:p>
        </p:txBody>
      </p:sp>
      <p:sp>
        <p:nvSpPr>
          <p:cNvPr id="4" name="Text Placeholder 3"/>
          <p:cNvSpPr>
            <a:spLocks noGrp="1"/>
          </p:cNvSpPr>
          <p:nvPr>
            <p:ph type="body" sz="half" idx="2" hasCustomPrompt="1"/>
          </p:nvPr>
        </p:nvSpPr>
        <p:spPr>
          <a:xfrm>
            <a:off x="225030" y="2097088"/>
            <a:ext cx="2982091" cy="3771900"/>
          </a:xfrm>
        </p:spPr>
        <p:txBody>
          <a:bodyPr/>
          <a:lstStyle>
            <a:lvl1pPr marL="0" indent="0">
              <a:buNone/>
              <a:defRPr sz="1200" baseline="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Body text (16pt)</a:t>
            </a:r>
          </a:p>
        </p:txBody>
      </p:sp>
      <p:sp>
        <p:nvSpPr>
          <p:cNvPr id="8" name="Text Placeholder 7"/>
          <p:cNvSpPr>
            <a:spLocks noGrp="1"/>
          </p:cNvSpPr>
          <p:nvPr>
            <p:ph type="body" sz="quarter" idx="29" hasCustomPrompt="1"/>
          </p:nvPr>
        </p:nvSpPr>
        <p:spPr>
          <a:xfrm>
            <a:off x="952383" y="1297442"/>
            <a:ext cx="2254739" cy="695131"/>
          </a:xfrm>
        </p:spPr>
        <p:txBody>
          <a:bodyPr>
            <a:noAutofit/>
          </a:bodyPr>
          <a:lstStyle>
            <a:lvl1pPr marL="0" indent="0">
              <a:buNone/>
              <a:defRPr sz="1800" baseline="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Subtitle (24pt, max 2 lines)</a:t>
            </a:r>
            <a:endParaRPr lang="en-AU"/>
          </a:p>
        </p:txBody>
      </p:sp>
      <p:sp>
        <p:nvSpPr>
          <p:cNvPr id="9" name="Slide Number Placeholder 8"/>
          <p:cNvSpPr>
            <a:spLocks noGrp="1"/>
          </p:cNvSpPr>
          <p:nvPr>
            <p:ph type="sldNum" sz="quarter" idx="30"/>
          </p:nvPr>
        </p:nvSpPr>
        <p:spPr/>
        <p:txBody>
          <a:bodyPr/>
          <a:lstStyle/>
          <a:p>
            <a:r>
              <a:rPr lang="en-AU"/>
              <a:t>|  </a:t>
            </a:r>
            <a:fld id="{E1010C9A-E5BF-426C-899F-E31A8EC9E401}" type="slidenum">
              <a:rPr lang="en-AU" smtClean="0"/>
              <a:pPr/>
              <a:t>‹#›</a:t>
            </a:fld>
            <a:endParaRPr lang="en-AU"/>
          </a:p>
        </p:txBody>
      </p:sp>
    </p:spTree>
    <p:extLst>
      <p:ext uri="{BB962C8B-B14F-4D97-AF65-F5344CB8AC3E}">
        <p14:creationId xmlns:p14="http://schemas.microsoft.com/office/powerpoint/2010/main" val="37420922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descr="Background colour with SACE Board South Australia Logo and Government of South Australia Logo" title="Background colour with SACE Board South Australia Logo and Government of South Australia Logo">
            <a:extLst>
              <a:ext uri="{FF2B5EF4-FFF2-40B4-BE49-F238E27FC236}">
                <a16:creationId xmlns:a16="http://schemas.microsoft.com/office/drawing/2014/main" id="{C2324399-F682-4DDA-B90C-97F596C2EBB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684000" y="205200"/>
            <a:ext cx="8002800" cy="856800"/>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684000" y="1198799"/>
            <a:ext cx="8002800" cy="48960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AU"/>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68400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25/08/2020</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31423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662940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Tree>
    <p:extLst>
      <p:ext uri="{BB962C8B-B14F-4D97-AF65-F5344CB8AC3E}">
        <p14:creationId xmlns:p14="http://schemas.microsoft.com/office/powerpoint/2010/main" val="2183742630"/>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H:\Stationery\PowerPoint\4-3\Powerpoint_templates_4-39.jpg" title="Image background">
            <a:extLst>
              <a:ext uri="{FF2B5EF4-FFF2-40B4-BE49-F238E27FC236}">
                <a16:creationId xmlns:a16="http://schemas.microsoft.com/office/drawing/2014/main" id="{01D4127B-5622-4564-884C-620D79E95CA4}"/>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823" y="3396"/>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684000" y="205200"/>
            <a:ext cx="8002800" cy="856800"/>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684000" y="1198799"/>
            <a:ext cx="8002800" cy="48960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AU"/>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68400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25/08/2020</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31423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662940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Tree>
    <p:extLst>
      <p:ext uri="{BB962C8B-B14F-4D97-AF65-F5344CB8AC3E}">
        <p14:creationId xmlns:p14="http://schemas.microsoft.com/office/powerpoint/2010/main" val="25738219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0" r:id="rId5"/>
    <p:sldLayoutId id="2147483682" r:id="rId6"/>
    <p:sldLayoutId id="2147483683" r:id="rId7"/>
    <p:sldLayoutId id="2147483684" r:id="rId8"/>
    <p:sldLayoutId id="2147483685" r:id="rId9"/>
    <p:sldLayoutId id="2147483686" r:id="rId10"/>
    <p:sldLayoutId id="2147483687" r:id="rId11"/>
  </p:sldLayoutIdLs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H:\Stationery\PowerPoint\4-3\Powerpoint_templates_4-39.jpg" title="Image background">
            <a:extLst>
              <a:ext uri="{FF2B5EF4-FFF2-40B4-BE49-F238E27FC236}">
                <a16:creationId xmlns:a16="http://schemas.microsoft.com/office/drawing/2014/main" id="{01D4127B-5622-4564-884C-620D79E95CA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23" y="3396"/>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684000" y="205200"/>
            <a:ext cx="8002800" cy="856800"/>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684000" y="1198799"/>
            <a:ext cx="8002800" cy="48960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AU"/>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68400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25/08/2020</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31423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662940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Tree>
    <p:extLst>
      <p:ext uri="{BB962C8B-B14F-4D97-AF65-F5344CB8AC3E}">
        <p14:creationId xmlns:p14="http://schemas.microsoft.com/office/powerpoint/2010/main" val="1570358305"/>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600" kern="1200">
          <a:solidFill>
            <a:schemeClr val="accent2"/>
          </a:solidFill>
          <a:latin typeface="+mj-lt"/>
          <a:ea typeface="+mn-ea"/>
          <a:cs typeface="+mn-cs"/>
        </a:defRPr>
      </a:lvl1pPr>
      <a:lvl2pPr marL="0" indent="0" algn="l" defTabSz="685800" rtl="0" eaLnBrk="1" latinLnBrk="0" hangingPunct="1">
        <a:lnSpc>
          <a:spcPct val="90000"/>
        </a:lnSpc>
        <a:spcBef>
          <a:spcPts val="375"/>
        </a:spcBef>
        <a:buFont typeface="Calibri" panose="020F0502020204030204" pitchFamily="34" charset="0"/>
        <a:buChar char="﻿"/>
        <a:defRPr sz="2400" kern="1200">
          <a:solidFill>
            <a:schemeClr val="accent2"/>
          </a:solidFill>
          <a:latin typeface="+mn-lt"/>
          <a:ea typeface="+mn-ea"/>
          <a:cs typeface="+mn-cs"/>
        </a:defRPr>
      </a:lvl2pPr>
      <a:lvl3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457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6831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omms.sace.sa.edu.au/link/id/zzzz5f10f6d060509130Pzzzz5a374cde69b30542/page.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comms.sace.sa.edu.au/link/id/zzzz5f10f6d064c02279Pzzzz5a374cde69b30542/page.html" TargetMode="External"/><Relationship Id="rId4" Type="http://schemas.openxmlformats.org/officeDocument/2006/relationships/hyperlink" Target="https://comms.sace.sa.edu.au/link/id/zzzz5f10f6d0624c3970Pzzzz5a374cde69b30542/page.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hyperlink" Target="mailto:SACE.SpecialProvisions@sa.gov.a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SACE.SpecialProvisions@sa.gov.a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askSACE@sa.gov.au"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mailto:adele.broster@sa.gov.au" TargetMode="External"/><Relationship Id="rId5" Type="http://schemas.openxmlformats.org/officeDocument/2006/relationships/hyperlink" Target="mailto:roanne.berekmeri@sa.gov.au" TargetMode="External"/><Relationship Id="rId4" Type="http://schemas.openxmlformats.org/officeDocument/2006/relationships/hyperlink" Target="mailto:louise.johnson@sa.gov.au"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sace.sa.edu.au/documents/652891/705824/Merit+Policy+and+Procedures.docx/867ef57e-2e63-4cc6-8aab-4b402e7cffa5"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hyperlink" Target="mailto:karen.collins@sa.gov.au" TargetMode="External"/><Relationship Id="rId4" Type="http://schemas.openxmlformats.org/officeDocument/2006/relationships/hyperlink" Target="https://www.sace.sa.edu.au/events/merit-ceremony/awards-priz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1.pn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8CD3-7CFF-47B6-8E6B-6BC9AD055C6F}"/>
              </a:ext>
            </a:extLst>
          </p:cNvPr>
          <p:cNvSpPr>
            <a:spLocks noGrp="1"/>
          </p:cNvSpPr>
          <p:nvPr>
            <p:ph type="ctrTitle"/>
          </p:nvPr>
        </p:nvSpPr>
        <p:spPr/>
        <p:txBody>
          <a:bodyPr/>
          <a:lstStyle/>
          <a:p>
            <a:r>
              <a:rPr lang="en-US"/>
              <a:t>SACE Management Conference</a:t>
            </a:r>
            <a:endParaRPr lang="en-AU"/>
          </a:p>
        </p:txBody>
      </p:sp>
      <p:sp>
        <p:nvSpPr>
          <p:cNvPr id="3" name="Subtitle 2">
            <a:extLst>
              <a:ext uri="{FF2B5EF4-FFF2-40B4-BE49-F238E27FC236}">
                <a16:creationId xmlns:a16="http://schemas.microsoft.com/office/drawing/2014/main" id="{7E5D76C6-DEE6-42A5-BF64-91673F1042FC}"/>
              </a:ext>
            </a:extLst>
          </p:cNvPr>
          <p:cNvSpPr>
            <a:spLocks noGrp="1"/>
          </p:cNvSpPr>
          <p:nvPr>
            <p:ph type="subTitle" idx="1"/>
          </p:nvPr>
        </p:nvSpPr>
        <p:spPr/>
        <p:txBody>
          <a:bodyPr/>
          <a:lstStyle/>
          <a:p>
            <a:r>
              <a:rPr lang="en-US" sz="2400"/>
              <a:t>2020  Semester 2</a:t>
            </a:r>
            <a:endParaRPr lang="en-AU" sz="2400"/>
          </a:p>
        </p:txBody>
      </p:sp>
    </p:spTree>
    <p:extLst>
      <p:ext uri="{BB962C8B-B14F-4D97-AF65-F5344CB8AC3E}">
        <p14:creationId xmlns:p14="http://schemas.microsoft.com/office/powerpoint/2010/main" val="3303471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3999" y="205200"/>
            <a:ext cx="8135535" cy="856800"/>
          </a:xfrm>
        </p:spPr>
        <p:txBody>
          <a:bodyPr/>
          <a:lstStyle/>
          <a:p>
            <a:r>
              <a:rPr lang="en-US"/>
              <a:t>Stage 1 and Stage 2 Modified Subjects Review</a:t>
            </a:r>
            <a:endParaRPr lang="en-AU"/>
          </a:p>
        </p:txBody>
      </p:sp>
      <p:sp>
        <p:nvSpPr>
          <p:cNvPr id="6" name="Content Placeholder 5"/>
          <p:cNvSpPr>
            <a:spLocks noGrp="1"/>
          </p:cNvSpPr>
          <p:nvPr>
            <p:ph idx="1"/>
          </p:nvPr>
        </p:nvSpPr>
        <p:spPr>
          <a:xfrm>
            <a:off x="545690" y="1224115"/>
            <a:ext cx="8598310" cy="5633885"/>
          </a:xfrm>
        </p:spPr>
        <p:txBody>
          <a:bodyPr vert="horz" lIns="91440" tIns="45720" rIns="91440" bIns="45720" rtlCol="0" anchor="t">
            <a:noAutofit/>
          </a:bodyPr>
          <a:lstStyle/>
          <a:p>
            <a:r>
              <a:rPr lang="en-US"/>
              <a:t>There are changes in the compilation of student samples.</a:t>
            </a:r>
          </a:p>
          <a:p>
            <a:endParaRPr lang="en-US"/>
          </a:p>
          <a:p>
            <a:r>
              <a:rPr lang="en-US"/>
              <a:t>In many cases an enormous volume of material is submitted, and some is repetitive. </a:t>
            </a:r>
          </a:p>
          <a:p>
            <a:endParaRPr lang="en-US"/>
          </a:p>
          <a:p>
            <a:r>
              <a:rPr lang="en-US"/>
              <a:t>For 2020 a </a:t>
            </a:r>
            <a:r>
              <a:rPr lang="en-US" b="1" i="1">
                <a:solidFill>
                  <a:schemeClr val="accent1"/>
                </a:solidFill>
              </a:rPr>
              <a:t>selection of evidence</a:t>
            </a:r>
            <a:r>
              <a:rPr lang="en-US" b="1">
                <a:solidFill>
                  <a:schemeClr val="accent1"/>
                </a:solidFill>
              </a:rPr>
              <a:t> </a:t>
            </a:r>
            <a:r>
              <a:rPr lang="en-US"/>
              <a:t>is requested. </a:t>
            </a:r>
          </a:p>
          <a:p>
            <a:r>
              <a:rPr lang="en-US"/>
              <a:t>The evidence needs to align directly to the achievement of personal learning goals and identified capabilities. </a:t>
            </a:r>
          </a:p>
          <a:p>
            <a:r>
              <a:rPr lang="en-US" sz="2000"/>
              <a:t>E.g. </a:t>
            </a:r>
            <a:r>
              <a:rPr lang="en-US" sz="2000" i="1"/>
              <a:t>As a guide 15 – 20 pages for a 10-credit subject.</a:t>
            </a:r>
          </a:p>
          <a:p>
            <a:endParaRPr lang="en-US" i="1"/>
          </a:p>
          <a:p>
            <a:endParaRPr lang="en-US" sz="3200" b="1">
              <a:solidFill>
                <a:srgbClr val="0070C0"/>
              </a:solidFill>
            </a:endParaRPr>
          </a:p>
          <a:p>
            <a:endParaRPr lang="en-US" sz="3200" b="1">
              <a:solidFill>
                <a:srgbClr val="0070C0"/>
              </a:solidFill>
            </a:endParaRPr>
          </a:p>
        </p:txBody>
      </p:sp>
      <p:pic>
        <p:nvPicPr>
          <p:cNvPr id="2" name="Picture 1"/>
          <p:cNvPicPr>
            <a:picLocks noChangeAspect="1"/>
          </p:cNvPicPr>
          <p:nvPr/>
        </p:nvPicPr>
        <p:blipFill>
          <a:blip r:embed="rId3"/>
          <a:stretch>
            <a:fillRect/>
          </a:stretch>
        </p:blipFill>
        <p:spPr>
          <a:xfrm>
            <a:off x="3237399" y="4980761"/>
            <a:ext cx="3217695" cy="1877240"/>
          </a:xfrm>
          <a:prstGeom prst="rect">
            <a:avLst/>
          </a:prstGeom>
        </p:spPr>
      </p:pic>
    </p:spTree>
    <p:extLst>
      <p:ext uri="{BB962C8B-B14F-4D97-AF65-F5344CB8AC3E}">
        <p14:creationId xmlns:p14="http://schemas.microsoft.com/office/powerpoint/2010/main" val="3003139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Stage 1 Clarifying 2020</a:t>
            </a:r>
            <a:endParaRPr lang="en-AU"/>
          </a:p>
        </p:txBody>
      </p:sp>
      <p:pic>
        <p:nvPicPr>
          <p:cNvPr id="7" name="Content Placeholder 6"/>
          <p:cNvPicPr>
            <a:picLocks noGrp="1" noChangeAspect="1"/>
          </p:cNvPicPr>
          <p:nvPr>
            <p:ph idx="1"/>
          </p:nvPr>
        </p:nvPicPr>
        <p:blipFill>
          <a:blip r:embed="rId3"/>
          <a:stretch>
            <a:fillRect/>
          </a:stretch>
        </p:blipFill>
        <p:spPr>
          <a:xfrm>
            <a:off x="1104900" y="1198562"/>
            <a:ext cx="7458815" cy="5394968"/>
          </a:xfrm>
          <a:prstGeom prst="rect">
            <a:avLst/>
          </a:prstGeom>
        </p:spPr>
      </p:pic>
    </p:spTree>
    <p:extLst>
      <p:ext uri="{BB962C8B-B14F-4D97-AF65-F5344CB8AC3E}">
        <p14:creationId xmlns:p14="http://schemas.microsoft.com/office/powerpoint/2010/main" val="3950814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Schools online – Stage 2</a:t>
            </a:r>
            <a:endParaRPr lang="en-AU"/>
          </a:p>
        </p:txBody>
      </p:sp>
      <p:pic>
        <p:nvPicPr>
          <p:cNvPr id="5" name="Content Placeholder 4"/>
          <p:cNvPicPr>
            <a:picLocks noGrp="1" noChangeAspect="1"/>
          </p:cNvPicPr>
          <p:nvPr>
            <p:ph idx="1"/>
          </p:nvPr>
        </p:nvPicPr>
        <p:blipFill>
          <a:blip r:embed="rId3"/>
          <a:stretch>
            <a:fillRect/>
          </a:stretch>
        </p:blipFill>
        <p:spPr>
          <a:xfrm>
            <a:off x="1722497" y="915895"/>
            <a:ext cx="6154406" cy="4137415"/>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2346959" y="2949101"/>
            <a:ext cx="2965269" cy="62701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4"/>
          <a:stretch>
            <a:fillRect/>
          </a:stretch>
        </p:blipFill>
        <p:spPr>
          <a:xfrm>
            <a:off x="1113525" y="4902405"/>
            <a:ext cx="7143750" cy="1790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5358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341999"/>
            <a:ext cx="8002800" cy="856800"/>
          </a:xfrm>
        </p:spPr>
        <p:txBody>
          <a:bodyPr/>
          <a:lstStyle/>
          <a:p>
            <a:r>
              <a:rPr lang="en-US"/>
              <a:t>Schools online </a:t>
            </a:r>
            <a:br>
              <a:rPr lang="en-US"/>
            </a:br>
            <a:r>
              <a:rPr lang="en-US"/>
              <a:t>-  access of Stage 2 results sheets</a:t>
            </a:r>
            <a:endParaRPr lang="en-AU"/>
          </a:p>
        </p:txBody>
      </p:sp>
      <p:pic>
        <p:nvPicPr>
          <p:cNvPr id="7" name="Content Placeholder 6"/>
          <p:cNvPicPr>
            <a:picLocks noGrp="1" noChangeAspect="1"/>
          </p:cNvPicPr>
          <p:nvPr>
            <p:ph idx="1"/>
          </p:nvPr>
        </p:nvPicPr>
        <p:blipFill rotWithShape="1">
          <a:blip r:embed="rId3"/>
          <a:srcRect b="3616"/>
          <a:stretch/>
        </p:blipFill>
        <p:spPr>
          <a:xfrm>
            <a:off x="788716" y="1473473"/>
            <a:ext cx="8002587" cy="3307533"/>
          </a:xfrm>
          <a:prstGeom prst="rect">
            <a:avLst/>
          </a:prstGeom>
        </p:spPr>
      </p:pic>
      <p:pic>
        <p:nvPicPr>
          <p:cNvPr id="8" name="Picture 7"/>
          <p:cNvPicPr>
            <a:picLocks noChangeAspect="1"/>
          </p:cNvPicPr>
          <p:nvPr/>
        </p:nvPicPr>
        <p:blipFill rotWithShape="1">
          <a:blip r:embed="rId4"/>
          <a:srcRect t="24109" b="21282"/>
          <a:stretch/>
        </p:blipFill>
        <p:spPr>
          <a:xfrm>
            <a:off x="1124154" y="5055680"/>
            <a:ext cx="7122492" cy="1776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4189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Collection of hard copy materials</a:t>
            </a:r>
            <a:endParaRPr lang="en-AU"/>
          </a:p>
        </p:txBody>
      </p:sp>
      <p:pic>
        <p:nvPicPr>
          <p:cNvPr id="9" name="Picture 8"/>
          <p:cNvPicPr>
            <a:picLocks noChangeAspect="1"/>
          </p:cNvPicPr>
          <p:nvPr/>
        </p:nvPicPr>
        <p:blipFill>
          <a:blip r:embed="rId3"/>
          <a:stretch>
            <a:fillRect/>
          </a:stretch>
        </p:blipFill>
        <p:spPr>
          <a:xfrm>
            <a:off x="2295339" y="3206187"/>
            <a:ext cx="5124450" cy="2190750"/>
          </a:xfrm>
          <a:prstGeom prst="rect">
            <a:avLst/>
          </a:prstGeom>
        </p:spPr>
      </p:pic>
      <p:sp>
        <p:nvSpPr>
          <p:cNvPr id="10" name="TextBox 9"/>
          <p:cNvSpPr txBox="1"/>
          <p:nvPr/>
        </p:nvSpPr>
        <p:spPr>
          <a:xfrm>
            <a:off x="910430" y="5556526"/>
            <a:ext cx="7549939" cy="1200329"/>
          </a:xfrm>
          <a:prstGeom prst="rect">
            <a:avLst/>
          </a:prstGeom>
          <a:noFill/>
        </p:spPr>
        <p:txBody>
          <a:bodyPr wrap="square" rtlCol="0">
            <a:spAutoFit/>
          </a:bodyPr>
          <a:lstStyle/>
          <a:p>
            <a:pPr lvl="0"/>
            <a:r>
              <a:rPr lang="en-AU"/>
              <a:t>‘Week of 7 September external assessment results package for Dance and Drama will be sent to schools by courier’ </a:t>
            </a:r>
          </a:p>
          <a:p>
            <a:pPr lvl="0"/>
            <a:r>
              <a:rPr lang="en-AU"/>
              <a:t>‘Week of 12 October bags for Stage 2 Community Studies for final moderation will be sent to schools by courier’</a:t>
            </a:r>
          </a:p>
        </p:txBody>
      </p:sp>
      <p:pic>
        <p:nvPicPr>
          <p:cNvPr id="4" name="Content Placeholder 3"/>
          <p:cNvPicPr>
            <a:picLocks noGrp="1" noChangeAspect="1"/>
          </p:cNvPicPr>
          <p:nvPr>
            <p:ph idx="1"/>
          </p:nvPr>
        </p:nvPicPr>
        <p:blipFill>
          <a:blip r:embed="rId4"/>
          <a:stretch>
            <a:fillRect/>
          </a:stretch>
        </p:blipFill>
        <p:spPr>
          <a:xfrm>
            <a:off x="683999" y="1257943"/>
            <a:ext cx="8161567" cy="1948244"/>
          </a:xfrm>
          <a:prstGeom prst="rect">
            <a:avLst/>
          </a:prstGeom>
        </p:spPr>
      </p:pic>
    </p:spTree>
    <p:extLst>
      <p:ext uri="{BB962C8B-B14F-4D97-AF65-F5344CB8AC3E}">
        <p14:creationId xmlns:p14="http://schemas.microsoft.com/office/powerpoint/2010/main" val="862604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565A5C"/>
                </a:solidFill>
              </a:rPr>
              <a:t>Online submissions </a:t>
            </a:r>
            <a:endParaRPr lang="en-AU"/>
          </a:p>
        </p:txBody>
      </p:sp>
      <p:pic>
        <p:nvPicPr>
          <p:cNvPr id="4" name="Content Placeholder 3"/>
          <p:cNvPicPr>
            <a:picLocks noGrp="1" noChangeAspect="1"/>
          </p:cNvPicPr>
          <p:nvPr>
            <p:ph idx="1"/>
          </p:nvPr>
        </p:nvPicPr>
        <p:blipFill>
          <a:blip r:embed="rId3"/>
          <a:stretch>
            <a:fillRect/>
          </a:stretch>
        </p:blipFill>
        <p:spPr>
          <a:xfrm>
            <a:off x="1006398" y="1198563"/>
            <a:ext cx="7358217" cy="4895850"/>
          </a:xfrm>
          <a:prstGeom prst="rect">
            <a:avLst/>
          </a:prstGeom>
        </p:spPr>
      </p:pic>
    </p:spTree>
    <p:extLst>
      <p:ext uri="{BB962C8B-B14F-4D97-AF65-F5344CB8AC3E}">
        <p14:creationId xmlns:p14="http://schemas.microsoft.com/office/powerpoint/2010/main" val="217390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Sandpit </a:t>
            </a:r>
            <a:endParaRPr lang="en-AU"/>
          </a:p>
        </p:txBody>
      </p:sp>
      <p:pic>
        <p:nvPicPr>
          <p:cNvPr id="6" name="Content Placeholder 5"/>
          <p:cNvPicPr>
            <a:picLocks noGrp="1" noChangeAspect="1"/>
          </p:cNvPicPr>
          <p:nvPr>
            <p:ph idx="1"/>
          </p:nvPr>
        </p:nvPicPr>
        <p:blipFill>
          <a:blip r:embed="rId3"/>
          <a:stretch>
            <a:fillRect/>
          </a:stretch>
        </p:blipFill>
        <p:spPr>
          <a:xfrm>
            <a:off x="515595" y="2011740"/>
            <a:ext cx="8628405" cy="3465424"/>
          </a:xfrm>
          <a:prstGeom prst="rect">
            <a:avLst/>
          </a:prstGeom>
        </p:spPr>
      </p:pic>
    </p:spTree>
    <p:extLst>
      <p:ext uri="{BB962C8B-B14F-4D97-AF65-F5344CB8AC3E}">
        <p14:creationId xmlns:p14="http://schemas.microsoft.com/office/powerpoint/2010/main" val="1567888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Online submission of materials </a:t>
            </a:r>
            <a:endParaRPr lang="en-AU"/>
          </a:p>
        </p:txBody>
      </p:sp>
      <p:pic>
        <p:nvPicPr>
          <p:cNvPr id="4" name="Content Placeholder 3"/>
          <p:cNvPicPr>
            <a:picLocks noGrp="1" noChangeAspect="1"/>
          </p:cNvPicPr>
          <p:nvPr>
            <p:ph idx="1"/>
          </p:nvPr>
        </p:nvPicPr>
        <p:blipFill>
          <a:blip r:embed="rId3"/>
          <a:stretch>
            <a:fillRect/>
          </a:stretch>
        </p:blipFill>
        <p:spPr>
          <a:xfrm>
            <a:off x="858328" y="1198563"/>
            <a:ext cx="7654357" cy="4895850"/>
          </a:xfrm>
          <a:prstGeom prst="rect">
            <a:avLst/>
          </a:prstGeom>
        </p:spPr>
      </p:pic>
    </p:spTree>
    <p:extLst>
      <p:ext uri="{BB962C8B-B14F-4D97-AF65-F5344CB8AC3E}">
        <p14:creationId xmlns:p14="http://schemas.microsoft.com/office/powerpoint/2010/main" val="2396764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r>
              <a:rPr lang="en-US" sz="3200"/>
              <a:t>External Assessment – Investigations </a:t>
            </a:r>
            <a:endParaRPr lang="en-AU" sz="320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When completing external assessment results sheet for investigations – if no evidence is submitted –  use the </a:t>
            </a:r>
            <a:r>
              <a:rPr lang="en-US" sz="2000">
                <a:solidFill>
                  <a:srgbClr val="00B0F0"/>
                </a:solidFill>
              </a:rPr>
              <a:t>W</a:t>
            </a:r>
            <a:r>
              <a:rPr lang="en-US" sz="2000"/>
              <a:t> code (withdrawn)  not a grade such as E- or entering a mark out of 30.</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solidFill>
                  <a:schemeClr val="tx1"/>
                </a:solidFill>
              </a:rPr>
              <a:t>Withdrawn on the investigation online result sheet does not withdraw the student from the subject</a:t>
            </a:r>
          </a:p>
          <a:p>
            <a:endParaRPr lang="en-US" sz="2000"/>
          </a:p>
          <a:p>
            <a:pPr marL="342900" indent="-342900">
              <a:buFont typeface="Arial" panose="020B0604020202020204" pitchFamily="34" charset="0"/>
              <a:buChar char="•"/>
            </a:pPr>
            <a:r>
              <a:rPr lang="en-US" sz="2000"/>
              <a:t>Students need to be aware of the implications of being withdrawn from the external assessment</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Special provisions application form should not be uploaded in student materials</a:t>
            </a:r>
          </a:p>
        </p:txBody>
      </p:sp>
    </p:spTree>
    <p:extLst>
      <p:ext uri="{BB962C8B-B14F-4D97-AF65-F5344CB8AC3E}">
        <p14:creationId xmlns:p14="http://schemas.microsoft.com/office/powerpoint/2010/main" val="474296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Stage 2 Moderation </a:t>
            </a:r>
            <a:endParaRPr lang="en-AU"/>
          </a:p>
        </p:txBody>
      </p:sp>
      <p:pic>
        <p:nvPicPr>
          <p:cNvPr id="6" name="Content Placeholder 5"/>
          <p:cNvPicPr>
            <a:picLocks noGrp="1" noChangeAspect="1"/>
          </p:cNvPicPr>
          <p:nvPr>
            <p:ph idx="1"/>
          </p:nvPr>
        </p:nvPicPr>
        <p:blipFill>
          <a:blip r:embed="rId3"/>
          <a:stretch>
            <a:fillRect/>
          </a:stretch>
        </p:blipFill>
        <p:spPr>
          <a:xfrm>
            <a:off x="685904" y="1061667"/>
            <a:ext cx="5120108" cy="3262601"/>
          </a:xfrm>
          <a:prstGeom prst="rect">
            <a:avLst/>
          </a:prstGeom>
        </p:spPr>
      </p:pic>
      <p:pic>
        <p:nvPicPr>
          <p:cNvPr id="3" name="Picture 2"/>
          <p:cNvPicPr>
            <a:picLocks noChangeAspect="1"/>
          </p:cNvPicPr>
          <p:nvPr/>
        </p:nvPicPr>
        <p:blipFill>
          <a:blip r:embed="rId4"/>
          <a:stretch>
            <a:fillRect/>
          </a:stretch>
        </p:blipFill>
        <p:spPr>
          <a:xfrm>
            <a:off x="4844900" y="2920255"/>
            <a:ext cx="4060288" cy="3731075"/>
          </a:xfrm>
          <a:prstGeom prst="rect">
            <a:avLst/>
          </a:prstGeom>
        </p:spPr>
      </p:pic>
    </p:spTree>
    <p:extLst>
      <p:ext uri="{BB962C8B-B14F-4D97-AF65-F5344CB8AC3E}">
        <p14:creationId xmlns:p14="http://schemas.microsoft.com/office/powerpoint/2010/main" val="370180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429" y="1539979"/>
            <a:ext cx="8002800" cy="856800"/>
          </a:xfrm>
        </p:spPr>
        <p:txBody>
          <a:bodyPr/>
          <a:lstStyle/>
          <a:p>
            <a:r>
              <a:rPr lang="en-US"/>
              <a:t>Swift communications</a:t>
            </a:r>
            <a:endParaRPr lang="en-AU"/>
          </a:p>
        </p:txBody>
      </p:sp>
      <p:sp>
        <p:nvSpPr>
          <p:cNvPr id="3" name="Content Placeholder 2"/>
          <p:cNvSpPr>
            <a:spLocks noGrp="1"/>
          </p:cNvSpPr>
          <p:nvPr>
            <p:ph idx="1"/>
          </p:nvPr>
        </p:nvSpPr>
        <p:spPr>
          <a:xfrm>
            <a:off x="944429" y="2396779"/>
            <a:ext cx="7742371" cy="4461221"/>
          </a:xfrm>
        </p:spPr>
        <p:txBody>
          <a:bodyPr/>
          <a:lstStyle/>
          <a:p>
            <a:r>
              <a:rPr lang="en-AU" sz="1800"/>
              <a:t>2 July – Changes to Locally assessed languages (continuers and background speakers) for 2021</a:t>
            </a:r>
          </a:p>
          <a:p>
            <a:r>
              <a:rPr lang="en-AU" sz="1800"/>
              <a:t>17 July – COVID-19 readiness – Term 3 – important updates for school leaders</a:t>
            </a:r>
          </a:p>
          <a:p>
            <a:r>
              <a:rPr lang="en-AU" sz="1800"/>
              <a:t>20 July – COVID-19 readiness Term 3 – You Can Ask That! video</a:t>
            </a:r>
          </a:p>
          <a:p>
            <a:r>
              <a:rPr lang="en-AU" sz="1800"/>
              <a:t>27 July – Be part of the Class of 2020 Year 12 video</a:t>
            </a:r>
          </a:p>
          <a:p>
            <a:r>
              <a:rPr lang="en-AU" sz="1800"/>
              <a:t>3 August – COVID-19 readiness – Languages oral exam update</a:t>
            </a:r>
          </a:p>
          <a:p>
            <a:r>
              <a:rPr lang="en-AU" sz="1800"/>
              <a:t>5 August – The Standard – Term 3, August 2020 edition</a:t>
            </a:r>
          </a:p>
          <a:p>
            <a:r>
              <a:rPr lang="en-AU" sz="1800"/>
              <a:t>5 August – Get ready for online submission in Semester 2 2020</a:t>
            </a:r>
          </a:p>
          <a:p>
            <a:r>
              <a:rPr lang="en-AU" sz="1800"/>
              <a:t>5 August – Get ready for online submission in Semester 2, 2020 –    important information for school ICT staff</a:t>
            </a:r>
          </a:p>
          <a:p>
            <a:r>
              <a:rPr lang="en-AU" sz="1800"/>
              <a:t>12 August – Welcome to ‘thrive’</a:t>
            </a:r>
          </a:p>
          <a:p>
            <a:r>
              <a:rPr lang="en-AU" sz="1800"/>
              <a:t>13 August – Welcome to Prescient</a:t>
            </a:r>
          </a:p>
          <a:p>
            <a:endParaRPr lang="en-AU"/>
          </a:p>
        </p:txBody>
      </p:sp>
      <p:sp>
        <p:nvSpPr>
          <p:cNvPr id="4" name="Rectangle 3"/>
          <p:cNvSpPr/>
          <p:nvPr/>
        </p:nvSpPr>
        <p:spPr>
          <a:xfrm>
            <a:off x="944429" y="293068"/>
            <a:ext cx="2113079" cy="646331"/>
          </a:xfrm>
          <a:prstGeom prst="rect">
            <a:avLst/>
          </a:prstGeom>
        </p:spPr>
        <p:txBody>
          <a:bodyPr wrap="none">
            <a:spAutoFit/>
          </a:bodyPr>
          <a:lstStyle/>
          <a:p>
            <a:r>
              <a:rPr lang="en-US" sz="3600">
                <a:solidFill>
                  <a:schemeClr val="accent2"/>
                </a:solidFill>
                <a:latin typeface="+mj-lt"/>
                <a:ea typeface="+mj-ea"/>
                <a:cs typeface="+mj-cs"/>
              </a:rPr>
              <a:t>Welcome</a:t>
            </a:r>
            <a:endParaRPr lang="en-AU" sz="3600">
              <a:solidFill>
                <a:schemeClr val="accent2"/>
              </a:solidFill>
              <a:latin typeface="+mj-lt"/>
              <a:ea typeface="+mj-ea"/>
              <a:cs typeface="+mj-cs"/>
            </a:endParaRPr>
          </a:p>
        </p:txBody>
      </p:sp>
      <p:sp>
        <p:nvSpPr>
          <p:cNvPr id="5" name="TextBox 4"/>
          <p:cNvSpPr txBox="1"/>
          <p:nvPr/>
        </p:nvSpPr>
        <p:spPr>
          <a:xfrm>
            <a:off x="1045028" y="939399"/>
            <a:ext cx="6949440" cy="646331"/>
          </a:xfrm>
          <a:prstGeom prst="rect">
            <a:avLst/>
          </a:prstGeom>
          <a:noFill/>
        </p:spPr>
        <p:txBody>
          <a:bodyPr wrap="square" rtlCol="0">
            <a:spAutoFit/>
          </a:bodyPr>
          <a:lstStyle/>
          <a:p>
            <a:pPr marL="285750" indent="-285750">
              <a:buFont typeface="Wingdings" panose="05000000000000000000" pitchFamily="2" charset="2"/>
              <a:buChar char="ü"/>
            </a:pPr>
            <a:r>
              <a:rPr lang="en-US">
                <a:solidFill>
                  <a:schemeClr val="accent2"/>
                </a:solidFill>
              </a:rPr>
              <a:t>Mute mic please</a:t>
            </a:r>
          </a:p>
          <a:p>
            <a:pPr marL="285750" indent="-285750">
              <a:buFont typeface="Wingdings" panose="05000000000000000000" pitchFamily="2" charset="2"/>
              <a:buChar char="ü"/>
            </a:pPr>
            <a:r>
              <a:rPr lang="en-US">
                <a:solidFill>
                  <a:schemeClr val="accent2"/>
                </a:solidFill>
              </a:rPr>
              <a:t>Discussions- Hand up through participants or chat question</a:t>
            </a:r>
            <a:endParaRPr lang="en-AU">
              <a:solidFill>
                <a:schemeClr val="accent2"/>
              </a:solidFill>
            </a:endParaRPr>
          </a:p>
        </p:txBody>
      </p:sp>
    </p:spTree>
    <p:extLst>
      <p:ext uri="{BB962C8B-B14F-4D97-AF65-F5344CB8AC3E}">
        <p14:creationId xmlns:p14="http://schemas.microsoft.com/office/powerpoint/2010/main" val="427074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98387D-6FC1-4C91-A391-6DD906B10DDF}"/>
              </a:ext>
            </a:extLst>
          </p:cNvPr>
          <p:cNvSpPr>
            <a:spLocks noGrp="1"/>
          </p:cNvSpPr>
          <p:nvPr>
            <p:ph type="title"/>
          </p:nvPr>
        </p:nvSpPr>
        <p:spPr>
          <a:xfrm>
            <a:off x="684000" y="253994"/>
            <a:ext cx="8002800" cy="856800"/>
          </a:xfrm>
        </p:spPr>
        <p:txBody>
          <a:bodyPr/>
          <a:lstStyle/>
          <a:p>
            <a:pPr algn="ctr"/>
            <a:r>
              <a:rPr lang="en-US" sz="3200"/>
              <a:t>Stage 2 School Assessment Results Sheet </a:t>
            </a:r>
            <a:endParaRPr lang="en-AU" sz="3200"/>
          </a:p>
        </p:txBody>
      </p:sp>
      <p:pic>
        <p:nvPicPr>
          <p:cNvPr id="6" name="Content Placeholder 4"/>
          <p:cNvPicPr>
            <a:picLocks noGrp="1" noChangeAspect="1"/>
          </p:cNvPicPr>
          <p:nvPr>
            <p:ph idx="1"/>
          </p:nvPr>
        </p:nvPicPr>
        <p:blipFill>
          <a:blip r:embed="rId3"/>
          <a:stretch>
            <a:fillRect/>
          </a:stretch>
        </p:blipFill>
        <p:spPr>
          <a:xfrm>
            <a:off x="666548" y="1453032"/>
            <a:ext cx="8149062" cy="4343469"/>
          </a:xfrm>
          <a:prstGeom prst="rect">
            <a:avLst/>
          </a:prstGeom>
        </p:spPr>
      </p:pic>
      <p:sp>
        <p:nvSpPr>
          <p:cNvPr id="2" name="TextBox 1"/>
          <p:cNvSpPr txBox="1"/>
          <p:nvPr/>
        </p:nvSpPr>
        <p:spPr>
          <a:xfrm>
            <a:off x="739418" y="2826328"/>
            <a:ext cx="1523491" cy="2660072"/>
          </a:xfrm>
          <a:prstGeom prst="rect">
            <a:avLst/>
          </a:prstGeom>
          <a:solidFill>
            <a:schemeClr val="bg1">
              <a:lumMod val="75000"/>
            </a:schemeClr>
          </a:solidFill>
        </p:spPr>
        <p:txBody>
          <a:bodyPr wrap="square" rtlCol="0">
            <a:spAutoFit/>
          </a:bodyPr>
          <a:lstStyle/>
          <a:p>
            <a:endParaRPr lang="en-AU"/>
          </a:p>
        </p:txBody>
      </p:sp>
      <p:sp>
        <p:nvSpPr>
          <p:cNvPr id="8" name="TextBox 7"/>
          <p:cNvSpPr txBox="1"/>
          <p:nvPr/>
        </p:nvSpPr>
        <p:spPr>
          <a:xfrm>
            <a:off x="3443999" y="1813700"/>
            <a:ext cx="360218" cy="369332"/>
          </a:xfrm>
          <a:prstGeom prst="rect">
            <a:avLst/>
          </a:prstGeom>
          <a:solidFill>
            <a:schemeClr val="bg1">
              <a:lumMod val="65000"/>
            </a:schemeClr>
          </a:solidFill>
        </p:spPr>
        <p:txBody>
          <a:bodyPr wrap="square" rtlCol="0">
            <a:spAutoFit/>
          </a:bodyPr>
          <a:lstStyle/>
          <a:p>
            <a:endParaRPr lang="en-AU"/>
          </a:p>
        </p:txBody>
      </p:sp>
      <p:sp>
        <p:nvSpPr>
          <p:cNvPr id="9" name="TextBox 8"/>
          <p:cNvSpPr txBox="1"/>
          <p:nvPr/>
        </p:nvSpPr>
        <p:spPr>
          <a:xfrm>
            <a:off x="5613379" y="2133539"/>
            <a:ext cx="554182" cy="369332"/>
          </a:xfrm>
          <a:prstGeom prst="rect">
            <a:avLst/>
          </a:prstGeom>
          <a:solidFill>
            <a:schemeClr val="bg1">
              <a:lumMod val="65000"/>
            </a:schemeClr>
          </a:solidFill>
        </p:spPr>
        <p:txBody>
          <a:bodyPr wrap="square" rtlCol="0">
            <a:spAutoFit/>
          </a:bodyPr>
          <a:lstStyle/>
          <a:p>
            <a:endParaRPr lang="en-AU"/>
          </a:p>
        </p:txBody>
      </p:sp>
      <p:sp>
        <p:nvSpPr>
          <p:cNvPr id="10" name="TextBox 9"/>
          <p:cNvSpPr txBox="1"/>
          <p:nvPr/>
        </p:nvSpPr>
        <p:spPr>
          <a:xfrm>
            <a:off x="1473200" y="2101211"/>
            <a:ext cx="323273" cy="369332"/>
          </a:xfrm>
          <a:prstGeom prst="rect">
            <a:avLst/>
          </a:prstGeom>
          <a:solidFill>
            <a:schemeClr val="bg1">
              <a:lumMod val="65000"/>
            </a:schemeClr>
          </a:solidFill>
        </p:spPr>
        <p:txBody>
          <a:bodyPr wrap="square" rtlCol="0">
            <a:spAutoFit/>
          </a:bodyPr>
          <a:lstStyle/>
          <a:p>
            <a:endParaRPr lang="en-AU"/>
          </a:p>
        </p:txBody>
      </p:sp>
      <p:sp>
        <p:nvSpPr>
          <p:cNvPr id="7" name="TextBox 6"/>
          <p:cNvSpPr txBox="1"/>
          <p:nvPr/>
        </p:nvSpPr>
        <p:spPr>
          <a:xfrm>
            <a:off x="2207491" y="5990275"/>
            <a:ext cx="1893454" cy="276999"/>
          </a:xfrm>
          <a:prstGeom prst="rect">
            <a:avLst/>
          </a:prstGeom>
          <a:noFill/>
        </p:spPr>
        <p:txBody>
          <a:bodyPr wrap="square" rtlCol="0">
            <a:spAutoFit/>
          </a:bodyPr>
          <a:lstStyle/>
          <a:p>
            <a:r>
              <a:rPr lang="en-US" sz="1200"/>
              <a:t>         Grade and PSR </a:t>
            </a:r>
            <a:endParaRPr lang="en-AU" sz="1200"/>
          </a:p>
        </p:txBody>
      </p:sp>
      <p:cxnSp>
        <p:nvCxnSpPr>
          <p:cNvPr id="12" name="Straight Arrow Connector 11"/>
          <p:cNvCxnSpPr/>
          <p:nvPr/>
        </p:nvCxnSpPr>
        <p:spPr>
          <a:xfrm>
            <a:off x="2613891" y="5486400"/>
            <a:ext cx="277091" cy="4618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flipH="1">
            <a:off x="3241964" y="5486400"/>
            <a:ext cx="166255" cy="4618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40934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866" y="476221"/>
            <a:ext cx="8002800" cy="856800"/>
          </a:xfrm>
        </p:spPr>
        <p:txBody>
          <a:bodyPr/>
          <a:lstStyle/>
          <a:p>
            <a:pPr algn="ctr"/>
            <a:r>
              <a:rPr lang="en-US"/>
              <a:t>Performance Standards Record </a:t>
            </a:r>
            <a:endParaRPr lang="en-AU"/>
          </a:p>
        </p:txBody>
      </p:sp>
      <p:pic>
        <p:nvPicPr>
          <p:cNvPr id="4" name="Content Placeholder 4"/>
          <p:cNvPicPr>
            <a:picLocks noChangeAspect="1"/>
          </p:cNvPicPr>
          <p:nvPr/>
        </p:nvPicPr>
        <p:blipFill>
          <a:blip r:embed="rId3"/>
          <a:stretch>
            <a:fillRect/>
          </a:stretch>
        </p:blipFill>
        <p:spPr>
          <a:xfrm>
            <a:off x="540783" y="1644073"/>
            <a:ext cx="8467217" cy="3491344"/>
          </a:xfrm>
          <a:prstGeom prst="rect">
            <a:avLst/>
          </a:prstGeom>
        </p:spPr>
      </p:pic>
    </p:spTree>
    <p:extLst>
      <p:ext uri="{BB962C8B-B14F-4D97-AF65-F5344CB8AC3E}">
        <p14:creationId xmlns:p14="http://schemas.microsoft.com/office/powerpoint/2010/main" val="1201789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1524000" y="0"/>
            <a:ext cx="6598919" cy="2773045"/>
          </a:xfrm>
          <a:prstGeom prst="rect">
            <a:avLst/>
          </a:prstGeom>
        </p:spPr>
      </p:pic>
      <p:pic>
        <p:nvPicPr>
          <p:cNvPr id="8" name="Picture 7"/>
          <p:cNvPicPr/>
          <p:nvPr/>
        </p:nvPicPr>
        <p:blipFill>
          <a:blip r:embed="rId4"/>
          <a:stretch>
            <a:fillRect/>
          </a:stretch>
        </p:blipFill>
        <p:spPr>
          <a:xfrm>
            <a:off x="1645284" y="2773045"/>
            <a:ext cx="6279515" cy="3869690"/>
          </a:xfrm>
          <a:prstGeom prst="rect">
            <a:avLst/>
          </a:prstGeom>
        </p:spPr>
      </p:pic>
    </p:spTree>
    <p:extLst>
      <p:ext uri="{BB962C8B-B14F-4D97-AF65-F5344CB8AC3E}">
        <p14:creationId xmlns:p14="http://schemas.microsoft.com/office/powerpoint/2010/main" val="1334049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405520"/>
            <a:ext cx="8002800" cy="856800"/>
          </a:xfrm>
        </p:spPr>
        <p:txBody>
          <a:bodyPr/>
          <a:lstStyle/>
          <a:p>
            <a:pPr algn="ctr"/>
            <a:r>
              <a:rPr lang="en-US"/>
              <a:t>Moderation Summary </a:t>
            </a:r>
            <a:endParaRPr lang="en-AU"/>
          </a:p>
        </p:txBody>
      </p:sp>
      <p:pic>
        <p:nvPicPr>
          <p:cNvPr id="4" name="Content Placeholder 4"/>
          <p:cNvPicPr>
            <a:picLocks noChangeAspect="1"/>
          </p:cNvPicPr>
          <p:nvPr/>
        </p:nvPicPr>
        <p:blipFill>
          <a:blip r:embed="rId3"/>
          <a:stretch>
            <a:fillRect/>
          </a:stretch>
        </p:blipFill>
        <p:spPr>
          <a:xfrm>
            <a:off x="684000" y="1455293"/>
            <a:ext cx="8280000" cy="4209387"/>
          </a:xfrm>
          <a:prstGeom prst="rect">
            <a:avLst/>
          </a:prstGeom>
        </p:spPr>
      </p:pic>
    </p:spTree>
    <p:extLst>
      <p:ext uri="{BB962C8B-B14F-4D97-AF65-F5344CB8AC3E}">
        <p14:creationId xmlns:p14="http://schemas.microsoft.com/office/powerpoint/2010/main" val="3977883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6E3B-8279-4BED-8C2D-C17543329307}"/>
              </a:ext>
            </a:extLst>
          </p:cNvPr>
          <p:cNvSpPr>
            <a:spLocks noGrp="1"/>
          </p:cNvSpPr>
          <p:nvPr>
            <p:ph type="title"/>
          </p:nvPr>
        </p:nvSpPr>
        <p:spPr/>
        <p:txBody>
          <a:bodyPr/>
          <a:lstStyle/>
          <a:p>
            <a:r>
              <a:rPr lang="en-US"/>
              <a:t>E –exams 2020 		</a:t>
            </a:r>
            <a:endParaRPr lang="en-AU"/>
          </a:p>
        </p:txBody>
      </p:sp>
      <p:sp>
        <p:nvSpPr>
          <p:cNvPr id="3" name="Content Placeholder 2">
            <a:extLst>
              <a:ext uri="{FF2B5EF4-FFF2-40B4-BE49-F238E27FC236}">
                <a16:creationId xmlns:a16="http://schemas.microsoft.com/office/drawing/2014/main" id="{60F941FB-2A38-47BF-98EB-B0C58436B86C}"/>
              </a:ext>
            </a:extLst>
          </p:cNvPr>
          <p:cNvSpPr>
            <a:spLocks noGrp="1"/>
          </p:cNvSpPr>
          <p:nvPr>
            <p:ph idx="1"/>
          </p:nvPr>
        </p:nvSpPr>
        <p:spPr>
          <a:xfrm>
            <a:off x="684000" y="2896970"/>
            <a:ext cx="8002800" cy="3699773"/>
          </a:xfrm>
        </p:spPr>
        <p:txBody>
          <a:bodyPr/>
          <a:lstStyle/>
          <a:p>
            <a:pPr>
              <a:buNone/>
            </a:pPr>
            <a:r>
              <a:rPr lang="en-US"/>
              <a:t>Recap:</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Nine subjects offering e-exams in 2020</a:t>
            </a:r>
          </a:p>
          <a:p>
            <a:pPr marL="342900" indent="-342900">
              <a:buFont typeface="Arial" panose="020B0604020202020204" pitchFamily="34" charset="0"/>
              <a:buChar char="•"/>
            </a:pPr>
            <a:r>
              <a:rPr lang="en-US"/>
              <a:t>Introduction of audio/video content</a:t>
            </a:r>
          </a:p>
          <a:p>
            <a:pPr marL="342900" indent="-342900">
              <a:buFont typeface="Arial" panose="020B0604020202020204" pitchFamily="34" charset="0"/>
              <a:buChar char="•"/>
            </a:pPr>
            <a:r>
              <a:rPr lang="en-US"/>
              <a:t>Improvements to features and functionality</a:t>
            </a:r>
          </a:p>
          <a:p>
            <a:pPr marL="342900" indent="-342900">
              <a:buFont typeface="Arial" panose="020B0604020202020204" pitchFamily="34" charset="0"/>
              <a:buChar char="•"/>
            </a:pPr>
            <a:r>
              <a:rPr lang="en-US"/>
              <a:t>New Readiness Toolkit</a:t>
            </a:r>
          </a:p>
          <a:p>
            <a:pPr marL="342900" indent="-342900">
              <a:buFont typeface="Arial" panose="020B0604020202020204" pitchFamily="34" charset="0"/>
              <a:buChar char="•"/>
            </a:pPr>
            <a:r>
              <a:rPr lang="en-US"/>
              <a:t>New look practice window</a:t>
            </a:r>
          </a:p>
          <a:p>
            <a:pPr marL="342900" indent="-342900">
              <a:buFont typeface="Arial" panose="020B0604020202020204" pitchFamily="34" charset="0"/>
              <a:buChar char="•"/>
            </a:pPr>
            <a:r>
              <a:rPr lang="en-US"/>
              <a:t>Removal of paper back-up</a:t>
            </a:r>
          </a:p>
          <a:p>
            <a:pPr marL="342900" indent="-342900">
              <a:buFont typeface="Arial" panose="020B0604020202020204" pitchFamily="34" charset="0"/>
              <a:buChar char="•"/>
            </a:pPr>
            <a:endParaRPr lang="en-AU"/>
          </a:p>
        </p:txBody>
      </p:sp>
      <p:pic>
        <p:nvPicPr>
          <p:cNvPr id="4" name="Picture 3"/>
          <p:cNvPicPr>
            <a:picLocks noChangeAspect="1"/>
          </p:cNvPicPr>
          <p:nvPr/>
        </p:nvPicPr>
        <p:blipFill rotWithShape="1">
          <a:blip r:embed="rId3"/>
          <a:srcRect t="17572" r="13471" b="6082"/>
          <a:stretch/>
        </p:blipFill>
        <p:spPr>
          <a:xfrm>
            <a:off x="6421428" y="1062000"/>
            <a:ext cx="2265372" cy="294897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2536644" y="1061999"/>
            <a:ext cx="3509698" cy="2076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4803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66A4-4C47-41AE-84BE-52BF1BB35474}"/>
              </a:ext>
            </a:extLst>
          </p:cNvPr>
          <p:cNvSpPr>
            <a:spLocks noGrp="1"/>
          </p:cNvSpPr>
          <p:nvPr>
            <p:ph type="title"/>
          </p:nvPr>
        </p:nvSpPr>
        <p:spPr/>
        <p:txBody>
          <a:bodyPr/>
          <a:lstStyle/>
          <a:p>
            <a:r>
              <a:rPr lang="en-US"/>
              <a:t>Road to November</a:t>
            </a:r>
            <a:endParaRPr lang="en-AU"/>
          </a:p>
        </p:txBody>
      </p:sp>
      <p:sp>
        <p:nvSpPr>
          <p:cNvPr id="3" name="Content Placeholder 2">
            <a:extLst>
              <a:ext uri="{FF2B5EF4-FFF2-40B4-BE49-F238E27FC236}">
                <a16:creationId xmlns:a16="http://schemas.microsoft.com/office/drawing/2014/main" id="{5AFC2BDB-8D4A-4028-A936-9C2EA289C985}"/>
              </a:ext>
            </a:extLst>
          </p:cNvPr>
          <p:cNvSpPr>
            <a:spLocks noGrp="1"/>
          </p:cNvSpPr>
          <p:nvPr>
            <p:ph idx="1"/>
          </p:nvPr>
        </p:nvSpPr>
        <p:spPr/>
        <p:txBody>
          <a:bodyPr/>
          <a:lstStyle/>
          <a:p>
            <a:r>
              <a:rPr lang="en-US">
                <a:latin typeface="+mj-lt"/>
              </a:rPr>
              <a:t>Practice Window</a:t>
            </a:r>
          </a:p>
          <a:p>
            <a:pPr marL="342900" indent="-342900">
              <a:buFont typeface="Arial" panose="020B0604020202020204" pitchFamily="34" charset="0"/>
              <a:buChar char="•"/>
            </a:pPr>
            <a:r>
              <a:rPr lang="en-US"/>
              <a:t>Key technical and operational readiness activity</a:t>
            </a:r>
          </a:p>
          <a:p>
            <a:pPr marL="342900" indent="-342900">
              <a:buFont typeface="Arial" panose="020B0604020202020204" pitchFamily="34" charset="0"/>
              <a:buChar char="•"/>
            </a:pPr>
            <a:r>
              <a:rPr lang="en-US"/>
              <a:t>Closes on 11 September</a:t>
            </a:r>
          </a:p>
          <a:p>
            <a:pPr marL="342900" indent="-342900">
              <a:buFont typeface="Arial" panose="020B0604020202020204" pitchFamily="34" charset="0"/>
              <a:buChar char="•"/>
            </a:pPr>
            <a:endParaRPr lang="en-US"/>
          </a:p>
          <a:p>
            <a:pPr>
              <a:buNone/>
            </a:pPr>
            <a:r>
              <a:rPr lang="en-US">
                <a:latin typeface="+mj-lt"/>
              </a:rPr>
              <a:t>Readiness Self-Assessment Survey</a:t>
            </a:r>
          </a:p>
          <a:p>
            <a:pPr marL="342900" indent="-342900">
              <a:buFont typeface="Arial" panose="020B0604020202020204" pitchFamily="34" charset="0"/>
              <a:buChar char="•"/>
            </a:pPr>
            <a:r>
              <a:rPr lang="en-US"/>
              <a:t>Opportunity to reflect on readiness to deliver e-exams in November </a:t>
            </a:r>
          </a:p>
          <a:p>
            <a:pPr marL="342900" indent="-342900">
              <a:buFont typeface="Arial" panose="020B0604020202020204" pitchFamily="34" charset="0"/>
              <a:buChar char="•"/>
            </a:pPr>
            <a:r>
              <a:rPr lang="en-US"/>
              <a:t>Week beginning 14 September</a:t>
            </a:r>
          </a:p>
          <a:p>
            <a:pPr marL="342900" indent="-342900">
              <a:buFont typeface="Arial" panose="020B0604020202020204" pitchFamily="34" charset="0"/>
              <a:buChar char="•"/>
            </a:pPr>
            <a:endParaRPr lang="en-US"/>
          </a:p>
          <a:p>
            <a:pPr>
              <a:buNone/>
            </a:pPr>
            <a:r>
              <a:rPr lang="en-US">
                <a:latin typeface="+mj-lt"/>
              </a:rPr>
              <a:t>Final readiness confirmation</a:t>
            </a:r>
          </a:p>
          <a:p>
            <a:pPr marL="342900" indent="-342900">
              <a:buFont typeface="Arial" panose="020B0604020202020204" pitchFamily="34" charset="0"/>
              <a:buChar char="•"/>
            </a:pPr>
            <a:r>
              <a:rPr lang="en-US"/>
              <a:t>Week beginning 12 October</a:t>
            </a:r>
          </a:p>
        </p:txBody>
      </p:sp>
    </p:spTree>
    <p:extLst>
      <p:ext uri="{BB962C8B-B14F-4D97-AF65-F5344CB8AC3E}">
        <p14:creationId xmlns:p14="http://schemas.microsoft.com/office/powerpoint/2010/main" val="2693762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4DCE-A25B-4264-810D-38741E665871}"/>
              </a:ext>
            </a:extLst>
          </p:cNvPr>
          <p:cNvSpPr>
            <a:spLocks noGrp="1"/>
          </p:cNvSpPr>
          <p:nvPr>
            <p:ph type="title"/>
          </p:nvPr>
        </p:nvSpPr>
        <p:spPr/>
        <p:txBody>
          <a:bodyPr/>
          <a:lstStyle/>
          <a:p>
            <a:r>
              <a:rPr lang="en-US"/>
              <a:t>No paper backup</a:t>
            </a:r>
            <a:endParaRPr lang="en-AU"/>
          </a:p>
        </p:txBody>
      </p:sp>
      <p:sp>
        <p:nvSpPr>
          <p:cNvPr id="3" name="Content Placeholder 2">
            <a:extLst>
              <a:ext uri="{FF2B5EF4-FFF2-40B4-BE49-F238E27FC236}">
                <a16:creationId xmlns:a16="http://schemas.microsoft.com/office/drawing/2014/main" id="{B6B52DB1-0EF3-4E71-8DC0-F27DC6DD4D50}"/>
              </a:ext>
            </a:extLst>
          </p:cNvPr>
          <p:cNvSpPr>
            <a:spLocks noGrp="1"/>
          </p:cNvSpPr>
          <p:nvPr>
            <p:ph idx="1"/>
          </p:nvPr>
        </p:nvSpPr>
        <p:spPr/>
        <p:txBody>
          <a:bodyPr/>
          <a:lstStyle/>
          <a:p>
            <a:r>
              <a:rPr lang="en-US"/>
              <a:t>No paper backup in 2020</a:t>
            </a:r>
          </a:p>
          <a:p>
            <a:endParaRPr lang="en-US"/>
          </a:p>
          <a:p>
            <a:pPr>
              <a:buNone/>
            </a:pPr>
            <a:r>
              <a:rPr lang="en-US"/>
              <a:t>In the event of an unrecoverable technical disruption</a:t>
            </a:r>
          </a:p>
          <a:p>
            <a:r>
              <a:rPr lang="en-US"/>
              <a:t>Special Provisions – Misadventure</a:t>
            </a:r>
          </a:p>
          <a:p>
            <a:r>
              <a:rPr lang="en-US"/>
              <a:t>Form 32/20</a:t>
            </a:r>
          </a:p>
          <a:p>
            <a:endParaRPr lang="en-US"/>
          </a:p>
          <a:p>
            <a:r>
              <a:rPr lang="en-US"/>
              <a:t>Teacher access to exam</a:t>
            </a:r>
          </a:p>
          <a:p>
            <a:r>
              <a:rPr lang="en-US"/>
              <a:t>Exams will be available on subject mini-sites following the completion of the exam.</a:t>
            </a:r>
            <a:endParaRPr lang="en-AU"/>
          </a:p>
        </p:txBody>
      </p:sp>
    </p:spTree>
    <p:extLst>
      <p:ext uri="{BB962C8B-B14F-4D97-AF65-F5344CB8AC3E}">
        <p14:creationId xmlns:p14="http://schemas.microsoft.com/office/powerpoint/2010/main" val="951447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03204-3688-40CA-9A97-1B9645339885}"/>
              </a:ext>
            </a:extLst>
          </p:cNvPr>
          <p:cNvSpPr>
            <a:spLocks noGrp="1"/>
          </p:cNvSpPr>
          <p:nvPr>
            <p:ph type="title"/>
          </p:nvPr>
        </p:nvSpPr>
        <p:spPr/>
        <p:txBody>
          <a:bodyPr/>
          <a:lstStyle/>
          <a:p>
            <a:r>
              <a:rPr lang="en-US"/>
              <a:t>2021 subject selection process</a:t>
            </a:r>
            <a:endParaRPr lang="en-AU"/>
          </a:p>
        </p:txBody>
      </p:sp>
      <p:sp>
        <p:nvSpPr>
          <p:cNvPr id="3" name="Content Placeholder 2">
            <a:extLst>
              <a:ext uri="{FF2B5EF4-FFF2-40B4-BE49-F238E27FC236}">
                <a16:creationId xmlns:a16="http://schemas.microsoft.com/office/drawing/2014/main" id="{B4AC2C88-1E68-4521-B566-FB5555DD2FAE}"/>
              </a:ext>
            </a:extLst>
          </p:cNvPr>
          <p:cNvSpPr>
            <a:spLocks noGrp="1"/>
          </p:cNvSpPr>
          <p:nvPr>
            <p:ph idx="1"/>
          </p:nvPr>
        </p:nvSpPr>
        <p:spPr>
          <a:xfrm>
            <a:off x="684000" y="1198799"/>
            <a:ext cx="8002800" cy="2535001"/>
          </a:xfrm>
        </p:spPr>
        <p:txBody>
          <a:bodyPr numCol="2"/>
          <a:lstStyle/>
          <a:p>
            <a:r>
              <a:rPr lang="en-US"/>
              <a:t>Shortlisted subjects are</a:t>
            </a:r>
          </a:p>
          <a:p>
            <a:endParaRPr lang="en-US"/>
          </a:p>
          <a:p>
            <a:pPr marL="342900" indent="-342900">
              <a:buFont typeface="Arial" panose="020B0604020202020204" pitchFamily="34" charset="0"/>
              <a:buChar char="•"/>
            </a:pPr>
            <a:r>
              <a:rPr lang="en-US"/>
              <a:t>Accounting</a:t>
            </a:r>
          </a:p>
          <a:p>
            <a:pPr marL="342900" indent="-342900">
              <a:buFont typeface="Arial" panose="020B0604020202020204" pitchFamily="34" charset="0"/>
              <a:buChar char="•"/>
            </a:pPr>
            <a:r>
              <a:rPr lang="en-US"/>
              <a:t>English as an Additional Language</a:t>
            </a:r>
          </a:p>
          <a:p>
            <a:pPr marL="342900" indent="-342900">
              <a:buFont typeface="Arial" panose="020B0604020202020204" pitchFamily="34" charset="0"/>
              <a:buChar char="•"/>
            </a:pPr>
            <a:r>
              <a:rPr lang="en-US"/>
              <a:t>Economics</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French</a:t>
            </a:r>
          </a:p>
          <a:p>
            <a:pPr marL="342900" indent="-342900">
              <a:buFont typeface="Arial" panose="020B0604020202020204" pitchFamily="34" charset="0"/>
              <a:buChar char="•"/>
            </a:pPr>
            <a:r>
              <a:rPr lang="en-US"/>
              <a:t>German</a:t>
            </a:r>
          </a:p>
          <a:p>
            <a:pPr marL="342900" indent="-342900">
              <a:buFont typeface="Arial" panose="020B0604020202020204" pitchFamily="34" charset="0"/>
              <a:buChar char="•"/>
            </a:pPr>
            <a:r>
              <a:rPr lang="en-US"/>
              <a:t>Italian</a:t>
            </a:r>
          </a:p>
          <a:p>
            <a:pPr marL="342900" indent="-342900">
              <a:buFont typeface="Arial" panose="020B0604020202020204" pitchFamily="34" charset="0"/>
              <a:buChar char="•"/>
            </a:pPr>
            <a:r>
              <a:rPr lang="en-US"/>
              <a:t>Spanish</a:t>
            </a:r>
          </a:p>
        </p:txBody>
      </p:sp>
      <p:sp>
        <p:nvSpPr>
          <p:cNvPr id="4" name="TextBox 3"/>
          <p:cNvSpPr txBox="1"/>
          <p:nvPr/>
        </p:nvSpPr>
        <p:spPr>
          <a:xfrm>
            <a:off x="684000" y="4483100"/>
            <a:ext cx="8299067" cy="1477328"/>
          </a:xfrm>
          <a:prstGeom prst="rect">
            <a:avLst/>
          </a:prstGeom>
          <a:noFill/>
        </p:spPr>
        <p:txBody>
          <a:bodyPr wrap="none" rtlCol="0">
            <a:spAutoFit/>
          </a:bodyPr>
          <a:lstStyle/>
          <a:p>
            <a:r>
              <a:rPr lang="en-US" sz="2400"/>
              <a:t>Change impact assessments are taking place with schools.</a:t>
            </a:r>
          </a:p>
          <a:p>
            <a:endParaRPr lang="en-US" sz="2400"/>
          </a:p>
          <a:p>
            <a:r>
              <a:rPr lang="en-US" sz="2400"/>
              <a:t>Confirmation of 2021 subjects is expected in late November.</a:t>
            </a:r>
            <a:endParaRPr lang="en-AU" sz="2400"/>
          </a:p>
          <a:p>
            <a:endParaRPr lang="en-AU"/>
          </a:p>
        </p:txBody>
      </p:sp>
    </p:spTree>
    <p:extLst>
      <p:ext uri="{BB962C8B-B14F-4D97-AF65-F5344CB8AC3E}">
        <p14:creationId xmlns:p14="http://schemas.microsoft.com/office/powerpoint/2010/main" val="1657454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6D44-C5C3-441B-8B69-6F3F399A4DF1}"/>
              </a:ext>
            </a:extLst>
          </p:cNvPr>
          <p:cNvSpPr>
            <a:spLocks noGrp="1"/>
          </p:cNvSpPr>
          <p:nvPr>
            <p:ph type="title"/>
          </p:nvPr>
        </p:nvSpPr>
        <p:spPr/>
        <p:txBody>
          <a:bodyPr/>
          <a:lstStyle/>
          <a:p>
            <a:r>
              <a:rPr lang="en-US"/>
              <a:t>Beyond 2021</a:t>
            </a:r>
            <a:endParaRPr lang="en-AU"/>
          </a:p>
        </p:txBody>
      </p:sp>
      <p:sp>
        <p:nvSpPr>
          <p:cNvPr id="3" name="Content Placeholder 2">
            <a:extLst>
              <a:ext uri="{FF2B5EF4-FFF2-40B4-BE49-F238E27FC236}">
                <a16:creationId xmlns:a16="http://schemas.microsoft.com/office/drawing/2014/main" id="{1BA5379C-9DBA-438B-8704-BAABDF66030E}"/>
              </a:ext>
            </a:extLst>
          </p:cNvPr>
          <p:cNvSpPr>
            <a:spLocks noGrp="1"/>
          </p:cNvSpPr>
          <p:nvPr>
            <p:ph idx="1"/>
          </p:nvPr>
        </p:nvSpPr>
        <p:spPr/>
        <p:txBody>
          <a:bodyPr/>
          <a:lstStyle/>
          <a:p>
            <a:pPr>
              <a:buNone/>
            </a:pPr>
            <a:r>
              <a:rPr lang="en-US"/>
              <a:t>Exploring solutions to delivering e-exams using</a:t>
            </a:r>
          </a:p>
          <a:p>
            <a:pPr marL="342900" indent="-342900">
              <a:buFont typeface="Arial" panose="020B0604020202020204" pitchFamily="34" charset="0"/>
              <a:buChar char="•"/>
            </a:pPr>
            <a:r>
              <a:rPr lang="en-US"/>
              <a:t>drawing and diagramming</a:t>
            </a:r>
          </a:p>
          <a:p>
            <a:pPr marL="342900" indent="-342900">
              <a:buFont typeface="Arial" panose="020B0604020202020204" pitchFamily="34" charset="0"/>
              <a:buChar char="•"/>
            </a:pPr>
            <a:r>
              <a:rPr lang="en-US"/>
              <a:t>symbolic languages</a:t>
            </a:r>
          </a:p>
          <a:p>
            <a:pPr marL="342900" indent="-342900">
              <a:buFont typeface="Arial" panose="020B0604020202020204" pitchFamily="34" charset="0"/>
              <a:buChar char="•"/>
            </a:pPr>
            <a:endParaRPr lang="en-US"/>
          </a:p>
          <a:p>
            <a:pPr>
              <a:buNone/>
            </a:pPr>
            <a:r>
              <a:rPr lang="en-US"/>
              <a:t>Considering the impacts of the removing paper reference materials</a:t>
            </a:r>
          </a:p>
          <a:p>
            <a:pPr>
              <a:buNone/>
            </a:pPr>
            <a:endParaRPr lang="en-US"/>
          </a:p>
          <a:p>
            <a:pPr>
              <a:buNone/>
            </a:pPr>
            <a:r>
              <a:rPr lang="en-US"/>
              <a:t>Looking for new ways to allow students to demonstrate their knowledge </a:t>
            </a:r>
            <a:endParaRPr lang="en-AU"/>
          </a:p>
        </p:txBody>
      </p:sp>
    </p:spTree>
    <p:extLst>
      <p:ext uri="{BB962C8B-B14F-4D97-AF65-F5344CB8AC3E}">
        <p14:creationId xmlns:p14="http://schemas.microsoft.com/office/powerpoint/2010/main" val="3664846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a:t> </a:t>
            </a:r>
          </a:p>
        </p:txBody>
      </p:sp>
      <p:pic>
        <p:nvPicPr>
          <p:cNvPr id="4" name="Picture 3"/>
          <p:cNvPicPr>
            <a:picLocks noChangeAspect="1"/>
          </p:cNvPicPr>
          <p:nvPr/>
        </p:nvPicPr>
        <p:blipFill rotWithShape="1">
          <a:blip r:embed="rId3"/>
          <a:srcRect b="19627"/>
          <a:stretch/>
        </p:blipFill>
        <p:spPr>
          <a:xfrm>
            <a:off x="968711" y="1117335"/>
            <a:ext cx="3098694" cy="2445893"/>
          </a:xfrm>
          <a:prstGeom prst="rect">
            <a:avLst/>
          </a:prstGeom>
          <a:ln w="38100">
            <a:solidFill>
              <a:schemeClr val="tx1"/>
            </a:solidFill>
          </a:ln>
        </p:spPr>
      </p:pic>
      <p:pic>
        <p:nvPicPr>
          <p:cNvPr id="5" name="Picture 4"/>
          <p:cNvPicPr>
            <a:picLocks noChangeAspect="1"/>
          </p:cNvPicPr>
          <p:nvPr/>
        </p:nvPicPr>
        <p:blipFill rotWithShape="1">
          <a:blip r:embed="rId4"/>
          <a:srcRect b="20567"/>
          <a:stretch/>
        </p:blipFill>
        <p:spPr>
          <a:xfrm>
            <a:off x="4241815" y="782569"/>
            <a:ext cx="4514043" cy="2767216"/>
          </a:xfrm>
          <a:prstGeom prst="rect">
            <a:avLst/>
          </a:prstGeom>
          <a:ln w="28575">
            <a:solidFill>
              <a:schemeClr val="tx1"/>
            </a:solidFill>
          </a:ln>
        </p:spPr>
      </p:pic>
      <p:pic>
        <p:nvPicPr>
          <p:cNvPr id="6" name="Content Placeholder 5"/>
          <p:cNvPicPr>
            <a:picLocks noGrp="1" noChangeAspect="1"/>
          </p:cNvPicPr>
          <p:nvPr>
            <p:ph idx="1"/>
          </p:nvPr>
        </p:nvPicPr>
        <p:blipFill rotWithShape="1">
          <a:blip r:embed="rId5"/>
          <a:srcRect l="3577" t="3668" r="4924" b="22676"/>
          <a:stretch/>
        </p:blipFill>
        <p:spPr>
          <a:xfrm>
            <a:off x="596786" y="3849184"/>
            <a:ext cx="5567497" cy="2172857"/>
          </a:xfrm>
          <a:prstGeom prst="rect">
            <a:avLst/>
          </a:prstGeom>
          <a:ln w="28575">
            <a:solidFill>
              <a:schemeClr val="tx1"/>
            </a:solidFill>
          </a:ln>
        </p:spPr>
      </p:pic>
      <p:pic>
        <p:nvPicPr>
          <p:cNvPr id="3" name="Picture 2"/>
          <p:cNvPicPr>
            <a:picLocks noChangeAspect="1"/>
          </p:cNvPicPr>
          <p:nvPr/>
        </p:nvPicPr>
        <p:blipFill rotWithShape="1">
          <a:blip r:embed="rId6"/>
          <a:srcRect l="569" t="-11011" r="5243" b="11011"/>
          <a:stretch/>
        </p:blipFill>
        <p:spPr>
          <a:xfrm>
            <a:off x="6337499" y="3849959"/>
            <a:ext cx="2726741" cy="1893462"/>
          </a:xfrm>
          <a:prstGeom prst="rect">
            <a:avLst/>
          </a:prstGeom>
          <a:ln w="28575">
            <a:solidFill>
              <a:schemeClr val="tx1"/>
            </a:solidFill>
          </a:ln>
        </p:spPr>
      </p:pic>
    </p:spTree>
    <p:extLst>
      <p:ext uri="{BB962C8B-B14F-4D97-AF65-F5344CB8AC3E}">
        <p14:creationId xmlns:p14="http://schemas.microsoft.com/office/powerpoint/2010/main" val="2066204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CE PPT Screens-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0" y="0"/>
            <a:ext cx="8781881" cy="6858000"/>
          </a:xfrm>
          <a:prstGeom prst="rect">
            <a:avLst/>
          </a:prstGeom>
        </p:spPr>
      </p:pic>
    </p:spTree>
    <p:extLst>
      <p:ext uri="{BB962C8B-B14F-4D97-AF65-F5344CB8AC3E}">
        <p14:creationId xmlns:p14="http://schemas.microsoft.com/office/powerpoint/2010/main" val="476727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86" y="788909"/>
            <a:ext cx="7995514" cy="857250"/>
          </a:xfrm>
        </p:spPr>
        <p:txBody>
          <a:bodyPr/>
          <a:lstStyle/>
          <a:p>
            <a:pPr algn="l"/>
            <a:r>
              <a:rPr lang="en-AU"/>
              <a:t>Term 3 advice</a:t>
            </a:r>
          </a:p>
        </p:txBody>
      </p:sp>
      <p:sp>
        <p:nvSpPr>
          <p:cNvPr id="3" name="Content Placeholder 2"/>
          <p:cNvSpPr>
            <a:spLocks noGrp="1"/>
          </p:cNvSpPr>
          <p:nvPr>
            <p:ph idx="1"/>
          </p:nvPr>
        </p:nvSpPr>
        <p:spPr>
          <a:xfrm>
            <a:off x="829228" y="1830432"/>
            <a:ext cx="8105765" cy="4034789"/>
          </a:xfrm>
        </p:spPr>
        <p:txBody>
          <a:bodyPr vert="horz" lIns="68580" tIns="34290" rIns="68580" bIns="34290" rtlCol="0" anchor="t">
            <a:normAutofit/>
          </a:bodyPr>
          <a:lstStyle/>
          <a:p>
            <a:pPr lvl="1">
              <a:buFont typeface="Wingdings" panose="05000000000000000000" pitchFamily="2" charset="2"/>
              <a:buChar char="Ø"/>
            </a:pPr>
            <a:r>
              <a:rPr lang="en-US"/>
              <a:t>Online submission-only results and student material</a:t>
            </a:r>
          </a:p>
          <a:p>
            <a:pPr marL="342900" indent="-342900">
              <a:buFont typeface="Wingdings" panose="05000000000000000000" pitchFamily="2" charset="2"/>
              <a:buChar char="Ø"/>
            </a:pPr>
            <a:endParaRPr lang="en-US"/>
          </a:p>
          <a:p>
            <a:pPr marL="342900" indent="-342900" fontAlgn="t">
              <a:buFont typeface="Wingdings" panose="05000000000000000000" pitchFamily="2" charset="2"/>
              <a:buChar char="Ø"/>
            </a:pPr>
            <a:r>
              <a:rPr lang="en-US"/>
              <a:t> Extension to the </a:t>
            </a:r>
            <a:r>
              <a:rPr lang="en-US">
                <a:hlinkClick r:id="rId3"/>
              </a:rPr>
              <a:t>due date</a:t>
            </a:r>
            <a:r>
              <a:rPr lang="en-US"/>
              <a:t> for </a:t>
            </a:r>
            <a:r>
              <a:rPr lang="en-US">
                <a:hlinkClick r:id="rId4"/>
              </a:rPr>
              <a:t>external investigations</a:t>
            </a:r>
            <a:r>
              <a:rPr lang="en-US"/>
              <a:t> on the grounds of special provisions must be submitted to SACE using </a:t>
            </a:r>
            <a:r>
              <a:rPr lang="en-US">
                <a:hlinkClick r:id="rId5"/>
              </a:rPr>
              <a:t>Form 31</a:t>
            </a:r>
            <a:r>
              <a:rPr lang="en-US"/>
              <a:t> (Request for external assessment adjustments ) a week before the due date</a:t>
            </a:r>
          </a:p>
          <a:p>
            <a:pPr marL="800100" lvl="2" indent="-342900" fontAlgn="t">
              <a:buFont typeface="Wingdings" panose="05000000000000000000" pitchFamily="2" charset="2"/>
              <a:buChar char="Ø"/>
            </a:pPr>
            <a:r>
              <a:rPr lang="en-US"/>
              <a:t>Students can’t be exempt from doing the external investigation on the basis of special provisions. </a:t>
            </a:r>
          </a:p>
          <a:p>
            <a:pPr lvl="1" fontAlgn="t">
              <a:buFont typeface="Wingdings" panose="05000000000000000000" pitchFamily="2" charset="2"/>
              <a:buChar char="Ø"/>
            </a:pPr>
            <a:endParaRPr lang="en-US"/>
          </a:p>
          <a:p>
            <a:pPr marL="342900" indent="-342900">
              <a:buFont typeface="Wingdings" panose="05000000000000000000" pitchFamily="2" charset="2"/>
              <a:buChar char="Ø"/>
            </a:pPr>
            <a:r>
              <a:rPr lang="en-US"/>
              <a:t>School assessment -VMM </a:t>
            </a:r>
          </a:p>
          <a:p>
            <a:pPr fontAlgn="t"/>
            <a:endParaRPr lang="en-US"/>
          </a:p>
          <a:p>
            <a:pPr>
              <a:buNone/>
            </a:pPr>
            <a:endParaRPr lang="en-US"/>
          </a:p>
          <a:p>
            <a:pPr fontAlgn="t"/>
            <a:endParaRPr lang="en-AU"/>
          </a:p>
        </p:txBody>
      </p:sp>
    </p:spTree>
    <p:extLst>
      <p:ext uri="{BB962C8B-B14F-4D97-AF65-F5344CB8AC3E}">
        <p14:creationId xmlns:p14="http://schemas.microsoft.com/office/powerpoint/2010/main" val="1870288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screenshot of a cell phone&#10;&#10;Description automatically generated">
            <a:extLst>
              <a:ext uri="{FF2B5EF4-FFF2-40B4-BE49-F238E27FC236}">
                <a16:creationId xmlns:a16="http://schemas.microsoft.com/office/drawing/2014/main" id="{2A8CFA12-FB86-440F-B9DA-300B75C0402A}"/>
              </a:ext>
            </a:extLst>
          </p:cNvPr>
          <p:cNvPicPr>
            <a:picLocks noGrp="1" noChangeAspect="1"/>
          </p:cNvPicPr>
          <p:nvPr>
            <p:ph idx="1"/>
          </p:nvPr>
        </p:nvPicPr>
        <p:blipFill>
          <a:blip r:embed="rId3"/>
          <a:stretch>
            <a:fillRect/>
          </a:stretch>
        </p:blipFill>
        <p:spPr>
          <a:xfrm>
            <a:off x="624640" y="1634493"/>
            <a:ext cx="8335590" cy="3916986"/>
          </a:xfrm>
        </p:spPr>
      </p:pic>
      <p:cxnSp>
        <p:nvCxnSpPr>
          <p:cNvPr id="11" name="Straight Arrow Connector 10">
            <a:extLst>
              <a:ext uri="{FF2B5EF4-FFF2-40B4-BE49-F238E27FC236}">
                <a16:creationId xmlns:a16="http://schemas.microsoft.com/office/drawing/2014/main" id="{5CD9D7D0-D309-4C47-8C22-7E3B5A8D620F}"/>
              </a:ext>
            </a:extLst>
          </p:cNvPr>
          <p:cNvCxnSpPr/>
          <p:nvPr/>
        </p:nvCxnSpPr>
        <p:spPr>
          <a:xfrm flipH="1">
            <a:off x="4914900" y="1335430"/>
            <a:ext cx="1281896" cy="30875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738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994" y="578203"/>
            <a:ext cx="1874520" cy="651649"/>
          </a:xfrm>
        </p:spPr>
        <p:txBody>
          <a:bodyPr>
            <a:noAutofit/>
          </a:bodyPr>
          <a:lstStyle/>
          <a:p>
            <a:pPr>
              <a:spcBef>
                <a:spcPct val="0"/>
              </a:spcBef>
              <a:buNone/>
            </a:pPr>
            <a:r>
              <a:rPr lang="en-US" sz="3300" b="1">
                <a:latin typeface="Roboto Light"/>
                <a:ea typeface="Roboto Light" pitchFamily="2" charset="0"/>
                <a:cs typeface="+mj-cs"/>
              </a:rPr>
              <a:t>Form 31</a:t>
            </a:r>
            <a:endParaRPr lang="en-AU" sz="3300" b="1">
              <a:latin typeface="Roboto Light"/>
              <a:ea typeface="Roboto Light" pitchFamily="2" charset="0"/>
              <a:cs typeface="+mj-cs"/>
            </a:endParaRPr>
          </a:p>
        </p:txBody>
      </p:sp>
      <p:sp>
        <p:nvSpPr>
          <p:cNvPr id="4" name="Content Placeholder 2"/>
          <p:cNvSpPr txBox="1">
            <a:spLocks/>
          </p:cNvSpPr>
          <p:nvPr/>
        </p:nvSpPr>
        <p:spPr>
          <a:xfrm>
            <a:off x="4724264" y="570588"/>
            <a:ext cx="1874520" cy="659264"/>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buNone/>
              <a:defRPr/>
            </a:pPr>
            <a:r>
              <a:rPr lang="en-US" sz="3300" b="1">
                <a:latin typeface="Roboto Light"/>
                <a:ea typeface="Roboto Light" pitchFamily="2" charset="0"/>
                <a:cs typeface="+mj-cs"/>
              </a:rPr>
              <a:t>Form 32</a:t>
            </a:r>
            <a:endParaRPr lang="en-AU" sz="3300" b="1">
              <a:latin typeface="Roboto Light"/>
              <a:ea typeface="Roboto Light" pitchFamily="2" charset="0"/>
              <a:cs typeface="+mj-cs"/>
            </a:endParaRPr>
          </a:p>
        </p:txBody>
      </p:sp>
      <p:pic>
        <p:nvPicPr>
          <p:cNvPr id="2" name="Picture 1"/>
          <p:cNvPicPr>
            <a:picLocks noChangeAspect="1"/>
          </p:cNvPicPr>
          <p:nvPr/>
        </p:nvPicPr>
        <p:blipFill>
          <a:blip r:embed="rId3"/>
          <a:stretch>
            <a:fillRect/>
          </a:stretch>
        </p:blipFill>
        <p:spPr>
          <a:xfrm>
            <a:off x="946994" y="1247908"/>
            <a:ext cx="3457634" cy="52007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1393" t="4984" r="-1393" b="-3477"/>
          <a:stretch/>
        </p:blipFill>
        <p:spPr>
          <a:xfrm>
            <a:off x="4828765" y="1246147"/>
            <a:ext cx="4017123" cy="5376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5061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987" y="326572"/>
            <a:ext cx="8716039" cy="1449977"/>
          </a:xfrm>
        </p:spPr>
        <p:txBody>
          <a:bodyPr>
            <a:noAutofit/>
          </a:bodyPr>
          <a:lstStyle/>
          <a:p>
            <a:pPr algn="l"/>
            <a:r>
              <a:rPr lang="en-AU"/>
              <a:t>Application for a Derived Result- Form 32</a:t>
            </a:r>
            <a:r>
              <a:rPr lang="en-AU" sz="3000" b="1">
                <a:latin typeface="Roboto Light"/>
                <a:ea typeface="Roboto Light" pitchFamily="2" charset="0"/>
              </a:rPr>
              <a:t>  </a:t>
            </a:r>
            <a:endParaRPr lang="en-AU" sz="3150" b="1">
              <a:latin typeface="Roboto Light"/>
              <a:ea typeface="Roboto Light" pitchFamily="2" charset="0"/>
            </a:endParaRPr>
          </a:p>
        </p:txBody>
      </p:sp>
      <p:sp>
        <p:nvSpPr>
          <p:cNvPr id="3" name="Content Placeholder 2"/>
          <p:cNvSpPr>
            <a:spLocks noGrp="1"/>
          </p:cNvSpPr>
          <p:nvPr>
            <p:ph idx="1"/>
          </p:nvPr>
        </p:nvSpPr>
        <p:spPr>
          <a:xfrm>
            <a:off x="1005214" y="2040943"/>
            <a:ext cx="7955906" cy="3394472"/>
          </a:xfrm>
        </p:spPr>
        <p:txBody>
          <a:bodyPr vert="horz" lIns="68580" tIns="34290" rIns="68580" bIns="34290" rtlCol="0" anchor="t">
            <a:normAutofit/>
          </a:bodyPr>
          <a:lstStyle/>
          <a:p>
            <a:pPr>
              <a:buNone/>
            </a:pPr>
            <a:r>
              <a:rPr lang="en-AU" sz="2700" b="1">
                <a:latin typeface="Roboto Light"/>
              </a:rPr>
              <a:t>Examinations </a:t>
            </a:r>
          </a:p>
          <a:p>
            <a:pPr lvl="1">
              <a:buFont typeface="Wingdings" panose="05000000000000000000" pitchFamily="2" charset="2"/>
              <a:buChar char="ü"/>
            </a:pPr>
            <a:r>
              <a:rPr lang="en-AU"/>
              <a:t>Sent within 3 days of the last examination to </a:t>
            </a:r>
            <a:r>
              <a:rPr lang="en-AU" err="1"/>
              <a:t>askSACE</a:t>
            </a:r>
            <a:endParaRPr lang="en-AU"/>
          </a:p>
          <a:p>
            <a:pPr lvl="1">
              <a:buFont typeface="Wingdings" panose="05000000000000000000" pitchFamily="2" charset="2"/>
              <a:buChar char="ü"/>
            </a:pPr>
            <a:r>
              <a:rPr lang="en-AU"/>
              <a:t>Detailed invigilator comments required</a:t>
            </a:r>
          </a:p>
          <a:p>
            <a:pPr lvl="1">
              <a:buFont typeface="Wingdings" panose="020B0604020202020204" pitchFamily="34" charset="0"/>
              <a:buChar char="ü"/>
            </a:pPr>
            <a:r>
              <a:rPr lang="en-AU"/>
              <a:t>Make sure that all components are completed</a:t>
            </a:r>
          </a:p>
          <a:p>
            <a:pPr>
              <a:buNone/>
            </a:pPr>
            <a:endParaRPr lang="en-AU"/>
          </a:p>
          <a:p>
            <a:pPr>
              <a:buNone/>
            </a:pPr>
            <a:r>
              <a:rPr lang="en-AU"/>
              <a:t>Submitted to </a:t>
            </a:r>
            <a:r>
              <a:rPr lang="en-AU">
                <a:hlinkClick r:id="rId3"/>
              </a:rPr>
              <a:t>SACE.SpecialProvisions@sa.gov.au</a:t>
            </a:r>
            <a:endParaRPr lang="en-AU"/>
          </a:p>
          <a:p>
            <a:endParaRPr lang="en-AU">
              <a:cs typeface="Calibri"/>
            </a:endParaRPr>
          </a:p>
        </p:txBody>
      </p:sp>
    </p:spTree>
    <p:extLst>
      <p:ext uri="{BB962C8B-B14F-4D97-AF65-F5344CB8AC3E}">
        <p14:creationId xmlns:p14="http://schemas.microsoft.com/office/powerpoint/2010/main" val="2954571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268" y="414206"/>
            <a:ext cx="8002800" cy="856800"/>
          </a:xfrm>
        </p:spPr>
        <p:txBody>
          <a:bodyPr/>
          <a:lstStyle/>
          <a:p>
            <a:pPr marL="342900" lvl="1"/>
            <a:r>
              <a:rPr lang="en-AU" sz="3600" kern="1200">
                <a:solidFill>
                  <a:schemeClr val="accent2"/>
                </a:solidFill>
                <a:latin typeface="+mj-lt"/>
                <a:ea typeface="+mj-ea"/>
                <a:cs typeface="+mj-cs"/>
              </a:rPr>
              <a:t>IMPORTANT REMINDERS</a:t>
            </a:r>
          </a:p>
        </p:txBody>
      </p:sp>
      <p:sp>
        <p:nvSpPr>
          <p:cNvPr id="3" name="Content Placeholder 2"/>
          <p:cNvSpPr>
            <a:spLocks noGrp="1"/>
          </p:cNvSpPr>
          <p:nvPr>
            <p:ph idx="1"/>
          </p:nvPr>
        </p:nvSpPr>
        <p:spPr>
          <a:xfrm>
            <a:off x="859670" y="1707642"/>
            <a:ext cx="7605996" cy="4293108"/>
          </a:xfrm>
        </p:spPr>
        <p:txBody>
          <a:bodyPr vert="horz" lIns="68580" tIns="34290" rIns="68580" bIns="34290" rtlCol="0" anchor="t">
            <a:normAutofit/>
          </a:bodyPr>
          <a:lstStyle/>
          <a:p>
            <a:pPr marL="457200" indent="-457200">
              <a:buFont typeface="Wingdings" panose="05000000000000000000" pitchFamily="2" charset="2"/>
              <a:buChar char="Ø"/>
            </a:pPr>
            <a:r>
              <a:rPr lang="en-AU" sz="2700">
                <a:latin typeface="Roboto Light"/>
                <a:ea typeface="Roboto Light" pitchFamily="2" charset="0"/>
              </a:rPr>
              <a:t>Information Sheet 58 </a:t>
            </a:r>
          </a:p>
          <a:p>
            <a:pPr marL="457200" lvl="0" indent="-457200">
              <a:buFont typeface="Wingdings" panose="05000000000000000000" pitchFamily="2" charset="2"/>
              <a:buChar char="Ø"/>
            </a:pPr>
            <a:r>
              <a:rPr lang="en-AU" sz="2700">
                <a:latin typeface="Roboto Light"/>
                <a:ea typeface="Roboto Light" pitchFamily="2" charset="0"/>
              </a:rPr>
              <a:t>Communication about special provisions to examination centres</a:t>
            </a:r>
          </a:p>
          <a:p>
            <a:pPr marL="457200" indent="-457200">
              <a:buFont typeface="Wingdings" panose="05000000000000000000" pitchFamily="2" charset="2"/>
              <a:buChar char="Ø"/>
            </a:pPr>
            <a:r>
              <a:rPr lang="en-AU" sz="2700">
                <a:latin typeface="Roboto Light"/>
                <a:ea typeface="Roboto Light" pitchFamily="2" charset="0"/>
              </a:rPr>
              <a:t>Language oral exams are online at the home school</a:t>
            </a:r>
          </a:p>
          <a:p>
            <a:pPr marL="457200" indent="-457200">
              <a:buFont typeface="Wingdings" panose="05000000000000000000" pitchFamily="2" charset="2"/>
              <a:buChar char="Ø"/>
            </a:pPr>
            <a:r>
              <a:rPr lang="en-AU" sz="2700">
                <a:latin typeface="Roboto Light"/>
                <a:ea typeface="Roboto Light" pitchFamily="2" charset="0"/>
              </a:rPr>
              <a:t>Ineligible grounds </a:t>
            </a:r>
          </a:p>
          <a:p>
            <a:pPr>
              <a:spcBef>
                <a:spcPts val="0"/>
              </a:spcBef>
              <a:buNone/>
              <a:defRPr/>
            </a:pPr>
            <a:endParaRPr lang="en-AU" sz="2700">
              <a:solidFill>
                <a:prstClr val="black"/>
              </a:solidFill>
            </a:endParaRPr>
          </a:p>
          <a:p>
            <a:pPr>
              <a:spcBef>
                <a:spcPts val="0"/>
              </a:spcBef>
              <a:buNone/>
              <a:defRPr/>
            </a:pPr>
            <a:r>
              <a:rPr lang="en-AU" sz="2700">
                <a:latin typeface="Roboto Light"/>
                <a:ea typeface="Roboto Light" pitchFamily="2" charset="0"/>
              </a:rPr>
              <a:t>Email: </a:t>
            </a:r>
            <a:r>
              <a:rPr lang="en-AU" sz="2700" u="sng">
                <a:latin typeface="Roboto Light"/>
                <a:ea typeface="Roboto Light" pitchFamily="2" charset="0"/>
                <a:hlinkClick r:id="rId3"/>
              </a:rPr>
              <a:t>SACE.SpecialProvisions@sa.gov.au</a:t>
            </a:r>
            <a:endParaRPr lang="en-AU" sz="2700" u="sng">
              <a:latin typeface="Roboto Light"/>
              <a:ea typeface="Roboto Light" pitchFamily="2" charset="0"/>
            </a:endParaRPr>
          </a:p>
          <a:p>
            <a:pPr>
              <a:spcBef>
                <a:spcPts val="0"/>
              </a:spcBef>
              <a:buNone/>
              <a:defRPr/>
            </a:pPr>
            <a:r>
              <a:rPr lang="en-AU" sz="2700">
                <a:latin typeface="Roboto Light"/>
                <a:ea typeface="Roboto Light" pitchFamily="2" charset="0"/>
              </a:rPr>
              <a:t>Phone: Special provisions helpline: 8115 4854</a:t>
            </a:r>
          </a:p>
          <a:p>
            <a:pPr lvl="0"/>
            <a:endParaRPr lang="en-AU" sz="2700">
              <a:latin typeface="Roboto Light" pitchFamily="2" charset="0"/>
              <a:ea typeface="Roboto Light" pitchFamily="2" charset="0"/>
            </a:endParaRPr>
          </a:p>
          <a:p>
            <a:endParaRPr lang="en-AU"/>
          </a:p>
        </p:txBody>
      </p:sp>
    </p:spTree>
    <p:extLst>
      <p:ext uri="{BB962C8B-B14F-4D97-AF65-F5344CB8AC3E}">
        <p14:creationId xmlns:p14="http://schemas.microsoft.com/office/powerpoint/2010/main" val="2423018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July correspondence re VET</a:t>
            </a:r>
            <a:endParaRPr lang="en-AU"/>
          </a:p>
        </p:txBody>
      </p:sp>
      <p:pic>
        <p:nvPicPr>
          <p:cNvPr id="4" name="Content Placeholder 3"/>
          <p:cNvPicPr>
            <a:picLocks noGrp="1" noChangeAspect="1"/>
          </p:cNvPicPr>
          <p:nvPr>
            <p:ph idx="1"/>
          </p:nvPr>
        </p:nvPicPr>
        <p:blipFill>
          <a:blip r:embed="rId3"/>
          <a:stretch>
            <a:fillRect/>
          </a:stretch>
        </p:blipFill>
        <p:spPr>
          <a:xfrm>
            <a:off x="2270587" y="1062000"/>
            <a:ext cx="4609577" cy="4895850"/>
          </a:xfrm>
          <a:prstGeom prst="rect">
            <a:avLst/>
          </a:prstGeom>
        </p:spPr>
      </p:pic>
    </p:spTree>
    <p:extLst>
      <p:ext uri="{BB962C8B-B14F-4D97-AF65-F5344CB8AC3E}">
        <p14:creationId xmlns:p14="http://schemas.microsoft.com/office/powerpoint/2010/main" val="1434198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442707"/>
            <a:ext cx="8002800" cy="856800"/>
          </a:xfrm>
        </p:spPr>
        <p:txBody>
          <a:bodyPr/>
          <a:lstStyle/>
          <a:p>
            <a:r>
              <a:rPr lang="en-US"/>
              <a:t>You CAN Ask That! Ep 2   </a:t>
            </a:r>
            <a:r>
              <a:rPr lang="en-US" sz="1800"/>
              <a:t>VET information update)</a:t>
            </a:r>
            <a:endParaRPr lang="en-AU" sz="1800"/>
          </a:p>
        </p:txBody>
      </p:sp>
      <p:pic>
        <p:nvPicPr>
          <p:cNvPr id="4" name="Content Placeholder 3"/>
          <p:cNvPicPr>
            <a:picLocks noGrp="1" noChangeAspect="1"/>
          </p:cNvPicPr>
          <p:nvPr>
            <p:ph idx="1"/>
          </p:nvPr>
        </p:nvPicPr>
        <p:blipFill>
          <a:blip r:embed="rId3"/>
          <a:stretch>
            <a:fillRect/>
          </a:stretch>
        </p:blipFill>
        <p:spPr>
          <a:xfrm>
            <a:off x="838592" y="1859227"/>
            <a:ext cx="8002587" cy="3740775"/>
          </a:xfrm>
          <a:prstGeom prst="rect">
            <a:avLst/>
          </a:prstGeom>
          <a:ln w="38100">
            <a:solidFill>
              <a:srgbClr val="FF6319"/>
            </a:solidFill>
          </a:ln>
        </p:spPr>
      </p:pic>
    </p:spTree>
    <p:extLst>
      <p:ext uri="{BB962C8B-B14F-4D97-AF65-F5344CB8AC3E}">
        <p14:creationId xmlns:p14="http://schemas.microsoft.com/office/powerpoint/2010/main" val="4044174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481245"/>
            <a:ext cx="8002800" cy="856800"/>
          </a:xfrm>
        </p:spPr>
        <p:txBody>
          <a:bodyPr/>
          <a:lstStyle/>
          <a:p>
            <a:r>
              <a:rPr lang="en-US"/>
              <a:t>VET Results Due Date	</a:t>
            </a:r>
            <a:endParaRPr lang="en-AU"/>
          </a:p>
        </p:txBody>
      </p:sp>
      <p:sp>
        <p:nvSpPr>
          <p:cNvPr id="3" name="Content Placeholder 2"/>
          <p:cNvSpPr>
            <a:spLocks noGrp="1"/>
          </p:cNvSpPr>
          <p:nvPr>
            <p:ph idx="1"/>
          </p:nvPr>
        </p:nvSpPr>
        <p:spPr>
          <a:xfrm>
            <a:off x="832856" y="1338045"/>
            <a:ext cx="8002800" cy="4896000"/>
          </a:xfrm>
        </p:spPr>
        <p:txBody>
          <a:bodyPr vert="horz" lIns="91440" tIns="45720" rIns="91440" bIns="45720" rtlCol="0" anchor="t">
            <a:noAutofit/>
          </a:bodyPr>
          <a:lstStyle/>
          <a:p>
            <a:pPr algn="ctr"/>
            <a:endParaRPr lang="en-US" sz="2800" b="1"/>
          </a:p>
          <a:p>
            <a:pPr algn="ctr"/>
            <a:r>
              <a:rPr lang="en-US" sz="2800" b="1"/>
              <a:t>2020 </a:t>
            </a:r>
            <a:r>
              <a:rPr lang="en-US" sz="2800"/>
              <a:t>VET results are due to be reported to the SACE Board by: </a:t>
            </a:r>
          </a:p>
          <a:p>
            <a:pPr algn="ctr"/>
            <a:endParaRPr lang="en-US" sz="2800"/>
          </a:p>
          <a:p>
            <a:pPr algn="ctr"/>
            <a:endParaRPr lang="en-US" sz="2800"/>
          </a:p>
          <a:p>
            <a:pPr algn="ctr"/>
            <a:endParaRPr lang="en-US" sz="2800"/>
          </a:p>
          <a:p>
            <a:pPr algn="ctr"/>
            <a:endParaRPr lang="en-US" sz="1400"/>
          </a:p>
          <a:p>
            <a:pPr algn="ctr"/>
            <a:r>
              <a:rPr lang="en-US" sz="4400" b="1">
                <a:solidFill>
                  <a:srgbClr val="FF6319"/>
                </a:solidFill>
              </a:rPr>
              <a:t>Monday 30 November, 2020</a:t>
            </a:r>
          </a:p>
          <a:p>
            <a:pPr algn="ctr"/>
            <a:endParaRPr lang="en-US" sz="1800" b="1">
              <a:solidFill>
                <a:srgbClr val="FF6319"/>
              </a:solidFill>
            </a:endParaRPr>
          </a:p>
          <a:p>
            <a:pPr algn="ctr"/>
            <a:r>
              <a:rPr lang="en-US" sz="2800">
                <a:solidFill>
                  <a:srgbClr val="FF6319"/>
                </a:solidFill>
              </a:rPr>
              <a:t> </a:t>
            </a:r>
            <a:endParaRPr lang="en-AU" sz="2800">
              <a:solidFill>
                <a:srgbClr val="FF6319"/>
              </a:solidFill>
            </a:endParaRPr>
          </a:p>
        </p:txBody>
      </p:sp>
      <p:pic>
        <p:nvPicPr>
          <p:cNvPr id="4" name="Picture 3">
            <a:extLst>
              <a:ext uri="{FF2B5EF4-FFF2-40B4-BE49-F238E27FC236}">
                <a16:creationId xmlns:a16="http://schemas.microsoft.com/office/drawing/2014/main" id="{211B3A8F-ABAC-4D4F-B699-DC243B3859EF}"/>
              </a:ext>
            </a:extLst>
          </p:cNvPr>
          <p:cNvPicPr>
            <a:picLocks noChangeAspect="1"/>
          </p:cNvPicPr>
          <p:nvPr/>
        </p:nvPicPr>
        <p:blipFill>
          <a:blip r:embed="rId3"/>
          <a:stretch>
            <a:fillRect/>
          </a:stretch>
        </p:blipFill>
        <p:spPr>
          <a:xfrm>
            <a:off x="3788229" y="2732378"/>
            <a:ext cx="1847664" cy="1388154"/>
          </a:xfrm>
          <a:prstGeom prst="rect">
            <a:avLst/>
          </a:prstGeom>
        </p:spPr>
      </p:pic>
    </p:spTree>
    <p:extLst>
      <p:ext uri="{BB962C8B-B14F-4D97-AF65-F5344CB8AC3E}">
        <p14:creationId xmlns:p14="http://schemas.microsoft.com/office/powerpoint/2010/main" val="2284721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481246"/>
            <a:ext cx="8002800" cy="856800"/>
          </a:xfrm>
        </p:spPr>
        <p:txBody>
          <a:bodyPr/>
          <a:lstStyle/>
          <a:p>
            <a:r>
              <a:rPr lang="en-US"/>
              <a:t>Additional VET result date</a:t>
            </a:r>
            <a:endParaRPr lang="en-AU"/>
          </a:p>
        </p:txBody>
      </p:sp>
      <p:sp>
        <p:nvSpPr>
          <p:cNvPr id="3" name="Content Placeholder 2"/>
          <p:cNvSpPr>
            <a:spLocks noGrp="1"/>
          </p:cNvSpPr>
          <p:nvPr>
            <p:ph idx="1"/>
          </p:nvPr>
        </p:nvSpPr>
        <p:spPr>
          <a:xfrm>
            <a:off x="684000" y="1198799"/>
            <a:ext cx="8136614" cy="4896000"/>
          </a:xfrm>
        </p:spPr>
        <p:txBody>
          <a:bodyPr vert="horz" lIns="91440" tIns="45720" rIns="91440" bIns="45720" rtlCol="0" anchor="t">
            <a:noAutofit/>
          </a:bodyPr>
          <a:lstStyle/>
          <a:p>
            <a:pPr algn="ctr"/>
            <a:endParaRPr lang="en-US" sz="2800" b="1"/>
          </a:p>
          <a:p>
            <a:pPr marL="457200" indent="-457200">
              <a:buFont typeface="Arial" panose="020B0604020202020204" pitchFamily="34" charset="0"/>
              <a:buChar char="•"/>
            </a:pPr>
            <a:r>
              <a:rPr lang="en-US" sz="2800" b="1"/>
              <a:t>For students who cannot complete all required VET or work placement by the 30 November cut off date, </a:t>
            </a:r>
            <a:r>
              <a:rPr lang="en-US" sz="2800" b="1" u="sng"/>
              <a:t>for this year</a:t>
            </a:r>
            <a:r>
              <a:rPr lang="en-US" sz="2800" b="1"/>
              <a:t> there will be an additional opportunity for students to submit completed Certificate III VET results and still have them count towards the ATAR for Round #1 Uni.</a:t>
            </a:r>
          </a:p>
          <a:p>
            <a:pPr marL="457200" indent="-457200">
              <a:buFont typeface="Arial" panose="020B0604020202020204" pitchFamily="34" charset="0"/>
              <a:buChar char="•"/>
            </a:pPr>
            <a:endParaRPr lang="en-US" sz="1400" b="1"/>
          </a:p>
          <a:p>
            <a:pPr marL="457200" indent="-457200">
              <a:buFont typeface="Arial" panose="020B0604020202020204" pitchFamily="34" charset="0"/>
              <a:buChar char="•"/>
            </a:pPr>
            <a:r>
              <a:rPr lang="en-US" sz="2800" b="1"/>
              <a:t>Students may therefore use the full month of December and </a:t>
            </a:r>
            <a:r>
              <a:rPr lang="en-US" sz="2800" b="1" u="sng"/>
              <a:t>early January</a:t>
            </a:r>
            <a:r>
              <a:rPr lang="en-US" sz="2800" b="1"/>
              <a:t> to complete any remaining VET or work placement.</a:t>
            </a:r>
            <a:endParaRPr lang="en-US" sz="2800"/>
          </a:p>
          <a:p>
            <a:pPr algn="ctr"/>
            <a:endParaRPr lang="en-US" sz="2800"/>
          </a:p>
          <a:p>
            <a:pPr algn="ctr"/>
            <a:r>
              <a:rPr lang="en-US" sz="2800">
                <a:solidFill>
                  <a:schemeClr val="accent1">
                    <a:lumMod val="75000"/>
                  </a:schemeClr>
                </a:solidFill>
              </a:rPr>
              <a:t>. </a:t>
            </a:r>
            <a:endParaRPr lang="en-AU" sz="2800">
              <a:solidFill>
                <a:schemeClr val="accent1">
                  <a:lumMod val="75000"/>
                </a:schemeClr>
              </a:solidFill>
            </a:endParaRPr>
          </a:p>
        </p:txBody>
      </p:sp>
    </p:spTree>
    <p:extLst>
      <p:ext uri="{BB962C8B-B14F-4D97-AF65-F5344CB8AC3E}">
        <p14:creationId xmlns:p14="http://schemas.microsoft.com/office/powerpoint/2010/main" val="234703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Additional VET Results Due Date 	</a:t>
            </a:r>
            <a:endParaRPr lang="en-AU"/>
          </a:p>
        </p:txBody>
      </p:sp>
      <p:sp>
        <p:nvSpPr>
          <p:cNvPr id="3" name="Content Placeholder 2"/>
          <p:cNvSpPr>
            <a:spLocks noGrp="1"/>
          </p:cNvSpPr>
          <p:nvPr>
            <p:ph idx="1"/>
          </p:nvPr>
        </p:nvSpPr>
        <p:spPr>
          <a:xfrm>
            <a:off x="790324" y="1712847"/>
            <a:ext cx="8002800" cy="4332895"/>
          </a:xfrm>
        </p:spPr>
        <p:txBody>
          <a:bodyPr vert="horz" lIns="91440" tIns="45720" rIns="91440" bIns="45720" rtlCol="0" anchor="t">
            <a:noAutofit/>
          </a:bodyPr>
          <a:lstStyle/>
          <a:p>
            <a:pPr algn="ctr"/>
            <a:endParaRPr lang="en-US" sz="2800" b="1"/>
          </a:p>
          <a:p>
            <a:pPr algn="ctr"/>
            <a:r>
              <a:rPr lang="en-US" sz="2800" b="1"/>
              <a:t>Additionally completed 2020 </a:t>
            </a:r>
          </a:p>
          <a:p>
            <a:pPr algn="ctr"/>
            <a:r>
              <a:rPr lang="en-US" sz="2800"/>
              <a:t>Certificate III VET results and evidence </a:t>
            </a:r>
          </a:p>
          <a:p>
            <a:pPr algn="ctr"/>
            <a:r>
              <a:rPr lang="en-US" sz="3200" b="1" u="sng">
                <a:solidFill>
                  <a:schemeClr val="tx1"/>
                </a:solidFill>
              </a:rPr>
              <a:t>MUST</a:t>
            </a:r>
            <a:r>
              <a:rPr lang="en-US" sz="2800"/>
              <a:t> be reported to the SACE Board by: </a:t>
            </a:r>
          </a:p>
          <a:p>
            <a:pPr algn="ctr"/>
            <a:endParaRPr lang="en-US" sz="2000"/>
          </a:p>
          <a:p>
            <a:pPr algn="ctr"/>
            <a:r>
              <a:rPr lang="en-US" sz="4400" b="1">
                <a:solidFill>
                  <a:srgbClr val="FF6319"/>
                </a:solidFill>
              </a:rPr>
              <a:t>Friday 8 January, 2021</a:t>
            </a:r>
          </a:p>
          <a:p>
            <a:pPr algn="ctr"/>
            <a:endParaRPr lang="en-US" sz="1400" b="1">
              <a:solidFill>
                <a:srgbClr val="FF6319"/>
              </a:solidFill>
            </a:endParaRPr>
          </a:p>
          <a:p>
            <a:pPr algn="ctr"/>
            <a:endParaRPr lang="en-US" sz="1800">
              <a:solidFill>
                <a:srgbClr val="FF6319"/>
              </a:solidFill>
            </a:endParaRPr>
          </a:p>
          <a:p>
            <a:pPr algn="ctr"/>
            <a:r>
              <a:rPr lang="en-US" sz="1800">
                <a:solidFill>
                  <a:srgbClr val="FF6319"/>
                </a:solidFill>
              </a:rPr>
              <a:t>*Results provided after this date </a:t>
            </a:r>
            <a:r>
              <a:rPr lang="en-US" sz="1800" b="1" u="sng">
                <a:solidFill>
                  <a:srgbClr val="FF6319"/>
                </a:solidFill>
              </a:rPr>
              <a:t>will not </a:t>
            </a:r>
            <a:r>
              <a:rPr lang="en-US" sz="1800">
                <a:solidFill>
                  <a:srgbClr val="FF6319"/>
                </a:solidFill>
              </a:rPr>
              <a:t>be included in the ATAR calculation for consideration into Round 1, 2021 University offers*</a:t>
            </a:r>
            <a:endParaRPr lang="en-AU" sz="1800">
              <a:solidFill>
                <a:srgbClr val="FF6319"/>
              </a:solidFill>
            </a:endParaRPr>
          </a:p>
          <a:p>
            <a:pPr algn="ctr"/>
            <a:endParaRPr lang="en-AU" sz="1800">
              <a:solidFill>
                <a:schemeClr val="accent1">
                  <a:lumMod val="75000"/>
                </a:schemeClr>
              </a:solidFill>
            </a:endParaRPr>
          </a:p>
        </p:txBody>
      </p:sp>
    </p:spTree>
    <p:extLst>
      <p:ext uri="{BB962C8B-B14F-4D97-AF65-F5344CB8AC3E}">
        <p14:creationId xmlns:p14="http://schemas.microsoft.com/office/powerpoint/2010/main" val="424054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466457"/>
            <a:ext cx="8002800" cy="856800"/>
          </a:xfrm>
        </p:spPr>
        <p:txBody>
          <a:bodyPr/>
          <a:lstStyle/>
          <a:p>
            <a:r>
              <a:rPr lang="en-US"/>
              <a:t>Stage 1 Moderation / Stage 1and Stage 2 Modified Subjects Review</a:t>
            </a:r>
            <a:endParaRPr lang="en-AU"/>
          </a:p>
        </p:txBody>
      </p:sp>
      <p:sp>
        <p:nvSpPr>
          <p:cNvPr id="3" name="Content Placeholder 2"/>
          <p:cNvSpPr>
            <a:spLocks noGrp="1"/>
          </p:cNvSpPr>
          <p:nvPr>
            <p:ph idx="1"/>
          </p:nvPr>
        </p:nvSpPr>
        <p:spPr>
          <a:xfrm>
            <a:off x="684000" y="1198798"/>
            <a:ext cx="8203883" cy="5307879"/>
          </a:xfrm>
        </p:spPr>
        <p:txBody>
          <a:bodyPr vert="horz" lIns="91440" tIns="45720" rIns="91440" bIns="45720" rtlCol="0" anchor="t">
            <a:noAutofit/>
          </a:bodyPr>
          <a:lstStyle/>
          <a:p>
            <a:endParaRPr lang="en-US">
              <a:latin typeface="+mn-lt"/>
            </a:endParaRPr>
          </a:p>
          <a:p>
            <a:r>
              <a:rPr lang="en-US">
                <a:latin typeface="+mn-lt"/>
              </a:rPr>
              <a:t>Schools were advised in February of the Stage 1 compulsory subjects to be moderated in 2020.</a:t>
            </a:r>
          </a:p>
          <a:p>
            <a:pPr>
              <a:buNone/>
            </a:pPr>
            <a:endParaRPr lang="en-US"/>
          </a:p>
          <a:p>
            <a:pPr marL="457200" lvl="0" indent="-457200">
              <a:buFont typeface="Arial" panose="020B0604020202020204" pitchFamily="34" charset="0"/>
              <a:buChar char="•"/>
            </a:pPr>
            <a:r>
              <a:rPr lang="en-AU">
                <a:latin typeface="+mn-lt"/>
              </a:rPr>
              <a:t>All subject enrolments are results due December.</a:t>
            </a:r>
          </a:p>
          <a:p>
            <a:pPr lvl="0">
              <a:buNone/>
            </a:pPr>
            <a:endParaRPr lang="en-AU">
              <a:latin typeface="+mn-lt"/>
            </a:endParaRPr>
          </a:p>
          <a:p>
            <a:pPr marL="457200" lvl="0" indent="-457200">
              <a:buFont typeface="Arial" panose="020B0604020202020204" pitchFamily="34" charset="0"/>
              <a:buChar char="•"/>
            </a:pPr>
            <a:r>
              <a:rPr lang="en-AU">
                <a:latin typeface="+mn-lt"/>
              </a:rPr>
              <a:t>Moderation/Review will occur in November.</a:t>
            </a:r>
          </a:p>
          <a:p>
            <a:pPr marL="457200" lvl="0" indent="-457200">
              <a:buFont typeface="Arial" panose="020B0604020202020204" pitchFamily="34" charset="0"/>
              <a:buChar char="•"/>
            </a:pPr>
            <a:endParaRPr lang="en-AU">
              <a:latin typeface="+mn-lt"/>
            </a:endParaRPr>
          </a:p>
          <a:p>
            <a:pPr marL="457200" indent="-457200">
              <a:buFont typeface="Arial" panose="020B0604020202020204" pitchFamily="34" charset="0"/>
              <a:buChar char="•"/>
            </a:pPr>
            <a:r>
              <a:rPr lang="en-AU">
                <a:latin typeface="+mn-lt"/>
              </a:rPr>
              <a:t>Schools were sent communication regarding subjects required for moderation, based on enrolments, via email from Monday 24</a:t>
            </a:r>
            <a:r>
              <a:rPr lang="en-AU" baseline="30000">
                <a:latin typeface="+mn-lt"/>
              </a:rPr>
              <a:t>th</a:t>
            </a:r>
            <a:r>
              <a:rPr lang="en-AU">
                <a:latin typeface="+mn-lt"/>
              </a:rPr>
              <a:t> August.</a:t>
            </a:r>
            <a:endParaRPr lang="en-US">
              <a:latin typeface="+mn-lt"/>
            </a:endParaRPr>
          </a:p>
        </p:txBody>
      </p:sp>
    </p:spTree>
    <p:extLst>
      <p:ext uri="{BB962C8B-B14F-4D97-AF65-F5344CB8AC3E}">
        <p14:creationId xmlns:p14="http://schemas.microsoft.com/office/powerpoint/2010/main" val="1988290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606644"/>
            <a:ext cx="8002800" cy="856800"/>
          </a:xfrm>
        </p:spPr>
        <p:txBody>
          <a:bodyPr/>
          <a:lstStyle/>
          <a:p>
            <a:r>
              <a:rPr lang="en-US" sz="3200"/>
              <a:t>VET Results - </a:t>
            </a:r>
            <a:r>
              <a:rPr lang="en-US" sz="3200">
                <a:solidFill>
                  <a:srgbClr val="FF6319"/>
                </a:solidFill>
              </a:rPr>
              <a:t>COVID Impact Cert III</a:t>
            </a:r>
            <a:endParaRPr lang="en-AU" sz="3200">
              <a:solidFill>
                <a:srgbClr val="FF6319"/>
              </a:solidFill>
            </a:endParaRPr>
          </a:p>
        </p:txBody>
      </p:sp>
      <p:sp>
        <p:nvSpPr>
          <p:cNvPr id="3" name="Content Placeholder 2"/>
          <p:cNvSpPr>
            <a:spLocks noGrp="1"/>
          </p:cNvSpPr>
          <p:nvPr>
            <p:ph idx="1"/>
          </p:nvPr>
        </p:nvSpPr>
        <p:spPr>
          <a:xfrm>
            <a:off x="684000" y="1555638"/>
            <a:ext cx="8002800" cy="4896000"/>
          </a:xfrm>
        </p:spPr>
        <p:txBody>
          <a:bodyPr vert="horz" lIns="91440" tIns="45720" rIns="91440" bIns="45720" rtlCol="0" anchor="t">
            <a:noAutofit/>
          </a:bodyPr>
          <a:lstStyle/>
          <a:p>
            <a:pPr algn="ctr"/>
            <a:endParaRPr lang="en-US" sz="2800" b="1"/>
          </a:p>
          <a:p>
            <a:pPr algn="just"/>
            <a:r>
              <a:rPr lang="en-AU"/>
              <a:t>For some students, it may be impossible to complete their Certificate III despite all best efforts to do so </a:t>
            </a:r>
            <a:r>
              <a:rPr lang="en-AU" err="1"/>
              <a:t>eg.</a:t>
            </a:r>
            <a:r>
              <a:rPr lang="en-AU"/>
              <a:t> because workplaces were closed due to COVID-19 restrictions. </a:t>
            </a:r>
          </a:p>
          <a:p>
            <a:pPr algn="just"/>
            <a:endParaRPr lang="en-US" b="1"/>
          </a:p>
          <a:p>
            <a:pPr algn="just"/>
            <a:r>
              <a:rPr lang="en-AU"/>
              <a:t>For students in this situation, who still cannot </a:t>
            </a:r>
            <a:r>
              <a:rPr lang="en-AU" b="1"/>
              <a:t>complete their Certificate III due to work placement</a:t>
            </a:r>
            <a:r>
              <a:rPr lang="en-AU"/>
              <a:t> issues before the main university offer round in January 2021…….</a:t>
            </a:r>
            <a:r>
              <a:rPr lang="en-US">
                <a:solidFill>
                  <a:schemeClr val="accent1">
                    <a:lumMod val="75000"/>
                  </a:schemeClr>
                </a:solidFill>
              </a:rPr>
              <a:t> </a:t>
            </a:r>
          </a:p>
          <a:p>
            <a:pPr algn="ctr"/>
            <a:r>
              <a:rPr lang="en-US" i="1">
                <a:solidFill>
                  <a:schemeClr val="accent1"/>
                </a:solidFill>
              </a:rPr>
              <a:t>(*the completed Certificate III was expected </a:t>
            </a:r>
          </a:p>
          <a:p>
            <a:pPr algn="ctr"/>
            <a:r>
              <a:rPr lang="en-US" i="1">
                <a:solidFill>
                  <a:schemeClr val="accent1"/>
                </a:solidFill>
              </a:rPr>
              <a:t>to contribute to ATAR calculation)</a:t>
            </a:r>
            <a:endParaRPr lang="en-AU" i="1">
              <a:solidFill>
                <a:schemeClr val="accent1"/>
              </a:solidFill>
            </a:endParaRPr>
          </a:p>
        </p:txBody>
      </p:sp>
    </p:spTree>
    <p:extLst>
      <p:ext uri="{BB962C8B-B14F-4D97-AF65-F5344CB8AC3E}">
        <p14:creationId xmlns:p14="http://schemas.microsoft.com/office/powerpoint/2010/main" val="2171090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999" y="385200"/>
            <a:ext cx="8341247" cy="856800"/>
          </a:xfrm>
        </p:spPr>
        <p:txBody>
          <a:bodyPr/>
          <a:lstStyle/>
          <a:p>
            <a:r>
              <a:rPr lang="en-US"/>
              <a:t>VET Results - </a:t>
            </a:r>
            <a:r>
              <a:rPr lang="en-US">
                <a:solidFill>
                  <a:srgbClr val="FF6319"/>
                </a:solidFill>
              </a:rPr>
              <a:t>COVID Impact Cert III</a:t>
            </a:r>
            <a:endParaRPr lang="en-AU">
              <a:solidFill>
                <a:srgbClr val="FF6319"/>
              </a:solidFill>
            </a:endParaRPr>
          </a:p>
        </p:txBody>
      </p:sp>
      <p:sp>
        <p:nvSpPr>
          <p:cNvPr id="3" name="Content Placeholder 2"/>
          <p:cNvSpPr>
            <a:spLocks noGrp="1"/>
          </p:cNvSpPr>
          <p:nvPr>
            <p:ph idx="1"/>
          </p:nvPr>
        </p:nvSpPr>
        <p:spPr>
          <a:xfrm>
            <a:off x="853222" y="1519906"/>
            <a:ext cx="8002800" cy="4072522"/>
          </a:xfrm>
        </p:spPr>
        <p:txBody>
          <a:bodyPr vert="horz" lIns="91440" tIns="45720" rIns="91440" bIns="45720" rtlCol="0" anchor="t">
            <a:noAutofit/>
          </a:bodyPr>
          <a:lstStyle/>
          <a:p>
            <a:pPr algn="ctr"/>
            <a:endParaRPr lang="en-US" sz="2800" b="1"/>
          </a:p>
          <a:p>
            <a:r>
              <a:rPr lang="en-AU" b="1"/>
              <a:t>Schools are required to submit evidence regarding:</a:t>
            </a:r>
          </a:p>
          <a:p>
            <a:endParaRPr lang="en-AU" sz="1400" b="1"/>
          </a:p>
          <a:p>
            <a:pPr marL="569595" lvl="1" indent="-342900">
              <a:spcBef>
                <a:spcPts val="600"/>
              </a:spcBef>
              <a:buFont typeface="Wingdings" panose="05000000000000000000" pitchFamily="2" charset="2"/>
              <a:buChar char="§"/>
            </a:pPr>
            <a:r>
              <a:rPr lang="en-AU" sz="2000">
                <a:solidFill>
                  <a:schemeClr val="tx1"/>
                </a:solidFill>
              </a:rPr>
              <a:t>What learning the student was able to complete? </a:t>
            </a:r>
          </a:p>
          <a:p>
            <a:pPr marL="569595" lvl="1" indent="-342900">
              <a:spcBef>
                <a:spcPts val="600"/>
              </a:spcBef>
              <a:buFont typeface="Wingdings" panose="05000000000000000000" pitchFamily="2" charset="2"/>
              <a:buChar char="§"/>
            </a:pPr>
            <a:r>
              <a:rPr lang="en-US" sz="1400">
                <a:solidFill>
                  <a:schemeClr val="tx1"/>
                </a:solidFill>
              </a:rPr>
              <a:t> </a:t>
            </a:r>
            <a:r>
              <a:rPr lang="en-AU" sz="2000">
                <a:solidFill>
                  <a:schemeClr val="tx1"/>
                </a:solidFill>
              </a:rPr>
              <a:t>What learning the student was </a:t>
            </a:r>
            <a:r>
              <a:rPr lang="en-AU" sz="2000" b="1" u="sng">
                <a:solidFill>
                  <a:schemeClr val="tx1"/>
                </a:solidFill>
              </a:rPr>
              <a:t>not able </a:t>
            </a:r>
            <a:r>
              <a:rPr lang="en-AU" sz="2000">
                <a:solidFill>
                  <a:schemeClr val="tx1"/>
                </a:solidFill>
              </a:rPr>
              <a:t>to complete?</a:t>
            </a:r>
          </a:p>
          <a:p>
            <a:pPr marL="569595" lvl="1" indent="-342900">
              <a:spcBef>
                <a:spcPts val="600"/>
              </a:spcBef>
              <a:buFont typeface="Wingdings" panose="05000000000000000000" pitchFamily="2" charset="2"/>
              <a:buChar char="§"/>
            </a:pPr>
            <a:r>
              <a:rPr lang="en-AU" sz="2000">
                <a:solidFill>
                  <a:schemeClr val="tx1"/>
                </a:solidFill>
              </a:rPr>
              <a:t>Include details outlining the circumstance that made it impossible for the student to complete the qualification</a:t>
            </a:r>
          </a:p>
          <a:p>
            <a:pPr marL="569595" lvl="1" indent="-342900">
              <a:spcBef>
                <a:spcPts val="600"/>
              </a:spcBef>
              <a:buFont typeface="Wingdings" panose="05000000000000000000" pitchFamily="2" charset="2"/>
              <a:buChar char="§"/>
            </a:pPr>
            <a:r>
              <a:rPr lang="en-AU" sz="2000">
                <a:solidFill>
                  <a:schemeClr val="tx1"/>
                </a:solidFill>
              </a:rPr>
              <a:t>Supporting evidence </a:t>
            </a:r>
            <a:r>
              <a:rPr lang="en-AU" sz="2000" i="1">
                <a:solidFill>
                  <a:schemeClr val="tx1"/>
                </a:solidFill>
              </a:rPr>
              <a:t>(such as a letter/email) </a:t>
            </a:r>
            <a:r>
              <a:rPr lang="en-AU" sz="2000">
                <a:solidFill>
                  <a:schemeClr val="tx1"/>
                </a:solidFill>
              </a:rPr>
              <a:t>from the RTO must also be included to verify why the student could not complete.</a:t>
            </a:r>
            <a:r>
              <a:rPr lang="en-AU"/>
              <a:t> </a:t>
            </a:r>
            <a:endParaRPr lang="en-US" sz="2800" b="1"/>
          </a:p>
          <a:p>
            <a:pPr algn="ctr"/>
            <a:endParaRPr lang="en-US" sz="2800"/>
          </a:p>
          <a:p>
            <a:pPr algn="ctr"/>
            <a:r>
              <a:rPr lang="en-US" b="1">
                <a:solidFill>
                  <a:srgbClr val="FF6319"/>
                </a:solidFill>
              </a:rPr>
              <a:t>Due no later than Friday 8 January, 2021 </a:t>
            </a:r>
          </a:p>
          <a:p>
            <a:pPr algn="ctr"/>
            <a:r>
              <a:rPr lang="en-US" b="1">
                <a:solidFill>
                  <a:srgbClr val="FF6319"/>
                </a:solidFill>
              </a:rPr>
              <a:t>for consideration in Round #1 University offers.</a:t>
            </a:r>
          </a:p>
          <a:p>
            <a:pPr algn="ctr"/>
            <a:endParaRPr lang="en-US" sz="1000" b="1">
              <a:solidFill>
                <a:srgbClr val="FF6319"/>
              </a:solidFill>
            </a:endParaRPr>
          </a:p>
          <a:p>
            <a:pPr algn="ctr">
              <a:buNone/>
            </a:pPr>
            <a:endParaRPr lang="en-US" sz="2800"/>
          </a:p>
          <a:p>
            <a:pPr algn="ctr"/>
            <a:r>
              <a:rPr lang="en-US" sz="2800">
                <a:solidFill>
                  <a:schemeClr val="accent1">
                    <a:lumMod val="75000"/>
                  </a:schemeClr>
                </a:solidFill>
              </a:rPr>
              <a:t>. </a:t>
            </a:r>
            <a:endParaRPr lang="en-AU" sz="2800">
              <a:solidFill>
                <a:schemeClr val="accent1">
                  <a:lumMod val="75000"/>
                </a:schemeClr>
              </a:solidFill>
            </a:endParaRPr>
          </a:p>
        </p:txBody>
      </p:sp>
    </p:spTree>
    <p:extLst>
      <p:ext uri="{BB962C8B-B14F-4D97-AF65-F5344CB8AC3E}">
        <p14:creationId xmlns:p14="http://schemas.microsoft.com/office/powerpoint/2010/main" val="1746004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539737"/>
            <a:ext cx="8002800" cy="856800"/>
          </a:xfrm>
        </p:spPr>
        <p:txBody>
          <a:bodyPr/>
          <a:lstStyle/>
          <a:p>
            <a:r>
              <a:rPr lang="en-US" sz="3200"/>
              <a:t>VET Results - </a:t>
            </a:r>
            <a:r>
              <a:rPr lang="en-US" sz="3200">
                <a:solidFill>
                  <a:srgbClr val="FF6319"/>
                </a:solidFill>
              </a:rPr>
              <a:t>COVID Impact</a:t>
            </a:r>
            <a:endParaRPr lang="en-AU" sz="3200">
              <a:solidFill>
                <a:srgbClr val="FF6319"/>
              </a:solidFill>
            </a:endParaRPr>
          </a:p>
        </p:txBody>
      </p:sp>
      <p:sp>
        <p:nvSpPr>
          <p:cNvPr id="3" name="Content Placeholder 2"/>
          <p:cNvSpPr>
            <a:spLocks noGrp="1"/>
          </p:cNvSpPr>
          <p:nvPr>
            <p:ph idx="1"/>
          </p:nvPr>
        </p:nvSpPr>
        <p:spPr/>
        <p:txBody>
          <a:bodyPr vert="horz" lIns="91440" tIns="45720" rIns="91440" bIns="45720" rtlCol="0" anchor="t">
            <a:noAutofit/>
          </a:bodyPr>
          <a:lstStyle/>
          <a:p>
            <a:pPr algn="ctr"/>
            <a:endParaRPr lang="en-US" sz="2800" b="1"/>
          </a:p>
          <a:p>
            <a:pPr marL="342900" indent="-342900" algn="just">
              <a:buFont typeface="Arial" panose="020B0604020202020204" pitchFamily="34" charset="0"/>
              <a:buChar char="•"/>
            </a:pPr>
            <a:r>
              <a:rPr lang="en-AU" sz="2000" b="1"/>
              <a:t>These details must be submitted to the SACE Board and will be considered on an individual case-by-case basis</a:t>
            </a:r>
            <a:r>
              <a:rPr lang="en-AU" sz="2000"/>
              <a:t>. </a:t>
            </a:r>
          </a:p>
          <a:p>
            <a:pPr algn="just"/>
            <a:endParaRPr lang="en-AU" sz="2000"/>
          </a:p>
          <a:p>
            <a:pPr marL="342900" indent="-342900" algn="just">
              <a:buFont typeface="Arial" panose="020B0604020202020204" pitchFamily="34" charset="0"/>
              <a:buChar char="•"/>
            </a:pPr>
            <a:r>
              <a:rPr lang="en-AU" sz="2000"/>
              <a:t>A collection of units of competency towards a Certificate III qualification, without the intention and best efforts to complete the qualification </a:t>
            </a:r>
            <a:r>
              <a:rPr lang="en-AU" sz="2000" b="1" u="sng"/>
              <a:t>will not meet the requirement.</a:t>
            </a:r>
          </a:p>
          <a:p>
            <a:pPr marL="342900" indent="-342900" algn="just">
              <a:buFont typeface="Arial" panose="020B0604020202020204" pitchFamily="34" charset="0"/>
              <a:buChar char="•"/>
            </a:pPr>
            <a:endParaRPr lang="en-US" sz="2000" b="1" u="sng"/>
          </a:p>
          <a:p>
            <a:pPr marL="342900" indent="-342900" algn="just">
              <a:buFont typeface="Arial" panose="020B0604020202020204" pitchFamily="34" charset="0"/>
              <a:buChar char="•"/>
            </a:pPr>
            <a:r>
              <a:rPr lang="en-US" sz="2000" b="1">
                <a:solidFill>
                  <a:srgbClr val="FF6319"/>
                </a:solidFill>
              </a:rPr>
              <a:t>Additionally at least 20 credits of successfully completed training equivalent of 140 nominal hours at Stage 2 level</a:t>
            </a:r>
            <a:r>
              <a:rPr lang="en-US" sz="2000" b="1"/>
              <a:t>, must be completed for the Certificate III to be included in ATAR calculation. </a:t>
            </a:r>
            <a:endParaRPr lang="en-AU" sz="2000" b="1"/>
          </a:p>
          <a:p>
            <a:pPr algn="just"/>
            <a:endParaRPr lang="en-AU" sz="2800"/>
          </a:p>
          <a:p>
            <a:endParaRPr lang="en-US" sz="2800" b="1"/>
          </a:p>
        </p:txBody>
      </p:sp>
    </p:spTree>
    <p:extLst>
      <p:ext uri="{BB962C8B-B14F-4D97-AF65-F5344CB8AC3E}">
        <p14:creationId xmlns:p14="http://schemas.microsoft.com/office/powerpoint/2010/main" val="3853166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481245"/>
            <a:ext cx="8002800" cy="856800"/>
          </a:xfrm>
        </p:spPr>
        <p:txBody>
          <a:bodyPr/>
          <a:lstStyle/>
          <a:p>
            <a:r>
              <a:rPr lang="en-US"/>
              <a:t>VET Results Due Date	</a:t>
            </a:r>
            <a:endParaRPr lang="en-AU"/>
          </a:p>
        </p:txBody>
      </p:sp>
      <p:sp>
        <p:nvSpPr>
          <p:cNvPr id="3" name="Content Placeholder 2"/>
          <p:cNvSpPr>
            <a:spLocks noGrp="1"/>
          </p:cNvSpPr>
          <p:nvPr>
            <p:ph idx="1"/>
          </p:nvPr>
        </p:nvSpPr>
        <p:spPr>
          <a:xfrm>
            <a:off x="832856" y="1338045"/>
            <a:ext cx="8002800" cy="4896000"/>
          </a:xfrm>
        </p:spPr>
        <p:txBody>
          <a:bodyPr vert="horz" lIns="91440" tIns="45720" rIns="91440" bIns="45720" rtlCol="0" anchor="t">
            <a:noAutofit/>
          </a:bodyPr>
          <a:lstStyle/>
          <a:p>
            <a:pPr algn="ctr"/>
            <a:endParaRPr lang="en-US" sz="2800" b="1"/>
          </a:p>
          <a:p>
            <a:pPr algn="ctr"/>
            <a:r>
              <a:rPr lang="en-US" sz="2800" b="1"/>
              <a:t>2020 </a:t>
            </a:r>
            <a:r>
              <a:rPr lang="en-US" sz="2800"/>
              <a:t>VET results are due to be reported to the SACE Board by: </a:t>
            </a:r>
          </a:p>
          <a:p>
            <a:pPr algn="ctr"/>
            <a:endParaRPr lang="en-US" sz="2800"/>
          </a:p>
          <a:p>
            <a:pPr algn="ctr"/>
            <a:endParaRPr lang="en-US" sz="2800"/>
          </a:p>
          <a:p>
            <a:pPr algn="ctr"/>
            <a:endParaRPr lang="en-US" sz="2800"/>
          </a:p>
          <a:p>
            <a:pPr algn="ctr"/>
            <a:endParaRPr lang="en-US" sz="1400"/>
          </a:p>
          <a:p>
            <a:pPr algn="ctr"/>
            <a:r>
              <a:rPr lang="en-US" sz="4400" b="1">
                <a:solidFill>
                  <a:srgbClr val="FF6319"/>
                </a:solidFill>
              </a:rPr>
              <a:t>Monday 30 November, 2020</a:t>
            </a:r>
          </a:p>
          <a:p>
            <a:pPr algn="ctr"/>
            <a:endParaRPr lang="en-US" sz="1800" b="1">
              <a:solidFill>
                <a:srgbClr val="FF6319"/>
              </a:solidFill>
            </a:endParaRPr>
          </a:p>
          <a:p>
            <a:pPr algn="ctr"/>
            <a:r>
              <a:rPr lang="en-US" sz="2800" b="1">
                <a:solidFill>
                  <a:srgbClr val="FF6319"/>
                </a:solidFill>
              </a:rPr>
              <a:t>**The VET Qualification Verification </a:t>
            </a:r>
          </a:p>
          <a:p>
            <a:pPr algn="ctr"/>
            <a:r>
              <a:rPr lang="en-US" sz="2800" b="1">
                <a:solidFill>
                  <a:srgbClr val="FF6319"/>
                </a:solidFill>
              </a:rPr>
              <a:t>form is also due at the SACE Board by this date</a:t>
            </a:r>
            <a:r>
              <a:rPr lang="en-US" sz="2800">
                <a:solidFill>
                  <a:srgbClr val="FF6319"/>
                </a:solidFill>
              </a:rPr>
              <a:t>. </a:t>
            </a:r>
            <a:endParaRPr lang="en-AU" sz="2800">
              <a:solidFill>
                <a:srgbClr val="FF6319"/>
              </a:solidFill>
            </a:endParaRPr>
          </a:p>
        </p:txBody>
      </p:sp>
      <p:pic>
        <p:nvPicPr>
          <p:cNvPr id="4" name="Picture 3">
            <a:extLst>
              <a:ext uri="{FF2B5EF4-FFF2-40B4-BE49-F238E27FC236}">
                <a16:creationId xmlns:a16="http://schemas.microsoft.com/office/drawing/2014/main" id="{211B3A8F-ABAC-4D4F-B699-DC243B3859EF}"/>
              </a:ext>
            </a:extLst>
          </p:cNvPr>
          <p:cNvPicPr>
            <a:picLocks noChangeAspect="1"/>
          </p:cNvPicPr>
          <p:nvPr/>
        </p:nvPicPr>
        <p:blipFill>
          <a:blip r:embed="rId3"/>
          <a:stretch>
            <a:fillRect/>
          </a:stretch>
        </p:blipFill>
        <p:spPr>
          <a:xfrm>
            <a:off x="3788229" y="2732378"/>
            <a:ext cx="1847664" cy="1388154"/>
          </a:xfrm>
          <a:prstGeom prst="rect">
            <a:avLst/>
          </a:prstGeom>
        </p:spPr>
      </p:pic>
    </p:spTree>
    <p:extLst>
      <p:ext uri="{BB962C8B-B14F-4D97-AF65-F5344CB8AC3E}">
        <p14:creationId xmlns:p14="http://schemas.microsoft.com/office/powerpoint/2010/main" val="2790222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stretch>
            <a:fillRect/>
          </a:stretch>
        </p:blipFill>
        <p:spPr>
          <a:xfrm>
            <a:off x="922990" y="848089"/>
            <a:ext cx="7721442" cy="5333281"/>
          </a:xfrm>
          <a:prstGeom prst="rect">
            <a:avLst/>
          </a:prstGeom>
        </p:spPr>
      </p:pic>
      <p:sp>
        <p:nvSpPr>
          <p:cNvPr id="5" name="Rectangle 4">
            <a:extLst>
              <a:ext uri="{FF2B5EF4-FFF2-40B4-BE49-F238E27FC236}">
                <a16:creationId xmlns:a16="http://schemas.microsoft.com/office/drawing/2014/main" id="{3D340CE5-030A-4A9A-9432-56FF063C17CE}"/>
              </a:ext>
            </a:extLst>
          </p:cNvPr>
          <p:cNvSpPr/>
          <p:nvPr/>
        </p:nvSpPr>
        <p:spPr>
          <a:xfrm flipV="1">
            <a:off x="1014772" y="4655075"/>
            <a:ext cx="545201" cy="149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4"/>
          <a:srcRect t="27967" b="19978"/>
          <a:stretch/>
        </p:blipFill>
        <p:spPr>
          <a:xfrm>
            <a:off x="2050938" y="2936919"/>
            <a:ext cx="5486400" cy="292237"/>
          </a:xfrm>
          <a:prstGeom prst="rect">
            <a:avLst/>
          </a:prstGeom>
        </p:spPr>
      </p:pic>
      <p:sp>
        <p:nvSpPr>
          <p:cNvPr id="10" name="Rectangle 9">
            <a:extLst>
              <a:ext uri="{FF2B5EF4-FFF2-40B4-BE49-F238E27FC236}">
                <a16:creationId xmlns:a16="http://schemas.microsoft.com/office/drawing/2014/main" id="{3D340CE5-030A-4A9A-9432-56FF063C17CE}"/>
              </a:ext>
            </a:extLst>
          </p:cNvPr>
          <p:cNvSpPr/>
          <p:nvPr/>
        </p:nvSpPr>
        <p:spPr>
          <a:xfrm>
            <a:off x="1517702" y="3229156"/>
            <a:ext cx="1066472" cy="140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3D340CE5-030A-4A9A-9432-56FF063C17CE}"/>
              </a:ext>
            </a:extLst>
          </p:cNvPr>
          <p:cNvSpPr/>
          <p:nvPr/>
        </p:nvSpPr>
        <p:spPr>
          <a:xfrm>
            <a:off x="7844211" y="3229156"/>
            <a:ext cx="452725" cy="124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3D340CE5-030A-4A9A-9432-56FF063C17CE}"/>
              </a:ext>
            </a:extLst>
          </p:cNvPr>
          <p:cNvSpPr/>
          <p:nvPr/>
        </p:nvSpPr>
        <p:spPr>
          <a:xfrm flipV="1">
            <a:off x="2224409" y="4655075"/>
            <a:ext cx="545201" cy="149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FD23BAEC-CE24-43C7-848A-E897A2A2637F}"/>
              </a:ext>
            </a:extLst>
          </p:cNvPr>
          <p:cNvSpPr/>
          <p:nvPr/>
        </p:nvSpPr>
        <p:spPr>
          <a:xfrm>
            <a:off x="975947" y="2738652"/>
            <a:ext cx="7884886" cy="6887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60890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B9B22-9EF4-48EF-A2A3-8ABDBCBB5BB9}"/>
              </a:ext>
            </a:extLst>
          </p:cNvPr>
          <p:cNvPicPr>
            <a:picLocks noChangeAspect="1"/>
          </p:cNvPicPr>
          <p:nvPr/>
        </p:nvPicPr>
        <p:blipFill>
          <a:blip r:embed="rId3"/>
          <a:stretch>
            <a:fillRect/>
          </a:stretch>
        </p:blipFill>
        <p:spPr>
          <a:xfrm>
            <a:off x="1070742" y="491622"/>
            <a:ext cx="3238370" cy="4597090"/>
          </a:xfrm>
          <a:prstGeom prst="rect">
            <a:avLst/>
          </a:prstGeom>
        </p:spPr>
      </p:pic>
      <p:pic>
        <p:nvPicPr>
          <p:cNvPr id="6" name="Picture 5">
            <a:extLst>
              <a:ext uri="{FF2B5EF4-FFF2-40B4-BE49-F238E27FC236}">
                <a16:creationId xmlns:a16="http://schemas.microsoft.com/office/drawing/2014/main" id="{8D090EAF-691D-431E-B5B3-54B9799CA5B9}"/>
              </a:ext>
            </a:extLst>
          </p:cNvPr>
          <p:cNvPicPr>
            <a:picLocks noChangeAspect="1"/>
          </p:cNvPicPr>
          <p:nvPr/>
        </p:nvPicPr>
        <p:blipFill>
          <a:blip r:embed="rId4"/>
          <a:stretch>
            <a:fillRect/>
          </a:stretch>
        </p:blipFill>
        <p:spPr>
          <a:xfrm>
            <a:off x="4627982" y="1279021"/>
            <a:ext cx="3773629" cy="5021524"/>
          </a:xfrm>
          <a:prstGeom prst="rect">
            <a:avLst/>
          </a:prstGeom>
        </p:spPr>
      </p:pic>
      <p:sp>
        <p:nvSpPr>
          <p:cNvPr id="11" name="Rectangle 10">
            <a:extLst>
              <a:ext uri="{FF2B5EF4-FFF2-40B4-BE49-F238E27FC236}">
                <a16:creationId xmlns:a16="http://schemas.microsoft.com/office/drawing/2014/main" id="{09430FA8-FA34-4417-95ED-7EECD8284971}"/>
              </a:ext>
            </a:extLst>
          </p:cNvPr>
          <p:cNvSpPr/>
          <p:nvPr/>
        </p:nvSpPr>
        <p:spPr>
          <a:xfrm rot="-660000">
            <a:off x="2182388" y="1697425"/>
            <a:ext cx="1010346" cy="198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3D340CE5-030A-4A9A-9432-56FF063C17CE}"/>
              </a:ext>
            </a:extLst>
          </p:cNvPr>
          <p:cNvSpPr/>
          <p:nvPr/>
        </p:nvSpPr>
        <p:spPr>
          <a:xfrm>
            <a:off x="5792478" y="2945084"/>
            <a:ext cx="585787" cy="109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94779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619870"/>
            <a:ext cx="8002800" cy="856800"/>
          </a:xfrm>
        </p:spPr>
        <p:txBody>
          <a:bodyPr/>
          <a:lstStyle/>
          <a:p>
            <a:r>
              <a:rPr lang="en-US"/>
              <a:t>VET Qualification Verification</a:t>
            </a:r>
            <a:endParaRPr lang="en-AU"/>
          </a:p>
        </p:txBody>
      </p:sp>
      <p:sp>
        <p:nvSpPr>
          <p:cNvPr id="3" name="Content Placeholder 2"/>
          <p:cNvSpPr>
            <a:spLocks noGrp="1"/>
          </p:cNvSpPr>
          <p:nvPr>
            <p:ph idx="1"/>
          </p:nvPr>
        </p:nvSpPr>
        <p:spPr/>
        <p:txBody>
          <a:bodyPr/>
          <a:lstStyle/>
          <a:p>
            <a:endParaRPr lang="en-US" sz="3200"/>
          </a:p>
          <a:p>
            <a:r>
              <a:rPr lang="en-US" sz="3200"/>
              <a:t>Acceptable Evidence:</a:t>
            </a:r>
          </a:p>
          <a:p>
            <a:pPr marL="1069975" indent="-449263">
              <a:buFont typeface="Wingdings" panose="05000000000000000000" pitchFamily="2" charset="2"/>
              <a:buChar char="§"/>
            </a:pPr>
            <a:r>
              <a:rPr lang="en-US" sz="3200" b="1">
                <a:solidFill>
                  <a:schemeClr val="accent1">
                    <a:lumMod val="75000"/>
                  </a:schemeClr>
                </a:solidFill>
              </a:rPr>
              <a:t>Student Parchment/Certificate of completion</a:t>
            </a:r>
          </a:p>
          <a:p>
            <a:pPr marL="1069975" lvl="1" indent="-449263">
              <a:buFont typeface="Wingdings" panose="05000000000000000000" pitchFamily="2" charset="2"/>
              <a:buChar char="§"/>
            </a:pPr>
            <a:r>
              <a:rPr lang="en-US" sz="2800"/>
              <a:t>RTO name and code</a:t>
            </a:r>
          </a:p>
          <a:p>
            <a:pPr marL="1069975" lvl="1" indent="-449263">
              <a:buFont typeface="Wingdings" panose="05000000000000000000" pitchFamily="2" charset="2"/>
              <a:buChar char="§"/>
            </a:pPr>
            <a:r>
              <a:rPr lang="en-US" sz="2800"/>
              <a:t>Qualification name and code</a:t>
            </a:r>
          </a:p>
          <a:p>
            <a:pPr marL="1069975" lvl="1" indent="-449263">
              <a:buFont typeface="Wingdings" panose="05000000000000000000" pitchFamily="2" charset="2"/>
              <a:buChar char="§"/>
            </a:pPr>
            <a:r>
              <a:rPr lang="en-US" sz="2800"/>
              <a:t>Signed by RTO</a:t>
            </a:r>
            <a:endParaRPr lang="en-AU" sz="2800"/>
          </a:p>
        </p:txBody>
      </p:sp>
      <p:pic>
        <p:nvPicPr>
          <p:cNvPr id="4" name="Picture 3">
            <a:extLst>
              <a:ext uri="{FF2B5EF4-FFF2-40B4-BE49-F238E27FC236}">
                <a16:creationId xmlns:a16="http://schemas.microsoft.com/office/drawing/2014/main" id="{735E74DD-1D8C-45F6-BDB1-668AD601D613}"/>
              </a:ext>
            </a:extLst>
          </p:cNvPr>
          <p:cNvPicPr>
            <a:picLocks noChangeAspect="1"/>
          </p:cNvPicPr>
          <p:nvPr/>
        </p:nvPicPr>
        <p:blipFill>
          <a:blip r:embed="rId3"/>
          <a:stretch>
            <a:fillRect/>
          </a:stretch>
        </p:blipFill>
        <p:spPr>
          <a:xfrm>
            <a:off x="5419186" y="4165105"/>
            <a:ext cx="2571750" cy="2281522"/>
          </a:xfrm>
          <a:prstGeom prst="rect">
            <a:avLst/>
          </a:prstGeom>
        </p:spPr>
      </p:pic>
    </p:spTree>
    <p:extLst>
      <p:ext uri="{BB962C8B-B14F-4D97-AF65-F5344CB8AC3E}">
        <p14:creationId xmlns:p14="http://schemas.microsoft.com/office/powerpoint/2010/main" val="3696381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556075"/>
            <a:ext cx="8002800" cy="856800"/>
          </a:xfrm>
        </p:spPr>
        <p:txBody>
          <a:bodyPr/>
          <a:lstStyle/>
          <a:p>
            <a:r>
              <a:rPr lang="en-US"/>
              <a:t>VET Qualification Verification </a:t>
            </a:r>
            <a:endParaRPr lang="en-AU"/>
          </a:p>
        </p:txBody>
      </p:sp>
      <p:sp>
        <p:nvSpPr>
          <p:cNvPr id="3" name="Content Placeholder 2"/>
          <p:cNvSpPr>
            <a:spLocks noGrp="1"/>
          </p:cNvSpPr>
          <p:nvPr>
            <p:ph idx="1"/>
          </p:nvPr>
        </p:nvSpPr>
        <p:spPr/>
        <p:txBody>
          <a:bodyPr/>
          <a:lstStyle/>
          <a:p>
            <a:endParaRPr lang="en-US" sz="3200"/>
          </a:p>
          <a:p>
            <a:r>
              <a:rPr lang="en-US" sz="3200"/>
              <a:t>Acceptable Evidence:</a:t>
            </a:r>
          </a:p>
          <a:p>
            <a:pPr marL="982663" indent="-361950">
              <a:buFont typeface="Wingdings" panose="05000000000000000000" pitchFamily="2" charset="2"/>
              <a:buChar char="§"/>
            </a:pPr>
            <a:r>
              <a:rPr lang="en-US" sz="3200" b="1">
                <a:solidFill>
                  <a:schemeClr val="accent1">
                    <a:lumMod val="75000"/>
                  </a:schemeClr>
                </a:solidFill>
              </a:rPr>
              <a:t>Letter from RTO on their letterhead stating student has successfully completed</a:t>
            </a:r>
          </a:p>
          <a:p>
            <a:pPr marL="982663" lvl="1" indent="-361950">
              <a:buFont typeface="Wingdings" panose="05000000000000000000" pitchFamily="2" charset="2"/>
              <a:buChar char="§"/>
            </a:pPr>
            <a:r>
              <a:rPr lang="en-US"/>
              <a:t>Student name</a:t>
            </a:r>
          </a:p>
          <a:p>
            <a:pPr marL="982663" lvl="1" indent="-361950">
              <a:buFont typeface="Wingdings" panose="05000000000000000000" pitchFamily="2" charset="2"/>
              <a:buChar char="§"/>
            </a:pPr>
            <a:r>
              <a:rPr lang="en-US"/>
              <a:t>School name</a:t>
            </a:r>
          </a:p>
          <a:p>
            <a:pPr marL="982663" lvl="1" indent="-361950">
              <a:buFont typeface="Wingdings" panose="05000000000000000000" pitchFamily="2" charset="2"/>
              <a:buChar char="§"/>
            </a:pPr>
            <a:r>
              <a:rPr lang="en-US"/>
              <a:t>Qualification name and code</a:t>
            </a:r>
          </a:p>
          <a:p>
            <a:pPr marL="982663" lvl="1" indent="-361950">
              <a:buFont typeface="Wingdings" panose="05000000000000000000" pitchFamily="2" charset="2"/>
              <a:buChar char="§"/>
            </a:pPr>
            <a:r>
              <a:rPr lang="en-US"/>
              <a:t>Signed by RTO </a:t>
            </a:r>
            <a:endParaRPr lang="en-AU"/>
          </a:p>
        </p:txBody>
      </p:sp>
      <p:pic>
        <p:nvPicPr>
          <p:cNvPr id="4" name="Picture 3">
            <a:extLst>
              <a:ext uri="{FF2B5EF4-FFF2-40B4-BE49-F238E27FC236}">
                <a16:creationId xmlns:a16="http://schemas.microsoft.com/office/drawing/2014/main" id="{DD94765F-0CA6-4117-A63C-E946BD9F54B2}"/>
              </a:ext>
            </a:extLst>
          </p:cNvPr>
          <p:cNvPicPr>
            <a:picLocks noChangeAspect="1"/>
          </p:cNvPicPr>
          <p:nvPr/>
        </p:nvPicPr>
        <p:blipFill>
          <a:blip r:embed="rId3"/>
          <a:stretch>
            <a:fillRect/>
          </a:stretch>
        </p:blipFill>
        <p:spPr>
          <a:xfrm>
            <a:off x="6862660" y="3263779"/>
            <a:ext cx="2018581" cy="1790778"/>
          </a:xfrm>
          <a:prstGeom prst="rect">
            <a:avLst/>
          </a:prstGeom>
        </p:spPr>
      </p:pic>
    </p:spTree>
    <p:extLst>
      <p:ext uri="{BB962C8B-B14F-4D97-AF65-F5344CB8AC3E}">
        <p14:creationId xmlns:p14="http://schemas.microsoft.com/office/powerpoint/2010/main" val="3092923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609237"/>
            <a:ext cx="8002800" cy="856800"/>
          </a:xfrm>
        </p:spPr>
        <p:txBody>
          <a:bodyPr/>
          <a:lstStyle/>
          <a:p>
            <a:r>
              <a:rPr lang="en-US"/>
              <a:t>VET Qualification Verification </a:t>
            </a:r>
            <a:endParaRPr lang="en-AU"/>
          </a:p>
        </p:txBody>
      </p:sp>
      <p:sp>
        <p:nvSpPr>
          <p:cNvPr id="3" name="Content Placeholder 2"/>
          <p:cNvSpPr>
            <a:spLocks noGrp="1"/>
          </p:cNvSpPr>
          <p:nvPr>
            <p:ph idx="1"/>
          </p:nvPr>
        </p:nvSpPr>
        <p:spPr>
          <a:xfrm>
            <a:off x="684000" y="1198799"/>
            <a:ext cx="8002800" cy="4896000"/>
          </a:xfrm>
        </p:spPr>
        <p:txBody>
          <a:bodyPr/>
          <a:lstStyle/>
          <a:p>
            <a:endParaRPr lang="en-US" sz="3200"/>
          </a:p>
          <a:p>
            <a:r>
              <a:rPr lang="en-US" sz="3200"/>
              <a:t>What is </a:t>
            </a:r>
            <a:r>
              <a:rPr lang="en-US" sz="3600" b="1" u="sng">
                <a:solidFill>
                  <a:schemeClr val="accent1">
                    <a:lumMod val="75000"/>
                  </a:schemeClr>
                </a:solidFill>
              </a:rPr>
              <a:t>NOT</a:t>
            </a:r>
            <a:r>
              <a:rPr lang="en-US" sz="3200"/>
              <a:t> acceptable:</a:t>
            </a:r>
          </a:p>
          <a:p>
            <a:pPr marL="811213" indent="-361950">
              <a:buFont typeface="Wingdings" panose="05000000000000000000" pitchFamily="2" charset="2"/>
              <a:buChar char="§"/>
            </a:pPr>
            <a:r>
              <a:rPr lang="en-US" sz="2800"/>
              <a:t>Academic transcripts or similar with no mention of “Qualification completed” or “parchment issued”</a:t>
            </a:r>
          </a:p>
          <a:p>
            <a:pPr marL="811213" indent="-361950">
              <a:buFont typeface="Wingdings" panose="05000000000000000000" pitchFamily="2" charset="2"/>
              <a:buChar char="§"/>
            </a:pPr>
            <a:r>
              <a:rPr lang="en-US" sz="2800"/>
              <a:t>Result printout from VET broker (not RTO)</a:t>
            </a:r>
          </a:p>
          <a:p>
            <a:pPr marL="811213" indent="-361950">
              <a:buFont typeface="Wingdings" panose="05000000000000000000" pitchFamily="2" charset="2"/>
              <a:buChar char="§"/>
            </a:pPr>
            <a:r>
              <a:rPr lang="en-US" sz="2800"/>
              <a:t>Result printout from RTO with no comment about successful completion  </a:t>
            </a:r>
          </a:p>
          <a:p>
            <a:pPr marL="342900" indent="-342900">
              <a:buFont typeface="Wingdings" panose="05000000000000000000" pitchFamily="2" charset="2"/>
              <a:buChar char="§"/>
            </a:pPr>
            <a:endParaRPr lang="en-US" sz="3200"/>
          </a:p>
          <a:p>
            <a:endParaRPr lang="en-AU"/>
          </a:p>
        </p:txBody>
      </p:sp>
      <p:pic>
        <p:nvPicPr>
          <p:cNvPr id="4" name="Picture 3">
            <a:extLst>
              <a:ext uri="{FF2B5EF4-FFF2-40B4-BE49-F238E27FC236}">
                <a16:creationId xmlns:a16="http://schemas.microsoft.com/office/drawing/2014/main" id="{C87AD091-BD78-4FAD-87C5-01F115C879F2}"/>
              </a:ext>
            </a:extLst>
          </p:cNvPr>
          <p:cNvPicPr>
            <a:picLocks noChangeAspect="1"/>
          </p:cNvPicPr>
          <p:nvPr/>
        </p:nvPicPr>
        <p:blipFill>
          <a:blip r:embed="rId3"/>
          <a:stretch>
            <a:fillRect/>
          </a:stretch>
        </p:blipFill>
        <p:spPr>
          <a:xfrm>
            <a:off x="6155320" y="4629150"/>
            <a:ext cx="1707567" cy="1919287"/>
          </a:xfrm>
          <a:prstGeom prst="rect">
            <a:avLst/>
          </a:prstGeom>
        </p:spPr>
      </p:pic>
    </p:spTree>
    <p:extLst>
      <p:ext uri="{BB962C8B-B14F-4D97-AF65-F5344CB8AC3E}">
        <p14:creationId xmlns:p14="http://schemas.microsoft.com/office/powerpoint/2010/main" val="4192602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609237"/>
            <a:ext cx="8002800" cy="856800"/>
          </a:xfrm>
        </p:spPr>
        <p:txBody>
          <a:bodyPr/>
          <a:lstStyle/>
          <a:p>
            <a:r>
              <a:rPr lang="en-US"/>
              <a:t>COVID Affected - Cert III Completion</a:t>
            </a:r>
            <a:endParaRPr lang="en-AU"/>
          </a:p>
        </p:txBody>
      </p:sp>
      <p:sp>
        <p:nvSpPr>
          <p:cNvPr id="3" name="Content Placeholder 2"/>
          <p:cNvSpPr>
            <a:spLocks noGrp="1"/>
          </p:cNvSpPr>
          <p:nvPr>
            <p:ph idx="1"/>
          </p:nvPr>
        </p:nvSpPr>
        <p:spPr>
          <a:xfrm>
            <a:off x="684000" y="1335277"/>
            <a:ext cx="8170068" cy="5000120"/>
          </a:xfrm>
        </p:spPr>
        <p:txBody>
          <a:bodyPr vert="horz" lIns="91440" tIns="45720" rIns="91440" bIns="45720" rtlCol="0" anchor="t">
            <a:noAutofit/>
          </a:bodyPr>
          <a:lstStyle/>
          <a:p>
            <a:pPr algn="ctr"/>
            <a:r>
              <a:rPr lang="en-US" sz="1800" b="1" i="1">
                <a:solidFill>
                  <a:schemeClr val="accent1">
                    <a:lumMod val="75000"/>
                  </a:schemeClr>
                </a:solidFill>
              </a:rPr>
              <a:t>DUE Friday 8 January, 2021</a:t>
            </a:r>
          </a:p>
          <a:p>
            <a:endParaRPr lang="en-US" sz="1400"/>
          </a:p>
          <a:p>
            <a:r>
              <a:rPr lang="en-US" sz="3200"/>
              <a:t>What is acceptable:</a:t>
            </a:r>
          </a:p>
          <a:p>
            <a:endParaRPr lang="en-US" sz="1200"/>
          </a:p>
          <a:p>
            <a:pPr marL="810895" indent="-361950">
              <a:buFont typeface="Wingdings" panose="05000000000000000000" pitchFamily="2" charset="2"/>
              <a:buChar char="§"/>
            </a:pPr>
            <a:r>
              <a:rPr lang="en-US" sz="1800">
                <a:solidFill>
                  <a:schemeClr val="accent1">
                    <a:lumMod val="75000"/>
                  </a:schemeClr>
                </a:solidFill>
              </a:rPr>
              <a:t>Student Evidence/Academic Statement of the Cert III units completed to date</a:t>
            </a:r>
          </a:p>
          <a:p>
            <a:pPr marL="810895" indent="-361950">
              <a:buFont typeface="Wingdings" panose="05000000000000000000" pitchFamily="2" charset="2"/>
              <a:buChar char="§"/>
            </a:pPr>
            <a:r>
              <a:rPr lang="en-US" sz="1800">
                <a:solidFill>
                  <a:schemeClr val="accent1">
                    <a:lumMod val="75000"/>
                  </a:schemeClr>
                </a:solidFill>
              </a:rPr>
              <a:t>Details of incomplete Cert III competencies and circumstances which made it impossible for the student to complete to date.</a:t>
            </a:r>
          </a:p>
          <a:p>
            <a:pPr marL="807720" indent="-356870">
              <a:buFont typeface="Wingdings" panose="05000000000000000000" pitchFamily="2" charset="2"/>
              <a:buChar char="§"/>
            </a:pPr>
            <a:r>
              <a:rPr lang="en-US" sz="1800">
                <a:solidFill>
                  <a:schemeClr val="accent1">
                    <a:lumMod val="75000"/>
                  </a:schemeClr>
                </a:solidFill>
              </a:rPr>
              <a:t>Supporting letter from RTO (on their letterhead/via email) verifying reason why student has not successfully completed outstanding competencies at this time. Supporting evidence must include:</a:t>
            </a:r>
          </a:p>
          <a:p>
            <a:pPr marL="1945005" lvl="6" indent="-356870">
              <a:buFont typeface="Wingdings" panose="05000000000000000000" pitchFamily="2" charset="2"/>
              <a:buChar char="§"/>
            </a:pPr>
            <a:r>
              <a:rPr lang="en-US" sz="1800">
                <a:solidFill>
                  <a:schemeClr val="tx1"/>
                </a:solidFill>
              </a:rPr>
              <a:t>Student full name</a:t>
            </a:r>
          </a:p>
          <a:p>
            <a:pPr marL="1945005" lvl="6" indent="-356870">
              <a:buFont typeface="Wingdings" panose="05000000000000000000" pitchFamily="2" charset="2"/>
              <a:buChar char="§"/>
            </a:pPr>
            <a:r>
              <a:rPr lang="en-US" sz="1800">
                <a:solidFill>
                  <a:schemeClr val="tx1"/>
                </a:solidFill>
              </a:rPr>
              <a:t>Qualification name and code</a:t>
            </a:r>
          </a:p>
          <a:p>
            <a:pPr marL="1945005" lvl="6" indent="-356870">
              <a:buFont typeface="Wingdings" panose="05000000000000000000" pitchFamily="2" charset="2"/>
              <a:buChar char="§"/>
            </a:pPr>
            <a:r>
              <a:rPr lang="en-US" sz="1800">
                <a:solidFill>
                  <a:schemeClr val="tx1"/>
                </a:solidFill>
              </a:rPr>
              <a:t>Details confirming/verifying reason why competencies missing/incomplete</a:t>
            </a:r>
          </a:p>
          <a:p>
            <a:pPr marL="1945005" lvl="6" indent="-356870">
              <a:buFont typeface="Wingdings" panose="05000000000000000000" pitchFamily="2" charset="2"/>
              <a:buChar char="§"/>
            </a:pPr>
            <a:r>
              <a:rPr lang="en-US" sz="1800">
                <a:solidFill>
                  <a:schemeClr val="tx1"/>
                </a:solidFill>
              </a:rPr>
              <a:t>RTO name and code</a:t>
            </a:r>
          </a:p>
          <a:p>
            <a:pPr marL="342900" indent="-342900">
              <a:buFont typeface="Wingdings" panose="05000000000000000000" pitchFamily="2" charset="2"/>
              <a:buChar char="§"/>
            </a:pPr>
            <a:endParaRPr lang="en-US" sz="3200"/>
          </a:p>
          <a:p>
            <a:endParaRPr lang="en-AU"/>
          </a:p>
        </p:txBody>
      </p:sp>
      <p:pic>
        <p:nvPicPr>
          <p:cNvPr id="5" name="Picture 4">
            <a:extLst>
              <a:ext uri="{FF2B5EF4-FFF2-40B4-BE49-F238E27FC236}">
                <a16:creationId xmlns:a16="http://schemas.microsoft.com/office/drawing/2014/main" id="{735E74DD-1D8C-45F6-BDB1-668AD601D613}"/>
              </a:ext>
            </a:extLst>
          </p:cNvPr>
          <p:cNvPicPr>
            <a:picLocks noChangeAspect="1"/>
          </p:cNvPicPr>
          <p:nvPr/>
        </p:nvPicPr>
        <p:blipFill>
          <a:blip r:embed="rId3"/>
          <a:stretch>
            <a:fillRect/>
          </a:stretch>
        </p:blipFill>
        <p:spPr>
          <a:xfrm>
            <a:off x="688753" y="5166350"/>
            <a:ext cx="1637637" cy="1452826"/>
          </a:xfrm>
          <a:prstGeom prst="rect">
            <a:avLst/>
          </a:prstGeom>
        </p:spPr>
      </p:pic>
    </p:spTree>
    <p:extLst>
      <p:ext uri="{BB962C8B-B14F-4D97-AF65-F5344CB8AC3E}">
        <p14:creationId xmlns:p14="http://schemas.microsoft.com/office/powerpoint/2010/main" val="3820720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999" y="466457"/>
            <a:ext cx="8002800" cy="856800"/>
          </a:xfrm>
        </p:spPr>
        <p:txBody>
          <a:bodyPr/>
          <a:lstStyle/>
          <a:p>
            <a:r>
              <a:rPr lang="en-US"/>
              <a:t>Stage 1 Moderation / Stage 1 and Stage 2 Modified Subjects Review</a:t>
            </a:r>
            <a:endParaRPr lang="en-AU"/>
          </a:p>
        </p:txBody>
      </p:sp>
      <p:sp>
        <p:nvSpPr>
          <p:cNvPr id="3" name="Content Placeholder 2"/>
          <p:cNvSpPr>
            <a:spLocks noGrp="1"/>
          </p:cNvSpPr>
          <p:nvPr>
            <p:ph idx="1"/>
          </p:nvPr>
        </p:nvSpPr>
        <p:spPr>
          <a:xfrm>
            <a:off x="683999" y="1198798"/>
            <a:ext cx="8194529" cy="5555963"/>
          </a:xfrm>
        </p:spPr>
        <p:txBody>
          <a:bodyPr vert="horz" lIns="91440" tIns="45720" rIns="91440" bIns="45720" rtlCol="0" anchor="t">
            <a:noAutofit/>
          </a:bodyPr>
          <a:lstStyle/>
          <a:p>
            <a:pPr>
              <a:buNone/>
            </a:pPr>
            <a:endParaRPr lang="en-US"/>
          </a:p>
          <a:p>
            <a:pPr>
              <a:buNone/>
            </a:pPr>
            <a:r>
              <a:rPr lang="en-US"/>
              <a:t>Reminder:</a:t>
            </a:r>
          </a:p>
          <a:p>
            <a:pPr marL="457200" indent="-457200">
              <a:buFont typeface="Arial" panose="020B0604020202020204" pitchFamily="34" charset="0"/>
              <a:buChar char="•"/>
            </a:pPr>
            <a:endParaRPr lang="en-US">
              <a:latin typeface="+mn-lt"/>
            </a:endParaRPr>
          </a:p>
          <a:p>
            <a:pPr>
              <a:buNone/>
            </a:pPr>
            <a:r>
              <a:rPr lang="en-US">
                <a:latin typeface="+mn-lt"/>
              </a:rPr>
              <a:t>If </a:t>
            </a:r>
            <a:r>
              <a:rPr lang="en-AU">
                <a:latin typeface="+mn-lt"/>
              </a:rPr>
              <a:t>subjects are added, or no longer being taught  (i.e. all students withdrawn),</a:t>
            </a:r>
            <a:r>
              <a:rPr lang="en-US">
                <a:latin typeface="+mn-lt"/>
              </a:rPr>
              <a:t> </a:t>
            </a:r>
            <a:r>
              <a:rPr lang="en-US" b="1" i="1">
                <a:latin typeface="+mn-lt"/>
              </a:rPr>
              <a:t>after</a:t>
            </a:r>
            <a:r>
              <a:rPr lang="en-US">
                <a:latin typeface="+mn-lt"/>
              </a:rPr>
              <a:t> the due date please contact the AskSACE team asap.</a:t>
            </a:r>
            <a:endParaRPr lang="en-AU">
              <a:latin typeface="+mn-lt"/>
            </a:endParaRPr>
          </a:p>
        </p:txBody>
      </p:sp>
      <p:pic>
        <p:nvPicPr>
          <p:cNvPr id="4" name="Picture 3"/>
          <p:cNvPicPr>
            <a:picLocks noChangeAspect="1"/>
          </p:cNvPicPr>
          <p:nvPr/>
        </p:nvPicPr>
        <p:blipFill>
          <a:blip r:embed="rId3"/>
          <a:stretch>
            <a:fillRect/>
          </a:stretch>
        </p:blipFill>
        <p:spPr>
          <a:xfrm>
            <a:off x="3397797" y="4168080"/>
            <a:ext cx="3572639" cy="2380145"/>
          </a:xfrm>
          <a:prstGeom prst="rect">
            <a:avLst/>
          </a:prstGeom>
        </p:spPr>
      </p:pic>
    </p:spTree>
    <p:extLst>
      <p:ext uri="{BB962C8B-B14F-4D97-AF65-F5344CB8AC3E}">
        <p14:creationId xmlns:p14="http://schemas.microsoft.com/office/powerpoint/2010/main" val="786463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3093-3239-4EEF-82E9-F3F3CC9F1DC3}"/>
              </a:ext>
            </a:extLst>
          </p:cNvPr>
          <p:cNvSpPr>
            <a:spLocks noGrp="1"/>
          </p:cNvSpPr>
          <p:nvPr>
            <p:ph type="title"/>
          </p:nvPr>
        </p:nvSpPr>
        <p:spPr/>
        <p:txBody>
          <a:bodyPr/>
          <a:lstStyle/>
          <a:p>
            <a:r>
              <a:rPr lang="en-US"/>
              <a:t>Additional VET Results FORM</a:t>
            </a:r>
          </a:p>
        </p:txBody>
      </p:sp>
      <p:pic>
        <p:nvPicPr>
          <p:cNvPr id="5" name="Picture 5" descr="A screenshot of a cell phone&#10;&#10;Description automatically generated">
            <a:extLst>
              <a:ext uri="{FF2B5EF4-FFF2-40B4-BE49-F238E27FC236}">
                <a16:creationId xmlns:a16="http://schemas.microsoft.com/office/drawing/2014/main" id="{EECB16F3-59C7-49C9-A697-E409FEAE5962}"/>
              </a:ext>
            </a:extLst>
          </p:cNvPr>
          <p:cNvPicPr>
            <a:picLocks noGrp="1" noChangeAspect="1"/>
          </p:cNvPicPr>
          <p:nvPr>
            <p:ph idx="1"/>
          </p:nvPr>
        </p:nvPicPr>
        <p:blipFill>
          <a:blip r:embed="rId3"/>
          <a:stretch>
            <a:fillRect/>
          </a:stretch>
        </p:blipFill>
        <p:spPr>
          <a:xfrm>
            <a:off x="851400" y="1198799"/>
            <a:ext cx="3488400" cy="4896000"/>
          </a:xfrm>
        </p:spPr>
      </p:pic>
      <p:pic>
        <p:nvPicPr>
          <p:cNvPr id="6" name="Picture 6" descr="A screenshot of a social media post&#10;&#10;Description automatically generated">
            <a:extLst>
              <a:ext uri="{FF2B5EF4-FFF2-40B4-BE49-F238E27FC236}">
                <a16:creationId xmlns:a16="http://schemas.microsoft.com/office/drawing/2014/main" id="{ADE641FC-02A1-4BE4-B18E-E12BE9894E8E}"/>
              </a:ext>
            </a:extLst>
          </p:cNvPr>
          <p:cNvPicPr>
            <a:picLocks noGrp="1" noChangeAspect="1"/>
          </p:cNvPicPr>
          <p:nvPr>
            <p:ph idx="13"/>
          </p:nvPr>
        </p:nvPicPr>
        <p:blipFill>
          <a:blip r:embed="rId4"/>
          <a:stretch>
            <a:fillRect/>
          </a:stretch>
        </p:blipFill>
        <p:spPr>
          <a:xfrm>
            <a:off x="5071273" y="1198799"/>
            <a:ext cx="3407854" cy="4896000"/>
          </a:xfrm>
        </p:spPr>
      </p:pic>
    </p:spTree>
    <p:extLst>
      <p:ext uri="{BB962C8B-B14F-4D97-AF65-F5344CB8AC3E}">
        <p14:creationId xmlns:p14="http://schemas.microsoft.com/office/powerpoint/2010/main" val="803421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5525" y="1291926"/>
            <a:ext cx="7213083" cy="2603180"/>
          </a:xfrm>
        </p:spPr>
        <p:txBody>
          <a:bodyPr vert="horz" lIns="91440" tIns="45720" rIns="91440" bIns="45720" rtlCol="0" anchor="t">
            <a:noAutofit/>
          </a:bodyPr>
          <a:lstStyle/>
          <a:p>
            <a:pPr algn="ctr"/>
            <a:r>
              <a:rPr lang="en-US" sz="3200"/>
              <a:t>We will still continue to result students for any additional VET completed in the new year - just as we have always done, enabling students the opportunity to complete their SACE at any time over the year. </a:t>
            </a:r>
          </a:p>
          <a:p>
            <a:pPr algn="ctr"/>
            <a:endParaRPr lang="en-US" sz="3200"/>
          </a:p>
          <a:p>
            <a:pPr algn="ctr"/>
            <a:endParaRPr lang="en-US" sz="1800">
              <a:solidFill>
                <a:schemeClr val="accent1">
                  <a:lumMod val="75000"/>
                </a:schemeClr>
              </a:solidFill>
            </a:endParaRPr>
          </a:p>
          <a:p>
            <a:pPr marL="342900" indent="-342900" algn="ctr">
              <a:buFont typeface="Wingdings" panose="05000000000000000000" pitchFamily="2" charset="2"/>
              <a:buChar char="§"/>
            </a:pPr>
            <a:endParaRPr lang="en-US" sz="3200"/>
          </a:p>
          <a:p>
            <a:pPr algn="ctr"/>
            <a:endParaRPr lang="en-AU"/>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0174" y="4097336"/>
            <a:ext cx="2243784" cy="2430567"/>
          </a:xfrm>
          <a:prstGeom prst="rect">
            <a:avLst/>
          </a:prstGeom>
        </p:spPr>
      </p:pic>
    </p:spTree>
    <p:extLst>
      <p:ext uri="{BB962C8B-B14F-4D97-AF65-F5344CB8AC3E}">
        <p14:creationId xmlns:p14="http://schemas.microsoft.com/office/powerpoint/2010/main" val="3520257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440" y="518709"/>
            <a:ext cx="8002800" cy="856800"/>
          </a:xfrm>
        </p:spPr>
        <p:txBody>
          <a:bodyPr/>
          <a:lstStyle/>
          <a:p>
            <a:r>
              <a:rPr lang="en-US"/>
              <a:t>Completing the Certificate III </a:t>
            </a:r>
            <a:endParaRPr lang="en-AU">
              <a:solidFill>
                <a:srgbClr val="FF6319"/>
              </a:solidFill>
            </a:endParaRPr>
          </a:p>
        </p:txBody>
      </p:sp>
      <p:sp>
        <p:nvSpPr>
          <p:cNvPr id="3" name="Content Placeholder 2"/>
          <p:cNvSpPr>
            <a:spLocks noGrp="1"/>
          </p:cNvSpPr>
          <p:nvPr>
            <p:ph idx="1"/>
          </p:nvPr>
        </p:nvSpPr>
        <p:spPr/>
        <p:txBody>
          <a:bodyPr vert="horz" lIns="91440" tIns="45720" rIns="91440" bIns="45720" rtlCol="0" anchor="t">
            <a:noAutofit/>
          </a:bodyPr>
          <a:lstStyle/>
          <a:p>
            <a:pPr algn="ctr"/>
            <a:endParaRPr lang="en-US" sz="2800" b="1"/>
          </a:p>
          <a:p>
            <a:pPr>
              <a:buNone/>
            </a:pPr>
            <a:r>
              <a:rPr lang="en-AU" b="1"/>
              <a:t>REMINDER: </a:t>
            </a:r>
          </a:p>
          <a:p>
            <a:pPr marL="342900" indent="-342900">
              <a:buFont typeface="Arial" panose="020B0604020202020204" pitchFamily="34" charset="0"/>
              <a:buChar char="•"/>
            </a:pPr>
            <a:endParaRPr lang="en-AU" b="1" u="sng"/>
          </a:p>
          <a:p>
            <a:pPr marL="569595" lvl="1" indent="-342900"/>
            <a:r>
              <a:rPr lang="en-AU" b="1"/>
              <a:t>Students need to negotiate with individual Training Providers about undertaking missing or incomplete competencies to complete their Certificate III training. </a:t>
            </a:r>
          </a:p>
          <a:p>
            <a:pPr marL="569595" lvl="1" indent="-342900"/>
            <a:endParaRPr lang="en-AU" b="1"/>
          </a:p>
          <a:p>
            <a:pPr marL="569595" lvl="1" indent="-342900"/>
            <a:r>
              <a:rPr lang="en-US" b="1"/>
              <a:t>All required training and competencies must be formally </a:t>
            </a:r>
            <a:r>
              <a:rPr lang="en-US" b="1" u="sng"/>
              <a:t>and successfully</a:t>
            </a:r>
            <a:r>
              <a:rPr lang="en-US" b="1"/>
              <a:t> completed to be eligible for the full certification to be awarded by an RTO.</a:t>
            </a:r>
            <a:r>
              <a:rPr lang="en-AU"/>
              <a:t> </a:t>
            </a:r>
          </a:p>
          <a:p>
            <a:endParaRPr lang="en-AU"/>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AU" b="1"/>
          </a:p>
          <a:p>
            <a:endParaRPr lang="en-AU" sz="2800"/>
          </a:p>
          <a:p>
            <a:endParaRPr lang="en-US" sz="2800" b="1"/>
          </a:p>
        </p:txBody>
      </p:sp>
    </p:spTree>
    <p:extLst>
      <p:ext uri="{BB962C8B-B14F-4D97-AF65-F5344CB8AC3E}">
        <p14:creationId xmlns:p14="http://schemas.microsoft.com/office/powerpoint/2010/main" val="1455835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D37F64-4285-4DAE-9F6A-5995989FE57F}"/>
              </a:ext>
            </a:extLst>
          </p:cNvPr>
          <p:cNvSpPr>
            <a:spLocks noGrp="1"/>
          </p:cNvSpPr>
          <p:nvPr>
            <p:ph idx="1"/>
          </p:nvPr>
        </p:nvSpPr>
        <p:spPr>
          <a:xfrm>
            <a:off x="624624" y="1596615"/>
            <a:ext cx="8128800" cy="3723530"/>
          </a:xfrm>
        </p:spPr>
        <p:txBody>
          <a:bodyPr vert="horz" lIns="91440" tIns="45720" rIns="91440" bIns="45720" rtlCol="0" anchor="t">
            <a:noAutofit/>
          </a:bodyPr>
          <a:lstStyle/>
          <a:p>
            <a:endParaRPr lang="en-AU"/>
          </a:p>
          <a:p>
            <a:pPr algn="ctr"/>
            <a:r>
              <a:rPr lang="en-AU" sz="3200">
                <a:hlinkClick r:id="rId3"/>
              </a:rPr>
              <a:t>askSACE@sa.gov.au</a:t>
            </a:r>
            <a:r>
              <a:rPr lang="en-AU" sz="3200"/>
              <a:t> </a:t>
            </a:r>
            <a:r>
              <a:rPr lang="en-AU"/>
              <a:t>for all VET enquiries</a:t>
            </a:r>
          </a:p>
          <a:p>
            <a:pPr algn="ctr"/>
            <a:endParaRPr lang="en-AU"/>
          </a:p>
          <a:p>
            <a:pPr algn="ctr"/>
            <a:r>
              <a:rPr lang="fr-FR" sz="2800" b="1">
                <a:solidFill>
                  <a:schemeClr val="accent1">
                    <a:lumMod val="75000"/>
                  </a:schemeClr>
                </a:solidFill>
              </a:rPr>
              <a:t> or phone  08</a:t>
            </a:r>
            <a:r>
              <a:rPr lang="fr-FR" sz="2800"/>
              <a:t> </a:t>
            </a:r>
            <a:r>
              <a:rPr lang="fr-FR" sz="2800" b="1">
                <a:solidFill>
                  <a:schemeClr val="accent1">
                    <a:lumMod val="75000"/>
                  </a:schemeClr>
                </a:solidFill>
              </a:rPr>
              <a:t>8115 4700</a:t>
            </a:r>
          </a:p>
          <a:p>
            <a:endParaRPr lang="fr-FR" sz="2800" b="1">
              <a:solidFill>
                <a:schemeClr val="accent1">
                  <a:lumMod val="75000"/>
                </a:schemeClr>
              </a:solidFill>
            </a:endParaRPr>
          </a:p>
          <a:p>
            <a:pPr>
              <a:buNone/>
            </a:pPr>
            <a:r>
              <a:rPr lang="en-AU"/>
              <a:t>	Louise Johnson: </a:t>
            </a:r>
            <a:r>
              <a:rPr lang="en-AU">
                <a:hlinkClick r:id="rId4"/>
              </a:rPr>
              <a:t>louise.johnson@sa.gov.au</a:t>
            </a:r>
            <a:endParaRPr lang="en-AU"/>
          </a:p>
          <a:p>
            <a:pPr>
              <a:buNone/>
            </a:pPr>
            <a:r>
              <a:rPr lang="en-AU"/>
              <a:t>	Roanne </a:t>
            </a:r>
            <a:r>
              <a:rPr lang="en-AU" err="1"/>
              <a:t>Berekmeri</a:t>
            </a:r>
            <a:r>
              <a:rPr lang="en-AU"/>
              <a:t>: </a:t>
            </a:r>
            <a:r>
              <a:rPr lang="en-AU">
                <a:hlinkClick r:id="rId5"/>
              </a:rPr>
              <a:t>roanne.berekmeri@sa.gov.au</a:t>
            </a:r>
            <a:endParaRPr lang="en-AU"/>
          </a:p>
          <a:p>
            <a:pPr>
              <a:buNone/>
            </a:pPr>
            <a:r>
              <a:rPr lang="en-AU"/>
              <a:t>	Adele </a:t>
            </a:r>
            <a:r>
              <a:rPr lang="en-AU" err="1"/>
              <a:t>Broster</a:t>
            </a:r>
            <a:r>
              <a:rPr lang="en-AU"/>
              <a:t>: </a:t>
            </a:r>
            <a:r>
              <a:rPr lang="en-AU">
                <a:hlinkClick r:id="rId6"/>
              </a:rPr>
              <a:t>adele.broster@sa.gov.au</a:t>
            </a:r>
            <a:endParaRPr lang="en-AU"/>
          </a:p>
          <a:p>
            <a:pPr>
              <a:buNone/>
            </a:pPr>
            <a:endParaRPr lang="en-AU"/>
          </a:p>
        </p:txBody>
      </p:sp>
    </p:spTree>
    <p:extLst>
      <p:ext uri="{BB962C8B-B14F-4D97-AF65-F5344CB8AC3E}">
        <p14:creationId xmlns:p14="http://schemas.microsoft.com/office/powerpoint/2010/main" val="706605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CE PPT Screens-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1" y="0"/>
            <a:ext cx="8781881" cy="6858000"/>
          </a:xfrm>
          <a:prstGeom prst="rect">
            <a:avLst/>
          </a:prstGeom>
        </p:spPr>
      </p:pic>
    </p:spTree>
    <p:extLst>
      <p:ext uri="{BB962C8B-B14F-4D97-AF65-F5344CB8AC3E}">
        <p14:creationId xmlns:p14="http://schemas.microsoft.com/office/powerpoint/2010/main" val="2550935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1D034-BBEC-40D9-A519-6445C2FF6737}"/>
              </a:ext>
            </a:extLst>
          </p:cNvPr>
          <p:cNvPicPr/>
          <p:nvPr/>
        </p:nvPicPr>
        <p:blipFill rotWithShape="1">
          <a:blip r:embed="rId3" cstate="print">
            <a:extLst>
              <a:ext uri="{28A0092B-C50C-407E-A947-70E740481C1C}">
                <a14:useLocalDpi xmlns:a14="http://schemas.microsoft.com/office/drawing/2010/main" val="0"/>
              </a:ext>
            </a:extLst>
          </a:blip>
          <a:srcRect l="52245" r="10703" b="12459"/>
          <a:stretch/>
        </p:blipFill>
        <p:spPr bwMode="auto">
          <a:xfrm>
            <a:off x="496389" y="0"/>
            <a:ext cx="8647611" cy="6858000"/>
          </a:xfrm>
          <a:prstGeom prst="rect">
            <a:avLst/>
          </a:prstGeom>
          <a:noFill/>
          <a:extLst>
            <a:ext uri="{53640926-AAD7-44D8-BBD7-CCE9431645EC}">
              <a14:shadowObscured xmlns:a14="http://schemas.microsoft.com/office/drawing/2010/main"/>
            </a:ext>
          </a:extLst>
        </p:spPr>
      </p:pic>
      <p:sp>
        <p:nvSpPr>
          <p:cNvPr id="3" name="Content Placeholder 2"/>
          <p:cNvSpPr>
            <a:spLocks noGrp="1"/>
          </p:cNvSpPr>
          <p:nvPr>
            <p:ph idx="1"/>
          </p:nvPr>
        </p:nvSpPr>
        <p:spPr>
          <a:xfrm>
            <a:off x="496389" y="4572303"/>
            <a:ext cx="8802365" cy="1919937"/>
          </a:xfrm>
        </p:spPr>
        <p:txBody>
          <a:bodyPr anchor="t">
            <a:normAutofit fontScale="77500" lnSpcReduction="20000"/>
          </a:bodyPr>
          <a:lstStyle/>
          <a:p>
            <a:pPr>
              <a:spcBef>
                <a:spcPts val="600"/>
              </a:spcBef>
              <a:spcAft>
                <a:spcPts val="600"/>
              </a:spcAft>
            </a:pPr>
            <a:r>
              <a:rPr lang="en-US" sz="2900">
                <a:solidFill>
                  <a:schemeClr val="bg1"/>
                </a:solidFill>
                <a:latin typeface="Roboto Light" panose="02000000000000000000" pitchFamily="2" charset="0"/>
                <a:ea typeface="Roboto Light" panose="02000000000000000000" pitchFamily="2" charset="0"/>
              </a:rPr>
              <a:t>Governor of SA Commendation – </a:t>
            </a:r>
            <a:r>
              <a:rPr lang="en-US" sz="2900" b="1">
                <a:solidFill>
                  <a:schemeClr val="bg1"/>
                </a:solidFill>
                <a:latin typeface="Roboto Light" panose="02000000000000000000" pitchFamily="2" charset="0"/>
                <a:ea typeface="Roboto Light" panose="02000000000000000000" pitchFamily="2" charset="0"/>
              </a:rPr>
              <a:t>Excellence Award</a:t>
            </a:r>
            <a:r>
              <a:rPr lang="en-US" sz="2900">
                <a:solidFill>
                  <a:schemeClr val="bg1"/>
                </a:solidFill>
                <a:latin typeface="Roboto Light" panose="02000000000000000000" pitchFamily="2" charset="0"/>
                <a:ea typeface="Roboto Light" panose="02000000000000000000" pitchFamily="2" charset="0"/>
              </a:rPr>
              <a:t>  </a:t>
            </a:r>
            <a:r>
              <a:rPr lang="en-US" sz="2900" i="1">
                <a:solidFill>
                  <a:schemeClr val="bg1"/>
                </a:solidFill>
                <a:latin typeface="Roboto Light" panose="02000000000000000000" pitchFamily="2" charset="0"/>
                <a:ea typeface="Roboto Light" panose="02000000000000000000" pitchFamily="2" charset="0"/>
              </a:rPr>
              <a:t>(approx. 25 commendations)</a:t>
            </a:r>
          </a:p>
          <a:p>
            <a:pPr>
              <a:spcBef>
                <a:spcPts val="600"/>
              </a:spcBef>
              <a:spcAft>
                <a:spcPts val="600"/>
              </a:spcAft>
            </a:pPr>
            <a:r>
              <a:rPr lang="en-US" sz="2900">
                <a:solidFill>
                  <a:schemeClr val="bg1"/>
                </a:solidFill>
                <a:latin typeface="Roboto Light" panose="02000000000000000000" pitchFamily="2" charset="0"/>
                <a:ea typeface="Roboto Light" panose="02000000000000000000" pitchFamily="2" charset="0"/>
              </a:rPr>
              <a:t>Governor of SA Commendation – </a:t>
            </a:r>
            <a:r>
              <a:rPr lang="en-US" sz="2900" b="1">
                <a:solidFill>
                  <a:schemeClr val="bg1"/>
                </a:solidFill>
                <a:latin typeface="Roboto Light" panose="02000000000000000000" pitchFamily="2" charset="0"/>
                <a:ea typeface="Roboto Light" panose="02000000000000000000" pitchFamily="2" charset="0"/>
              </a:rPr>
              <a:t>Aboriginal Student SACE Excellence Award </a:t>
            </a:r>
            <a:r>
              <a:rPr lang="en-US" sz="2900" i="1">
                <a:solidFill>
                  <a:schemeClr val="bg1"/>
                </a:solidFill>
                <a:latin typeface="Roboto Light" panose="02000000000000000000" pitchFamily="2" charset="0"/>
                <a:ea typeface="Roboto Light" panose="02000000000000000000" pitchFamily="2" charset="0"/>
              </a:rPr>
              <a:t>(one commendation)</a:t>
            </a:r>
          </a:p>
          <a:p>
            <a:pPr>
              <a:spcBef>
                <a:spcPts val="600"/>
              </a:spcBef>
              <a:spcAft>
                <a:spcPts val="600"/>
              </a:spcAft>
            </a:pPr>
            <a:r>
              <a:rPr lang="en-US" sz="2900">
                <a:solidFill>
                  <a:schemeClr val="bg1"/>
                </a:solidFill>
                <a:latin typeface="Roboto Light" panose="02000000000000000000" pitchFamily="2" charset="0"/>
                <a:ea typeface="Roboto Light" panose="02000000000000000000" pitchFamily="2" charset="0"/>
              </a:rPr>
              <a:t>Governor of SA Commendation – </a:t>
            </a:r>
            <a:r>
              <a:rPr lang="en-US" sz="2900" b="1">
                <a:solidFill>
                  <a:schemeClr val="bg1"/>
                </a:solidFill>
                <a:latin typeface="Roboto Light" panose="02000000000000000000" pitchFamily="2" charset="0"/>
                <a:ea typeface="Roboto Light" panose="02000000000000000000" pitchFamily="2" charset="0"/>
              </a:rPr>
              <a:t>Excellence in Modified Subjects Award </a:t>
            </a:r>
            <a:r>
              <a:rPr lang="en-US" sz="2900" i="1">
                <a:solidFill>
                  <a:schemeClr val="bg1"/>
                </a:solidFill>
                <a:latin typeface="Roboto Light" panose="02000000000000000000" pitchFamily="2" charset="0"/>
                <a:ea typeface="Roboto Light" panose="02000000000000000000" pitchFamily="2" charset="0"/>
              </a:rPr>
              <a:t>(one commendation</a:t>
            </a:r>
            <a:r>
              <a:rPr lang="en-US" sz="2900" i="1">
                <a:latin typeface="Roboto Light" panose="02000000000000000000" pitchFamily="2" charset="0"/>
                <a:ea typeface="Roboto Light" panose="02000000000000000000" pitchFamily="2" charset="0"/>
              </a:rPr>
              <a:t>)</a:t>
            </a:r>
          </a:p>
          <a:p>
            <a:pPr>
              <a:lnSpc>
                <a:spcPct val="90000"/>
              </a:lnSpc>
            </a:pPr>
            <a:endParaRPr lang="en-AU" sz="1050"/>
          </a:p>
        </p:txBody>
      </p:sp>
      <p:sp>
        <p:nvSpPr>
          <p:cNvPr id="2" name="Title 1"/>
          <p:cNvSpPr>
            <a:spLocks noGrp="1"/>
          </p:cNvSpPr>
          <p:nvPr>
            <p:ph type="title"/>
          </p:nvPr>
        </p:nvSpPr>
        <p:spPr>
          <a:xfrm>
            <a:off x="589829" y="3921224"/>
            <a:ext cx="4541875" cy="539493"/>
          </a:xfrm>
        </p:spPr>
        <p:txBody>
          <a:bodyPr anchor="b">
            <a:normAutofit/>
          </a:bodyPr>
          <a:lstStyle/>
          <a:p>
            <a:r>
              <a:rPr lang="en-AU" sz="2100">
                <a:latin typeface="Roboto Medium" panose="02000000000000000000" pitchFamily="2" charset="0"/>
                <a:ea typeface="Roboto Medium" panose="02000000000000000000" pitchFamily="2" charset="0"/>
              </a:rPr>
              <a:t>Types of commendations</a:t>
            </a:r>
          </a:p>
        </p:txBody>
      </p:sp>
      <p:sp>
        <p:nvSpPr>
          <p:cNvPr id="6" name="Rectangle 5"/>
          <p:cNvSpPr/>
          <p:nvPr/>
        </p:nvSpPr>
        <p:spPr>
          <a:xfrm>
            <a:off x="589829" y="597767"/>
            <a:ext cx="3735977" cy="1754326"/>
          </a:xfrm>
          <a:prstGeom prst="rect">
            <a:avLst/>
          </a:prstGeom>
        </p:spPr>
        <p:txBody>
          <a:bodyPr wrap="square">
            <a:spAutoFit/>
          </a:bodyPr>
          <a:lstStyle/>
          <a:p>
            <a:r>
              <a:rPr lang="en-US" sz="3600">
                <a:solidFill>
                  <a:schemeClr val="accent2"/>
                </a:solidFill>
                <a:latin typeface="+mj-lt"/>
                <a:ea typeface="+mj-ea"/>
                <a:cs typeface="+mj-cs"/>
              </a:rPr>
              <a:t>Governor of </a:t>
            </a:r>
          </a:p>
          <a:p>
            <a:r>
              <a:rPr lang="en-US" sz="3600">
                <a:solidFill>
                  <a:schemeClr val="accent2"/>
                </a:solidFill>
                <a:latin typeface="+mj-lt"/>
                <a:ea typeface="+mj-ea"/>
                <a:cs typeface="+mj-cs"/>
              </a:rPr>
              <a:t>South Australia Commendations </a:t>
            </a:r>
            <a:endParaRPr lang="en-AU" sz="3600">
              <a:solidFill>
                <a:schemeClr val="accent2"/>
              </a:solidFill>
              <a:latin typeface="+mj-lt"/>
              <a:ea typeface="+mj-ea"/>
              <a:cs typeface="+mj-cs"/>
            </a:endParaRPr>
          </a:p>
        </p:txBody>
      </p:sp>
    </p:spTree>
    <p:extLst>
      <p:ext uri="{BB962C8B-B14F-4D97-AF65-F5344CB8AC3E}">
        <p14:creationId xmlns:p14="http://schemas.microsoft.com/office/powerpoint/2010/main" val="1638293181"/>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a:t>
            </a:r>
            <a:endParaRPr lang="en-AU"/>
          </a:p>
        </p:txBody>
      </p:sp>
      <p:sp>
        <p:nvSpPr>
          <p:cNvPr id="3" name="Content Placeholder 2"/>
          <p:cNvSpPr>
            <a:spLocks noGrp="1"/>
          </p:cNvSpPr>
          <p:nvPr>
            <p:ph idx="1"/>
          </p:nvPr>
        </p:nvSpPr>
        <p:spPr>
          <a:xfrm>
            <a:off x="768908" y="1290239"/>
            <a:ext cx="7832983" cy="4896000"/>
          </a:xfrm>
        </p:spPr>
        <p:txBody>
          <a:bodyPr/>
          <a:lstStyle/>
          <a:p>
            <a:pPr marL="461962" indent="-285750">
              <a:spcBef>
                <a:spcPts val="800"/>
              </a:spcBef>
              <a:spcAft>
                <a:spcPts val="800"/>
              </a:spcAft>
              <a:buFont typeface="Arial" panose="020B0604020202020204" pitchFamily="34" charset="0"/>
              <a:buChar char="•"/>
              <a:defRPr/>
            </a:pPr>
            <a:r>
              <a:rPr lang="en-AU" altLang="en-US" kern="0">
                <a:solidFill>
                  <a:schemeClr val="tx1">
                    <a:lumMod val="75000"/>
                    <a:lumOff val="25000"/>
                  </a:schemeClr>
                </a:solidFill>
                <a:latin typeface="Roboto Light" panose="02000000000000000000" pitchFamily="2" charset="0"/>
                <a:ea typeface="Roboto Light" panose="02000000000000000000" pitchFamily="2" charset="0"/>
              </a:rPr>
              <a:t>Nominations open at the end of August 2020 </a:t>
            </a:r>
          </a:p>
          <a:p>
            <a:pPr marL="461962" indent="-285750">
              <a:spcBef>
                <a:spcPts val="800"/>
              </a:spcBef>
              <a:spcAft>
                <a:spcPts val="800"/>
              </a:spcAft>
              <a:buFont typeface="Arial" panose="020B0604020202020204" pitchFamily="34" charset="0"/>
              <a:buChar char="•"/>
              <a:defRPr/>
            </a:pPr>
            <a:r>
              <a:rPr lang="en-AU" altLang="en-US" kern="0">
                <a:solidFill>
                  <a:schemeClr val="tx1">
                    <a:lumMod val="75000"/>
                    <a:lumOff val="25000"/>
                  </a:schemeClr>
                </a:solidFill>
                <a:latin typeface="Roboto Light" panose="02000000000000000000" pitchFamily="2" charset="0"/>
                <a:ea typeface="Roboto Light" panose="02000000000000000000" pitchFamily="2" charset="0"/>
              </a:rPr>
              <a:t>Schools will be notified via a Swift Communication</a:t>
            </a:r>
          </a:p>
          <a:p>
            <a:pPr marL="461962" indent="-285750">
              <a:spcBef>
                <a:spcPts val="800"/>
              </a:spcBef>
              <a:spcAft>
                <a:spcPts val="800"/>
              </a:spcAft>
              <a:buFont typeface="Arial" panose="020B0604020202020204" pitchFamily="34" charset="0"/>
              <a:buChar char="•"/>
              <a:defRPr/>
            </a:pPr>
            <a:r>
              <a:rPr lang="en-AU" altLang="en-US" kern="0">
                <a:solidFill>
                  <a:schemeClr val="tx1">
                    <a:lumMod val="75000"/>
                    <a:lumOff val="25000"/>
                  </a:schemeClr>
                </a:solidFill>
                <a:latin typeface="Roboto Light" panose="02000000000000000000" pitchFamily="2" charset="0"/>
                <a:ea typeface="Roboto Light" panose="02000000000000000000" pitchFamily="2" charset="0"/>
              </a:rPr>
              <a:t>The nomination forms, capability statement, exemplars and the </a:t>
            </a:r>
            <a:r>
              <a:rPr lang="en-AU" altLang="en-US" kern="0">
                <a:solidFill>
                  <a:schemeClr val="bg2">
                    <a:lumMod val="20000"/>
                    <a:lumOff val="80000"/>
                  </a:schemeClr>
                </a:solidFill>
                <a:latin typeface="Roboto Light" panose="02000000000000000000" pitchFamily="2" charset="0"/>
                <a:ea typeface="Roboto Light" panose="02000000000000000000" pitchFamily="2" charset="0"/>
                <a:hlinkClick r:id="rId3">
                  <a:extLst>
                    <a:ext uri="{A12FA001-AC4F-418D-AE19-62706E023703}">
                      <ahyp:hlinkClr xmlns:ahyp="http://schemas.microsoft.com/office/drawing/2018/hyperlinkcolor" val="tx"/>
                    </a:ext>
                  </a:extLst>
                </a:hlinkClick>
              </a:rPr>
              <a:t>policy</a:t>
            </a:r>
            <a:r>
              <a:rPr lang="en-AU" altLang="en-US" kern="0">
                <a:solidFill>
                  <a:schemeClr val="tx1">
                    <a:lumMod val="75000"/>
                    <a:lumOff val="25000"/>
                  </a:schemeClr>
                </a:solidFill>
                <a:latin typeface="Roboto Light" panose="02000000000000000000" pitchFamily="2" charset="0"/>
                <a:ea typeface="Roboto Light" panose="02000000000000000000" pitchFamily="2" charset="0"/>
              </a:rPr>
              <a:t> are available on the SACE </a:t>
            </a:r>
            <a:r>
              <a:rPr lang="en-AU" altLang="en-US" kern="0">
                <a:solidFill>
                  <a:schemeClr val="bg2">
                    <a:lumMod val="20000"/>
                    <a:lumOff val="80000"/>
                  </a:schemeClr>
                </a:solidFill>
                <a:latin typeface="Roboto Light" panose="02000000000000000000" pitchFamily="2" charset="0"/>
                <a:ea typeface="Roboto Light" panose="02000000000000000000" pitchFamily="2" charset="0"/>
                <a:hlinkClick r:id="rId4">
                  <a:extLst>
                    <a:ext uri="{A12FA001-AC4F-418D-AE19-62706E023703}">
                      <ahyp:hlinkClr xmlns:ahyp="http://schemas.microsoft.com/office/drawing/2018/hyperlinkcolor" val="tx"/>
                    </a:ext>
                  </a:extLst>
                </a:hlinkClick>
              </a:rPr>
              <a:t>website</a:t>
            </a:r>
            <a:endParaRPr lang="en-AU" altLang="en-US" kern="0">
              <a:solidFill>
                <a:schemeClr val="tx1">
                  <a:lumMod val="75000"/>
                  <a:lumOff val="25000"/>
                </a:schemeClr>
              </a:solidFill>
              <a:latin typeface="Roboto Light" panose="02000000000000000000" pitchFamily="2" charset="0"/>
              <a:ea typeface="Roboto Light" panose="02000000000000000000" pitchFamily="2" charset="0"/>
            </a:endParaRPr>
          </a:p>
          <a:p>
            <a:pPr marL="461962" indent="-285750">
              <a:spcBef>
                <a:spcPts val="800"/>
              </a:spcBef>
              <a:spcAft>
                <a:spcPts val="800"/>
              </a:spcAft>
              <a:buFont typeface="Arial" panose="020B0604020202020204" pitchFamily="34" charset="0"/>
              <a:buChar char="•"/>
              <a:defRPr/>
            </a:pPr>
            <a:r>
              <a:rPr lang="en-AU" altLang="en-US" kern="0">
                <a:solidFill>
                  <a:schemeClr val="tx1">
                    <a:lumMod val="75000"/>
                    <a:lumOff val="25000"/>
                  </a:schemeClr>
                </a:solidFill>
                <a:latin typeface="Roboto Light" panose="02000000000000000000" pitchFamily="2" charset="0"/>
                <a:ea typeface="Roboto Light" panose="02000000000000000000" pitchFamily="2" charset="0"/>
              </a:rPr>
              <a:t>Nominations close on </a:t>
            </a:r>
            <a:r>
              <a:rPr lang="en-AU" altLang="en-US" b="1" kern="0">
                <a:solidFill>
                  <a:schemeClr val="tx1">
                    <a:lumMod val="75000"/>
                    <a:lumOff val="25000"/>
                  </a:schemeClr>
                </a:solidFill>
                <a:latin typeface="Roboto Light" panose="02000000000000000000" pitchFamily="2" charset="0"/>
                <a:ea typeface="Roboto Light" panose="02000000000000000000" pitchFamily="2" charset="0"/>
              </a:rPr>
              <a:t>Friday 13 November </a:t>
            </a:r>
            <a:r>
              <a:rPr lang="en-AU" altLang="en-US" kern="0">
                <a:solidFill>
                  <a:schemeClr val="tx1">
                    <a:lumMod val="75000"/>
                    <a:lumOff val="25000"/>
                  </a:schemeClr>
                </a:solidFill>
                <a:latin typeface="Roboto Light" panose="02000000000000000000" pitchFamily="2" charset="0"/>
                <a:ea typeface="Roboto Light" panose="02000000000000000000" pitchFamily="2" charset="0"/>
              </a:rPr>
              <a:t>2020</a:t>
            </a:r>
          </a:p>
          <a:p>
            <a:pPr marL="461962" indent="-285750">
              <a:spcBef>
                <a:spcPts val="800"/>
              </a:spcBef>
              <a:spcAft>
                <a:spcPts val="800"/>
              </a:spcAft>
              <a:buFont typeface="Arial" panose="020B0604020202020204" pitchFamily="34" charset="0"/>
              <a:buChar char="•"/>
              <a:defRPr/>
            </a:pPr>
            <a:r>
              <a:rPr lang="en-AU" altLang="en-US" b="1" kern="0">
                <a:latin typeface="Roboto Light" panose="02000000000000000000" pitchFamily="2" charset="0"/>
                <a:ea typeface="Roboto Light" panose="02000000000000000000" pitchFamily="2" charset="0"/>
              </a:rPr>
              <a:t>All</a:t>
            </a:r>
            <a:r>
              <a:rPr lang="en-AU" altLang="en-US" kern="0">
                <a:latin typeface="Roboto Light" panose="02000000000000000000" pitchFamily="2" charset="0"/>
                <a:ea typeface="Roboto Light" panose="02000000000000000000" pitchFamily="2" charset="0"/>
              </a:rPr>
              <a:t> schools are encouraged to nominate one student per category whom they believe meet the selection criteria</a:t>
            </a:r>
          </a:p>
          <a:p>
            <a:pPr marL="461962" indent="-285750">
              <a:spcBef>
                <a:spcPts val="800"/>
              </a:spcBef>
              <a:spcAft>
                <a:spcPts val="800"/>
              </a:spcAft>
              <a:buFont typeface="Arial" panose="020B0604020202020204" pitchFamily="34" charset="0"/>
              <a:buChar char="•"/>
              <a:defRPr/>
            </a:pPr>
            <a:r>
              <a:rPr lang="en-AU" altLang="en-US" kern="0">
                <a:latin typeface="Roboto Light" panose="02000000000000000000" pitchFamily="2" charset="0"/>
                <a:ea typeface="Roboto Light" panose="02000000000000000000" pitchFamily="2" charset="0"/>
              </a:rPr>
              <a:t>Any questions to Karen Collins: </a:t>
            </a:r>
            <a:r>
              <a:rPr lang="en-AU" altLang="en-US" kern="0">
                <a:latin typeface="Roboto Light" panose="02000000000000000000" pitchFamily="2" charset="0"/>
                <a:ea typeface="Roboto Light" panose="02000000000000000000" pitchFamily="2" charset="0"/>
                <a:hlinkClick r:id="rId5"/>
              </a:rPr>
              <a:t>karen.collins@sa.gov.au</a:t>
            </a:r>
            <a:r>
              <a:rPr lang="en-AU" altLang="en-US" kern="0">
                <a:latin typeface="Roboto Light" panose="02000000000000000000" pitchFamily="2" charset="0"/>
                <a:ea typeface="Roboto Light" panose="02000000000000000000" pitchFamily="2" charset="0"/>
              </a:rPr>
              <a:t> or  ring 8115 4775.</a:t>
            </a:r>
          </a:p>
          <a:p>
            <a:endParaRPr lang="en-AU"/>
          </a:p>
        </p:txBody>
      </p:sp>
    </p:spTree>
    <p:extLst>
      <p:ext uri="{BB962C8B-B14F-4D97-AF65-F5344CB8AC3E}">
        <p14:creationId xmlns:p14="http://schemas.microsoft.com/office/powerpoint/2010/main" val="3410480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Student’s certificates</a:t>
            </a:r>
            <a:endParaRPr lang="en-AU"/>
          </a:p>
        </p:txBody>
      </p:sp>
      <p:sp>
        <p:nvSpPr>
          <p:cNvPr id="3" name="Content Placeholder 2"/>
          <p:cNvSpPr>
            <a:spLocks noGrp="1"/>
          </p:cNvSpPr>
          <p:nvPr>
            <p:ph idx="1"/>
          </p:nvPr>
        </p:nvSpPr>
        <p:spPr>
          <a:xfrm>
            <a:off x="747280" y="1099387"/>
            <a:ext cx="3823200" cy="1061075"/>
          </a:xfrm>
        </p:spPr>
        <p:txBody>
          <a:bodyPr/>
          <a:lstStyle/>
          <a:p>
            <a:r>
              <a:rPr lang="en-US"/>
              <a:t>Correct address details in students online</a:t>
            </a:r>
            <a:endParaRPr lang="en-AU"/>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5652" y="1062000"/>
            <a:ext cx="3461148" cy="4895850"/>
          </a:xfrm>
        </p:spPr>
      </p:pic>
      <p:pic>
        <p:nvPicPr>
          <p:cNvPr id="4" name="Picture 5" descr="A screenshot of a cell phone&#10;&#10;Description automatically generated">
            <a:extLst>
              <a:ext uri="{FF2B5EF4-FFF2-40B4-BE49-F238E27FC236}">
                <a16:creationId xmlns:a16="http://schemas.microsoft.com/office/drawing/2014/main" id="{CBB37FA8-9775-4559-BA1D-9A3A1DA9316F}"/>
              </a:ext>
            </a:extLst>
          </p:cNvPr>
          <p:cNvPicPr>
            <a:picLocks noChangeAspect="1"/>
          </p:cNvPicPr>
          <p:nvPr/>
        </p:nvPicPr>
        <p:blipFill>
          <a:blip r:embed="rId4"/>
          <a:stretch>
            <a:fillRect/>
          </a:stretch>
        </p:blipFill>
        <p:spPr>
          <a:xfrm>
            <a:off x="779930" y="1956461"/>
            <a:ext cx="3296902" cy="2169896"/>
          </a:xfrm>
          <a:prstGeom prst="rect">
            <a:avLst/>
          </a:prstGeom>
        </p:spPr>
      </p:pic>
      <p:pic>
        <p:nvPicPr>
          <p:cNvPr id="6" name="Picture 7" descr="A screenshot of a cell phone&#10;&#10;Description automatically generated">
            <a:extLst>
              <a:ext uri="{FF2B5EF4-FFF2-40B4-BE49-F238E27FC236}">
                <a16:creationId xmlns:a16="http://schemas.microsoft.com/office/drawing/2014/main" id="{2243C0B5-0632-455A-88B8-01BF9828EFB1}"/>
              </a:ext>
            </a:extLst>
          </p:cNvPr>
          <p:cNvPicPr>
            <a:picLocks noChangeAspect="1"/>
          </p:cNvPicPr>
          <p:nvPr/>
        </p:nvPicPr>
        <p:blipFill>
          <a:blip r:embed="rId5"/>
          <a:stretch>
            <a:fillRect/>
          </a:stretch>
        </p:blipFill>
        <p:spPr>
          <a:xfrm>
            <a:off x="1396912" y="4257037"/>
            <a:ext cx="3463013" cy="2211935"/>
          </a:xfrm>
          <a:prstGeom prst="rect">
            <a:avLst/>
          </a:prstGeom>
        </p:spPr>
      </p:pic>
      <p:sp>
        <p:nvSpPr>
          <p:cNvPr id="8" name="Oval 7">
            <a:extLst>
              <a:ext uri="{FF2B5EF4-FFF2-40B4-BE49-F238E27FC236}">
                <a16:creationId xmlns:a16="http://schemas.microsoft.com/office/drawing/2014/main" id="{74342EA2-A5A6-4B92-B41E-5EE5D162A94E}"/>
              </a:ext>
            </a:extLst>
          </p:cNvPr>
          <p:cNvSpPr/>
          <p:nvPr/>
        </p:nvSpPr>
        <p:spPr>
          <a:xfrm>
            <a:off x="3260516" y="1840664"/>
            <a:ext cx="806823" cy="48251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 9">
            <a:extLst>
              <a:ext uri="{FF2B5EF4-FFF2-40B4-BE49-F238E27FC236}">
                <a16:creationId xmlns:a16="http://schemas.microsoft.com/office/drawing/2014/main" id="{D2231B27-E398-45E0-91D2-F939D7F3B46C}"/>
              </a:ext>
            </a:extLst>
          </p:cNvPr>
          <p:cNvSpPr/>
          <p:nvPr/>
        </p:nvSpPr>
        <p:spPr>
          <a:xfrm rot="6960000">
            <a:off x="2581168" y="3039848"/>
            <a:ext cx="2966260" cy="10520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5099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Subject implementation</a:t>
            </a:r>
            <a:endParaRPr lang="en-AU"/>
          </a:p>
        </p:txBody>
      </p:sp>
      <p:sp>
        <p:nvSpPr>
          <p:cNvPr id="3" name="Content Placeholder 2"/>
          <p:cNvSpPr>
            <a:spLocks noGrp="1"/>
          </p:cNvSpPr>
          <p:nvPr>
            <p:ph idx="1"/>
          </p:nvPr>
        </p:nvSpPr>
        <p:spPr/>
        <p:txBody>
          <a:bodyPr/>
          <a:lstStyle/>
          <a:p>
            <a:r>
              <a:rPr lang="en-US"/>
              <a:t>Plato courses</a:t>
            </a:r>
          </a:p>
          <a:p>
            <a:r>
              <a:rPr lang="en-US"/>
              <a:t>Implementation meetings</a:t>
            </a:r>
          </a:p>
          <a:p>
            <a:r>
              <a:rPr lang="en-US"/>
              <a:t>Professional associations</a:t>
            </a:r>
            <a:endParaRPr lang="en-AU"/>
          </a:p>
        </p:txBody>
      </p:sp>
      <p:sp>
        <p:nvSpPr>
          <p:cNvPr id="4" name="Content Placeholder 3"/>
          <p:cNvSpPr>
            <a:spLocks noGrp="1"/>
          </p:cNvSpPr>
          <p:nvPr>
            <p:ph idx="13"/>
          </p:nvPr>
        </p:nvSpPr>
        <p:spPr/>
        <p:txBody>
          <a:bodyPr/>
          <a:lstStyle/>
          <a:p>
            <a:r>
              <a:rPr lang="en-US"/>
              <a:t>2021 new subject outlines start</a:t>
            </a:r>
          </a:p>
          <a:p>
            <a:pPr marL="342900" indent="-342900">
              <a:buFont typeface="Arial" panose="020B0604020202020204" pitchFamily="34" charset="0"/>
              <a:buChar char="•"/>
            </a:pPr>
            <a:r>
              <a:rPr lang="en-AU"/>
              <a:t>Stage 2 Economics</a:t>
            </a:r>
          </a:p>
          <a:p>
            <a:pPr marL="342900" indent="-342900">
              <a:buFont typeface="Arial" panose="020B0604020202020204" pitchFamily="34" charset="0"/>
              <a:buChar char="•"/>
            </a:pPr>
            <a:r>
              <a:rPr lang="en-AU"/>
              <a:t>Stage 2 Dance</a:t>
            </a:r>
          </a:p>
          <a:p>
            <a:pPr marL="342900" indent="-342900">
              <a:buFont typeface="Arial" panose="020B0604020202020204" pitchFamily="34" charset="0"/>
              <a:buChar char="•"/>
            </a:pPr>
            <a:r>
              <a:rPr lang="en-AU"/>
              <a:t>Stage 2 Drama</a:t>
            </a:r>
          </a:p>
          <a:p>
            <a:pPr marL="342900" indent="-342900">
              <a:buFont typeface="Arial" panose="020B0604020202020204" pitchFamily="34" charset="0"/>
              <a:buChar char="•"/>
            </a:pPr>
            <a:r>
              <a:rPr lang="en-AU"/>
              <a:t>Stage 1 and Stage 2 Nutrition</a:t>
            </a:r>
          </a:p>
          <a:p>
            <a:pPr marL="342900" indent="-342900">
              <a:buFont typeface="Arial" panose="020B0604020202020204" pitchFamily="34" charset="0"/>
              <a:buChar char="•"/>
            </a:pPr>
            <a:r>
              <a:rPr lang="en-AU"/>
              <a:t>Stage 1 and Stage 2 Health and Wellbeing</a:t>
            </a:r>
          </a:p>
          <a:p>
            <a:pPr marL="342900" indent="-342900">
              <a:buFont typeface="Arial" panose="020B0604020202020204" pitchFamily="34" charset="0"/>
              <a:buChar char="•"/>
            </a:pPr>
            <a:r>
              <a:rPr lang="en-AU"/>
              <a:t>Stage 1 and Stage 2 Politics, Power and People</a:t>
            </a:r>
          </a:p>
          <a:p>
            <a:pPr marL="342900" indent="-342900">
              <a:buFont typeface="Arial" panose="020B0604020202020204" pitchFamily="34" charset="0"/>
              <a:buChar char="•"/>
            </a:pPr>
            <a:r>
              <a:rPr lang="en-AU"/>
              <a:t>Stage 1 and Stage 2 Legal Studies</a:t>
            </a:r>
          </a:p>
          <a:p>
            <a:endParaRPr lang="en-US"/>
          </a:p>
          <a:p>
            <a:endParaRPr lang="en-AU"/>
          </a:p>
        </p:txBody>
      </p:sp>
      <p:sp>
        <p:nvSpPr>
          <p:cNvPr id="5" name="Rectangle 4"/>
          <p:cNvSpPr/>
          <p:nvPr/>
        </p:nvSpPr>
        <p:spPr>
          <a:xfrm>
            <a:off x="877834" y="4477272"/>
            <a:ext cx="3435531" cy="1754326"/>
          </a:xfrm>
          <a:prstGeom prst="rect">
            <a:avLst/>
          </a:prstGeom>
          <a:solidFill>
            <a:schemeClr val="accent1">
              <a:lumMod val="20000"/>
              <a:lumOff val="80000"/>
            </a:schemeClr>
          </a:solidFill>
        </p:spPr>
        <p:txBody>
          <a:bodyPr wrap="square">
            <a:spAutoFit/>
          </a:bodyPr>
          <a:lstStyle/>
          <a:p>
            <a:pPr>
              <a:spcAft>
                <a:spcPts val="0"/>
              </a:spcAft>
            </a:pPr>
            <a:r>
              <a:rPr lang="en-AU">
                <a:latin typeface="Arial" panose="020B0604020202020204" pitchFamily="34" charset="0"/>
                <a:ea typeface="Calibri" panose="020F0502020204030204" pitchFamily="34" charset="0"/>
              </a:rPr>
              <a:t>Scoping and redrafting is underway on the following subjects:</a:t>
            </a:r>
            <a:endParaRPr lang="en-AU">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AU">
                <a:latin typeface="Arial" panose="020B0604020202020204" pitchFamily="34" charset="0"/>
                <a:ea typeface="Times New Roman" panose="02020603050405020304" pitchFamily="18" charset="0"/>
                <a:cs typeface="Times New Roman" panose="02020603050405020304" pitchFamily="18" charset="0"/>
              </a:rPr>
              <a:t>Community Studies </a:t>
            </a:r>
            <a:endParaRPr lang="en-AU">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AU">
                <a:latin typeface="Arial" panose="020B0604020202020204" pitchFamily="34" charset="0"/>
                <a:ea typeface="Times New Roman" panose="02020603050405020304" pitchFamily="18" charset="0"/>
                <a:cs typeface="Times New Roman" panose="02020603050405020304" pitchFamily="18" charset="0"/>
              </a:rPr>
              <a:t>Religion Studies</a:t>
            </a:r>
            <a:endParaRPr lang="en-AU">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AU">
                <a:latin typeface="Arial" panose="020B0604020202020204" pitchFamily="34" charset="0"/>
                <a:ea typeface="Times New Roman" panose="02020603050405020304" pitchFamily="18" charset="0"/>
              </a:rPr>
              <a:t>Workplace Practices</a:t>
            </a:r>
            <a:endParaRPr lang="en-AU"/>
          </a:p>
        </p:txBody>
      </p:sp>
    </p:spTree>
    <p:extLst>
      <p:ext uri="{BB962C8B-B14F-4D97-AF65-F5344CB8AC3E}">
        <p14:creationId xmlns:p14="http://schemas.microsoft.com/office/powerpoint/2010/main" val="2372296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402" y="1328015"/>
            <a:ext cx="1262305" cy="1275606"/>
          </a:xfrm>
          <a:prstGeom prst="rect">
            <a:avLst/>
          </a:prstGeom>
        </p:spPr>
      </p:pic>
      <p:sp>
        <p:nvSpPr>
          <p:cNvPr id="9" name="Rectangle 8"/>
          <p:cNvSpPr/>
          <p:nvPr/>
        </p:nvSpPr>
        <p:spPr>
          <a:xfrm>
            <a:off x="791581" y="1328015"/>
            <a:ext cx="7998005" cy="854080"/>
          </a:xfrm>
          <a:prstGeom prst="rect">
            <a:avLst/>
          </a:prstGeom>
        </p:spPr>
        <p:txBody>
          <a:bodyPr wrap="square">
            <a:spAutoFit/>
          </a:bodyPr>
          <a:lstStyle/>
          <a:p>
            <a:pPr algn="r" defTabSz="685800">
              <a:defRPr/>
            </a:pPr>
            <a:r>
              <a:rPr lang="en-US" sz="4950">
                <a:ln w="3175">
                  <a:noFill/>
                </a:ln>
                <a:solidFill>
                  <a:srgbClr val="FF6600"/>
                </a:solidFill>
                <a:latin typeface="Roboto Medium" panose="02000000000000000000" pitchFamily="2" charset="0"/>
                <a:ea typeface="Roboto Medium" panose="02000000000000000000" pitchFamily="2" charset="0"/>
              </a:rPr>
              <a:t>CREDIT FOR LEARNING</a:t>
            </a:r>
            <a:endParaRPr lang="en-US" sz="4950">
              <a:solidFill>
                <a:srgbClr val="FF6600"/>
              </a:solidFill>
              <a:latin typeface="Roboto Medium" panose="02000000000000000000" pitchFamily="2" charset="0"/>
              <a:ea typeface="Roboto Medium" panose="02000000000000000000" pitchFamily="2" charset="0"/>
            </a:endParaRPr>
          </a:p>
        </p:txBody>
      </p:sp>
      <p:sp>
        <p:nvSpPr>
          <p:cNvPr id="7" name="Rectangle 6"/>
          <p:cNvSpPr/>
          <p:nvPr/>
        </p:nvSpPr>
        <p:spPr>
          <a:xfrm>
            <a:off x="791580" y="2942946"/>
            <a:ext cx="2979166" cy="2736647"/>
          </a:xfrm>
          <a:prstGeom prst="rect">
            <a:avLst/>
          </a:prstGeom>
        </p:spPr>
        <p:txBody>
          <a:bodyPr wrap="square">
            <a:spAutoFit/>
          </a:bodyPr>
          <a:lstStyle/>
          <a:p>
            <a:pPr marR="103346" defTabSz="685800">
              <a:spcAft>
                <a:spcPts val="664"/>
              </a:spcAft>
              <a:defRPr/>
            </a:pPr>
            <a:r>
              <a:rPr lang="en-AU" sz="1350">
                <a:solidFill>
                  <a:prstClr val="black">
                    <a:lumMod val="65000"/>
                    <a:lumOff val="35000"/>
                  </a:prstClr>
                </a:solidFill>
                <a:latin typeface="Roboto Light" panose="02000000000000000000" pitchFamily="2" charset="0"/>
                <a:ea typeface="Roboto Light" panose="02000000000000000000" pitchFamily="2" charset="0"/>
              </a:rPr>
              <a:t>It is important that students receive credit for the learning they undertake in SACE subjects. </a:t>
            </a:r>
          </a:p>
          <a:p>
            <a:pPr defTabSz="685800">
              <a:spcAft>
                <a:spcPts val="664"/>
              </a:spcAft>
              <a:defRPr/>
            </a:pPr>
            <a:r>
              <a:rPr lang="en-AU" sz="1350">
                <a:solidFill>
                  <a:prstClr val="black">
                    <a:lumMod val="65000"/>
                    <a:lumOff val="35000"/>
                  </a:prstClr>
                </a:solidFill>
                <a:latin typeface="Roboto Light" panose="02000000000000000000" pitchFamily="2" charset="0"/>
                <a:ea typeface="Roboto Light" panose="02000000000000000000" pitchFamily="2" charset="0"/>
              </a:rPr>
              <a:t>The table compares late withdrawal of a student’s subject enrolment with three alternative options that may provide some credit for the student’s learning:</a:t>
            </a:r>
          </a:p>
          <a:p>
            <a:pPr marL="214313" indent="-214313" defTabSz="685800">
              <a:spcAft>
                <a:spcPts val="664"/>
              </a:spcAft>
              <a:buFont typeface="Arial" panose="020B0604020202020204" pitchFamily="34" charset="0"/>
              <a:buChar char="•"/>
              <a:defRPr/>
            </a:pPr>
            <a:r>
              <a:rPr lang="en-US" sz="1350">
                <a:solidFill>
                  <a:prstClr val="black">
                    <a:lumMod val="65000"/>
                    <a:lumOff val="35000"/>
                  </a:prstClr>
                </a:solidFill>
                <a:latin typeface="Roboto Light" panose="02000000000000000000" pitchFamily="2" charset="0"/>
                <a:ea typeface="Roboto Light" panose="02000000000000000000" pitchFamily="2" charset="0"/>
              </a:rPr>
              <a:t>Exit assessment</a:t>
            </a:r>
          </a:p>
          <a:p>
            <a:pPr marL="214313" indent="-214313" defTabSz="685800">
              <a:spcAft>
                <a:spcPts val="664"/>
              </a:spcAft>
              <a:buFont typeface="Arial" panose="020B0604020202020204" pitchFamily="34" charset="0"/>
              <a:buChar char="•"/>
              <a:defRPr/>
            </a:pPr>
            <a:r>
              <a:rPr lang="en-US" sz="1350">
                <a:solidFill>
                  <a:prstClr val="black">
                    <a:lumMod val="65000"/>
                    <a:lumOff val="35000"/>
                  </a:prstClr>
                </a:solidFill>
                <a:latin typeface="Roboto Light" panose="02000000000000000000" pitchFamily="2" charset="0"/>
                <a:ea typeface="Roboto Light" panose="02000000000000000000" pitchFamily="2" charset="0"/>
              </a:rPr>
              <a:t>Community Studies B</a:t>
            </a:r>
          </a:p>
          <a:p>
            <a:pPr marL="214313" indent="-214313" defTabSz="685800">
              <a:spcAft>
                <a:spcPts val="664"/>
              </a:spcAft>
              <a:buFont typeface="Arial" panose="020B0604020202020204" pitchFamily="34" charset="0"/>
              <a:buChar char="•"/>
              <a:defRPr/>
            </a:pPr>
            <a:r>
              <a:rPr lang="en-US" sz="1350">
                <a:solidFill>
                  <a:prstClr val="black">
                    <a:lumMod val="65000"/>
                    <a:lumOff val="35000"/>
                  </a:prstClr>
                </a:solidFill>
                <a:latin typeface="Roboto Light" panose="02000000000000000000" pitchFamily="2" charset="0"/>
                <a:ea typeface="Roboto Light" panose="02000000000000000000" pitchFamily="2" charset="0"/>
              </a:rPr>
              <a:t>Submission of D and E Grades</a:t>
            </a:r>
            <a:endParaRPr lang="en-AU" sz="1350">
              <a:solidFill>
                <a:prstClr val="black">
                  <a:lumMod val="65000"/>
                  <a:lumOff val="35000"/>
                </a:prstClr>
              </a:solidFill>
              <a:latin typeface="Roboto Light" panose="02000000000000000000" pitchFamily="2" charset="0"/>
              <a:ea typeface="Roboto Light" panose="02000000000000000000" pitchFamily="2" charset="0"/>
            </a:endParaRPr>
          </a:p>
        </p:txBody>
      </p:sp>
      <p:pic>
        <p:nvPicPr>
          <p:cNvPr id="11" name="Picture 10"/>
          <p:cNvPicPr>
            <a:picLocks noChangeAspect="1"/>
          </p:cNvPicPr>
          <p:nvPr/>
        </p:nvPicPr>
        <p:blipFill>
          <a:blip r:embed="rId4"/>
          <a:stretch>
            <a:fillRect/>
          </a:stretch>
        </p:blipFill>
        <p:spPr>
          <a:xfrm>
            <a:off x="4020199" y="2084622"/>
            <a:ext cx="4419817" cy="3851047"/>
          </a:xfrm>
          <a:prstGeom prst="rect">
            <a:avLst/>
          </a:prstGeom>
        </p:spPr>
      </p:pic>
    </p:spTree>
    <p:extLst>
      <p:ext uri="{BB962C8B-B14F-4D97-AF65-F5344CB8AC3E}">
        <p14:creationId xmlns:p14="http://schemas.microsoft.com/office/powerpoint/2010/main" val="2358239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6859" y="162866"/>
            <a:ext cx="8687141" cy="1035932"/>
          </a:xfrm>
        </p:spPr>
        <p:txBody>
          <a:bodyPr/>
          <a:lstStyle/>
          <a:p>
            <a:r>
              <a:rPr lang="en-US"/>
              <a:t>Changes </a:t>
            </a:r>
            <a:endParaRPr lang="en-AU"/>
          </a:p>
        </p:txBody>
      </p:sp>
      <p:sp>
        <p:nvSpPr>
          <p:cNvPr id="6" name="Content Placeholder 5"/>
          <p:cNvSpPr>
            <a:spLocks noGrp="1"/>
          </p:cNvSpPr>
          <p:nvPr>
            <p:ph idx="1"/>
          </p:nvPr>
        </p:nvSpPr>
        <p:spPr>
          <a:xfrm>
            <a:off x="673416" y="1071798"/>
            <a:ext cx="8320301" cy="5494102"/>
          </a:xfrm>
        </p:spPr>
        <p:txBody>
          <a:bodyPr vert="horz" lIns="91440" tIns="45720" rIns="91440" bIns="45720" rtlCol="0" anchor="t">
            <a:noAutofit/>
          </a:bodyPr>
          <a:lstStyle/>
          <a:p>
            <a:endParaRPr lang="en-US">
              <a:latin typeface="+mj-lt"/>
            </a:endParaRPr>
          </a:p>
          <a:p>
            <a:pPr algn="ctr"/>
            <a:r>
              <a:rPr lang="en-US" sz="3600" b="1"/>
              <a:t>New Model - Semester 2</a:t>
            </a:r>
            <a:r>
              <a:rPr lang="en-US" sz="3600"/>
              <a:t> </a:t>
            </a:r>
          </a:p>
          <a:p>
            <a:endParaRPr lang="en-US">
              <a:latin typeface="Roboto Light"/>
            </a:endParaRPr>
          </a:p>
          <a:p>
            <a:endParaRPr lang="en-US">
              <a:latin typeface="Roboto Light"/>
            </a:endParaRPr>
          </a:p>
          <a:p>
            <a:r>
              <a:rPr lang="en-US">
                <a:latin typeface="Roboto Light"/>
              </a:rPr>
              <a:t>Moderation and Review </a:t>
            </a:r>
            <a:r>
              <a:rPr lang="en-US">
                <a:ea typeface="+mn-lt"/>
                <a:cs typeface="+mn-lt"/>
              </a:rPr>
              <a:t>will take place </a:t>
            </a:r>
            <a:r>
              <a:rPr lang="en-US" b="1">
                <a:solidFill>
                  <a:schemeClr val="accent1"/>
                </a:solidFill>
                <a:ea typeface="+mn-lt"/>
                <a:cs typeface="+mn-lt"/>
              </a:rPr>
              <a:t>online</a:t>
            </a:r>
            <a:r>
              <a:rPr lang="en-US">
                <a:ea typeface="+mn-lt"/>
                <a:cs typeface="+mn-lt"/>
              </a:rPr>
              <a:t> in Microsoft Teams and in a </a:t>
            </a:r>
            <a:r>
              <a:rPr lang="en-US" b="1">
                <a:solidFill>
                  <a:schemeClr val="accent1"/>
                </a:solidFill>
                <a:ea typeface="+mn-lt"/>
                <a:cs typeface="+mn-lt"/>
              </a:rPr>
              <a:t>dispersed model. </a:t>
            </a:r>
            <a:endParaRPr lang="en-US" b="1">
              <a:solidFill>
                <a:schemeClr val="accent1"/>
              </a:solidFill>
              <a:latin typeface="Roboto Medium"/>
              <a:ea typeface="+mn-lt"/>
              <a:cs typeface="+mn-lt"/>
            </a:endParaRPr>
          </a:p>
          <a:p>
            <a:endParaRPr lang="en-US" b="1">
              <a:solidFill>
                <a:schemeClr val="accent1"/>
              </a:solidFill>
              <a:ea typeface="+mn-lt"/>
              <a:cs typeface="+mn-lt"/>
            </a:endParaRPr>
          </a:p>
          <a:p>
            <a:r>
              <a:rPr lang="en-US">
                <a:ea typeface="+mn-lt"/>
                <a:cs typeface="+mn-lt"/>
              </a:rPr>
              <a:t>Schools are asked to </a:t>
            </a:r>
            <a:r>
              <a:rPr lang="en-US" b="1">
                <a:solidFill>
                  <a:schemeClr val="accent1"/>
                </a:solidFill>
                <a:ea typeface="+mn-lt"/>
                <a:cs typeface="+mn-lt"/>
              </a:rPr>
              <a:t>release</a:t>
            </a:r>
            <a:r>
              <a:rPr lang="en-US">
                <a:ea typeface="+mn-lt"/>
                <a:cs typeface="+mn-lt"/>
              </a:rPr>
              <a:t> nominated moderators and/or reviewers on the day(s) scheduled to carry out this work. </a:t>
            </a:r>
          </a:p>
          <a:p>
            <a:endParaRPr lang="en-US">
              <a:latin typeface="Roboto Light"/>
            </a:endParaRPr>
          </a:p>
          <a:p>
            <a:r>
              <a:rPr lang="en-US">
                <a:latin typeface="Roboto Light"/>
              </a:rPr>
              <a:t>Schools will be funded by TRT(s).</a:t>
            </a:r>
          </a:p>
        </p:txBody>
      </p:sp>
      <p:sp>
        <p:nvSpPr>
          <p:cNvPr id="3" name="Rectangle: Rounded Corners 2">
            <a:extLst>
              <a:ext uri="{FF2B5EF4-FFF2-40B4-BE49-F238E27FC236}">
                <a16:creationId xmlns:a16="http://schemas.microsoft.com/office/drawing/2014/main" id="{C47B9AB5-78E2-4CDB-B4BB-0BB33C0D9D5F}"/>
              </a:ext>
            </a:extLst>
          </p:cNvPr>
          <p:cNvSpPr/>
          <p:nvPr/>
        </p:nvSpPr>
        <p:spPr>
          <a:xfrm>
            <a:off x="2007886" y="1352549"/>
            <a:ext cx="5581349" cy="803447"/>
          </a:xfrm>
          <a:prstGeom prst="roundRect">
            <a:avLst/>
          </a:prstGeom>
          <a:no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125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CE PPT Screens-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8" y="0"/>
            <a:ext cx="8781881" cy="6858000"/>
          </a:xfrm>
          <a:prstGeom prst="rect">
            <a:avLst/>
          </a:prstGeom>
        </p:spPr>
      </p:pic>
    </p:spTree>
    <p:extLst>
      <p:ext uri="{BB962C8B-B14F-4D97-AF65-F5344CB8AC3E}">
        <p14:creationId xmlns:p14="http://schemas.microsoft.com/office/powerpoint/2010/main" val="3219880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erson posing for the camera&#10;&#10;Description automatically generated">
            <a:extLst>
              <a:ext uri="{FF2B5EF4-FFF2-40B4-BE49-F238E27FC236}">
                <a16:creationId xmlns:a16="http://schemas.microsoft.com/office/drawing/2014/main" id="{B0BD9E1B-61B8-41B9-97FF-2F7F4DA80ED7}"/>
              </a:ext>
            </a:extLst>
          </p:cNvPr>
          <p:cNvPicPr>
            <a:picLocks noChangeAspect="1"/>
          </p:cNvPicPr>
          <p:nvPr/>
        </p:nvPicPr>
        <p:blipFill>
          <a:blip r:embed="rId3"/>
          <a:stretch>
            <a:fillRect/>
          </a:stretch>
        </p:blipFill>
        <p:spPr>
          <a:xfrm>
            <a:off x="39376" y="15616"/>
            <a:ext cx="4876070" cy="6903333"/>
          </a:xfrm>
          <a:prstGeom prst="rect">
            <a:avLst/>
          </a:prstGeom>
        </p:spPr>
      </p:pic>
      <p:pic>
        <p:nvPicPr>
          <p:cNvPr id="8" name="Picture 8" descr="A picture containing knife, table&#10;&#10;Description automatically generated">
            <a:extLst>
              <a:ext uri="{FF2B5EF4-FFF2-40B4-BE49-F238E27FC236}">
                <a16:creationId xmlns:a16="http://schemas.microsoft.com/office/drawing/2014/main" id="{969DD122-8E84-4A37-8B32-8E8A5E83E392}"/>
              </a:ext>
            </a:extLst>
          </p:cNvPr>
          <p:cNvPicPr>
            <a:picLocks noChangeAspect="1"/>
          </p:cNvPicPr>
          <p:nvPr/>
        </p:nvPicPr>
        <p:blipFill>
          <a:blip r:embed="rId4"/>
          <a:stretch>
            <a:fillRect/>
          </a:stretch>
        </p:blipFill>
        <p:spPr>
          <a:xfrm>
            <a:off x="4337931" y="428240"/>
            <a:ext cx="4821381" cy="2178323"/>
          </a:xfrm>
          <a:prstGeom prst="rect">
            <a:avLst/>
          </a:prstGeom>
        </p:spPr>
      </p:pic>
      <p:pic>
        <p:nvPicPr>
          <p:cNvPr id="10" name="Picture 10">
            <a:extLst>
              <a:ext uri="{FF2B5EF4-FFF2-40B4-BE49-F238E27FC236}">
                <a16:creationId xmlns:a16="http://schemas.microsoft.com/office/drawing/2014/main" id="{268F0E67-6F6B-4549-84C1-C8A74E15CE51}"/>
              </a:ext>
            </a:extLst>
          </p:cNvPr>
          <p:cNvPicPr>
            <a:picLocks noChangeAspect="1"/>
          </p:cNvPicPr>
          <p:nvPr/>
        </p:nvPicPr>
        <p:blipFill>
          <a:blip r:embed="rId5"/>
          <a:stretch>
            <a:fillRect/>
          </a:stretch>
        </p:blipFill>
        <p:spPr>
          <a:xfrm>
            <a:off x="4567625" y="2227222"/>
            <a:ext cx="3782290" cy="358189"/>
          </a:xfrm>
          <a:prstGeom prst="rect">
            <a:avLst/>
          </a:prstGeom>
        </p:spPr>
      </p:pic>
      <p:pic>
        <p:nvPicPr>
          <p:cNvPr id="11" name="Picture 11" descr="A picture containing knife&#10;&#10;Description automatically generated">
            <a:extLst>
              <a:ext uri="{FF2B5EF4-FFF2-40B4-BE49-F238E27FC236}">
                <a16:creationId xmlns:a16="http://schemas.microsoft.com/office/drawing/2014/main" id="{CB2238B2-E280-4EDC-BE54-A6981F9AEBD8}"/>
              </a:ext>
            </a:extLst>
          </p:cNvPr>
          <p:cNvPicPr>
            <a:picLocks noChangeAspect="1"/>
          </p:cNvPicPr>
          <p:nvPr/>
        </p:nvPicPr>
        <p:blipFill>
          <a:blip r:embed="rId6"/>
          <a:stretch>
            <a:fillRect/>
          </a:stretch>
        </p:blipFill>
        <p:spPr>
          <a:xfrm>
            <a:off x="4495800" y="2559906"/>
            <a:ext cx="3741420" cy="999048"/>
          </a:xfrm>
          <a:prstGeom prst="rect">
            <a:avLst/>
          </a:prstGeom>
        </p:spPr>
      </p:pic>
      <p:pic>
        <p:nvPicPr>
          <p:cNvPr id="12" name="Picture 12" descr="A close up of a logo&#10;&#10;Description automatically generated">
            <a:extLst>
              <a:ext uri="{FF2B5EF4-FFF2-40B4-BE49-F238E27FC236}">
                <a16:creationId xmlns:a16="http://schemas.microsoft.com/office/drawing/2014/main" id="{730F9D83-CF98-4D0A-AD86-8565FE780D40}"/>
              </a:ext>
            </a:extLst>
          </p:cNvPr>
          <p:cNvPicPr>
            <a:picLocks noChangeAspect="1"/>
          </p:cNvPicPr>
          <p:nvPr/>
        </p:nvPicPr>
        <p:blipFill>
          <a:blip r:embed="rId7"/>
          <a:stretch>
            <a:fillRect/>
          </a:stretch>
        </p:blipFill>
        <p:spPr>
          <a:xfrm>
            <a:off x="6697168" y="3881451"/>
            <a:ext cx="1968677" cy="2726994"/>
          </a:xfrm>
          <a:prstGeom prst="rect">
            <a:avLst/>
          </a:prstGeom>
        </p:spPr>
      </p:pic>
    </p:spTree>
    <p:extLst>
      <p:ext uri="{BB962C8B-B14F-4D97-AF65-F5344CB8AC3E}">
        <p14:creationId xmlns:p14="http://schemas.microsoft.com/office/powerpoint/2010/main" val="4284897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A13B4E16-B6CB-4E67-B0EF-7DD418762E00}"/>
              </a:ext>
            </a:extLst>
          </p:cNvPr>
          <p:cNvPicPr>
            <a:picLocks noChangeAspect="1"/>
          </p:cNvPicPr>
          <p:nvPr/>
        </p:nvPicPr>
        <p:blipFill>
          <a:blip r:embed="rId3"/>
          <a:stretch>
            <a:fillRect/>
          </a:stretch>
        </p:blipFill>
        <p:spPr>
          <a:xfrm>
            <a:off x="586266" y="512578"/>
            <a:ext cx="6046415" cy="2157744"/>
          </a:xfrm>
          <a:prstGeom prst="rect">
            <a:avLst/>
          </a:prstGeom>
        </p:spPr>
      </p:pic>
      <p:pic>
        <p:nvPicPr>
          <p:cNvPr id="3" name="Picture 3" descr="A picture containing device&#10;&#10;Description automatically generated">
            <a:extLst>
              <a:ext uri="{FF2B5EF4-FFF2-40B4-BE49-F238E27FC236}">
                <a16:creationId xmlns:a16="http://schemas.microsoft.com/office/drawing/2014/main" id="{9C538B68-9AC7-4A7F-BECC-BCB9CD5B0E94}"/>
              </a:ext>
            </a:extLst>
          </p:cNvPr>
          <p:cNvPicPr>
            <a:picLocks noChangeAspect="1"/>
          </p:cNvPicPr>
          <p:nvPr/>
        </p:nvPicPr>
        <p:blipFill>
          <a:blip r:embed="rId4"/>
          <a:stretch>
            <a:fillRect/>
          </a:stretch>
        </p:blipFill>
        <p:spPr>
          <a:xfrm>
            <a:off x="586266" y="2755505"/>
            <a:ext cx="4919822" cy="2768902"/>
          </a:xfrm>
          <a:prstGeom prst="rect">
            <a:avLst/>
          </a:prstGeom>
        </p:spPr>
      </p:pic>
      <p:pic>
        <p:nvPicPr>
          <p:cNvPr id="4" name="Picture 4" descr="A picture containing drawing&#10;&#10;Description automatically generated">
            <a:extLst>
              <a:ext uri="{FF2B5EF4-FFF2-40B4-BE49-F238E27FC236}">
                <a16:creationId xmlns:a16="http://schemas.microsoft.com/office/drawing/2014/main" id="{5FC0C15D-2B7C-447E-8976-59BCCA784379}"/>
              </a:ext>
            </a:extLst>
          </p:cNvPr>
          <p:cNvPicPr>
            <a:picLocks noChangeAspect="1"/>
          </p:cNvPicPr>
          <p:nvPr/>
        </p:nvPicPr>
        <p:blipFill>
          <a:blip r:embed="rId5"/>
          <a:stretch>
            <a:fillRect/>
          </a:stretch>
        </p:blipFill>
        <p:spPr>
          <a:xfrm>
            <a:off x="6238078" y="5635495"/>
            <a:ext cx="2333625" cy="771525"/>
          </a:xfrm>
          <a:prstGeom prst="rect">
            <a:avLst/>
          </a:prstGeom>
        </p:spPr>
      </p:pic>
    </p:spTree>
    <p:extLst>
      <p:ext uri="{BB962C8B-B14F-4D97-AF65-F5344CB8AC3E}">
        <p14:creationId xmlns:p14="http://schemas.microsoft.com/office/powerpoint/2010/main" val="230772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69AE7860-8481-436D-9EB7-E7AE7502C9A9}"/>
              </a:ext>
            </a:extLst>
          </p:cNvPr>
          <p:cNvPicPr>
            <a:picLocks noChangeAspect="1"/>
          </p:cNvPicPr>
          <p:nvPr/>
        </p:nvPicPr>
        <p:blipFill>
          <a:blip r:embed="rId3"/>
          <a:stretch>
            <a:fillRect/>
          </a:stretch>
        </p:blipFill>
        <p:spPr>
          <a:xfrm>
            <a:off x="-146566" y="197990"/>
            <a:ext cx="9185563" cy="5390114"/>
          </a:xfrm>
          <a:prstGeom prst="rect">
            <a:avLst/>
          </a:prstGeom>
        </p:spPr>
      </p:pic>
      <p:pic>
        <p:nvPicPr>
          <p:cNvPr id="3" name="Picture 3" descr="A picture containing drawing&#10;&#10;Description automatically generated">
            <a:extLst>
              <a:ext uri="{FF2B5EF4-FFF2-40B4-BE49-F238E27FC236}">
                <a16:creationId xmlns:a16="http://schemas.microsoft.com/office/drawing/2014/main" id="{C0AC0BD4-1509-4286-B33D-74A233023BC2}"/>
              </a:ext>
            </a:extLst>
          </p:cNvPr>
          <p:cNvPicPr>
            <a:picLocks noChangeAspect="1"/>
          </p:cNvPicPr>
          <p:nvPr/>
        </p:nvPicPr>
        <p:blipFill>
          <a:blip r:embed="rId4"/>
          <a:stretch>
            <a:fillRect/>
          </a:stretch>
        </p:blipFill>
        <p:spPr>
          <a:xfrm>
            <a:off x="6424021" y="5783863"/>
            <a:ext cx="2333625" cy="781050"/>
          </a:xfrm>
          <a:prstGeom prst="rect">
            <a:avLst/>
          </a:prstGeom>
        </p:spPr>
      </p:pic>
    </p:spTree>
    <p:extLst>
      <p:ext uri="{BB962C8B-B14F-4D97-AF65-F5344CB8AC3E}">
        <p14:creationId xmlns:p14="http://schemas.microsoft.com/office/powerpoint/2010/main" val="1528361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posing for the camera&#10;&#10;Description automatically generated">
            <a:extLst>
              <a:ext uri="{FF2B5EF4-FFF2-40B4-BE49-F238E27FC236}">
                <a16:creationId xmlns:a16="http://schemas.microsoft.com/office/drawing/2014/main" id="{069CE58D-2B39-40CB-86B6-3322A741C053}"/>
              </a:ext>
            </a:extLst>
          </p:cNvPr>
          <p:cNvPicPr>
            <a:picLocks noChangeAspect="1"/>
          </p:cNvPicPr>
          <p:nvPr/>
        </p:nvPicPr>
        <p:blipFill>
          <a:blip r:embed="rId3"/>
          <a:stretch>
            <a:fillRect/>
          </a:stretch>
        </p:blipFill>
        <p:spPr>
          <a:xfrm>
            <a:off x="94065" y="290678"/>
            <a:ext cx="4766692" cy="6779785"/>
          </a:xfrm>
          <a:prstGeom prst="rect">
            <a:avLst/>
          </a:prstGeom>
        </p:spPr>
      </p:pic>
      <p:pic>
        <p:nvPicPr>
          <p:cNvPr id="4" name="Picture 4" descr="A screenshot of a cell phone&#10;&#10;Description automatically generated">
            <a:extLst>
              <a:ext uri="{FF2B5EF4-FFF2-40B4-BE49-F238E27FC236}">
                <a16:creationId xmlns:a16="http://schemas.microsoft.com/office/drawing/2014/main" id="{9B88F78D-791E-4A55-BE6F-8E9036026470}"/>
              </a:ext>
            </a:extLst>
          </p:cNvPr>
          <p:cNvPicPr>
            <a:picLocks noChangeAspect="1"/>
          </p:cNvPicPr>
          <p:nvPr/>
        </p:nvPicPr>
        <p:blipFill>
          <a:blip r:embed="rId4"/>
          <a:stretch>
            <a:fillRect/>
          </a:stretch>
        </p:blipFill>
        <p:spPr>
          <a:xfrm>
            <a:off x="3408218" y="860741"/>
            <a:ext cx="4766692" cy="5234958"/>
          </a:xfrm>
          <a:prstGeom prst="rect">
            <a:avLst/>
          </a:prstGeom>
        </p:spPr>
      </p:pic>
    </p:spTree>
    <p:extLst>
      <p:ext uri="{BB962C8B-B14F-4D97-AF65-F5344CB8AC3E}">
        <p14:creationId xmlns:p14="http://schemas.microsoft.com/office/powerpoint/2010/main" val="1610303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A screenshot of a social media post&#10;&#10;Description automatically generated">
            <a:extLst>
              <a:ext uri="{FF2B5EF4-FFF2-40B4-BE49-F238E27FC236}">
                <a16:creationId xmlns:a16="http://schemas.microsoft.com/office/drawing/2014/main" id="{AF107A6A-3367-470F-9BE3-BA153690A624}"/>
              </a:ext>
            </a:extLst>
          </p:cNvPr>
          <p:cNvPicPr>
            <a:picLocks noChangeAspect="1"/>
          </p:cNvPicPr>
          <p:nvPr/>
        </p:nvPicPr>
        <p:blipFill>
          <a:blip r:embed="rId3"/>
          <a:stretch>
            <a:fillRect/>
          </a:stretch>
        </p:blipFill>
        <p:spPr>
          <a:xfrm>
            <a:off x="-37681" y="1618832"/>
            <a:ext cx="9205744" cy="4820955"/>
          </a:xfrm>
          <a:prstGeom prst="rect">
            <a:avLst/>
          </a:prstGeom>
        </p:spPr>
      </p:pic>
      <p:sp>
        <p:nvSpPr>
          <p:cNvPr id="6" name="Rectangle 5">
            <a:extLst>
              <a:ext uri="{FF2B5EF4-FFF2-40B4-BE49-F238E27FC236}">
                <a16:creationId xmlns:a16="http://schemas.microsoft.com/office/drawing/2014/main" id="{5C926B47-F89B-4C8A-82C1-F1D06B45D06D}"/>
              </a:ext>
            </a:extLst>
          </p:cNvPr>
          <p:cNvSpPr/>
          <p:nvPr/>
        </p:nvSpPr>
        <p:spPr>
          <a:xfrm>
            <a:off x="-51135" y="938735"/>
            <a:ext cx="9198687" cy="776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E643F9-13DA-48F2-B088-660AB7D8889C}"/>
              </a:ext>
            </a:extLst>
          </p:cNvPr>
          <p:cNvSpPr txBox="1"/>
          <p:nvPr/>
        </p:nvSpPr>
        <p:spPr>
          <a:xfrm>
            <a:off x="597204" y="684706"/>
            <a:ext cx="368385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a:latin typeface="Roboto Medium"/>
              </a:rPr>
              <a:t>Bringing 'thrive' to life</a:t>
            </a:r>
          </a:p>
        </p:txBody>
      </p:sp>
    </p:spTree>
    <p:extLst>
      <p:ext uri="{BB962C8B-B14F-4D97-AF65-F5344CB8AC3E}">
        <p14:creationId xmlns:p14="http://schemas.microsoft.com/office/powerpoint/2010/main" val="729359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1C651E25-2857-4938-95CF-758C7B89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96" y="1052578"/>
            <a:ext cx="1174945" cy="1382327"/>
          </a:xfrm>
          <a:prstGeom prst="rect">
            <a:avLst/>
          </a:prstGeom>
        </p:spPr>
      </p:pic>
      <p:grpSp>
        <p:nvGrpSpPr>
          <p:cNvPr id="4" name="Group 3">
            <a:extLst>
              <a:ext uri="{FF2B5EF4-FFF2-40B4-BE49-F238E27FC236}">
                <a16:creationId xmlns:a16="http://schemas.microsoft.com/office/drawing/2014/main" id="{FFD60ED6-5CA3-483D-8381-A3B0A8D2E735}"/>
              </a:ext>
            </a:extLst>
          </p:cNvPr>
          <p:cNvGrpSpPr/>
          <p:nvPr/>
        </p:nvGrpSpPr>
        <p:grpSpPr>
          <a:xfrm>
            <a:off x="6610954" y="6041706"/>
            <a:ext cx="2533046" cy="369332"/>
            <a:chOff x="4737630" y="6134100"/>
            <a:chExt cx="2818870" cy="492443"/>
          </a:xfrm>
        </p:grpSpPr>
        <p:sp>
          <p:nvSpPr>
            <p:cNvPr id="5" name="TextBox 4">
              <a:extLst>
                <a:ext uri="{FF2B5EF4-FFF2-40B4-BE49-F238E27FC236}">
                  <a16:creationId xmlns:a16="http://schemas.microsoft.com/office/drawing/2014/main" id="{882DA52C-CC67-4356-9950-FD1666E57B74}"/>
                </a:ext>
              </a:extLst>
            </p:cNvPr>
            <p:cNvSpPr txBox="1"/>
            <p:nvPr/>
          </p:nvSpPr>
          <p:spPr>
            <a:xfrm>
              <a:off x="4891839" y="6134100"/>
              <a:ext cx="2664661" cy="492443"/>
            </a:xfrm>
            <a:prstGeom prst="rect">
              <a:avLst/>
            </a:prstGeom>
            <a:noFill/>
          </p:spPr>
          <p:txBody>
            <a:bodyPr wrap="square" rtlCol="0">
              <a:spAutoFit/>
            </a:bodyPr>
            <a:lstStyle/>
            <a:p>
              <a:r>
                <a:rPr lang="en-US" b="1">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prescient.edu.au</a:t>
              </a:r>
              <a:endParaRPr lang="en-AU" b="1">
                <a:solidFill>
                  <a:srgbClr val="002060"/>
                </a:solidFill>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6" name="Picture 5" descr="A close up of a logo&#10;&#10;Description automatically generated">
              <a:extLst>
                <a:ext uri="{FF2B5EF4-FFF2-40B4-BE49-F238E27FC236}">
                  <a16:creationId xmlns:a16="http://schemas.microsoft.com/office/drawing/2014/main" id="{D8513E24-2F63-4451-8587-40FCA564C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7630" y="6292937"/>
              <a:ext cx="158370" cy="185200"/>
            </a:xfrm>
            <a:prstGeom prst="rect">
              <a:avLst/>
            </a:prstGeom>
          </p:spPr>
        </p:pic>
      </p:grpSp>
      <p:pic>
        <p:nvPicPr>
          <p:cNvPr id="7" name="Picture 7" descr="A picture containing drawing, plate&#10;&#10;Description automatically generated">
            <a:extLst>
              <a:ext uri="{FF2B5EF4-FFF2-40B4-BE49-F238E27FC236}">
                <a16:creationId xmlns:a16="http://schemas.microsoft.com/office/drawing/2014/main" id="{6B1F6C78-5C0E-431F-9E2B-83721E2829BF}"/>
              </a:ext>
            </a:extLst>
          </p:cNvPr>
          <p:cNvPicPr>
            <a:picLocks noChangeAspect="1"/>
          </p:cNvPicPr>
          <p:nvPr/>
        </p:nvPicPr>
        <p:blipFill>
          <a:blip r:embed="rId5"/>
          <a:stretch>
            <a:fillRect/>
          </a:stretch>
        </p:blipFill>
        <p:spPr>
          <a:xfrm>
            <a:off x="1778853" y="2139513"/>
            <a:ext cx="6028124" cy="2578975"/>
          </a:xfrm>
          <a:prstGeom prst="rect">
            <a:avLst/>
          </a:prstGeom>
        </p:spPr>
      </p:pic>
    </p:spTree>
    <p:extLst>
      <p:ext uri="{BB962C8B-B14F-4D97-AF65-F5344CB8AC3E}">
        <p14:creationId xmlns:p14="http://schemas.microsoft.com/office/powerpoint/2010/main" val="2448983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69460C-8540-4EA3-9494-0FE85331564E}"/>
              </a:ext>
            </a:extLst>
          </p:cNvPr>
          <p:cNvSpPr>
            <a:spLocks noGrp="1"/>
          </p:cNvSpPr>
          <p:nvPr>
            <p:ph idx="4294967295"/>
          </p:nvPr>
        </p:nvSpPr>
        <p:spPr>
          <a:xfrm>
            <a:off x="1606062" y="2341119"/>
            <a:ext cx="6705600" cy="2480851"/>
          </a:xfrm>
        </p:spPr>
        <p:txBody>
          <a:bodyPr>
            <a:noAutofit/>
          </a:bodyPr>
          <a:lstStyle/>
          <a:p>
            <a:pPr marL="0" indent="0">
              <a:buNone/>
            </a:pPr>
            <a:r>
              <a:rPr lang="en-US" sz="2700">
                <a:solidFill>
                  <a:srgbClr val="2E3F7F"/>
                </a:solidFill>
                <a:latin typeface="aktiv-grotesk"/>
              </a:rPr>
              <a:t>Prescient is a network of educators who are committed to delivering transformative professional learning. We share ideas, problem-solve and empower teachers in their vital role as change agents. </a:t>
            </a:r>
            <a:endParaRPr lang="en-AU" sz="2700">
              <a:latin typeface="aktiv-grotesk"/>
            </a:endParaRPr>
          </a:p>
        </p:txBody>
      </p:sp>
      <p:pic>
        <p:nvPicPr>
          <p:cNvPr id="7" name="Picture 6" descr="A close up of a logo&#10;&#10;Description automatically generated">
            <a:extLst>
              <a:ext uri="{FF2B5EF4-FFF2-40B4-BE49-F238E27FC236}">
                <a16:creationId xmlns:a16="http://schemas.microsoft.com/office/drawing/2014/main" id="{524FFA6E-835A-4CF6-8BD3-B95391F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931" y="700885"/>
            <a:ext cx="1174945" cy="1382327"/>
          </a:xfrm>
          <a:prstGeom prst="rect">
            <a:avLst/>
          </a:prstGeom>
        </p:spPr>
      </p:pic>
      <p:grpSp>
        <p:nvGrpSpPr>
          <p:cNvPr id="10" name="Group 9">
            <a:extLst>
              <a:ext uri="{FF2B5EF4-FFF2-40B4-BE49-F238E27FC236}">
                <a16:creationId xmlns:a16="http://schemas.microsoft.com/office/drawing/2014/main" id="{21BC059D-5ADE-4E57-82D6-73CBAD7E28F1}"/>
              </a:ext>
            </a:extLst>
          </p:cNvPr>
          <p:cNvGrpSpPr/>
          <p:nvPr/>
        </p:nvGrpSpPr>
        <p:grpSpPr>
          <a:xfrm>
            <a:off x="339569" y="6178333"/>
            <a:ext cx="2256613" cy="369332"/>
            <a:chOff x="4737630" y="6134103"/>
            <a:chExt cx="2818870" cy="492443"/>
          </a:xfrm>
        </p:grpSpPr>
        <p:sp>
          <p:nvSpPr>
            <p:cNvPr id="11" name="TextBox 10">
              <a:extLst>
                <a:ext uri="{FF2B5EF4-FFF2-40B4-BE49-F238E27FC236}">
                  <a16:creationId xmlns:a16="http://schemas.microsoft.com/office/drawing/2014/main" id="{4F2DEAA9-C2BF-4F6A-A546-A328B45DFCEA}"/>
                </a:ext>
              </a:extLst>
            </p:cNvPr>
            <p:cNvSpPr txBox="1"/>
            <p:nvPr/>
          </p:nvSpPr>
          <p:spPr>
            <a:xfrm>
              <a:off x="4891839" y="6134103"/>
              <a:ext cx="2664661" cy="492443"/>
            </a:xfrm>
            <a:prstGeom prst="rect">
              <a:avLst/>
            </a:prstGeom>
            <a:noFill/>
          </p:spPr>
          <p:txBody>
            <a:bodyPr wrap="square" rtlCol="0">
              <a:spAutoFit/>
            </a:bodyPr>
            <a:lstStyle/>
            <a:p>
              <a:r>
                <a:rPr lang="en-US" b="1">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prescient.edu.au</a:t>
              </a:r>
              <a:endParaRPr lang="en-AU" b="1">
                <a:solidFill>
                  <a:srgbClr val="002060"/>
                </a:solidFill>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4BB535F4-1F2D-42A7-84B6-671A52A1A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7630" y="6292937"/>
              <a:ext cx="158370" cy="185200"/>
            </a:xfrm>
            <a:prstGeom prst="rect">
              <a:avLst/>
            </a:prstGeom>
          </p:spPr>
        </p:pic>
      </p:grpSp>
      <p:pic>
        <p:nvPicPr>
          <p:cNvPr id="2" name="Picture 2" descr="A picture containing plate, drawing&#10;&#10;Description automatically generated">
            <a:extLst>
              <a:ext uri="{FF2B5EF4-FFF2-40B4-BE49-F238E27FC236}">
                <a16:creationId xmlns:a16="http://schemas.microsoft.com/office/drawing/2014/main" id="{BFC3CAAB-AA1A-45CB-B2B1-9C6481B4CDEE}"/>
              </a:ext>
            </a:extLst>
          </p:cNvPr>
          <p:cNvPicPr>
            <a:picLocks noChangeAspect="1"/>
          </p:cNvPicPr>
          <p:nvPr/>
        </p:nvPicPr>
        <p:blipFill>
          <a:blip r:embed="rId5"/>
          <a:stretch>
            <a:fillRect/>
          </a:stretch>
        </p:blipFill>
        <p:spPr>
          <a:xfrm>
            <a:off x="7071232" y="5886291"/>
            <a:ext cx="1532965" cy="665946"/>
          </a:xfrm>
          <a:prstGeom prst="rect">
            <a:avLst/>
          </a:prstGeom>
        </p:spPr>
      </p:pic>
    </p:spTree>
    <p:extLst>
      <p:ext uri="{BB962C8B-B14F-4D97-AF65-F5344CB8AC3E}">
        <p14:creationId xmlns:p14="http://schemas.microsoft.com/office/powerpoint/2010/main" val="924469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15EED9-EEC1-4F50-9490-3B78E60B780F}"/>
              </a:ext>
            </a:extLst>
          </p:cNvPr>
          <p:cNvSpPr>
            <a:spLocks noGrp="1"/>
          </p:cNvSpPr>
          <p:nvPr>
            <p:ph type="title" idx="4294967295"/>
          </p:nvPr>
        </p:nvSpPr>
        <p:spPr>
          <a:xfrm>
            <a:off x="1989600" y="838290"/>
            <a:ext cx="5806245" cy="854164"/>
          </a:xfrm>
        </p:spPr>
        <p:txBody>
          <a:bodyPr/>
          <a:lstStyle/>
          <a:p>
            <a:r>
              <a:rPr lang="en-US" sz="3300">
                <a:solidFill>
                  <a:srgbClr val="002060"/>
                </a:solidFill>
                <a:latin typeface="Aktiv Grotesk Ex" panose="020B0804020203020204" pitchFamily="34" charset="0"/>
                <a:cs typeface="Aktiv Grotesk Ex" panose="020B0804020203020204" pitchFamily="34" charset="0"/>
              </a:rPr>
              <a:t>Prescient courses</a:t>
            </a:r>
            <a:endParaRPr lang="en-AU" sz="3300">
              <a:solidFill>
                <a:srgbClr val="002060"/>
              </a:solidFill>
              <a:latin typeface="Aktiv Grotesk Ex" panose="020B0804020203020204" pitchFamily="34" charset="0"/>
              <a:cs typeface="Aktiv Grotesk Ex" panose="020B0804020203020204" pitchFamily="34" charset="0"/>
            </a:endParaRPr>
          </a:p>
        </p:txBody>
      </p:sp>
      <p:pic>
        <p:nvPicPr>
          <p:cNvPr id="35" name="Picture Placeholder 34" descr="A group of people sitting at a table&#10;&#10;Description automatically generated">
            <a:extLst>
              <a:ext uri="{FF2B5EF4-FFF2-40B4-BE49-F238E27FC236}">
                <a16:creationId xmlns:a16="http://schemas.microsoft.com/office/drawing/2014/main" id="{965D1810-3A19-47CB-BB6B-31B507C9130E}"/>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tretch/>
        </p:blipFill>
        <p:spPr>
          <a:xfrm>
            <a:off x="4514850" y="2201863"/>
            <a:ext cx="4629150" cy="2713037"/>
          </a:xfrm>
        </p:spPr>
      </p:pic>
      <p:sp>
        <p:nvSpPr>
          <p:cNvPr id="19" name="Text Placeholder 18">
            <a:extLst>
              <a:ext uri="{FF2B5EF4-FFF2-40B4-BE49-F238E27FC236}">
                <a16:creationId xmlns:a16="http://schemas.microsoft.com/office/drawing/2014/main" id="{C8DCD384-1BC5-4ABC-9935-EDB910E3D48F}"/>
              </a:ext>
            </a:extLst>
          </p:cNvPr>
          <p:cNvSpPr>
            <a:spLocks noGrp="1"/>
          </p:cNvSpPr>
          <p:nvPr>
            <p:ph type="body" sz="half" idx="4294967295"/>
          </p:nvPr>
        </p:nvSpPr>
        <p:spPr>
          <a:xfrm>
            <a:off x="670398" y="2236788"/>
            <a:ext cx="3505200" cy="2678112"/>
          </a:xfrm>
        </p:spPr>
        <p:txBody>
          <a:bodyPr>
            <a:normAutofit/>
          </a:bodyPr>
          <a:lstStyle/>
          <a:p>
            <a:endParaRPr lang="en-US" sz="1500" b="1">
              <a:solidFill>
                <a:schemeClr val="bg1"/>
              </a:solidFill>
              <a:latin typeface="Aktiv Grotesk Ex" panose="020B0804020203020204" pitchFamily="34" charset="0"/>
              <a:cs typeface="Aktiv Grotesk Ex" panose="020B0804020203020204" pitchFamily="34" charset="0"/>
            </a:endParaRPr>
          </a:p>
          <a:p>
            <a:r>
              <a:rPr lang="en-US" sz="2400" b="1">
                <a:solidFill>
                  <a:srgbClr val="002060"/>
                </a:solidFill>
                <a:latin typeface="Aktiv Grotesk" panose="020B0804020202020204" pitchFamily="34" charset="0"/>
                <a:ea typeface="Aktiv Grotesk" panose="020B0804020202020204" pitchFamily="34" charset="0"/>
                <a:cs typeface="Aktiv Grotesk" panose="020B0804020202020204" pitchFamily="34" charset="0"/>
              </a:rPr>
              <a:t>Assessment for Educators (AES)</a:t>
            </a:r>
          </a:p>
          <a:p>
            <a:endParaRPr lang="en-US" sz="2400" b="1">
              <a:solidFill>
                <a:srgbClr val="002060"/>
              </a:solidFill>
              <a:latin typeface="Aktiv Grotesk" panose="020B0804020202020204" pitchFamily="34" charset="0"/>
              <a:ea typeface="Aktiv Grotesk" panose="020B0804020202020204" pitchFamily="34" charset="0"/>
              <a:cs typeface="Aktiv Grotesk" panose="020B0804020202020204" pitchFamily="34" charset="0"/>
            </a:endParaRPr>
          </a:p>
          <a:p>
            <a:r>
              <a:rPr lang="en-US" sz="2400" b="1">
                <a:solidFill>
                  <a:srgbClr val="002060"/>
                </a:solidFill>
                <a:latin typeface="Aktiv Grotesk" panose="020B0804020202020204" pitchFamily="34" charset="0"/>
                <a:ea typeface="Aktiv Grotesk" panose="020B0804020202020204" pitchFamily="34" charset="0"/>
                <a:cs typeface="Aktiv Grotesk" panose="020B0804020202020204" pitchFamily="34" charset="0"/>
              </a:rPr>
              <a:t>Certified Educational Assessors (CEA)</a:t>
            </a:r>
          </a:p>
          <a:p>
            <a:endParaRPr lang="en-US" sz="1500" b="1">
              <a:solidFill>
                <a:srgbClr val="2E3F7F"/>
              </a:solidFill>
              <a:latin typeface="Aktiv Grotesk Ex" panose="020B0804020203020204" pitchFamily="34" charset="0"/>
              <a:cs typeface="Aktiv Grotesk Ex" panose="020B0804020203020204" pitchFamily="34" charset="0"/>
            </a:endParaRPr>
          </a:p>
        </p:txBody>
      </p:sp>
      <p:grpSp>
        <p:nvGrpSpPr>
          <p:cNvPr id="8" name="Group 7">
            <a:extLst>
              <a:ext uri="{FF2B5EF4-FFF2-40B4-BE49-F238E27FC236}">
                <a16:creationId xmlns:a16="http://schemas.microsoft.com/office/drawing/2014/main" id="{48162E8A-428E-454A-AA70-C9B38F179E92}"/>
              </a:ext>
            </a:extLst>
          </p:cNvPr>
          <p:cNvGrpSpPr/>
          <p:nvPr/>
        </p:nvGrpSpPr>
        <p:grpSpPr>
          <a:xfrm>
            <a:off x="670398" y="6150604"/>
            <a:ext cx="2256613" cy="369332"/>
            <a:chOff x="4737630" y="6134103"/>
            <a:chExt cx="2818870" cy="492443"/>
          </a:xfrm>
        </p:grpSpPr>
        <p:sp>
          <p:nvSpPr>
            <p:cNvPr id="9" name="TextBox 8">
              <a:extLst>
                <a:ext uri="{FF2B5EF4-FFF2-40B4-BE49-F238E27FC236}">
                  <a16:creationId xmlns:a16="http://schemas.microsoft.com/office/drawing/2014/main" id="{E79FB673-22E3-429E-8451-8243A3EA0BF3}"/>
                </a:ext>
              </a:extLst>
            </p:cNvPr>
            <p:cNvSpPr txBox="1"/>
            <p:nvPr/>
          </p:nvSpPr>
          <p:spPr>
            <a:xfrm>
              <a:off x="4891839" y="6134103"/>
              <a:ext cx="2664661" cy="492443"/>
            </a:xfrm>
            <a:prstGeom prst="rect">
              <a:avLst/>
            </a:prstGeom>
            <a:noFill/>
          </p:spPr>
          <p:txBody>
            <a:bodyPr wrap="square" rtlCol="0">
              <a:spAutoFit/>
            </a:bodyPr>
            <a:lstStyle/>
            <a:p>
              <a:r>
                <a:rPr lang="en-US" b="1">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prescient.edu.au</a:t>
              </a:r>
              <a:endParaRPr lang="en-AU" b="1">
                <a:solidFill>
                  <a:srgbClr val="002060"/>
                </a:solidFill>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1CD9E578-5FB5-462C-9D7F-E0951948F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7630" y="6292937"/>
              <a:ext cx="158370" cy="185200"/>
            </a:xfrm>
            <a:prstGeom prst="rect">
              <a:avLst/>
            </a:prstGeom>
          </p:spPr>
        </p:pic>
      </p:grpSp>
      <p:pic>
        <p:nvPicPr>
          <p:cNvPr id="11" name="Picture 10" descr="A close up of a logo&#10;&#10;Description automatically generated">
            <a:extLst>
              <a:ext uri="{FF2B5EF4-FFF2-40B4-BE49-F238E27FC236}">
                <a16:creationId xmlns:a16="http://schemas.microsoft.com/office/drawing/2014/main" id="{E76E18E9-E6F1-49C7-9FF8-9C0EECC658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75" y="522730"/>
            <a:ext cx="1174945" cy="1382327"/>
          </a:xfrm>
          <a:prstGeom prst="rect">
            <a:avLst/>
          </a:prstGeom>
        </p:spPr>
      </p:pic>
      <p:pic>
        <p:nvPicPr>
          <p:cNvPr id="2" name="Picture 2" descr="A picture containing plate, drawing&#10;&#10;Description automatically generated">
            <a:extLst>
              <a:ext uri="{FF2B5EF4-FFF2-40B4-BE49-F238E27FC236}">
                <a16:creationId xmlns:a16="http://schemas.microsoft.com/office/drawing/2014/main" id="{968244A6-A60F-4D6E-963A-16785FF31805}"/>
              </a:ext>
            </a:extLst>
          </p:cNvPr>
          <p:cNvPicPr>
            <a:picLocks noChangeAspect="1"/>
          </p:cNvPicPr>
          <p:nvPr/>
        </p:nvPicPr>
        <p:blipFill>
          <a:blip r:embed="rId6"/>
          <a:stretch>
            <a:fillRect/>
          </a:stretch>
        </p:blipFill>
        <p:spPr>
          <a:xfrm>
            <a:off x="7071232" y="5886291"/>
            <a:ext cx="1532965" cy="665946"/>
          </a:xfrm>
          <a:prstGeom prst="rect">
            <a:avLst/>
          </a:prstGeom>
        </p:spPr>
      </p:pic>
    </p:spTree>
    <p:extLst>
      <p:ext uri="{BB962C8B-B14F-4D97-AF65-F5344CB8AC3E}">
        <p14:creationId xmlns:p14="http://schemas.microsoft.com/office/powerpoint/2010/main" val="4033602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14E606-A217-4948-953A-F6BA41ECCC3E}"/>
              </a:ext>
            </a:extLst>
          </p:cNvPr>
          <p:cNvSpPr>
            <a:spLocks noGrp="1"/>
          </p:cNvSpPr>
          <p:nvPr>
            <p:ph type="body" idx="4294967295"/>
          </p:nvPr>
        </p:nvSpPr>
        <p:spPr>
          <a:xfrm>
            <a:off x="891824" y="1561610"/>
            <a:ext cx="4071938" cy="609600"/>
          </a:xfrm>
        </p:spPr>
        <p:txBody>
          <a:bodyPr>
            <a:normAutofit/>
          </a:bodyPr>
          <a:lstStyle/>
          <a:p>
            <a:pPr>
              <a:spcBef>
                <a:spcPts val="0"/>
              </a:spcBef>
            </a:pPr>
            <a:r>
              <a:rPr lang="en-US"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02 Sept</a:t>
            </a:r>
          </a:p>
          <a:p>
            <a:pPr>
              <a:spcBef>
                <a:spcPts val="0"/>
              </a:spcBef>
            </a:pPr>
            <a:r>
              <a:rPr lang="en-US" sz="1600">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Feedback for impact</a:t>
            </a:r>
            <a:endParaRPr lang="en-AU" sz="1600">
              <a:solidFill>
                <a:srgbClr val="002060"/>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6" name="Text Placeholder 15">
            <a:extLst>
              <a:ext uri="{FF2B5EF4-FFF2-40B4-BE49-F238E27FC236}">
                <a16:creationId xmlns:a16="http://schemas.microsoft.com/office/drawing/2014/main" id="{7A67E43F-325C-4AC4-AB87-1B3D55A2E436}"/>
              </a:ext>
            </a:extLst>
          </p:cNvPr>
          <p:cNvSpPr>
            <a:spLocks noGrp="1"/>
          </p:cNvSpPr>
          <p:nvPr>
            <p:ph type="body" sz="quarter" idx="4294967295"/>
          </p:nvPr>
        </p:nvSpPr>
        <p:spPr>
          <a:xfrm>
            <a:off x="4701525" y="1560279"/>
            <a:ext cx="4270375" cy="609600"/>
          </a:xfrm>
        </p:spPr>
        <p:txBody>
          <a:bodyPr>
            <a:normAutofit/>
          </a:bodyPr>
          <a:lstStyle/>
          <a:p>
            <a:pPr>
              <a:lnSpc>
                <a:spcPct val="100000"/>
              </a:lnSpc>
              <a:spcBef>
                <a:spcPts val="0"/>
              </a:spcBef>
            </a:pPr>
            <a:r>
              <a:rPr lang="en-US"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11 Sept</a:t>
            </a:r>
          </a:p>
          <a:p>
            <a:pPr>
              <a:lnSpc>
                <a:spcPct val="100000"/>
              </a:lnSpc>
              <a:spcBef>
                <a:spcPts val="0"/>
              </a:spcBef>
            </a:pPr>
            <a:r>
              <a:rPr lang="en-US"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Building stronger analysis in science</a:t>
            </a:r>
            <a:endParaRPr lang="en-AU"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8" name="Text Placeholder 17">
            <a:extLst>
              <a:ext uri="{FF2B5EF4-FFF2-40B4-BE49-F238E27FC236}">
                <a16:creationId xmlns:a16="http://schemas.microsoft.com/office/drawing/2014/main" id="{9AC50376-F50E-4DC9-9E29-4B30604D5DE2}"/>
              </a:ext>
            </a:extLst>
          </p:cNvPr>
          <p:cNvSpPr>
            <a:spLocks noGrp="1"/>
          </p:cNvSpPr>
          <p:nvPr>
            <p:ph type="body" sz="quarter" idx="4294967295"/>
          </p:nvPr>
        </p:nvSpPr>
        <p:spPr>
          <a:xfrm>
            <a:off x="1678781" y="1123657"/>
            <a:ext cx="5786438" cy="396875"/>
          </a:xfrm>
        </p:spPr>
        <p:txBody>
          <a:bodyPr/>
          <a:lstStyle/>
          <a:p>
            <a:r>
              <a:rPr lang="en-US">
                <a:solidFill>
                  <a:srgbClr val="002060"/>
                </a:solidFill>
                <a:latin typeface="aktiv-grotesk"/>
              </a:rPr>
              <a:t>Upcoming professional learning</a:t>
            </a:r>
            <a:endParaRPr lang="en-AU">
              <a:solidFill>
                <a:srgbClr val="002060"/>
              </a:solidFill>
              <a:latin typeface="aktiv-grotesk"/>
            </a:endParaRPr>
          </a:p>
          <a:p>
            <a:endParaRPr lang="en-AU"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3" name="Title 2">
            <a:extLst>
              <a:ext uri="{FF2B5EF4-FFF2-40B4-BE49-F238E27FC236}">
                <a16:creationId xmlns:a16="http://schemas.microsoft.com/office/drawing/2014/main" id="{E0A6276B-E76E-4279-BBA0-FC2C688F03DB}"/>
              </a:ext>
            </a:extLst>
          </p:cNvPr>
          <p:cNvSpPr>
            <a:spLocks noGrp="1"/>
          </p:cNvSpPr>
          <p:nvPr>
            <p:ph type="title" idx="4294967295"/>
          </p:nvPr>
        </p:nvSpPr>
        <p:spPr>
          <a:xfrm>
            <a:off x="1585575" y="395434"/>
            <a:ext cx="8002587" cy="855663"/>
          </a:xfrm>
        </p:spPr>
        <p:txBody>
          <a:bodyPr/>
          <a:lstStyle/>
          <a:p>
            <a:r>
              <a:rPr lang="en-US" sz="3300">
                <a:solidFill>
                  <a:srgbClr val="002060"/>
                </a:solidFill>
                <a:latin typeface="Aktiv Grotesk Ex" panose="020B0804020203020204" pitchFamily="34" charset="0"/>
                <a:cs typeface="Aktiv Grotesk Ex" panose="020B0804020203020204" pitchFamily="34" charset="0"/>
              </a:rPr>
              <a:t>What’s on</a:t>
            </a:r>
            <a:endParaRPr lang="en-AU" sz="3300">
              <a:solidFill>
                <a:srgbClr val="002060"/>
              </a:solidFill>
              <a:latin typeface="Aktiv Grotesk Ex" panose="020B0804020203020204" pitchFamily="34" charset="0"/>
              <a:cs typeface="Aktiv Grotesk Ex" panose="020B0804020203020204" pitchFamily="34" charset="0"/>
            </a:endParaRPr>
          </a:p>
        </p:txBody>
      </p:sp>
      <p:pic>
        <p:nvPicPr>
          <p:cNvPr id="8" name="Content Placeholder 7"/>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792785" y="2088456"/>
            <a:ext cx="3225800" cy="1895475"/>
          </a:xfrm>
        </p:spPr>
      </p:pic>
      <p:sp>
        <p:nvSpPr>
          <p:cNvPr id="2" name="Rectangle 1"/>
          <p:cNvSpPr/>
          <p:nvPr/>
        </p:nvSpPr>
        <p:spPr>
          <a:xfrm>
            <a:off x="708224" y="4259445"/>
            <a:ext cx="3863776" cy="521681"/>
          </a:xfrm>
          <a:prstGeom prst="rect">
            <a:avLst/>
          </a:prstGeom>
        </p:spPr>
        <p:txBody>
          <a:bodyPr wrap="square">
            <a:spAutoFit/>
          </a:bodyPr>
          <a:lstStyle/>
          <a:p>
            <a:pPr defTabSz="685800">
              <a:lnSpc>
                <a:spcPct val="90000"/>
              </a:lnSpc>
              <a:buFont typeface="Calibri" panose="020F0502020204030204" pitchFamily="34" charset="0"/>
              <a:buChar char="﻿"/>
            </a:pPr>
            <a:r>
              <a:rPr lang="en-US"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18 Sept</a:t>
            </a:r>
          </a:p>
          <a:p>
            <a:pPr defTabSz="685800">
              <a:lnSpc>
                <a:spcPct val="90000"/>
              </a:lnSpc>
              <a:buFont typeface="Calibri" panose="020F0502020204030204" pitchFamily="34" charset="0"/>
              <a:buChar char="﻿"/>
            </a:pPr>
            <a:r>
              <a:rPr lang="en-US"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Using video to enable active learning</a:t>
            </a:r>
            <a:endParaRPr lang="en-AU"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12" name="Content Placeholder 6">
            <a:extLst>
              <a:ext uri="{FF2B5EF4-FFF2-40B4-BE49-F238E27FC236}">
                <a16:creationId xmlns:a16="http://schemas.microsoft.com/office/drawing/2014/main" id="{4AA4523A-211F-47D7-BD44-F34DD4DC39AD}"/>
              </a:ext>
            </a:extLst>
          </p:cNvPr>
          <p:cNvPicPr>
            <a:picLocks noChangeAspect="1"/>
          </p:cNvPicPr>
          <p:nvPr/>
        </p:nvPicPr>
        <p:blipFill>
          <a:blip r:embed="rId4"/>
          <a:stretch>
            <a:fillRect/>
          </a:stretch>
        </p:blipFill>
        <p:spPr>
          <a:xfrm>
            <a:off x="792787" y="4785025"/>
            <a:ext cx="3195669" cy="1872462"/>
          </a:xfrm>
          <a:prstGeom prst="rect">
            <a:avLst/>
          </a:prstGeom>
        </p:spPr>
      </p:pic>
      <p:pic>
        <p:nvPicPr>
          <p:cNvPr id="13" name="Content Placeholder 9">
            <a:extLst>
              <a:ext uri="{FF2B5EF4-FFF2-40B4-BE49-F238E27FC236}">
                <a16:creationId xmlns:a16="http://schemas.microsoft.com/office/drawing/2014/main" id="{7898B40F-6CA2-40BB-93D7-C963A3128D8E}"/>
              </a:ext>
            </a:extLst>
          </p:cNvPr>
          <p:cNvPicPr>
            <a:picLocks noChangeAspect="1"/>
          </p:cNvPicPr>
          <p:nvPr/>
        </p:nvPicPr>
        <p:blipFill>
          <a:blip r:embed="rId5"/>
          <a:stretch>
            <a:fillRect/>
          </a:stretch>
        </p:blipFill>
        <p:spPr>
          <a:xfrm>
            <a:off x="4792785" y="4787466"/>
            <a:ext cx="3333888" cy="1953450"/>
          </a:xfrm>
          <a:prstGeom prst="rect">
            <a:avLst/>
          </a:prstGeom>
        </p:spPr>
      </p:pic>
      <p:sp>
        <p:nvSpPr>
          <p:cNvPr id="5" name="Rectangle 4"/>
          <p:cNvSpPr/>
          <p:nvPr/>
        </p:nvSpPr>
        <p:spPr>
          <a:xfrm>
            <a:off x="4706425" y="4256861"/>
            <a:ext cx="4034753" cy="507831"/>
          </a:xfrm>
          <a:prstGeom prst="rect">
            <a:avLst/>
          </a:prstGeom>
        </p:spPr>
        <p:txBody>
          <a:bodyPr wrap="square">
            <a:spAutoFit/>
          </a:bodyPr>
          <a:lstStyle/>
          <a:p>
            <a:pPr defTabSz="685800">
              <a:lnSpc>
                <a:spcPct val="90000"/>
              </a:lnSpc>
            </a:pPr>
            <a:r>
              <a:rPr lang="en-US"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04 Nov</a:t>
            </a:r>
          </a:p>
          <a:p>
            <a:pPr defTabSz="685800">
              <a:lnSpc>
                <a:spcPct val="90000"/>
              </a:lnSpc>
            </a:pPr>
            <a:r>
              <a:rPr lang="en-US"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Drama expert panel – creating a company</a:t>
            </a:r>
            <a:endParaRPr lang="en-AU" sz="1500">
              <a:solidFill>
                <a:srgbClr val="002060"/>
              </a:solidFill>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824" y="2083941"/>
            <a:ext cx="3123493" cy="1835883"/>
          </a:xfrm>
          <a:prstGeom prst="rect">
            <a:avLst/>
          </a:prstGeom>
        </p:spPr>
      </p:pic>
      <p:pic>
        <p:nvPicPr>
          <p:cNvPr id="15" name="Picture 14" descr="A close up of a logo&#10;&#10;Description automatically generated">
            <a:extLst>
              <a:ext uri="{FF2B5EF4-FFF2-40B4-BE49-F238E27FC236}">
                <a16:creationId xmlns:a16="http://schemas.microsoft.com/office/drawing/2014/main" id="{F29A769F-9E3D-4FB2-8709-FE28795C36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315" y="238418"/>
            <a:ext cx="1174945" cy="1382327"/>
          </a:xfrm>
          <a:prstGeom prst="rect">
            <a:avLst/>
          </a:prstGeom>
        </p:spPr>
      </p:pic>
    </p:spTree>
    <p:extLst>
      <p:ext uri="{BB962C8B-B14F-4D97-AF65-F5344CB8AC3E}">
        <p14:creationId xmlns:p14="http://schemas.microsoft.com/office/powerpoint/2010/main" val="24902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0942" y="205199"/>
            <a:ext cx="8613058" cy="993599"/>
          </a:xfrm>
        </p:spPr>
        <p:txBody>
          <a:bodyPr/>
          <a:lstStyle/>
          <a:p>
            <a:r>
              <a:rPr lang="en-US"/>
              <a:t>Stage 1 Moderation and Review Changes </a:t>
            </a:r>
            <a:endParaRPr lang="en-AU"/>
          </a:p>
        </p:txBody>
      </p:sp>
      <p:sp>
        <p:nvSpPr>
          <p:cNvPr id="6" name="Content Placeholder 5"/>
          <p:cNvSpPr>
            <a:spLocks noGrp="1"/>
          </p:cNvSpPr>
          <p:nvPr>
            <p:ph idx="1"/>
          </p:nvPr>
        </p:nvSpPr>
        <p:spPr>
          <a:xfrm>
            <a:off x="683999" y="1198798"/>
            <a:ext cx="8320301" cy="5494102"/>
          </a:xfrm>
        </p:spPr>
        <p:txBody>
          <a:bodyPr vert="horz" lIns="91440" tIns="45720" rIns="91440" bIns="45720" rtlCol="0" anchor="t">
            <a:noAutofit/>
          </a:bodyPr>
          <a:lstStyle/>
          <a:p>
            <a:endParaRPr lang="en-US">
              <a:latin typeface="+mj-lt"/>
            </a:endParaRPr>
          </a:p>
          <a:p>
            <a:pPr marL="342900" indent="-342900">
              <a:buFont typeface="Arial" panose="020F0502020204030204" pitchFamily="34" charset="0"/>
              <a:buChar char="•"/>
            </a:pPr>
            <a:r>
              <a:rPr lang="en-US" b="1">
                <a:solidFill>
                  <a:schemeClr val="accent1"/>
                </a:solidFill>
              </a:rPr>
              <a:t>Training</a:t>
            </a:r>
            <a:r>
              <a:rPr lang="en-US">
                <a:solidFill>
                  <a:schemeClr val="accent1"/>
                </a:solidFill>
              </a:rPr>
              <a:t> </a:t>
            </a:r>
            <a:r>
              <a:rPr lang="en-US"/>
              <a:t>will occur in Microsoft Teams on the first morning of moderation/review. </a:t>
            </a:r>
          </a:p>
          <a:p>
            <a:pPr marL="342900" indent="-342900">
              <a:buFont typeface="Arial" panose="020F0502020204030204" pitchFamily="34" charset="0"/>
              <a:buChar char="•"/>
            </a:pPr>
            <a:endParaRPr lang="en-US"/>
          </a:p>
          <a:p>
            <a:pPr marL="342900" indent="-342900">
              <a:buFont typeface="Arial" panose="020F0502020204030204" pitchFamily="34" charset="0"/>
              <a:buChar char="•"/>
            </a:pPr>
            <a:r>
              <a:rPr lang="en-US" b="1">
                <a:solidFill>
                  <a:schemeClr val="accent1"/>
                </a:solidFill>
              </a:rPr>
              <a:t>Benchmarking</a:t>
            </a:r>
            <a:r>
              <a:rPr lang="en-US" b="1"/>
              <a:t> </a:t>
            </a:r>
            <a:r>
              <a:rPr lang="en-US"/>
              <a:t>activities will follow in PLATO.</a:t>
            </a:r>
          </a:p>
          <a:p>
            <a:pPr marL="342900" indent="-342900">
              <a:buFont typeface="Arial" panose="020F0502020204030204" pitchFamily="34" charset="0"/>
              <a:buChar char="•"/>
            </a:pPr>
            <a:endParaRPr lang="en-US">
              <a:ea typeface="+mn-lt"/>
              <a:cs typeface="+mn-lt"/>
            </a:endParaRPr>
          </a:p>
          <a:p>
            <a:pPr marL="342900" indent="-342900">
              <a:buFont typeface="Arial" panose="020F0502020204030204" pitchFamily="34" charset="0"/>
              <a:buChar char="•"/>
            </a:pPr>
            <a:r>
              <a:rPr lang="en-US">
                <a:ea typeface="+mn-lt"/>
                <a:cs typeface="+mn-lt"/>
              </a:rPr>
              <a:t>We are trialing </a:t>
            </a:r>
            <a:r>
              <a:rPr lang="en-US" b="1">
                <a:solidFill>
                  <a:schemeClr val="accent1"/>
                </a:solidFill>
                <a:ea typeface="+mn-lt"/>
                <a:cs typeface="+mn-lt"/>
              </a:rPr>
              <a:t>single moderator and reviewer</a:t>
            </a:r>
            <a:r>
              <a:rPr lang="en-US">
                <a:ea typeface="+mn-lt"/>
                <a:cs typeface="+mn-lt"/>
              </a:rPr>
              <a:t> model. </a:t>
            </a:r>
            <a:endParaRPr lang="en-US">
              <a:latin typeface="Roboto Light"/>
            </a:endParaRPr>
          </a:p>
          <a:p>
            <a:pPr marL="342900" indent="-342900">
              <a:buFont typeface="Arial" panose="020F0502020204030204" pitchFamily="34" charset="0"/>
              <a:buChar char="•"/>
            </a:pPr>
            <a:endParaRPr lang="en-US">
              <a:latin typeface="Roboto Light"/>
            </a:endParaRPr>
          </a:p>
          <a:p>
            <a:endParaRPr lang="en-US">
              <a:latin typeface="Roboto Medium"/>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11623" y="4416096"/>
            <a:ext cx="4417552" cy="1902154"/>
          </a:xfrm>
          <a:prstGeom prst="rect">
            <a:avLst/>
          </a:prstGeom>
        </p:spPr>
      </p:pic>
    </p:spTree>
    <p:extLst>
      <p:ext uri="{BB962C8B-B14F-4D97-AF65-F5344CB8AC3E}">
        <p14:creationId xmlns:p14="http://schemas.microsoft.com/office/powerpoint/2010/main" val="1319366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DF4556-A890-4891-A5F8-AB2D3507CF55}"/>
              </a:ext>
            </a:extLst>
          </p:cNvPr>
          <p:cNvSpPr>
            <a:spLocks noGrp="1"/>
          </p:cNvSpPr>
          <p:nvPr>
            <p:ph type="title" idx="4294967295"/>
          </p:nvPr>
        </p:nvSpPr>
        <p:spPr>
          <a:xfrm>
            <a:off x="2725201" y="2203795"/>
            <a:ext cx="5064848" cy="992188"/>
          </a:xfrm>
        </p:spPr>
        <p:txBody>
          <a:bodyPr/>
          <a:lstStyle/>
          <a:p>
            <a:r>
              <a:rPr lang="en-US" sz="2700">
                <a:solidFill>
                  <a:srgbClr val="002060"/>
                </a:solidFill>
                <a:latin typeface="Aktiv Grotesk Ex"/>
                <a:cs typeface="Aktiv Grotesk Ex" panose="020B0804020203020204" pitchFamily="34" charset="0"/>
              </a:rPr>
              <a:t>For more information</a:t>
            </a:r>
            <a:br>
              <a:rPr lang="en-US" sz="2700">
                <a:solidFill>
                  <a:srgbClr val="002060"/>
                </a:solidFill>
                <a:latin typeface="Aktiv Grotesk Ex"/>
                <a:cs typeface="Aktiv Grotesk Ex" panose="020B0804020203020204" pitchFamily="34" charset="0"/>
              </a:rPr>
            </a:br>
            <a:r>
              <a:rPr lang="en-US" sz="2700">
                <a:solidFill>
                  <a:srgbClr val="002060"/>
                </a:solidFill>
                <a:latin typeface="Aktiv Grotesk Ex"/>
                <a:cs typeface="Aktiv Grotesk Ex" panose="020B0804020203020204" pitchFamily="34" charset="0"/>
              </a:rPr>
              <a:t>contact:</a:t>
            </a:r>
            <a:endParaRPr lang="en-AU" sz="2700">
              <a:solidFill>
                <a:srgbClr val="002060"/>
              </a:solidFill>
              <a:latin typeface="Aktiv Grotesk Ex"/>
              <a:cs typeface="Aktiv Grotesk Ex" panose="020B0804020203020204" pitchFamily="34" charset="0"/>
            </a:endParaRPr>
          </a:p>
        </p:txBody>
      </p:sp>
      <p:sp>
        <p:nvSpPr>
          <p:cNvPr id="12" name="Subtitle 11">
            <a:extLst>
              <a:ext uri="{FF2B5EF4-FFF2-40B4-BE49-F238E27FC236}">
                <a16:creationId xmlns:a16="http://schemas.microsoft.com/office/drawing/2014/main" id="{3C6E7A66-B7D4-46AB-A4A1-0B4026D608DD}"/>
              </a:ext>
            </a:extLst>
          </p:cNvPr>
          <p:cNvSpPr>
            <a:spLocks noGrp="1"/>
          </p:cNvSpPr>
          <p:nvPr>
            <p:ph type="subTitle" idx="4294967295"/>
          </p:nvPr>
        </p:nvSpPr>
        <p:spPr>
          <a:xfrm>
            <a:off x="2815981" y="3195354"/>
            <a:ext cx="5378450" cy="1063625"/>
          </a:xfrm>
        </p:spPr>
        <p:txBody>
          <a:bodyPr vert="horz" lIns="91440" tIns="45720" rIns="91440" bIns="45720" rtlCol="0" anchor="t">
            <a:normAutofit/>
          </a:bodyPr>
          <a:lstStyle/>
          <a:p>
            <a:r>
              <a:rPr lang="en-US" sz="2400">
                <a:solidFill>
                  <a:srgbClr val="002060"/>
                </a:solidFill>
                <a:latin typeface="Aktiv Grotesk"/>
              </a:rPr>
              <a:t>prescient@sa.gov.au</a:t>
            </a:r>
          </a:p>
          <a:p>
            <a:pPr>
              <a:buNone/>
            </a:pPr>
            <a:endParaRPr lang="en-AU" sz="2400"/>
          </a:p>
        </p:txBody>
      </p:sp>
      <p:grpSp>
        <p:nvGrpSpPr>
          <p:cNvPr id="14" name="Group 13">
            <a:extLst>
              <a:ext uri="{FF2B5EF4-FFF2-40B4-BE49-F238E27FC236}">
                <a16:creationId xmlns:a16="http://schemas.microsoft.com/office/drawing/2014/main" id="{0BF258D2-BEE1-4533-9D82-CD1538714867}"/>
              </a:ext>
            </a:extLst>
          </p:cNvPr>
          <p:cNvGrpSpPr/>
          <p:nvPr/>
        </p:nvGrpSpPr>
        <p:grpSpPr>
          <a:xfrm>
            <a:off x="2952541" y="3797314"/>
            <a:ext cx="3557144" cy="461665"/>
            <a:chOff x="4671556" y="6154704"/>
            <a:chExt cx="2934325" cy="694274"/>
          </a:xfrm>
        </p:grpSpPr>
        <p:sp>
          <p:nvSpPr>
            <p:cNvPr id="15" name="TextBox 14">
              <a:extLst>
                <a:ext uri="{FF2B5EF4-FFF2-40B4-BE49-F238E27FC236}">
                  <a16:creationId xmlns:a16="http://schemas.microsoft.com/office/drawing/2014/main" id="{78A69B64-264D-4FA3-B480-4D39F821509D}"/>
                </a:ext>
              </a:extLst>
            </p:cNvPr>
            <p:cNvSpPr txBox="1"/>
            <p:nvPr/>
          </p:nvSpPr>
          <p:spPr>
            <a:xfrm>
              <a:off x="4941220" y="6154704"/>
              <a:ext cx="2664661" cy="694274"/>
            </a:xfrm>
            <a:prstGeom prst="rect">
              <a:avLst/>
            </a:prstGeom>
            <a:noFill/>
          </p:spPr>
          <p:txBody>
            <a:bodyPr wrap="square" rtlCol="0">
              <a:spAutoFit/>
            </a:bodyPr>
            <a:lstStyle/>
            <a:p>
              <a:r>
                <a:rPr lang="en-US" sz="2400" b="1">
                  <a:solidFill>
                    <a:srgbClr val="002060"/>
                  </a:solidFill>
                  <a:latin typeface="Aktiv Grotesk" panose="020B0504020202020204" pitchFamily="34" charset="0"/>
                  <a:ea typeface="Aktiv Grotesk" panose="020B0504020202020204" pitchFamily="34" charset="0"/>
                  <a:cs typeface="Aktiv Grotesk" panose="020B0504020202020204" pitchFamily="34" charset="0"/>
                </a:rPr>
                <a:t>prescient.edu.au</a:t>
              </a:r>
              <a:endParaRPr lang="en-AU" sz="2400" b="1">
                <a:solidFill>
                  <a:srgbClr val="002060"/>
                </a:solidFill>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16" name="Picture 15" descr="A close up of a logo&#10;&#10;Description automatically generated">
              <a:extLst>
                <a:ext uri="{FF2B5EF4-FFF2-40B4-BE49-F238E27FC236}">
                  <a16:creationId xmlns:a16="http://schemas.microsoft.com/office/drawing/2014/main" id="{8BCE8656-EB48-4B44-8898-18F288B4C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556" y="6305447"/>
              <a:ext cx="254970" cy="387866"/>
            </a:xfrm>
            <a:prstGeom prst="rect">
              <a:avLst/>
            </a:prstGeom>
          </p:spPr>
        </p:pic>
      </p:grpSp>
      <p:pic>
        <p:nvPicPr>
          <p:cNvPr id="8" name="Picture 7" descr="A close up of a logo&#10;&#10;Description automatically generated">
            <a:extLst>
              <a:ext uri="{FF2B5EF4-FFF2-40B4-BE49-F238E27FC236}">
                <a16:creationId xmlns:a16="http://schemas.microsoft.com/office/drawing/2014/main" id="{6C19C54B-BCAD-4253-9E4D-FFDA3171D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931" y="700885"/>
            <a:ext cx="1174945" cy="1382327"/>
          </a:xfrm>
          <a:prstGeom prst="rect">
            <a:avLst/>
          </a:prstGeom>
        </p:spPr>
      </p:pic>
      <p:pic>
        <p:nvPicPr>
          <p:cNvPr id="4" name="Picture 2" descr="A picture containing plate, drawing&#10;&#10;Description automatically generated">
            <a:extLst>
              <a:ext uri="{FF2B5EF4-FFF2-40B4-BE49-F238E27FC236}">
                <a16:creationId xmlns:a16="http://schemas.microsoft.com/office/drawing/2014/main" id="{3D8DDA22-4514-44AD-BA94-87646D4D5B5A}"/>
              </a:ext>
            </a:extLst>
          </p:cNvPr>
          <p:cNvPicPr>
            <a:picLocks noChangeAspect="1"/>
          </p:cNvPicPr>
          <p:nvPr/>
        </p:nvPicPr>
        <p:blipFill>
          <a:blip r:embed="rId5"/>
          <a:stretch>
            <a:fillRect/>
          </a:stretch>
        </p:blipFill>
        <p:spPr>
          <a:xfrm>
            <a:off x="7013602" y="5857476"/>
            <a:ext cx="1590595" cy="694761"/>
          </a:xfrm>
          <a:prstGeom prst="rect">
            <a:avLst/>
          </a:prstGeom>
        </p:spPr>
      </p:pic>
    </p:spTree>
    <p:extLst>
      <p:ext uri="{BB962C8B-B14F-4D97-AF65-F5344CB8AC3E}">
        <p14:creationId xmlns:p14="http://schemas.microsoft.com/office/powerpoint/2010/main" val="1316452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443" y="184904"/>
            <a:ext cx="7049211" cy="856800"/>
          </a:xfrm>
        </p:spPr>
        <p:txBody>
          <a:bodyPr/>
          <a:lstStyle/>
          <a:p>
            <a:r>
              <a:rPr lang="en-US"/>
              <a:t>Resources:</a:t>
            </a:r>
            <a:endParaRPr lang="en-AU"/>
          </a:p>
        </p:txBody>
      </p:sp>
      <p:pic>
        <p:nvPicPr>
          <p:cNvPr id="5" name="Content Placeholder 4"/>
          <p:cNvPicPr>
            <a:picLocks noGrp="1" noChangeAspect="1"/>
          </p:cNvPicPr>
          <p:nvPr>
            <p:ph idx="1"/>
          </p:nvPr>
        </p:nvPicPr>
        <p:blipFill>
          <a:blip r:embed="rId3"/>
          <a:stretch>
            <a:fillRect/>
          </a:stretch>
        </p:blipFill>
        <p:spPr>
          <a:xfrm>
            <a:off x="1253914" y="2655404"/>
            <a:ext cx="6742024" cy="374508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198722" y="787937"/>
            <a:ext cx="6787744" cy="369332"/>
          </a:xfrm>
          <a:prstGeom prst="rect">
            <a:avLst/>
          </a:prstGeom>
        </p:spPr>
        <p:txBody>
          <a:bodyPr wrap="square">
            <a:spAutoFit/>
          </a:bodyPr>
          <a:lstStyle/>
          <a:p>
            <a:r>
              <a:rPr lang="en-AU"/>
              <a:t>https://www.sace.sa.edu.au/events/management-conferences</a:t>
            </a:r>
          </a:p>
        </p:txBody>
      </p:sp>
      <p:pic>
        <p:nvPicPr>
          <p:cNvPr id="7" name="Picture 6"/>
          <p:cNvPicPr>
            <a:picLocks noChangeAspect="1"/>
          </p:cNvPicPr>
          <p:nvPr/>
        </p:nvPicPr>
        <p:blipFill>
          <a:blip r:embed="rId4"/>
          <a:stretch>
            <a:fillRect/>
          </a:stretch>
        </p:blipFill>
        <p:spPr>
          <a:xfrm>
            <a:off x="1253914" y="1195261"/>
            <a:ext cx="6732552" cy="1525458"/>
          </a:xfrm>
          <a:prstGeom prst="rect">
            <a:avLst/>
          </a:prstGeom>
        </p:spPr>
      </p:pic>
      <p:sp>
        <p:nvSpPr>
          <p:cNvPr id="8" name="Oval 7"/>
          <p:cNvSpPr/>
          <p:nvPr/>
        </p:nvSpPr>
        <p:spPr>
          <a:xfrm>
            <a:off x="3448595" y="1243005"/>
            <a:ext cx="875211" cy="38898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3161211" y="2862498"/>
            <a:ext cx="1946366" cy="3601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28897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0942" y="205199"/>
            <a:ext cx="8613058" cy="993599"/>
          </a:xfrm>
        </p:spPr>
        <p:txBody>
          <a:bodyPr/>
          <a:lstStyle/>
          <a:p>
            <a:r>
              <a:rPr lang="en-US"/>
              <a:t>Stage 1 Moderation </a:t>
            </a:r>
            <a:endParaRPr lang="en-AU"/>
          </a:p>
        </p:txBody>
      </p:sp>
      <p:sp>
        <p:nvSpPr>
          <p:cNvPr id="6" name="Content Placeholder 5"/>
          <p:cNvSpPr>
            <a:spLocks noGrp="1"/>
          </p:cNvSpPr>
          <p:nvPr>
            <p:ph idx="1"/>
          </p:nvPr>
        </p:nvSpPr>
        <p:spPr>
          <a:xfrm>
            <a:off x="683999" y="1018881"/>
            <a:ext cx="8320301" cy="5631685"/>
          </a:xfrm>
        </p:spPr>
        <p:txBody>
          <a:bodyPr vert="horz" lIns="91440" tIns="45720" rIns="91440" bIns="45720" rtlCol="0" anchor="t">
            <a:noAutofit/>
          </a:bodyPr>
          <a:lstStyle/>
          <a:p>
            <a:endParaRPr lang="en-US">
              <a:latin typeface="+mj-lt"/>
            </a:endParaRPr>
          </a:p>
          <a:p>
            <a:r>
              <a:rPr lang="en-US">
                <a:latin typeface="+mj-lt"/>
              </a:rPr>
              <a:t>Moderation Sample</a:t>
            </a:r>
            <a:endParaRPr lang="en-US"/>
          </a:p>
          <a:p>
            <a:pPr marL="342900" indent="-342900">
              <a:buFont typeface="Arial" panose="020F0502020204030204" pitchFamily="34" charset="0"/>
              <a:buChar char="•"/>
            </a:pPr>
            <a:r>
              <a:rPr lang="en-US">
                <a:latin typeface="Roboto Light"/>
              </a:rPr>
              <a:t>There is </a:t>
            </a:r>
            <a:r>
              <a:rPr lang="en-US" b="1">
                <a:solidFill>
                  <a:schemeClr val="accent1"/>
                </a:solidFill>
                <a:latin typeface="Roboto Light"/>
              </a:rPr>
              <a:t>no change </a:t>
            </a:r>
            <a:r>
              <a:rPr lang="en-US">
                <a:latin typeface="Roboto Light"/>
              </a:rPr>
              <a:t>to the sample selection guidelines  </a:t>
            </a:r>
          </a:p>
          <a:p>
            <a:r>
              <a:rPr lang="en-US">
                <a:latin typeface="Roboto Light"/>
              </a:rPr>
              <a:t>     (refer to IS 16)</a:t>
            </a:r>
            <a:endParaRPr lang="en-US"/>
          </a:p>
          <a:p>
            <a:pPr marL="342900" indent="-342900">
              <a:buFont typeface="Arial" panose="020F0502020204030204" pitchFamily="34" charset="0"/>
              <a:buChar char="•"/>
            </a:pPr>
            <a:r>
              <a:rPr lang="en-US">
                <a:ea typeface="+mn-lt"/>
                <a:cs typeface="+mn-lt"/>
              </a:rPr>
              <a:t>The inclusion of the Stage 1 Moderation Sample Form is vital to the moderation process</a:t>
            </a:r>
          </a:p>
          <a:p>
            <a:endParaRPr lang="en-US" b="1">
              <a:latin typeface="Roboto Light"/>
            </a:endParaRPr>
          </a:p>
          <a:p>
            <a:endParaRPr lang="en-US">
              <a:latin typeface="+mj-lt"/>
            </a:endParaRPr>
          </a:p>
          <a:p>
            <a:endParaRPr lang="en-US">
              <a:latin typeface="+mj-lt"/>
            </a:endParaRPr>
          </a:p>
        </p:txBody>
      </p:sp>
      <p:pic>
        <p:nvPicPr>
          <p:cNvPr id="2" name="Picture 1"/>
          <p:cNvPicPr>
            <a:picLocks noChangeAspect="1"/>
          </p:cNvPicPr>
          <p:nvPr/>
        </p:nvPicPr>
        <p:blipFill>
          <a:blip r:embed="rId3"/>
          <a:stretch>
            <a:fillRect/>
          </a:stretch>
        </p:blipFill>
        <p:spPr>
          <a:xfrm>
            <a:off x="3189680" y="3835522"/>
            <a:ext cx="3101053" cy="2618537"/>
          </a:xfrm>
          <a:prstGeom prst="rect">
            <a:avLst/>
          </a:prstGeom>
        </p:spPr>
      </p:pic>
      <p:sp>
        <p:nvSpPr>
          <p:cNvPr id="4" name="Rectangle 3">
            <a:extLst>
              <a:ext uri="{FF2B5EF4-FFF2-40B4-BE49-F238E27FC236}">
                <a16:creationId xmlns:a16="http://schemas.microsoft.com/office/drawing/2014/main" id="{6E2F62D6-6FAC-40C6-9625-115D30967EB0}"/>
              </a:ext>
            </a:extLst>
          </p:cNvPr>
          <p:cNvSpPr/>
          <p:nvPr/>
        </p:nvSpPr>
        <p:spPr>
          <a:xfrm>
            <a:off x="2908300" y="3680884"/>
            <a:ext cx="3820582" cy="297391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190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0942" y="205199"/>
            <a:ext cx="8613058" cy="993599"/>
          </a:xfrm>
        </p:spPr>
        <p:txBody>
          <a:bodyPr/>
          <a:lstStyle/>
          <a:p>
            <a:r>
              <a:rPr lang="en-US"/>
              <a:t>Stage 1 Moderation </a:t>
            </a:r>
            <a:endParaRPr lang="en-AU"/>
          </a:p>
        </p:txBody>
      </p:sp>
      <p:sp>
        <p:nvSpPr>
          <p:cNvPr id="6" name="Content Placeholder 5"/>
          <p:cNvSpPr>
            <a:spLocks noGrp="1"/>
          </p:cNvSpPr>
          <p:nvPr>
            <p:ph idx="1"/>
          </p:nvPr>
        </p:nvSpPr>
        <p:spPr>
          <a:xfrm>
            <a:off x="683999" y="1018881"/>
            <a:ext cx="8320301" cy="5631685"/>
          </a:xfrm>
        </p:spPr>
        <p:txBody>
          <a:bodyPr vert="horz" lIns="91440" tIns="45720" rIns="91440" bIns="45720" rtlCol="0" anchor="ctr">
            <a:noAutofit/>
          </a:bodyPr>
          <a:lstStyle/>
          <a:p>
            <a:endParaRPr lang="en-US">
              <a:latin typeface="+mj-lt"/>
            </a:endParaRPr>
          </a:p>
          <a:p>
            <a:endParaRPr lang="en-US">
              <a:latin typeface="+mj-lt"/>
            </a:endParaRPr>
          </a:p>
          <a:p>
            <a:r>
              <a:rPr lang="en-US">
                <a:latin typeface="+mj-lt"/>
              </a:rPr>
              <a:t>Submission of materials:</a:t>
            </a:r>
            <a:endParaRPr lang="en-US"/>
          </a:p>
          <a:p>
            <a:endParaRPr lang="en-US">
              <a:latin typeface="Roboto Medium"/>
            </a:endParaRPr>
          </a:p>
          <a:p>
            <a:r>
              <a:rPr lang="en-US"/>
              <a:t>The submission of moderation materials will be </a:t>
            </a:r>
            <a:r>
              <a:rPr lang="en-US">
                <a:ea typeface="+mn-lt"/>
                <a:cs typeface="+mn-lt"/>
              </a:rPr>
              <a:t>electronic </a:t>
            </a:r>
            <a:r>
              <a:rPr lang="en-US"/>
              <a:t>via </a:t>
            </a:r>
            <a:r>
              <a:rPr lang="en-US" err="1"/>
              <a:t>Kiteworks</a:t>
            </a:r>
            <a:r>
              <a:rPr lang="en-US"/>
              <a:t>. </a:t>
            </a:r>
          </a:p>
          <a:p>
            <a:pPr lvl="0"/>
            <a:r>
              <a:rPr lang="en-AU"/>
              <a:t>Schools are requested to use the following filename convention for moderation samples:</a:t>
            </a:r>
            <a:endParaRPr lang="en-US"/>
          </a:p>
          <a:p>
            <a:endParaRPr lang="en-US" b="1">
              <a:ea typeface="+mn-lt"/>
              <a:cs typeface="+mn-lt"/>
            </a:endParaRPr>
          </a:p>
          <a:p>
            <a:pPr marL="0" lvl="1" indent="0" algn="ctr">
              <a:buNone/>
            </a:pPr>
            <a:r>
              <a:rPr lang="en-US" b="1">
                <a:ea typeface="+mn-lt"/>
                <a:cs typeface="+mn-lt"/>
              </a:rPr>
              <a:t>123456X-1xxx10-atx-free text </a:t>
            </a:r>
            <a:endParaRPr lang="en-AU" sz="1800">
              <a:ea typeface="+mn-lt"/>
              <a:cs typeface="+mn-lt"/>
            </a:endParaRPr>
          </a:p>
          <a:p>
            <a:pPr marL="226695" lvl="1" indent="-226695" algn="ctr">
              <a:buNone/>
            </a:pPr>
            <a:endParaRPr lang="en-US" b="1">
              <a:ea typeface="+mn-lt"/>
              <a:cs typeface="+mn-lt"/>
            </a:endParaRPr>
          </a:p>
          <a:p>
            <a:pPr algn="ctr"/>
            <a:r>
              <a:rPr lang="en-US">
                <a:ea typeface="+mn-lt"/>
                <a:cs typeface="+mn-lt"/>
              </a:rPr>
              <a:t>▪ 123456X = student registration </a:t>
            </a:r>
          </a:p>
          <a:p>
            <a:pPr algn="ctr"/>
            <a:r>
              <a:rPr lang="en-US">
                <a:ea typeface="+mn-lt"/>
                <a:cs typeface="+mn-lt"/>
              </a:rPr>
              <a:t>▪ 1xxx10 = subject code and credits </a:t>
            </a:r>
          </a:p>
          <a:p>
            <a:pPr algn="ctr"/>
            <a:r>
              <a:rPr lang="en-US">
                <a:ea typeface="+mn-lt"/>
                <a:cs typeface="+mn-lt"/>
              </a:rPr>
              <a:t>▪ </a:t>
            </a:r>
            <a:r>
              <a:rPr lang="en-US" err="1">
                <a:ea typeface="+mn-lt"/>
                <a:cs typeface="+mn-lt"/>
              </a:rPr>
              <a:t>atx</a:t>
            </a:r>
            <a:r>
              <a:rPr lang="en-US">
                <a:ea typeface="+mn-lt"/>
                <a:cs typeface="+mn-lt"/>
              </a:rPr>
              <a:t> = assessment type </a:t>
            </a:r>
          </a:p>
          <a:p>
            <a:pPr algn="ctr"/>
            <a:r>
              <a:rPr lang="en-US">
                <a:ea typeface="+mn-lt"/>
                <a:cs typeface="+mn-lt"/>
              </a:rPr>
              <a:t>▪ xxx = free text. </a:t>
            </a:r>
            <a:endParaRPr lang="en-US"/>
          </a:p>
          <a:p>
            <a:endParaRPr lang="en-US">
              <a:latin typeface="+mj-lt"/>
            </a:endParaRPr>
          </a:p>
          <a:p>
            <a:endParaRPr lang="en-US">
              <a:latin typeface="+mj-lt"/>
            </a:endParaRPr>
          </a:p>
        </p:txBody>
      </p:sp>
      <p:sp>
        <p:nvSpPr>
          <p:cNvPr id="3" name="Rectangle: Rounded Corners 2">
            <a:extLst>
              <a:ext uri="{FF2B5EF4-FFF2-40B4-BE49-F238E27FC236}">
                <a16:creationId xmlns:a16="http://schemas.microsoft.com/office/drawing/2014/main" id="{8811B62D-5084-4D0A-8CE7-69DDBDB65236}"/>
              </a:ext>
            </a:extLst>
          </p:cNvPr>
          <p:cNvSpPr/>
          <p:nvPr/>
        </p:nvSpPr>
        <p:spPr>
          <a:xfrm>
            <a:off x="2283883" y="3702051"/>
            <a:ext cx="5048248" cy="2772831"/>
          </a:xfrm>
          <a:prstGeom prst="roundRect">
            <a:avLst/>
          </a:prstGeom>
          <a:no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370259"/>
      </p:ext>
    </p:extLst>
  </p:cSld>
  <p:clrMapOvr>
    <a:masterClrMapping/>
  </p:clrMapOvr>
</p:sld>
</file>

<file path=ppt/theme/theme1.xml><?xml version="1.0" encoding="utf-8"?>
<a:theme xmlns:a="http://schemas.openxmlformats.org/drawingml/2006/main" name="Cover Master">
  <a:themeElements>
    <a:clrScheme name="SACE">
      <a:dk1>
        <a:sysClr val="windowText" lastClr="000000"/>
      </a:dk1>
      <a:lt1>
        <a:sysClr val="window" lastClr="FFFFFF"/>
      </a:lt1>
      <a:dk2>
        <a:srgbClr val="000000"/>
      </a:dk2>
      <a:lt2>
        <a:srgbClr val="FFFFFF"/>
      </a:lt2>
      <a:accent1>
        <a:srgbClr val="FF6319"/>
      </a:accent1>
      <a:accent2>
        <a:srgbClr val="565A5C"/>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CE PPT Template v1.0 (002).potx" id="{C1653429-2BB3-498C-8579-BDDA7BCE9667}" vid="{DB7C11BB-E2E5-4724-B67B-F8C11725C563}"/>
    </a:ext>
  </a:extLst>
</a:theme>
</file>

<file path=ppt/theme/theme2.xml><?xml version="1.0" encoding="utf-8"?>
<a:theme xmlns:a="http://schemas.openxmlformats.org/drawingml/2006/main" name="Content Master">
  <a:themeElements>
    <a:clrScheme name="SACE">
      <a:dk1>
        <a:sysClr val="windowText" lastClr="000000"/>
      </a:dk1>
      <a:lt1>
        <a:sysClr val="window" lastClr="FFFFFF"/>
      </a:lt1>
      <a:dk2>
        <a:srgbClr val="000000"/>
      </a:dk2>
      <a:lt2>
        <a:srgbClr val="FFFFFF"/>
      </a:lt2>
      <a:accent1>
        <a:srgbClr val="FF6319"/>
      </a:accent1>
      <a:accent2>
        <a:srgbClr val="565A5C"/>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CE PPT Template v1.0 (002).potx" id="{C1653429-2BB3-498C-8579-BDDA7BCE9667}" vid="{9D92D9F1-6D4A-44AA-8C01-31A5B987A433}"/>
    </a:ext>
  </a:extLst>
</a:theme>
</file>

<file path=ppt/theme/theme3.xml><?xml version="1.0" encoding="utf-8"?>
<a:theme xmlns:a="http://schemas.openxmlformats.org/drawingml/2006/main" name="Content with Sub heading Master">
  <a:themeElements>
    <a:clrScheme name="SACE">
      <a:dk1>
        <a:sysClr val="windowText" lastClr="000000"/>
      </a:dk1>
      <a:lt1>
        <a:sysClr val="window" lastClr="FFFFFF"/>
      </a:lt1>
      <a:dk2>
        <a:srgbClr val="000000"/>
      </a:dk2>
      <a:lt2>
        <a:srgbClr val="FFFFFF"/>
      </a:lt2>
      <a:accent1>
        <a:srgbClr val="FF6319"/>
      </a:accent1>
      <a:accent2>
        <a:srgbClr val="565A5C"/>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CE PPT Template v1.0 (002).potx" id="{C1653429-2BB3-498C-8579-BDDA7BCE9667}" vid="{5AA40D17-09D7-464A-B4A7-94D3A8BF5E1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7BB5FB0DB56A45B5CF93E2D7750C8A" ma:contentTypeVersion="2" ma:contentTypeDescription="Create a new document." ma:contentTypeScope="" ma:versionID="07c756ecfe9d4c80526eb621d6c7d883">
  <xsd:schema xmlns:xsd="http://www.w3.org/2001/XMLSchema" xmlns:xs="http://www.w3.org/2001/XMLSchema" xmlns:p="http://schemas.microsoft.com/office/2006/metadata/properties" xmlns:ns2="f4f34295-4c1f-422d-93e4-2b31a629cf1d" targetNamespace="http://schemas.microsoft.com/office/2006/metadata/properties" ma:root="true" ma:fieldsID="58bcea27a4b754e753e0026c96ec4916" ns2:_="">
    <xsd:import namespace="f4f34295-4c1f-422d-93e4-2b31a629cf1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f34295-4c1f-422d-93e4-2b31a629cf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9D20AD-7A12-4321-AA31-0F770DE0D0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f34295-4c1f-422d-93e4-2b31a629c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652CDC-9017-4780-AD2A-3474F1F06625}">
  <ds:schemaRefs>
    <ds:schemaRef ds:uri="http://purl.org/dc/terms/"/>
    <ds:schemaRef ds:uri="http://schemas.microsoft.com/office/2006/metadata/properties"/>
    <ds:schemaRef ds:uri="http://purl.org/dc/dcmitype/"/>
    <ds:schemaRef ds:uri="http://schemas.microsoft.com/office/2006/documentManagement/types"/>
    <ds:schemaRef ds:uri="http://schemas.microsoft.com/office/infopath/2007/PartnerControls"/>
    <ds:schemaRef ds:uri="9e3846ed-42c6-478a-824e-2a7610e79bad"/>
    <ds:schemaRef ds:uri="http://schemas.openxmlformats.org/package/2006/metadata/core-properties"/>
    <ds:schemaRef ds:uri="ba80a52d-e772-44b7-99bd-014dbf1b3361"/>
    <ds:schemaRef ds:uri="http://www.w3.org/XML/1998/namespace"/>
    <ds:schemaRef ds:uri="http://purl.org/dc/elements/1.1/"/>
  </ds:schemaRefs>
</ds:datastoreItem>
</file>

<file path=customXml/itemProps3.xml><?xml version="1.0" encoding="utf-8"?>
<ds:datastoreItem xmlns:ds="http://schemas.openxmlformats.org/officeDocument/2006/customXml" ds:itemID="{8752641E-FAC8-476F-AC98-5B356CECFE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SACE PPT Template v1.0 (002)</Template>
  <TotalTime>30</TotalTime>
  <Words>9729</Words>
  <Application>Microsoft Office PowerPoint</Application>
  <PresentationFormat>On-screen Show (4:3)</PresentationFormat>
  <Paragraphs>818</Paragraphs>
  <Slides>71</Slides>
  <Notes>71</Notes>
  <HiddenSlides>0</HiddenSlides>
  <MMClips>0</MMClips>
  <ScaleCrop>false</ScaleCrop>
  <HeadingPairs>
    <vt:vector size="4" baseType="variant">
      <vt:variant>
        <vt:lpstr>Theme</vt:lpstr>
      </vt:variant>
      <vt:variant>
        <vt:i4>3</vt:i4>
      </vt:variant>
      <vt:variant>
        <vt:lpstr>Slide Titles</vt:lpstr>
      </vt:variant>
      <vt:variant>
        <vt:i4>71</vt:i4>
      </vt:variant>
    </vt:vector>
  </HeadingPairs>
  <TitlesOfParts>
    <vt:vector size="74" baseType="lpstr">
      <vt:lpstr>Cover Master</vt:lpstr>
      <vt:lpstr>Content Master</vt:lpstr>
      <vt:lpstr>Content with Sub heading Master</vt:lpstr>
      <vt:lpstr>SACE Management Conference</vt:lpstr>
      <vt:lpstr>Swift communications</vt:lpstr>
      <vt:lpstr>PowerPoint Presentation</vt:lpstr>
      <vt:lpstr>Stage 1 Moderation / Stage 1and Stage 2 Modified Subjects Review</vt:lpstr>
      <vt:lpstr>Stage 1 Moderation / Stage 1 and Stage 2 Modified Subjects Review</vt:lpstr>
      <vt:lpstr>Changes </vt:lpstr>
      <vt:lpstr>Stage 1 Moderation and Review Changes </vt:lpstr>
      <vt:lpstr>Stage 1 Moderation </vt:lpstr>
      <vt:lpstr>Stage 1 Moderation </vt:lpstr>
      <vt:lpstr>Stage 1 and Stage 2 Modified Subjects Review</vt:lpstr>
      <vt:lpstr>Stage 1 Clarifying 2020</vt:lpstr>
      <vt:lpstr>Schools online – Stage 2</vt:lpstr>
      <vt:lpstr>Schools online  -  access of Stage 2 results sheets</vt:lpstr>
      <vt:lpstr>Collection of hard copy materials</vt:lpstr>
      <vt:lpstr>Online submissions </vt:lpstr>
      <vt:lpstr>Sandpit </vt:lpstr>
      <vt:lpstr>Online submission of materials </vt:lpstr>
      <vt:lpstr> External Assessment – Investigations </vt:lpstr>
      <vt:lpstr>Stage 2 Moderation </vt:lpstr>
      <vt:lpstr>Stage 2 School Assessment Results Sheet </vt:lpstr>
      <vt:lpstr>Performance Standards Record </vt:lpstr>
      <vt:lpstr>PowerPoint Presentation</vt:lpstr>
      <vt:lpstr>Moderation Summary </vt:lpstr>
      <vt:lpstr>E –exams 2020   </vt:lpstr>
      <vt:lpstr>Road to November</vt:lpstr>
      <vt:lpstr>No paper backup</vt:lpstr>
      <vt:lpstr>2021 subject selection process</vt:lpstr>
      <vt:lpstr>Beyond 2021</vt:lpstr>
      <vt:lpstr> </vt:lpstr>
      <vt:lpstr>Term 3 advice</vt:lpstr>
      <vt:lpstr>PowerPoint Presentation</vt:lpstr>
      <vt:lpstr>PowerPoint Presentation</vt:lpstr>
      <vt:lpstr>Application for a Derived Result- Form 32  </vt:lpstr>
      <vt:lpstr>IMPORTANT REMINDERS</vt:lpstr>
      <vt:lpstr>July correspondence re VET</vt:lpstr>
      <vt:lpstr>You CAN Ask That! Ep 2   VET information update)</vt:lpstr>
      <vt:lpstr>VET Results Due Date </vt:lpstr>
      <vt:lpstr>Additional VET result date</vt:lpstr>
      <vt:lpstr>Additional VET Results Due Date  </vt:lpstr>
      <vt:lpstr>VET Results - COVID Impact Cert III</vt:lpstr>
      <vt:lpstr>VET Results - COVID Impact Cert III</vt:lpstr>
      <vt:lpstr>VET Results - COVID Impact</vt:lpstr>
      <vt:lpstr>VET Results Due Date </vt:lpstr>
      <vt:lpstr>PowerPoint Presentation</vt:lpstr>
      <vt:lpstr>PowerPoint Presentation</vt:lpstr>
      <vt:lpstr>VET Qualification Verification</vt:lpstr>
      <vt:lpstr>VET Qualification Verification </vt:lpstr>
      <vt:lpstr>VET Qualification Verification </vt:lpstr>
      <vt:lpstr>COVID Affected - Cert III Completion</vt:lpstr>
      <vt:lpstr>Additional VET Results FORM</vt:lpstr>
      <vt:lpstr>PowerPoint Presentation</vt:lpstr>
      <vt:lpstr>Completing the Certificate III </vt:lpstr>
      <vt:lpstr>PowerPoint Presentation</vt:lpstr>
      <vt:lpstr>PowerPoint Presentation</vt:lpstr>
      <vt:lpstr>Types of commendations</vt:lpstr>
      <vt:lpstr>Process</vt:lpstr>
      <vt:lpstr>Student’s certificates</vt:lpstr>
      <vt:lpstr>Subject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Prescient courses</vt:lpstr>
      <vt:lpstr>What’s on</vt:lpstr>
      <vt:lpstr>For more information contact:</vt:lpstr>
      <vt:lpstr>Resources:</vt:lpstr>
    </vt:vector>
  </TitlesOfParts>
  <Company>SACE Board of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Workshop</dc:title>
  <dc:creator>Pietrzyk, Alina (SACE)</dc:creator>
  <cp:lastModifiedBy>Cresp, Joy (SACE)</cp:lastModifiedBy>
  <cp:revision>44</cp:revision>
  <cp:lastPrinted>2020-08-20T06:18:39Z</cp:lastPrinted>
  <dcterms:created xsi:type="dcterms:W3CDTF">2020-01-16T00:10:14Z</dcterms:created>
  <dcterms:modified xsi:type="dcterms:W3CDTF">2020-08-26T05:19:50Z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0x0101003A7BB5FB0DB56A45B5CF93E2D7750C8A</vt:lpwstr>
  </property>
</Properties>
</file>