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335" r:id="rId4"/>
    <p:sldId id="287" r:id="rId5"/>
    <p:sldId id="260" r:id="rId6"/>
    <p:sldId id="294" r:id="rId7"/>
    <p:sldId id="330" r:id="rId8"/>
    <p:sldId id="259" r:id="rId9"/>
    <p:sldId id="266" r:id="rId10"/>
    <p:sldId id="333" r:id="rId11"/>
    <p:sldId id="286" r:id="rId12"/>
    <p:sldId id="293" r:id="rId13"/>
    <p:sldId id="336" r:id="rId14"/>
    <p:sldId id="288" r:id="rId15"/>
    <p:sldId id="296" r:id="rId16"/>
    <p:sldId id="290" r:id="rId17"/>
    <p:sldId id="297" r:id="rId18"/>
    <p:sldId id="308" r:id="rId19"/>
    <p:sldId id="309" r:id="rId20"/>
    <p:sldId id="319" r:id="rId21"/>
    <p:sldId id="323" r:id="rId22"/>
    <p:sldId id="325" r:id="rId23"/>
    <p:sldId id="282" r:id="rId24"/>
    <p:sldId id="312" r:id="rId25"/>
    <p:sldId id="326" r:id="rId26"/>
    <p:sldId id="328" r:id="rId27"/>
    <p:sldId id="311" r:id="rId28"/>
    <p:sldId id="329" r:id="rId29"/>
    <p:sldId id="321" r:id="rId30"/>
    <p:sldId id="292" r:id="rId31"/>
    <p:sldId id="337" r:id="rId32"/>
    <p:sldId id="334" r:id="rId33"/>
    <p:sldId id="301" r:id="rId34"/>
    <p:sldId id="313" r:id="rId3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 " initials=" " lastIdx="1" clrIdx="0"/>
  <p:cmAuthor id="1" name=" " initials=" 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C6"/>
    <a:srgbClr val="007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5568" autoAdjust="0"/>
  </p:normalViewPr>
  <p:slideViewPr>
    <p:cSldViewPr>
      <p:cViewPr>
        <p:scale>
          <a:sx n="100" d="100"/>
          <a:sy n="100" d="100"/>
        </p:scale>
        <p:origin x="-72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54"/>
    </p:cViewPr>
  </p:sorterViewPr>
  <p:notesViewPr>
    <p:cSldViewPr>
      <p:cViewPr varScale="1">
        <p:scale>
          <a:sx n="73" d="100"/>
          <a:sy n="73" d="100"/>
        </p:scale>
        <p:origin x="-2148" y="104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AA03D3-1C5F-404A-9DF6-576BF191B849}" type="datetimeFigureOut">
              <a:rPr lang="en-AU" smtClean="0"/>
              <a:pPr/>
              <a:t>1/10/2015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0EBECA8-7B37-4E9D-9FB5-11127C7CBF6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698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2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447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993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652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601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4198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166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621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166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801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47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11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028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062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062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883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028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4586288"/>
            <a:ext cx="6477000" cy="5211762"/>
          </a:xfrm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062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862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>
                <a:solidFill>
                  <a:prstClr val="black"/>
                </a:solidFill>
              </a:rPr>
              <a:pPr/>
              <a:t>28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62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86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11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028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11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272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272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86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60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18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46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812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19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475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86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438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1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6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64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6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89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84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22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28CC6D-5D0C-4FE8-A305-993E337F23D5}" type="datetimeFigureOut">
              <a:rPr lang="en-AU" smtClean="0"/>
              <a:pPr/>
              <a:t>1/10/2015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3CEF8AB-6584-4DD7-8972-7C9C87EDA23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6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1052736"/>
            <a:ext cx="8496944" cy="3960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400"/>
              </a:spcBef>
              <a:spcAft>
                <a:spcPts val="2400"/>
              </a:spcAft>
            </a:pPr>
            <a:r>
              <a:rPr lang="en-AU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Australian Curriculum</a:t>
            </a:r>
            <a:r>
              <a:rPr lang="en-A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br>
              <a:rPr lang="en-A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br>
              <a:rPr lang="en-A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endParaRPr lang="en-A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0" y="4653136"/>
            <a:ext cx="2555776" cy="64807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algn="l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3, 2015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68344" cy="575125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5751258"/>
            <a:ext cx="9144000" cy="0"/>
          </a:xfrm>
          <a:prstGeom prst="line">
            <a:avLst/>
          </a:prstGeom>
          <a:ln>
            <a:solidFill>
              <a:srgbClr val="00B0F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" y="188640"/>
            <a:ext cx="9139353" cy="1143000"/>
          </a:xfrm>
        </p:spPr>
        <p:txBody>
          <a:bodyPr>
            <a:noAutofit/>
          </a:bodyPr>
          <a:lstStyle/>
          <a:p>
            <a:r>
              <a:rPr lang="en-AU" b="1" spc="-150" dirty="0" smtClean="0">
                <a:solidFill>
                  <a:schemeClr val="bg1"/>
                </a:solidFill>
              </a:rPr>
              <a:t>Subject: Stage </a:t>
            </a:r>
            <a:r>
              <a:rPr lang="en-AU" b="1" spc="-150" dirty="0">
                <a:solidFill>
                  <a:schemeClr val="bg1"/>
                </a:solidFill>
              </a:rPr>
              <a:t>1 </a:t>
            </a:r>
            <a:r>
              <a:rPr lang="en-AU" b="1" spc="-150" dirty="0" smtClean="0">
                <a:solidFill>
                  <a:schemeClr val="bg1"/>
                </a:solidFill>
              </a:rPr>
              <a:t>Mathematics </a:t>
            </a:r>
            <a:br>
              <a:rPr lang="en-AU" b="1" spc="-150" dirty="0" smtClean="0">
                <a:solidFill>
                  <a:schemeClr val="bg1"/>
                </a:solidFill>
              </a:rPr>
            </a:br>
            <a:r>
              <a:rPr lang="en-AU" sz="2800" b="1" spc="-150" dirty="0" smtClean="0">
                <a:solidFill>
                  <a:schemeClr val="bg1"/>
                </a:solidFill>
              </a:rPr>
              <a:t>(1MAM)</a:t>
            </a:r>
            <a:endParaRPr lang="en-AU" sz="2800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624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</a:t>
            </a:r>
            <a:r>
              <a:rPr lang="en-A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</a:t>
            </a:r>
            <a:r>
              <a:rPr lang="en-A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Mathematical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Specialist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 prepares students for entry to tertiary courses requiring a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specialised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in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Retains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at Stage 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topics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1 to 6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Stage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Mathematical Methods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12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Stage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Mathematical Methods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Stage 2 Specialist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" y="188640"/>
            <a:ext cx="9139353" cy="1143000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</a:rPr>
              <a:t>10A Content</a:t>
            </a:r>
            <a:endParaRPr lang="en-AU" sz="5400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237626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advantageous for students to study Australian Curriculum 10 and 10A in Year 10, the 10A curriculum </a:t>
            </a:r>
            <a:r>
              <a:rPr lang="en-A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se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a prerequisite for the study of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 Mathematics.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aspects of 10A are included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outlines.</a:t>
            </a:r>
          </a:p>
        </p:txBody>
      </p:sp>
    </p:spTree>
    <p:extLst>
      <p:ext uri="{BB962C8B-B14F-4D97-AF65-F5344CB8AC3E}">
        <p14:creationId xmlns:p14="http://schemas.microsoft.com/office/powerpoint/2010/main" val="41224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68144" y="1556792"/>
            <a:ext cx="3203848" cy="1512168"/>
          </a:xfrm>
        </p:spPr>
        <p:txBody>
          <a:bodyPr>
            <a:noAutofit/>
          </a:bodyPr>
          <a:lstStyle/>
          <a:p>
            <a:pPr algn="l">
              <a:lnSpc>
                <a:spcPts val="5100"/>
              </a:lnSpc>
            </a:pPr>
            <a:r>
              <a:rPr lang="en-US" sz="4800" b="1" spc="-150" dirty="0" smtClean="0">
                <a:solidFill>
                  <a:schemeClr val="bg1"/>
                </a:solidFill>
              </a:rPr>
              <a:t>Pathway Options</a:t>
            </a:r>
            <a:endParaRPr lang="en-AU" sz="4800" b="1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396751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mathematical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problem-solving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 prepares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for entry to tertiary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a non-specialised background in mathematics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7" y="269776"/>
            <a:ext cx="91393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700"/>
              </a:lnSpc>
            </a:pPr>
            <a:r>
              <a:rPr lang="en-AU" b="1" spc="-150" dirty="0" smtClean="0">
                <a:solidFill>
                  <a:schemeClr val="bg1"/>
                </a:solidFill>
              </a:rPr>
              <a:t>Subject</a:t>
            </a:r>
            <a:r>
              <a:rPr lang="en-AU" b="1" spc="-150" dirty="0">
                <a:solidFill>
                  <a:schemeClr val="bg1"/>
                </a:solidFill>
              </a:rPr>
              <a:t>: Stage 1 General </a:t>
            </a:r>
            <a:r>
              <a:rPr lang="en-AU" b="1" spc="-150" dirty="0" smtClean="0">
                <a:solidFill>
                  <a:schemeClr val="bg1"/>
                </a:solidFill>
              </a:rPr>
              <a:t>Mathematics </a:t>
            </a:r>
            <a:r>
              <a:rPr lang="en-AU" sz="2800" b="1" spc="-150" dirty="0">
                <a:solidFill>
                  <a:schemeClr val="bg1"/>
                </a:solidFill>
              </a:rPr>
              <a:t>(1MGM)</a:t>
            </a:r>
          </a:p>
        </p:txBody>
      </p:sp>
    </p:spTree>
    <p:extLst>
      <p:ext uri="{BB962C8B-B14F-4D97-AF65-F5344CB8AC3E}">
        <p14:creationId xmlns:p14="http://schemas.microsoft.com/office/powerpoint/2010/main" val="28857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215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700"/>
              </a:lnSpc>
            </a:pPr>
            <a:r>
              <a:rPr lang="en-US" b="1" spc="-150" dirty="0" smtClean="0">
                <a:solidFill>
                  <a:schemeClr val="bg1"/>
                </a:solidFill>
              </a:rPr>
              <a:t>Stage 1 General Mathematics</a:t>
            </a:r>
            <a:br>
              <a:rPr lang="en-US" b="1" spc="-150" dirty="0" smtClean="0">
                <a:solidFill>
                  <a:schemeClr val="bg1"/>
                </a:solidFill>
              </a:rPr>
            </a:br>
            <a:r>
              <a:rPr lang="en-US" b="1" spc="-150" dirty="0" smtClean="0">
                <a:solidFill>
                  <a:schemeClr val="bg1"/>
                </a:solidFill>
              </a:rPr>
              <a:t>Programming Flexibilities</a:t>
            </a:r>
            <a:endParaRPr lang="en-AU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88432"/>
          </a:xfrm>
        </p:spPr>
        <p:txBody>
          <a:bodyPr>
            <a:noAutofit/>
          </a:bodyPr>
          <a:lstStyle/>
          <a:p>
            <a:pPr lv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Choice of subtopics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10-credit subject – students study a selection of subtopics from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at least three topics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20-credit subject – students study a selection of subtopics from at least six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topics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Open topic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Flexibility for teachers to design programs to meet the needs and interests of their students</a:t>
            </a:r>
            <a:endParaRPr lang="en-AU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Relevant to local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context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Comparable standard to other topics in the subject outline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students: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the SACE numeracy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careers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range of trades or vocational pathways. </a:t>
            </a:r>
            <a:endParaRPr lang="en-A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on: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problem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endParaRPr lang="en-A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workplace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resourceful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may complete Stage 1 Essential Mathematics to fulfill the numeracy requirement while others intend to continue to Stage 2 Essential Mathematics.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7" y="269776"/>
            <a:ext cx="91393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700"/>
              </a:lnSpc>
            </a:pPr>
            <a:r>
              <a:rPr lang="en-AU" b="1" spc="-150" dirty="0">
                <a:solidFill>
                  <a:schemeClr val="bg1"/>
                </a:solidFill>
              </a:rPr>
              <a:t>Subject:  Stage 1 Essential </a:t>
            </a:r>
            <a:r>
              <a:rPr lang="en-AU" b="1" spc="-150" dirty="0" smtClean="0">
                <a:solidFill>
                  <a:schemeClr val="bg1"/>
                </a:solidFill>
              </a:rPr>
              <a:t>Mathematics </a:t>
            </a:r>
            <a:r>
              <a:rPr lang="en-AU" sz="2800" b="1" spc="-150" dirty="0">
                <a:solidFill>
                  <a:schemeClr val="bg1"/>
                </a:solidFill>
              </a:rPr>
              <a:t>(1MEM)</a:t>
            </a:r>
          </a:p>
        </p:txBody>
      </p:sp>
    </p:spTree>
    <p:extLst>
      <p:ext uri="{BB962C8B-B14F-4D97-AF65-F5344CB8AC3E}">
        <p14:creationId xmlns:p14="http://schemas.microsoft.com/office/powerpoint/2010/main" val="9258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4" y="207690"/>
            <a:ext cx="9139353" cy="1143000"/>
          </a:xfrm>
        </p:spPr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US" sz="4000" b="1" spc="-150" dirty="0" smtClean="0">
                <a:solidFill>
                  <a:schemeClr val="bg1"/>
                </a:solidFill>
              </a:rPr>
              <a:t>Stage 1 Essential Mathematics</a:t>
            </a:r>
            <a:br>
              <a:rPr lang="en-US" sz="4000" b="1" spc="-150" dirty="0" smtClean="0">
                <a:solidFill>
                  <a:schemeClr val="bg1"/>
                </a:solidFill>
              </a:rPr>
            </a:br>
            <a:r>
              <a:rPr lang="en-US" sz="4000" b="1" spc="-150" dirty="0" smtClean="0">
                <a:solidFill>
                  <a:schemeClr val="bg1"/>
                </a:solidFill>
              </a:rPr>
              <a:t>Programming Flexibilities</a:t>
            </a:r>
            <a:endParaRPr lang="en-AU" sz="4000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16423"/>
          </a:xfrm>
        </p:spPr>
        <p:txBody>
          <a:bodyPr>
            <a:noAutofit/>
          </a:bodyPr>
          <a:lstStyle/>
          <a:p>
            <a:pPr lv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subtopics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10-credit subject – students study a selection of subtopics from at least three topics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20-credit subject – students study a selection of subtopics from at least six topics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topic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for teachers to design programs to meet the needs and interests of their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to local context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Comparable standard to other topics in the subject outline</a:t>
            </a:r>
            <a:endParaRPr lang="en-AU" sz="20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" y="188640"/>
            <a:ext cx="9139353" cy="1143000"/>
          </a:xfrm>
        </p:spPr>
        <p:txBody>
          <a:bodyPr>
            <a:noAutofit/>
          </a:bodyPr>
          <a:lstStyle/>
          <a:p>
            <a:r>
              <a:rPr lang="en-US" b="1" spc="-150" dirty="0" smtClean="0">
                <a:solidFill>
                  <a:schemeClr val="bg1"/>
                </a:solidFill>
              </a:rPr>
              <a:t>Stage 1 Essential Mathematics </a:t>
            </a:r>
            <a:r>
              <a:rPr lang="en-US" sz="3200" b="1" spc="-150" dirty="0" smtClean="0">
                <a:solidFill>
                  <a:schemeClr val="bg1"/>
                </a:solidFill>
              </a:rPr>
              <a:t/>
            </a:r>
            <a:br>
              <a:rPr lang="en-US" sz="3200" b="1" spc="-150" dirty="0" smtClean="0">
                <a:solidFill>
                  <a:schemeClr val="bg1"/>
                </a:solidFill>
              </a:rPr>
            </a:br>
            <a:r>
              <a:rPr lang="en-US" sz="2800" b="1" spc="-150" dirty="0" smtClean="0">
                <a:solidFill>
                  <a:schemeClr val="bg1"/>
                </a:solidFill>
              </a:rPr>
              <a:t>Assessment Type 1</a:t>
            </a:r>
            <a:r>
              <a:rPr lang="en-US" sz="2800" b="1" spc="-150" dirty="0">
                <a:solidFill>
                  <a:schemeClr val="bg1"/>
                </a:solidFill>
              </a:rPr>
              <a:t>: Skills and Applications Tasks </a:t>
            </a:r>
            <a:endParaRPr lang="en-AU" sz="2800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5"/>
            <a:ext cx="8229600" cy="273630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Presented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 different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formats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Assessment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conditions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vary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Flexibility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style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and the time allocated to complete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task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use of electronic technology and notes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is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at the discretion of the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42157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626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US" sz="4000" b="1" spc="-150" dirty="0" smtClean="0">
                <a:solidFill>
                  <a:schemeClr val="bg1"/>
                </a:solidFill>
              </a:rPr>
              <a:t>Stage 1 Essential Mathematics </a:t>
            </a:r>
            <a:br>
              <a:rPr lang="en-US" sz="4000" b="1" spc="-150" dirty="0" smtClean="0">
                <a:solidFill>
                  <a:schemeClr val="bg1"/>
                </a:solidFill>
              </a:rPr>
            </a:br>
            <a:r>
              <a:rPr lang="en-US" sz="4000" b="1" spc="-150" dirty="0" smtClean="0">
                <a:solidFill>
                  <a:schemeClr val="bg1"/>
                </a:solidFill>
              </a:rPr>
              <a:t>Assessment Type 2</a:t>
            </a:r>
            <a:r>
              <a:rPr lang="en-US" sz="4000" b="1" spc="-150" dirty="0">
                <a:solidFill>
                  <a:schemeClr val="bg1"/>
                </a:solidFill>
              </a:rPr>
              <a:t>: Folio</a:t>
            </a:r>
            <a:endParaRPr lang="en-AU" sz="4000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8722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of forms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can vary; no more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6 A4 pages if written, or the equivalent in multimodal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‘Report format’ not prescribed</a:t>
            </a:r>
          </a:p>
        </p:txBody>
      </p:sp>
    </p:spTree>
    <p:extLst>
      <p:ext uri="{BB962C8B-B14F-4D97-AF65-F5344CB8AC3E}">
        <p14:creationId xmlns:p14="http://schemas.microsoft.com/office/powerpoint/2010/main" val="20789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7" y="130623"/>
            <a:ext cx="9139353" cy="1426169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Subjects</a:t>
            </a:r>
            <a:endParaRPr lang="en-AU" sz="54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06010"/>
              </p:ext>
            </p:extLst>
          </p:nvPr>
        </p:nvGraphicFramePr>
        <p:xfrm>
          <a:off x="683568" y="2132856"/>
          <a:ext cx="7632848" cy="290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1 subjects 2016</a:t>
                      </a:r>
                      <a:endParaRPr lang="en-AU" sz="2400" dirty="0"/>
                    </a:p>
                  </a:txBody>
                  <a:tcPr marL="180000" marR="180000" marT="108000" marB="108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2 subjects 2017</a:t>
                      </a:r>
                      <a:endParaRPr lang="en-AU" sz="2400" dirty="0"/>
                    </a:p>
                  </a:txBody>
                  <a:tcPr marL="180000" marR="180000" marT="108000" marB="108000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Mathematics</a:t>
                      </a: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Mathematical Methods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Mathematics 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Mathematics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 Mathematics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 Mathematics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6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74639"/>
            <a:ext cx="91440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800" b="1" spc="-150" dirty="0">
                <a:solidFill>
                  <a:schemeClr val="bg1"/>
                </a:solidFill>
              </a:rPr>
              <a:t>Focus Questions</a:t>
            </a:r>
            <a:endParaRPr lang="en-AU" sz="4800" b="1" spc="-15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484784"/>
            <a:ext cx="5616624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Which subjects may be offered in your school context?</a:t>
            </a:r>
          </a:p>
          <a:p>
            <a:pPr>
              <a:lnSpc>
                <a:spcPts val="24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How might these subjects be programmed into the timetable?</a:t>
            </a:r>
          </a:p>
          <a:p>
            <a:pPr>
              <a:lnSpc>
                <a:spcPts val="24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How might teaching a cohort with a pathway to a specific Stage 2 subject impact your program for Stage 1?</a:t>
            </a:r>
            <a:endParaRPr lang="en-AU" sz="2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What opportunities do you see for renewing your teaching programs?</a:t>
            </a:r>
          </a:p>
          <a:p>
            <a:pPr>
              <a:lnSpc>
                <a:spcPts val="24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Might an Open Topic be appropriate for your context</a:t>
            </a:r>
            <a:r>
              <a:rPr lang="en-U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  <a:endParaRPr lang="en-US" sz="2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89" y="1723547"/>
            <a:ext cx="2983015" cy="40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en-AU" altLang="en-US" sz="4800" b="1" spc="-150" dirty="0">
                <a:solidFill>
                  <a:schemeClr val="bg1"/>
                </a:solidFill>
              </a:rPr>
              <a:t>4 Phases of Quality Assurance</a:t>
            </a:r>
            <a:endParaRPr lang="en-US" altLang="en-US" sz="4800" b="1" spc="-15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4800" b="1" spc="-150" dirty="0" smtClean="0">
                <a:solidFill>
                  <a:schemeClr val="bg1"/>
                </a:solidFill>
              </a:rPr>
              <a:t>Quality Assurance</a:t>
            </a:r>
            <a:endParaRPr lang="en-US" altLang="en-US" sz="4800" b="1" spc="-15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en-US" b="1" spc="-150" dirty="0">
                <a:solidFill>
                  <a:schemeClr val="bg1"/>
                </a:solidFill>
              </a:rPr>
              <a:t>Learning and Assessment Plans</a:t>
            </a:r>
            <a:endParaRPr lang="en-AU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1944216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form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cover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 and the 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 overview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 pre-approved plans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from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LAPs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74639"/>
            <a:ext cx="91440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800" b="1" spc="-150" dirty="0">
                <a:solidFill>
                  <a:schemeClr val="bg1"/>
                </a:solidFill>
              </a:rPr>
              <a:t>Focus Questions</a:t>
            </a:r>
            <a:endParaRPr lang="en-AU" sz="4800" b="1" spc="-15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844824"/>
            <a:ext cx="475252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AU" sz="2400" b="1" dirty="0">
                <a:solidFill>
                  <a:schemeClr val="bg1"/>
                </a:solidFill>
                <a:cs typeface="Arial" panose="020B0604020202020204" pitchFamily="34" charset="0"/>
              </a:rPr>
              <a:t>Could you use a pre-approved learning and assessment plan (LAP)?</a:t>
            </a:r>
          </a:p>
          <a:p>
            <a:pPr>
              <a:lnSpc>
                <a:spcPts val="26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AU" sz="2400" b="1" dirty="0">
                <a:solidFill>
                  <a:schemeClr val="bg1"/>
                </a:solidFill>
                <a:cs typeface="Arial" panose="020B0604020202020204" pitchFamily="34" charset="0"/>
              </a:rPr>
              <a:t>How might you adapt a pre-approved LAP?</a:t>
            </a:r>
          </a:p>
          <a:p>
            <a:pPr>
              <a:lnSpc>
                <a:spcPts val="26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AU" sz="2400" b="1" dirty="0">
                <a:solidFill>
                  <a:schemeClr val="bg1"/>
                </a:solidFill>
                <a:cs typeface="Arial" panose="020B0604020202020204" pitchFamily="34" charset="0"/>
              </a:rPr>
              <a:t>How might you adapt current tasks that are still appropriate in the redeveloped subject outline?</a:t>
            </a:r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89" y="1723547"/>
            <a:ext cx="2983015" cy="40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4800" b="1" spc="-150" dirty="0" smtClean="0">
                <a:solidFill>
                  <a:schemeClr val="bg1"/>
                </a:solidFill>
              </a:rPr>
              <a:t>Quality Assurance</a:t>
            </a:r>
            <a:endParaRPr lang="en-US" altLang="en-US" sz="4800" b="1" spc="-15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4800" b="1" spc="-150" dirty="0" smtClean="0">
                <a:solidFill>
                  <a:schemeClr val="bg1"/>
                </a:solidFill>
              </a:rPr>
              <a:t>Quality Assurance</a:t>
            </a:r>
            <a:endParaRPr lang="en-US" altLang="en-US" sz="4800" b="1" spc="-15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7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700"/>
              </a:lnSpc>
            </a:pPr>
            <a:r>
              <a:rPr lang="en-US" b="1" spc="-150" dirty="0" smtClean="0">
                <a:solidFill>
                  <a:schemeClr val="bg1"/>
                </a:solidFill>
              </a:rPr>
              <a:t>Moderation of </a:t>
            </a:r>
            <a:br>
              <a:rPr lang="en-US" b="1" spc="-150" dirty="0" smtClean="0">
                <a:solidFill>
                  <a:schemeClr val="bg1"/>
                </a:solidFill>
              </a:rPr>
            </a:br>
            <a:r>
              <a:rPr lang="en-US" b="1" spc="-150" dirty="0" smtClean="0">
                <a:solidFill>
                  <a:schemeClr val="bg1"/>
                </a:solidFill>
              </a:rPr>
              <a:t>Stage 1 mathematics subjects</a:t>
            </a:r>
            <a:endParaRPr lang="en-AU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1368152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year cycle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benchmark samples will be available in Term 1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Opt-in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</a:t>
            </a:r>
          </a:p>
        </p:txBody>
      </p:sp>
    </p:spTree>
    <p:extLst>
      <p:ext uri="{BB962C8B-B14F-4D97-AF65-F5344CB8AC3E}">
        <p14:creationId xmlns:p14="http://schemas.microsoft.com/office/powerpoint/2010/main" val="8127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4800" b="1" spc="-150" dirty="0" smtClean="0">
                <a:solidFill>
                  <a:schemeClr val="bg1"/>
                </a:solidFill>
              </a:rPr>
              <a:t>Quality Assurance</a:t>
            </a:r>
            <a:endParaRPr lang="en-US" altLang="en-US" sz="4800" b="1" spc="-15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" y="188640"/>
            <a:ext cx="9139353" cy="1143000"/>
          </a:xfrm>
        </p:spPr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US" sz="4000" b="1" spc="-150" dirty="0" smtClean="0">
                <a:solidFill>
                  <a:schemeClr val="bg1"/>
                </a:solidFill>
              </a:rPr>
              <a:t>Transition Arrangements</a:t>
            </a:r>
            <a:br>
              <a:rPr lang="en-US" sz="4000" b="1" spc="-150" dirty="0" smtClean="0">
                <a:solidFill>
                  <a:schemeClr val="bg1"/>
                </a:solidFill>
              </a:rPr>
            </a:br>
            <a:r>
              <a:rPr lang="en-US" sz="4000" b="1" spc="-150" dirty="0" smtClean="0">
                <a:solidFill>
                  <a:schemeClr val="bg1"/>
                </a:solidFill>
              </a:rPr>
              <a:t>Stage 1 mathematics subjects</a:t>
            </a:r>
            <a:endParaRPr lang="en-AU" sz="4000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273630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who have not yet reached C standard in 2015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Pending –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result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2015 subject outline in 2016, identified as 2015 results on ROA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2016 subject, result against 2016 subject outline</a:t>
            </a:r>
          </a:p>
        </p:txBody>
      </p:sp>
    </p:spTree>
    <p:extLst>
      <p:ext uri="{BB962C8B-B14F-4D97-AF65-F5344CB8AC3E}">
        <p14:creationId xmlns:p14="http://schemas.microsoft.com/office/powerpoint/2010/main" val="23125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7" y="130623"/>
            <a:ext cx="9139353" cy="1426169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 </a:t>
            </a:r>
            <a:r>
              <a:rPr lang="en-US" sz="48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Subjects</a:t>
            </a:r>
            <a:endParaRPr lang="en-AU" sz="48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092085"/>
              </p:ext>
            </p:extLst>
          </p:nvPr>
        </p:nvGraphicFramePr>
        <p:xfrm>
          <a:off x="433863" y="2060848"/>
          <a:ext cx="8280920" cy="327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spc="-1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Stage 1 subjects</a:t>
                      </a:r>
                      <a:endParaRPr lang="en-AU" sz="2400" spc="-150" dirty="0"/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b="1" spc="-1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1 subjects from 2016</a:t>
                      </a:r>
                      <a:endParaRPr lang="en-AU" sz="2400" spc="-150" dirty="0"/>
                    </a:p>
                  </a:txBody>
                  <a:tcPr marL="180000" marR="180000" marT="108000" marB="1080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Mathematical Applications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Mathematics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Mathematical Pathways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 Mathematics</a:t>
                      </a:r>
                      <a:endParaRPr lang="en-AU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Numeracy for Work and Community Life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483768" y="2924944"/>
            <a:ext cx="2090555" cy="1944216"/>
            <a:chOff x="2483768" y="2924944"/>
            <a:chExt cx="2090555" cy="1944216"/>
          </a:xfrm>
        </p:grpSpPr>
        <p:grpSp>
          <p:nvGrpSpPr>
            <p:cNvPr id="45" name="Group 44"/>
            <p:cNvGrpSpPr/>
            <p:nvPr/>
          </p:nvGrpSpPr>
          <p:grpSpPr>
            <a:xfrm>
              <a:off x="2483768" y="2924944"/>
              <a:ext cx="2088232" cy="576064"/>
              <a:chOff x="2483768" y="2924944"/>
              <a:chExt cx="2088232" cy="576064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2483768" y="2924944"/>
                <a:ext cx="2088232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75000"/>
                    <a:lumOff val="25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4211960" y="3501008"/>
                <a:ext cx="360040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75000"/>
                    <a:lumOff val="25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/>
            <p:nvPr/>
          </p:nvCxnSpPr>
          <p:spPr>
            <a:xfrm>
              <a:off x="3923928" y="4149080"/>
              <a:ext cx="648072" cy="360040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923928" y="4653136"/>
              <a:ext cx="650395" cy="216024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07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" y="404664"/>
            <a:ext cx="9139353" cy="1143000"/>
          </a:xfrm>
        </p:spPr>
        <p:txBody>
          <a:bodyPr>
            <a:noAutofit/>
          </a:bodyPr>
          <a:lstStyle/>
          <a:p>
            <a:pPr>
              <a:lnSpc>
                <a:spcPts val="4700"/>
              </a:lnSpc>
            </a:pPr>
            <a:r>
              <a:rPr lang="en-US" b="1" spc="-150" dirty="0">
                <a:solidFill>
                  <a:schemeClr val="bg1"/>
                </a:solidFill>
              </a:rPr>
              <a:t>Stage 2 </a:t>
            </a:r>
            <a:r>
              <a:rPr lang="en-US" b="1" spc="-150" dirty="0" smtClean="0">
                <a:solidFill>
                  <a:schemeClr val="bg1"/>
                </a:solidFill>
              </a:rPr>
              <a:t>Mathematics</a:t>
            </a:r>
            <a:br>
              <a:rPr lang="en-US" b="1" spc="-150" dirty="0" smtClean="0">
                <a:solidFill>
                  <a:schemeClr val="bg1"/>
                </a:solidFill>
              </a:rPr>
            </a:br>
            <a:r>
              <a:rPr lang="en-US" b="1" spc="-150" dirty="0" smtClean="0">
                <a:solidFill>
                  <a:schemeClr val="bg1"/>
                </a:solidFill>
              </a:rPr>
              <a:t>Subjects </a:t>
            </a:r>
            <a:r>
              <a:rPr lang="en-US" b="1" spc="-150" dirty="0">
                <a:solidFill>
                  <a:schemeClr val="bg1"/>
                </a:solidFill>
              </a:rPr>
              <a:t>in 2017</a:t>
            </a:r>
            <a:endParaRPr lang="en-AU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2160240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1800"/>
              </a:spcBef>
              <a:buClr>
                <a:srgbClr val="00B0F0"/>
              </a:buClr>
              <a:buNone/>
            </a:pPr>
            <a:r>
              <a:rPr lang="en-A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</a:t>
            </a:r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</a:p>
          <a:p>
            <a:pPr marL="0" lvl="1" indent="0" algn="ctr">
              <a:spcBef>
                <a:spcPts val="1800"/>
              </a:spcBef>
              <a:buClr>
                <a:srgbClr val="00B0F0"/>
              </a:buClr>
              <a:buNone/>
            </a:pPr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Methods</a:t>
            </a:r>
          </a:p>
          <a:p>
            <a:pPr marL="0" lvl="1" indent="0" algn="ctr">
              <a:spcBef>
                <a:spcPts val="1800"/>
              </a:spcBef>
              <a:buClr>
                <a:srgbClr val="00B0F0"/>
              </a:buClr>
              <a:buNone/>
            </a:pPr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Mathematics</a:t>
            </a:r>
          </a:p>
          <a:p>
            <a:pPr marL="0" lvl="1" indent="0" algn="ctr">
              <a:spcBef>
                <a:spcPts val="1800"/>
              </a:spcBef>
              <a:buClr>
                <a:srgbClr val="00B0F0"/>
              </a:buClr>
              <a:buNone/>
            </a:pPr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</a:t>
            </a:r>
            <a:r>
              <a:rPr lang="en-A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16795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7" y="130623"/>
            <a:ext cx="9139353" cy="1426169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 Mathematics Subjects</a:t>
            </a:r>
            <a:endParaRPr lang="en-AU" sz="48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48777"/>
              </p:ext>
            </p:extLst>
          </p:nvPr>
        </p:nvGraphicFramePr>
        <p:xfrm>
          <a:off x="433863" y="1683720"/>
          <a:ext cx="8280920" cy="349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spc="-1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Stage 2 subjects</a:t>
                      </a:r>
                      <a:endParaRPr lang="en-AU" sz="2400" spc="-150" dirty="0"/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b="1" spc="-1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2 subjects from 2017</a:t>
                      </a:r>
                      <a:endParaRPr lang="en-AU" sz="2400" spc="-150" dirty="0"/>
                    </a:p>
                  </a:txBody>
                  <a:tcPr marL="180000" marR="180000" marT="108000" marB="1080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Mathematics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Mathematics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Mathematical Studies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Mathematical Methods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Mathematical Methods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Mathematical Applications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Mathematics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Mathematical Pathways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 Mathematics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635896" y="2564904"/>
            <a:ext cx="1008112" cy="2304256"/>
            <a:chOff x="3635896" y="2564904"/>
            <a:chExt cx="1008112" cy="230425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851920" y="2564904"/>
              <a:ext cx="789765" cy="0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283968" y="3356992"/>
              <a:ext cx="357717" cy="367086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773140" y="3724078"/>
              <a:ext cx="529779" cy="0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635896" y="3140968"/>
              <a:ext cx="998612" cy="0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82852" y="3724078"/>
              <a:ext cx="351656" cy="344610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211960" y="4293096"/>
              <a:ext cx="432048" cy="0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205288" y="4288631"/>
              <a:ext cx="429220" cy="436513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995936" y="4869160"/>
              <a:ext cx="645749" cy="0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477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700"/>
              </a:lnSpc>
            </a:pPr>
            <a:r>
              <a:rPr lang="en-US" b="1" spc="-150" dirty="0">
                <a:solidFill>
                  <a:schemeClr val="bg1"/>
                </a:solidFill>
              </a:rPr>
              <a:t>Stage </a:t>
            </a:r>
            <a:r>
              <a:rPr lang="en-US" b="1" spc="-150" dirty="0" smtClean="0">
                <a:solidFill>
                  <a:schemeClr val="bg1"/>
                </a:solidFill>
              </a:rPr>
              <a:t>2 M</a:t>
            </a:r>
            <a:r>
              <a:rPr lang="en-AU" b="1" spc="-150" dirty="0" err="1" smtClean="0">
                <a:solidFill>
                  <a:schemeClr val="bg1"/>
                </a:solidFill>
              </a:rPr>
              <a:t>athematics</a:t>
            </a:r>
            <a:r>
              <a:rPr lang="en-AU" b="1" spc="-150" dirty="0" smtClean="0">
                <a:solidFill>
                  <a:schemeClr val="bg1"/>
                </a:solidFill>
              </a:rPr>
              <a:t> Subjects</a:t>
            </a:r>
            <a:br>
              <a:rPr lang="en-AU" b="1" spc="-150" dirty="0" smtClean="0">
                <a:solidFill>
                  <a:schemeClr val="bg1"/>
                </a:solidFill>
              </a:rPr>
            </a:br>
            <a:r>
              <a:rPr lang="en-AU" b="1" spc="-150" dirty="0" smtClean="0">
                <a:solidFill>
                  <a:schemeClr val="bg1"/>
                </a:solidFill>
              </a:rPr>
              <a:t>2017: Assessment</a:t>
            </a:r>
            <a:endParaRPr lang="en-AU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0243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A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(70%)</a:t>
            </a: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1: Skills and Applications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  <a:p>
            <a:pPr marL="540000" lvl="2">
              <a:spcBef>
                <a:spcPts val="300"/>
              </a:spcBef>
              <a:buClr>
                <a:srgbClr val="00B0F0"/>
              </a:buClr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of 1 SAT without the use of a calculator or notes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Type 2: Mathematical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Investigation/Folio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</a:t>
            </a: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(30</a:t>
            </a:r>
            <a:r>
              <a:rPr lang="en-A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A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Type 3: Examination (30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lvl="2">
              <a:spcBef>
                <a:spcPts val="300"/>
              </a:spcBef>
              <a:buClr>
                <a:srgbClr val="00B0F0"/>
              </a:buClr>
            </a:pP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Calculators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notes allowed for entire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" y="18864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AU" sz="4000" b="1" dirty="0" smtClean="0">
                <a:solidFill>
                  <a:schemeClr val="bg1"/>
                </a:solidFill>
              </a:rPr>
              <a:t>Stage 2 External Assessment</a:t>
            </a:r>
            <a:br>
              <a:rPr lang="en-AU" sz="4000" b="1" dirty="0" smtClean="0">
                <a:solidFill>
                  <a:schemeClr val="bg1"/>
                </a:solidFill>
              </a:rPr>
            </a:br>
            <a:r>
              <a:rPr lang="en-AU" sz="4000" b="1" dirty="0" smtClean="0">
                <a:solidFill>
                  <a:schemeClr val="bg1"/>
                </a:solidFill>
              </a:rPr>
              <a:t>Graphics Calculators</a:t>
            </a:r>
            <a:endParaRPr lang="en-AU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456384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Criteria for approval</a:t>
            </a:r>
          </a:p>
          <a:p>
            <a:pPr lvl="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Approved for </a:t>
            </a: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for external examinations – 3 additional calculators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A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Casio </a:t>
            </a:r>
            <a:r>
              <a:rPr lang="en-A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fx-CG20AU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A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Texas </a:t>
            </a:r>
            <a:r>
              <a:rPr lang="en-A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Instruments – TI 84 Plus C </a:t>
            </a:r>
            <a:r>
              <a:rPr lang="en-A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silver </a:t>
            </a:r>
            <a:r>
              <a:rPr lang="en-A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edition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A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Texas </a:t>
            </a:r>
            <a:r>
              <a:rPr lang="en-A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Instruments – TI 84 Plus CE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sheet – ‘Specifications for use of approved calculators, stencils, and computers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89" y="1723547"/>
            <a:ext cx="2983015" cy="4009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" y="18864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</a:rPr>
              <a:t>What’s next?</a:t>
            </a:r>
            <a:endParaRPr lang="en-AU" sz="5400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44824"/>
            <a:ext cx="5668289" cy="24048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planning – subjects 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planning </a:t>
            </a:r>
          </a:p>
          <a:p>
            <a:pPr lvl="1">
              <a:spcBef>
                <a:spcPts val="12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familiarise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yourself with the subject outline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program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and assessment plan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30240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68144" y="1556792"/>
            <a:ext cx="3203848" cy="1512168"/>
          </a:xfrm>
        </p:spPr>
        <p:txBody>
          <a:bodyPr>
            <a:noAutofit/>
          </a:bodyPr>
          <a:lstStyle/>
          <a:p>
            <a:pPr algn="l">
              <a:lnSpc>
                <a:spcPts val="5100"/>
              </a:lnSpc>
            </a:pPr>
            <a:r>
              <a:rPr lang="en-US" sz="4800" b="1" spc="-150" dirty="0" smtClean="0">
                <a:solidFill>
                  <a:schemeClr val="bg1"/>
                </a:solidFill>
              </a:rPr>
              <a:t>Pathway Options</a:t>
            </a:r>
            <a:endParaRPr lang="en-AU" sz="4800" b="1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808312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Australian Curriculum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Numeracy*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communication technology capability*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and creative thinking*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and social capability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understanding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Intercultural understanding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542801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Capabilities</a:t>
            </a:r>
            <a:endParaRPr lang="en-AU" sz="54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1870983"/>
            <a:ext cx="5004048" cy="6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8647" cy="1143000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chemeClr val="bg1"/>
                </a:solidFill>
              </a:rPr>
              <a:t>SACE </a:t>
            </a:r>
            <a:r>
              <a:rPr lang="en-US" b="1" spc="-150" dirty="0" smtClean="0">
                <a:solidFill>
                  <a:schemeClr val="bg1"/>
                </a:solidFill>
              </a:rPr>
              <a:t>Numeracy Requirement</a:t>
            </a:r>
            <a:endParaRPr lang="en-AU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7" y="1916832"/>
            <a:ext cx="8229600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credits from a range of mathematics subjects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Stage 1 or Stage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minimum C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grade*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these Board-accredited subjects will meet the SACE numeracy requirement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Mathematics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(Stage 1)</a:t>
            </a:r>
          </a:p>
          <a:p>
            <a:pPr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General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Mathematics (Stage 1)</a:t>
            </a:r>
          </a:p>
          <a:p>
            <a:pPr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Essential Mathematics (Stage 1)</a:t>
            </a:r>
          </a:p>
          <a:p>
            <a:pPr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any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Stage 2 mathematics subject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 Stage 2 a C grade is C+, C, or </a:t>
            </a: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C-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6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700"/>
              </a:lnSpc>
            </a:pPr>
            <a:r>
              <a:rPr lang="en-US" b="1" spc="-150" dirty="0" smtClean="0">
                <a:solidFill>
                  <a:schemeClr val="bg1"/>
                </a:solidFill>
              </a:rPr>
              <a:t>Assessment Scope</a:t>
            </a:r>
            <a:br>
              <a:rPr lang="en-US" b="1" spc="-150" dirty="0" smtClean="0">
                <a:solidFill>
                  <a:schemeClr val="bg1"/>
                </a:solidFill>
              </a:rPr>
            </a:br>
            <a:r>
              <a:rPr lang="en-US" b="1" spc="-150" dirty="0" smtClean="0">
                <a:solidFill>
                  <a:schemeClr val="bg1"/>
                </a:solidFill>
              </a:rPr>
              <a:t>and Requirements</a:t>
            </a:r>
            <a:endParaRPr lang="en-AU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95" y="1844824"/>
            <a:ext cx="8136904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at Stage 1 is school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endParaRPr lang="en-A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10-credit subject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assessments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AT1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Skills and Applications Tasks – at least two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Mathematical Investigations / Folio – at least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A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20-credit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assessments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AT1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Skills and Applications Tasks – at least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Mathematical Investigations / Folio – at least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assessment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 – weighting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at least 20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8647" cy="1143000"/>
          </a:xfrm>
        </p:spPr>
        <p:txBody>
          <a:bodyPr>
            <a:no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</a:rPr>
              <a:t>Assessment</a:t>
            </a:r>
            <a:endParaRPr lang="en-AU" sz="5400" b="1" spc="-1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332855"/>
          </a:xfrm>
        </p:spPr>
        <p:txBody>
          <a:bodyPr>
            <a:noAutofit/>
          </a:bodyPr>
          <a:lstStyle/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Design Criteria</a:t>
            </a:r>
          </a:p>
          <a:p>
            <a:pPr marL="742950" lvl="2" indent="-342900">
              <a:buClr>
                <a:srgbClr val="00B0F0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</a:p>
          <a:p>
            <a:pPr marL="742950" lvl="2" indent="-342900">
              <a:buClr>
                <a:srgbClr val="00B0F0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Features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Standards</a:t>
            </a:r>
          </a:p>
        </p:txBody>
      </p:sp>
    </p:spTree>
    <p:extLst>
      <p:ext uri="{BB962C8B-B14F-4D97-AF65-F5344CB8AC3E}">
        <p14:creationId xmlns:p14="http://schemas.microsoft.com/office/powerpoint/2010/main" val="970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Implementation 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Implementation  powerpoint</Template>
  <TotalTime>3428</TotalTime>
  <Words>1020</Words>
  <Application>Microsoft Office PowerPoint</Application>
  <PresentationFormat>On-screen Show (4:3)</PresentationFormat>
  <Paragraphs>206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Implementation  powerpoint</vt:lpstr>
      <vt:lpstr>PowerPoint Presentation</vt:lpstr>
      <vt:lpstr>PowerPoint Presentation</vt:lpstr>
      <vt:lpstr>PowerPoint Presentation</vt:lpstr>
      <vt:lpstr>Pathway Options</vt:lpstr>
      <vt:lpstr>PowerPoint Presentation</vt:lpstr>
      <vt:lpstr>SACE Numeracy Requirement</vt:lpstr>
      <vt:lpstr>PowerPoint Presentation</vt:lpstr>
      <vt:lpstr>Assessment Scope and Requirements</vt:lpstr>
      <vt:lpstr>Assessment</vt:lpstr>
      <vt:lpstr>PowerPoint Presentation</vt:lpstr>
      <vt:lpstr>Subject: Stage 1 Mathematics  (1MAM)</vt:lpstr>
      <vt:lpstr>10A Content</vt:lpstr>
      <vt:lpstr>Pathway Options</vt:lpstr>
      <vt:lpstr>PowerPoint Presentation</vt:lpstr>
      <vt:lpstr>Stage 1 General Mathematics Programming Flexibilities</vt:lpstr>
      <vt:lpstr>PowerPoint Presentation</vt:lpstr>
      <vt:lpstr>Stage 1 Essential Mathematics Programming Flexibilities</vt:lpstr>
      <vt:lpstr>Stage 1 Essential Mathematics  Assessment Type 1: Skills and Applications Tasks </vt:lpstr>
      <vt:lpstr>Stage 1 Essential Mathematics  Assessment Type 2: Folio</vt:lpstr>
      <vt:lpstr>PowerPoint Presentation</vt:lpstr>
      <vt:lpstr>4 Phases of Quality Assurance</vt:lpstr>
      <vt:lpstr>PowerPoint Presentation</vt:lpstr>
      <vt:lpstr>Learning and Assessment Plans</vt:lpstr>
      <vt:lpstr>PowerPoint Presentation</vt:lpstr>
      <vt:lpstr>PowerPoint Presentation</vt:lpstr>
      <vt:lpstr>PowerPoint Presentation</vt:lpstr>
      <vt:lpstr>Moderation of  Stage 1 mathematics subjects</vt:lpstr>
      <vt:lpstr>PowerPoint Presentation</vt:lpstr>
      <vt:lpstr>Transition Arrangements Stage 1 mathematics subjects</vt:lpstr>
      <vt:lpstr>Stage 2 Mathematics Subjects in 2017</vt:lpstr>
      <vt:lpstr>PowerPoint Presentation</vt:lpstr>
      <vt:lpstr>Stage 2 Mathematics Subjects 2017: Assessment</vt:lpstr>
      <vt:lpstr>Stage 2 External Assessment Graphics Calculators</vt:lpstr>
      <vt:lpstr>What’s next?</vt:lpstr>
    </vt:vector>
  </TitlesOfParts>
  <Company>SACE Board of South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Curriculum Implementation</dc:title>
  <dc:creator>Meridie Howley</dc:creator>
  <cp:lastModifiedBy> </cp:lastModifiedBy>
  <cp:revision>334</cp:revision>
  <cp:lastPrinted>2015-07-24T06:21:30Z</cp:lastPrinted>
  <dcterms:created xsi:type="dcterms:W3CDTF">2015-05-11T23:08:41Z</dcterms:created>
  <dcterms:modified xsi:type="dcterms:W3CDTF">2015-09-30T22:59:50Z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A458291</vt:lpwstr>
  </property>
  <property fmtid="{D5CDD505-2E9C-101B-9397-08002B2CF9AE}" pid="4" name="Objective-Title">
    <vt:lpwstr>Mathematics implementation</vt:lpwstr>
  </property>
  <property fmtid="{D5CDD505-2E9C-101B-9397-08002B2CF9AE}" pid="5" name="Objective-Comment">
    <vt:lpwstr/>
  </property>
  <property fmtid="{D5CDD505-2E9C-101B-9397-08002B2CF9AE}" pid="6" name="Objective-CreationStamp">
    <vt:filetime>2015-06-17T01:27:59Z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2015-07-24T05:54:44Z</vt:filetime>
  </property>
  <property fmtid="{D5CDD505-2E9C-101B-9397-08002B2CF9AE}" pid="11" name="Objective-Owner">
    <vt:lpwstr>Louise Lycett</vt:lpwstr>
  </property>
  <property fmtid="{D5CDD505-2E9C-101B-9397-08002B2CF9AE}" pid="12" name="Objective-Path">
    <vt:lpwstr>Objective Global Folder:Curriculum:Subject Development:Australian Curriculum:IMPLEMENTATION WORKSHOP PLANNING:Mathematics:</vt:lpwstr>
  </property>
  <property fmtid="{D5CDD505-2E9C-101B-9397-08002B2CF9AE}" pid="13" name="Objective-Parent">
    <vt:lpwstr>Mathematics</vt:lpwstr>
  </property>
  <property fmtid="{D5CDD505-2E9C-101B-9397-08002B2CF9AE}" pid="14" name="Objective-State">
    <vt:lpwstr>Being Edited</vt:lpwstr>
  </property>
  <property fmtid="{D5CDD505-2E9C-101B-9397-08002B2CF9AE}" pid="15" name="Objective-Version">
    <vt:lpwstr>6.3</vt:lpwstr>
  </property>
  <property fmtid="{D5CDD505-2E9C-101B-9397-08002B2CF9AE}" pid="16" name="Objective-VersionNumber">
    <vt:r8>37</vt:r8>
  </property>
  <property fmtid="{D5CDD505-2E9C-101B-9397-08002B2CF9AE}" pid="17" name="Objective-VersionComment">
    <vt:lpwstr/>
  </property>
  <property fmtid="{D5CDD505-2E9C-101B-9397-08002B2CF9AE}" pid="18" name="Objective-FileNumber">
    <vt:lpwstr>qA13706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</Properties>
</file>