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 id="2147483662" r:id="rId3"/>
    <p:sldMasterId id="2147483648" r:id="rId4"/>
    <p:sldMasterId id="2147483683" r:id="rId5"/>
  </p:sldMasterIdLst>
  <p:notesMasterIdLst>
    <p:notesMasterId r:id="rId35"/>
  </p:notesMasterIdLst>
  <p:sldIdLst>
    <p:sldId id="256" r:id="rId6"/>
    <p:sldId id="292" r:id="rId7"/>
    <p:sldId id="262" r:id="rId8"/>
    <p:sldId id="264" r:id="rId9"/>
    <p:sldId id="276" r:id="rId10"/>
    <p:sldId id="282" r:id="rId11"/>
    <p:sldId id="300" r:id="rId12"/>
    <p:sldId id="301" r:id="rId13"/>
    <p:sldId id="265" r:id="rId14"/>
    <p:sldId id="261" r:id="rId15"/>
    <p:sldId id="285" r:id="rId16"/>
    <p:sldId id="283" r:id="rId17"/>
    <p:sldId id="266" r:id="rId18"/>
    <p:sldId id="294" r:id="rId19"/>
    <p:sldId id="284" r:id="rId20"/>
    <p:sldId id="281" r:id="rId21"/>
    <p:sldId id="299" r:id="rId22"/>
    <p:sldId id="291" r:id="rId23"/>
    <p:sldId id="296" r:id="rId24"/>
    <p:sldId id="297" r:id="rId25"/>
    <p:sldId id="288" r:id="rId26"/>
    <p:sldId id="290" r:id="rId27"/>
    <p:sldId id="279" r:id="rId28"/>
    <p:sldId id="278" r:id="rId29"/>
    <p:sldId id="298" r:id="rId30"/>
    <p:sldId id="286" r:id="rId31"/>
    <p:sldId id="287" r:id="rId32"/>
    <p:sldId id="280" r:id="rId33"/>
    <p:sldId id="258" r:id="rId34"/>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1279" autoAdjust="0"/>
  </p:normalViewPr>
  <p:slideViewPr>
    <p:cSldViewPr snapToGrid="0">
      <p:cViewPr varScale="1">
        <p:scale>
          <a:sx n="77" d="100"/>
          <a:sy n="77" d="100"/>
        </p:scale>
        <p:origin x="183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elle Robinson" userId="db461bc9-b8c3-4986-a370-322b10ec61c3" providerId="ADAL" clId="{D606BA9C-8113-4E55-A613-7544FEFCF48F}"/>
    <pc:docChg chg="custSel modMainMaster">
      <pc:chgData name="Rochelle Robinson" userId="db461bc9-b8c3-4986-a370-322b10ec61c3" providerId="ADAL" clId="{D606BA9C-8113-4E55-A613-7544FEFCF48F}" dt="2018-07-31T00:26:25.554" v="16" actId="1076"/>
      <pc:docMkLst>
        <pc:docMk/>
      </pc:docMkLst>
      <pc:sldMasterChg chg="modSp">
        <pc:chgData name="Rochelle Robinson" userId="db461bc9-b8c3-4986-a370-322b10ec61c3" providerId="ADAL" clId="{D606BA9C-8113-4E55-A613-7544FEFCF48F}" dt="2018-07-31T00:26:25.554" v="16" actId="1076"/>
        <pc:sldMasterMkLst>
          <pc:docMk/>
          <pc:sldMasterMk cId="2183742630" sldId="2147483648"/>
        </pc:sldMasterMkLst>
        <pc:picChg chg="mod">
          <ac:chgData name="Rochelle Robinson" userId="db461bc9-b8c3-4986-a370-322b10ec61c3" providerId="ADAL" clId="{D606BA9C-8113-4E55-A613-7544FEFCF48F}" dt="2018-07-31T00:26:25.554" v="16" actId="1076"/>
          <ac:picMkLst>
            <pc:docMk/>
            <pc:sldMasterMk cId="2183742630" sldId="2147483648"/>
            <ac:picMk id="9" creationId="{C2324399-F682-4DDA-B90C-97F596C2EBBD}"/>
          </ac:picMkLst>
        </pc:picChg>
      </pc:sldMasterChg>
      <pc:sldMasterChg chg="addSp delSp modSp">
        <pc:chgData name="Rochelle Robinson" userId="db461bc9-b8c3-4986-a370-322b10ec61c3" providerId="ADAL" clId="{D606BA9C-8113-4E55-A613-7544FEFCF48F}" dt="2018-07-31T00:25:44.958" v="10" actId="167"/>
        <pc:sldMasterMkLst>
          <pc:docMk/>
          <pc:sldMasterMk cId="1570358305" sldId="2147483662"/>
        </pc:sldMasterMkLst>
        <pc:picChg chg="del">
          <ac:chgData name="Rochelle Robinson" userId="db461bc9-b8c3-4986-a370-322b10ec61c3" providerId="ADAL" clId="{D606BA9C-8113-4E55-A613-7544FEFCF48F}" dt="2018-07-31T00:25:40.428" v="8" actId="478"/>
          <ac:picMkLst>
            <pc:docMk/>
            <pc:sldMasterMk cId="1570358305" sldId="2147483662"/>
            <ac:picMk id="10" creationId="{FB1C4474-8BA7-41DC-80D9-BD40888B6DB1}"/>
          </ac:picMkLst>
        </pc:picChg>
        <pc:picChg chg="add del">
          <ac:chgData name="Rochelle Robinson" userId="db461bc9-b8c3-4986-a370-322b10ec61c3" providerId="ADAL" clId="{D606BA9C-8113-4E55-A613-7544FEFCF48F}" dt="2018-07-31T00:25:38.623" v="7"/>
          <ac:picMkLst>
            <pc:docMk/>
            <pc:sldMasterMk cId="1570358305" sldId="2147483662"/>
            <ac:picMk id="11" creationId="{7A62EE1A-FADC-4AEC-A92B-6A021DF1F227}"/>
          </ac:picMkLst>
        </pc:picChg>
        <pc:picChg chg="add ord">
          <ac:chgData name="Rochelle Robinson" userId="db461bc9-b8c3-4986-a370-322b10ec61c3" providerId="ADAL" clId="{D606BA9C-8113-4E55-A613-7544FEFCF48F}" dt="2018-07-31T00:25:44.958" v="10" actId="167"/>
          <ac:picMkLst>
            <pc:docMk/>
            <pc:sldMasterMk cId="1570358305" sldId="2147483662"/>
            <ac:picMk id="12" creationId="{869D841B-2088-48E5-B517-454E3BA7644A}"/>
          </ac:picMkLst>
        </pc:picChg>
      </pc:sldMasterChg>
      <pc:sldMasterChg chg="modSp">
        <pc:chgData name="Rochelle Robinson" userId="db461bc9-b8c3-4986-a370-322b10ec61c3" providerId="ADAL" clId="{D606BA9C-8113-4E55-A613-7544FEFCF48F}" dt="2018-07-31T00:25:26.681" v="5" actId="1076"/>
        <pc:sldMasterMkLst>
          <pc:docMk/>
          <pc:sldMasterMk cId="2573821988" sldId="2147483672"/>
        </pc:sldMasterMkLst>
        <pc:picChg chg="mod">
          <ac:chgData name="Rochelle Robinson" userId="db461bc9-b8c3-4986-a370-322b10ec61c3" providerId="ADAL" clId="{D606BA9C-8113-4E55-A613-7544FEFCF48F}" dt="2018-07-31T00:25:26.681" v="5" actId="1076"/>
          <ac:picMkLst>
            <pc:docMk/>
            <pc:sldMasterMk cId="2573821988" sldId="2147483672"/>
            <ac:picMk id="8" creationId="{01D4127B-5622-4564-884C-620D79E95CA4}"/>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320381-D85C-48AA-B14F-63ADDDCFBA93}"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n-US"/>
        </a:p>
      </dgm:t>
    </dgm:pt>
    <dgm:pt modelId="{B2DB6EB0-0046-498B-8EBC-3FAB1F3972AC}">
      <dgm:prSet phldrT="[Text]"/>
      <dgm:spPr/>
      <dgm:t>
        <a:bodyPr/>
        <a:lstStyle/>
        <a:p>
          <a:r>
            <a:rPr lang="en-US" dirty="0"/>
            <a:t>2018</a:t>
          </a:r>
        </a:p>
        <a:p>
          <a:r>
            <a:rPr lang="en-US" dirty="0"/>
            <a:t>Subject renewal</a:t>
          </a:r>
        </a:p>
      </dgm:t>
    </dgm:pt>
    <dgm:pt modelId="{17894866-4A13-426C-8809-4DB65D260E29}" type="parTrans" cxnId="{6C08664A-F7F6-4F4B-B8F7-229B1986A3C6}">
      <dgm:prSet/>
      <dgm:spPr/>
      <dgm:t>
        <a:bodyPr/>
        <a:lstStyle/>
        <a:p>
          <a:endParaRPr lang="en-US"/>
        </a:p>
      </dgm:t>
    </dgm:pt>
    <dgm:pt modelId="{EA5A6C78-3C9E-403E-8D8A-9E1A39864FD3}" type="sibTrans" cxnId="{6C08664A-F7F6-4F4B-B8F7-229B1986A3C6}">
      <dgm:prSet/>
      <dgm:spPr/>
      <dgm:t>
        <a:bodyPr/>
        <a:lstStyle/>
        <a:p>
          <a:endParaRPr lang="en-US"/>
        </a:p>
      </dgm:t>
    </dgm:pt>
    <dgm:pt modelId="{16352142-8152-4349-A47A-39B52F15DEF2}">
      <dgm:prSet phldrT="[Text]" custT="1"/>
      <dgm:spPr/>
      <dgm:t>
        <a:bodyPr/>
        <a:lstStyle/>
        <a:p>
          <a:r>
            <a:rPr lang="en-US" sz="1400" dirty="0"/>
            <a:t>Research</a:t>
          </a:r>
        </a:p>
      </dgm:t>
    </dgm:pt>
    <dgm:pt modelId="{89E3E299-3E42-48F0-BDA9-B69081F95C4E}" type="parTrans" cxnId="{5A846BAF-8AFE-4BBD-9017-88F97646BB1D}">
      <dgm:prSet/>
      <dgm:spPr/>
      <dgm:t>
        <a:bodyPr/>
        <a:lstStyle/>
        <a:p>
          <a:endParaRPr lang="en-US"/>
        </a:p>
      </dgm:t>
    </dgm:pt>
    <dgm:pt modelId="{D66C0113-90AB-485C-842F-31E428B8830C}" type="sibTrans" cxnId="{5A846BAF-8AFE-4BBD-9017-88F97646BB1D}">
      <dgm:prSet/>
      <dgm:spPr/>
      <dgm:t>
        <a:bodyPr/>
        <a:lstStyle/>
        <a:p>
          <a:endParaRPr lang="en-US"/>
        </a:p>
      </dgm:t>
    </dgm:pt>
    <dgm:pt modelId="{237D200F-A05C-4F15-9FAA-FB456C60B6B5}">
      <dgm:prSet phldrT="[Text]"/>
      <dgm:spPr/>
      <dgm:t>
        <a:bodyPr/>
        <a:lstStyle/>
        <a:p>
          <a:r>
            <a:rPr lang="en-US" dirty="0"/>
            <a:t>2019</a:t>
          </a:r>
        </a:p>
        <a:p>
          <a:r>
            <a:rPr lang="en-US" dirty="0"/>
            <a:t>Implementation</a:t>
          </a:r>
        </a:p>
      </dgm:t>
    </dgm:pt>
    <dgm:pt modelId="{11BE0B76-D267-43F0-A3C3-8DFA29AC58D9}" type="parTrans" cxnId="{DE3F5AEA-3794-45AC-AC01-CFCDB47DFEC9}">
      <dgm:prSet/>
      <dgm:spPr/>
      <dgm:t>
        <a:bodyPr/>
        <a:lstStyle/>
        <a:p>
          <a:endParaRPr lang="en-US"/>
        </a:p>
      </dgm:t>
    </dgm:pt>
    <dgm:pt modelId="{6C47E47E-2E1D-429B-AD5F-05D953642029}" type="sibTrans" cxnId="{DE3F5AEA-3794-45AC-AC01-CFCDB47DFEC9}">
      <dgm:prSet/>
      <dgm:spPr/>
      <dgm:t>
        <a:bodyPr/>
        <a:lstStyle/>
        <a:p>
          <a:endParaRPr lang="en-US"/>
        </a:p>
      </dgm:t>
    </dgm:pt>
    <dgm:pt modelId="{612EE650-BB53-4CA8-BDF4-3EF56D9F065E}">
      <dgm:prSet phldrT="[Text]" custT="1"/>
      <dgm:spPr/>
      <dgm:t>
        <a:bodyPr/>
        <a:lstStyle/>
        <a:p>
          <a:r>
            <a:rPr lang="en-US" sz="1400" dirty="0"/>
            <a:t>Website pre-edited subject outline </a:t>
          </a:r>
        </a:p>
      </dgm:t>
    </dgm:pt>
    <dgm:pt modelId="{05FF9DAE-9996-4807-81FD-E2D860B46B75}" type="parTrans" cxnId="{D5F40233-1933-44BC-A9FC-4098CF4845E8}">
      <dgm:prSet/>
      <dgm:spPr/>
      <dgm:t>
        <a:bodyPr/>
        <a:lstStyle/>
        <a:p>
          <a:endParaRPr lang="en-US"/>
        </a:p>
      </dgm:t>
    </dgm:pt>
    <dgm:pt modelId="{05C87C1F-6360-42A8-8DD3-622A57B6537A}" type="sibTrans" cxnId="{D5F40233-1933-44BC-A9FC-4098CF4845E8}">
      <dgm:prSet/>
      <dgm:spPr/>
      <dgm:t>
        <a:bodyPr/>
        <a:lstStyle/>
        <a:p>
          <a:endParaRPr lang="en-US"/>
        </a:p>
      </dgm:t>
    </dgm:pt>
    <dgm:pt modelId="{CBB757F9-C88C-4783-9BBE-C99DE1BFCAFA}">
      <dgm:prSet phldrT="[Text]"/>
      <dgm:spPr/>
      <dgm:t>
        <a:bodyPr/>
        <a:lstStyle/>
        <a:p>
          <a:r>
            <a:rPr lang="en-US" dirty="0"/>
            <a:t>2020</a:t>
          </a:r>
        </a:p>
        <a:p>
          <a:r>
            <a:rPr lang="en-US" dirty="0"/>
            <a:t>Teaching and resulting</a:t>
          </a:r>
        </a:p>
      </dgm:t>
    </dgm:pt>
    <dgm:pt modelId="{6C35EBDF-509C-4E26-B952-A080E117C3A5}" type="parTrans" cxnId="{B906354D-77EF-421D-8673-EF2701CD2053}">
      <dgm:prSet/>
      <dgm:spPr/>
      <dgm:t>
        <a:bodyPr/>
        <a:lstStyle/>
        <a:p>
          <a:endParaRPr lang="en-US"/>
        </a:p>
      </dgm:t>
    </dgm:pt>
    <dgm:pt modelId="{58FA15DD-6753-4FD6-B060-E2A1AE81B1C1}" type="sibTrans" cxnId="{B906354D-77EF-421D-8673-EF2701CD2053}">
      <dgm:prSet/>
      <dgm:spPr/>
      <dgm:t>
        <a:bodyPr/>
        <a:lstStyle/>
        <a:p>
          <a:endParaRPr lang="en-US"/>
        </a:p>
      </dgm:t>
    </dgm:pt>
    <dgm:pt modelId="{488B8877-006C-46EF-8B0C-033229B3199D}">
      <dgm:prSet phldrT="[Text]" custT="1"/>
      <dgm:spPr/>
      <dgm:t>
        <a:bodyPr/>
        <a:lstStyle/>
        <a:p>
          <a:r>
            <a:rPr lang="en-US" sz="1400" dirty="0"/>
            <a:t>New website </a:t>
          </a:r>
        </a:p>
      </dgm:t>
    </dgm:pt>
    <dgm:pt modelId="{4D33C989-70A9-4176-9AB4-FF23C77946DA}" type="parTrans" cxnId="{5BB0410C-C774-4E5D-BE3F-C59067C5ACB3}">
      <dgm:prSet/>
      <dgm:spPr/>
      <dgm:t>
        <a:bodyPr/>
        <a:lstStyle/>
        <a:p>
          <a:endParaRPr lang="en-US"/>
        </a:p>
      </dgm:t>
    </dgm:pt>
    <dgm:pt modelId="{29B01D82-1488-4679-9C47-EC0A46883A81}" type="sibTrans" cxnId="{5BB0410C-C774-4E5D-BE3F-C59067C5ACB3}">
      <dgm:prSet/>
      <dgm:spPr/>
      <dgm:t>
        <a:bodyPr/>
        <a:lstStyle/>
        <a:p>
          <a:endParaRPr lang="en-US"/>
        </a:p>
      </dgm:t>
    </dgm:pt>
    <dgm:pt modelId="{DA8DCB7A-D042-4FE2-A2B0-4CA34E7CE501}">
      <dgm:prSet phldrT="[Text]" custT="1"/>
      <dgm:spPr/>
      <dgm:t>
        <a:bodyPr/>
        <a:lstStyle/>
        <a:p>
          <a:r>
            <a:rPr lang="en-US" sz="1400" dirty="0"/>
            <a:t>Reference group</a:t>
          </a:r>
        </a:p>
      </dgm:t>
    </dgm:pt>
    <dgm:pt modelId="{0072DB0D-96FF-4B21-89E6-902047565ABD}" type="parTrans" cxnId="{5984F6A0-9F79-42D4-951E-25BCF540AD60}">
      <dgm:prSet/>
      <dgm:spPr/>
      <dgm:t>
        <a:bodyPr/>
        <a:lstStyle/>
        <a:p>
          <a:endParaRPr lang="en-US"/>
        </a:p>
      </dgm:t>
    </dgm:pt>
    <dgm:pt modelId="{CA0D70E5-21F6-49F2-BB33-BD025359B64A}" type="sibTrans" cxnId="{5984F6A0-9F79-42D4-951E-25BCF540AD60}">
      <dgm:prSet/>
      <dgm:spPr/>
      <dgm:t>
        <a:bodyPr/>
        <a:lstStyle/>
        <a:p>
          <a:endParaRPr lang="en-US"/>
        </a:p>
      </dgm:t>
    </dgm:pt>
    <dgm:pt modelId="{1F5174B2-DF58-4371-902A-C872DA87025D}">
      <dgm:prSet phldrT="[Text]" custT="1"/>
      <dgm:spPr/>
      <dgm:t>
        <a:bodyPr/>
        <a:lstStyle/>
        <a:p>
          <a:r>
            <a:rPr lang="en-US" sz="1400" dirty="0"/>
            <a:t>Writers</a:t>
          </a:r>
        </a:p>
      </dgm:t>
    </dgm:pt>
    <dgm:pt modelId="{E4A3B98C-9A08-4A48-94B5-37E69DC5F94E}" type="parTrans" cxnId="{0E69D0C5-F4C8-462E-AD90-08962FEFB1D9}">
      <dgm:prSet/>
      <dgm:spPr/>
      <dgm:t>
        <a:bodyPr/>
        <a:lstStyle/>
        <a:p>
          <a:endParaRPr lang="en-US"/>
        </a:p>
      </dgm:t>
    </dgm:pt>
    <dgm:pt modelId="{E1778ECE-D9C6-4EB4-A93D-6905D5101641}" type="sibTrans" cxnId="{0E69D0C5-F4C8-462E-AD90-08962FEFB1D9}">
      <dgm:prSet/>
      <dgm:spPr/>
      <dgm:t>
        <a:bodyPr/>
        <a:lstStyle/>
        <a:p>
          <a:endParaRPr lang="en-US"/>
        </a:p>
      </dgm:t>
    </dgm:pt>
    <dgm:pt modelId="{9171951C-37C1-4AF4-A660-62090833E5B5}">
      <dgm:prSet phldrT="[Text]"/>
      <dgm:spPr/>
      <dgm:t>
        <a:bodyPr/>
        <a:lstStyle/>
        <a:p>
          <a:endParaRPr lang="en-US" sz="1000" dirty="0"/>
        </a:p>
      </dgm:t>
    </dgm:pt>
    <dgm:pt modelId="{A4449389-9ABB-4425-9FD8-8F34A8509EA6}" type="parTrans" cxnId="{E3FB0F3C-BD39-42A2-BBC7-FB87F072F362}">
      <dgm:prSet/>
      <dgm:spPr/>
      <dgm:t>
        <a:bodyPr/>
        <a:lstStyle/>
        <a:p>
          <a:endParaRPr lang="en-US"/>
        </a:p>
      </dgm:t>
    </dgm:pt>
    <dgm:pt modelId="{B5AF2EBA-7023-4A2A-9E2B-FEC3E16AF2D4}" type="sibTrans" cxnId="{E3FB0F3C-BD39-42A2-BBC7-FB87F072F362}">
      <dgm:prSet/>
      <dgm:spPr/>
      <dgm:t>
        <a:bodyPr/>
        <a:lstStyle/>
        <a:p>
          <a:endParaRPr lang="en-US"/>
        </a:p>
      </dgm:t>
    </dgm:pt>
    <dgm:pt modelId="{45AB30D4-C61A-4F8A-895E-79A5DE5C9797}">
      <dgm:prSet phldrT="[Text]" custT="1"/>
      <dgm:spPr/>
      <dgm:t>
        <a:bodyPr/>
        <a:lstStyle/>
        <a:p>
          <a:r>
            <a:rPr lang="en-US" sz="1400" dirty="0"/>
            <a:t>Public consultation</a:t>
          </a:r>
        </a:p>
      </dgm:t>
    </dgm:pt>
    <dgm:pt modelId="{F8652068-6384-4933-8D96-2983F03BEEF0}" type="parTrans" cxnId="{E339A626-3ADE-4BDA-9C45-92F4CACD643C}">
      <dgm:prSet/>
      <dgm:spPr/>
      <dgm:t>
        <a:bodyPr/>
        <a:lstStyle/>
        <a:p>
          <a:endParaRPr lang="en-US"/>
        </a:p>
      </dgm:t>
    </dgm:pt>
    <dgm:pt modelId="{34045A53-6B1C-436E-8A96-D342191575C7}" type="sibTrans" cxnId="{E339A626-3ADE-4BDA-9C45-92F4CACD643C}">
      <dgm:prSet/>
      <dgm:spPr/>
      <dgm:t>
        <a:bodyPr/>
        <a:lstStyle/>
        <a:p>
          <a:endParaRPr lang="en-US"/>
        </a:p>
      </dgm:t>
    </dgm:pt>
    <dgm:pt modelId="{E232AA19-A750-416C-876B-1D903DB1A626}">
      <dgm:prSet phldrT="[Text]" custT="1"/>
      <dgm:spPr/>
      <dgm:t>
        <a:bodyPr/>
        <a:lstStyle/>
        <a:p>
          <a:r>
            <a:rPr lang="en-US" sz="1400" dirty="0"/>
            <a:t>Board approval</a:t>
          </a:r>
        </a:p>
      </dgm:t>
    </dgm:pt>
    <dgm:pt modelId="{A20A7BB2-8C1E-4EC8-A9AE-855F83EEE714}" type="parTrans" cxnId="{15605F7A-89E1-4D7E-8C31-5CD7244F6F08}">
      <dgm:prSet/>
      <dgm:spPr/>
      <dgm:t>
        <a:bodyPr/>
        <a:lstStyle/>
        <a:p>
          <a:endParaRPr lang="en-US"/>
        </a:p>
      </dgm:t>
    </dgm:pt>
    <dgm:pt modelId="{AB3F218F-A9A8-4E7C-80DE-E66C9B5E70AE}" type="sibTrans" cxnId="{15605F7A-89E1-4D7E-8C31-5CD7244F6F08}">
      <dgm:prSet/>
      <dgm:spPr/>
      <dgm:t>
        <a:bodyPr/>
        <a:lstStyle/>
        <a:p>
          <a:endParaRPr lang="en-US"/>
        </a:p>
      </dgm:t>
    </dgm:pt>
    <dgm:pt modelId="{FF56F2E8-C384-4680-AD5D-13D0FA267E1C}">
      <dgm:prSet phldrT="[Text]" custT="1"/>
      <dgm:spPr/>
      <dgm:t>
        <a:bodyPr/>
        <a:lstStyle/>
        <a:p>
          <a:r>
            <a:rPr lang="en-US" sz="1400" dirty="0"/>
            <a:t>University - ATAR</a:t>
          </a:r>
        </a:p>
      </dgm:t>
    </dgm:pt>
    <dgm:pt modelId="{82B3EF0D-E526-49CC-A7AA-B752919A2E6E}" type="parTrans" cxnId="{68FC8703-F970-4D41-820E-2CDA73A2B0AF}">
      <dgm:prSet/>
      <dgm:spPr/>
      <dgm:t>
        <a:bodyPr/>
        <a:lstStyle/>
        <a:p>
          <a:endParaRPr lang="en-US"/>
        </a:p>
      </dgm:t>
    </dgm:pt>
    <dgm:pt modelId="{6E05CDDB-7900-4C19-BE15-5E984957FB1C}" type="sibTrans" cxnId="{68FC8703-F970-4D41-820E-2CDA73A2B0AF}">
      <dgm:prSet/>
      <dgm:spPr/>
      <dgm:t>
        <a:bodyPr/>
        <a:lstStyle/>
        <a:p>
          <a:endParaRPr lang="en-US"/>
        </a:p>
      </dgm:t>
    </dgm:pt>
    <dgm:pt modelId="{D5AEB532-7859-4B98-BE18-300246F3660D}">
      <dgm:prSet phldrT="[Text]" custT="1"/>
      <dgm:spPr/>
      <dgm:t>
        <a:bodyPr/>
        <a:lstStyle/>
        <a:p>
          <a:r>
            <a:rPr lang="en-US" sz="1400" dirty="0"/>
            <a:t>PLATO course</a:t>
          </a:r>
        </a:p>
      </dgm:t>
    </dgm:pt>
    <dgm:pt modelId="{482D4998-5B9E-41E1-82F0-B0E899D9747E}" type="parTrans" cxnId="{48909D36-03C7-4E00-A714-B4581CF1B480}">
      <dgm:prSet/>
      <dgm:spPr/>
      <dgm:t>
        <a:bodyPr/>
        <a:lstStyle/>
        <a:p>
          <a:endParaRPr lang="en-US"/>
        </a:p>
      </dgm:t>
    </dgm:pt>
    <dgm:pt modelId="{5708358D-92FA-471A-97B7-8CCCD060E430}" type="sibTrans" cxnId="{48909D36-03C7-4E00-A714-B4581CF1B480}">
      <dgm:prSet/>
      <dgm:spPr/>
      <dgm:t>
        <a:bodyPr/>
        <a:lstStyle/>
        <a:p>
          <a:endParaRPr lang="en-US"/>
        </a:p>
      </dgm:t>
    </dgm:pt>
    <dgm:pt modelId="{5C56CA24-7E66-4508-B03F-E4882C5FAD85}">
      <dgm:prSet phldrT="[Text]" custT="1"/>
      <dgm:spPr/>
      <dgm:t>
        <a:bodyPr/>
        <a:lstStyle/>
        <a:p>
          <a:r>
            <a:rPr lang="en-US" sz="1400" dirty="0"/>
            <a:t>PLATO social </a:t>
          </a:r>
          <a:endParaRPr lang="en-US" sz="1000" dirty="0"/>
        </a:p>
      </dgm:t>
    </dgm:pt>
    <dgm:pt modelId="{5199B5FE-0518-4EF5-BC74-8872D0218A21}" type="parTrans" cxnId="{2532FD36-7A1F-4AEA-9E24-FD79514944F9}">
      <dgm:prSet/>
      <dgm:spPr/>
      <dgm:t>
        <a:bodyPr/>
        <a:lstStyle/>
        <a:p>
          <a:endParaRPr lang="en-US"/>
        </a:p>
      </dgm:t>
    </dgm:pt>
    <dgm:pt modelId="{8BCA28A7-D445-4150-8A1D-69F1D95AA61E}" type="sibTrans" cxnId="{2532FD36-7A1F-4AEA-9E24-FD79514944F9}">
      <dgm:prSet/>
      <dgm:spPr/>
      <dgm:t>
        <a:bodyPr/>
        <a:lstStyle/>
        <a:p>
          <a:endParaRPr lang="en-US"/>
        </a:p>
      </dgm:t>
    </dgm:pt>
    <dgm:pt modelId="{780413B6-070F-4612-8BE6-C89FCF72D4CD}">
      <dgm:prSet phldrT="[Text]" custT="1"/>
      <dgm:spPr/>
      <dgm:t>
        <a:bodyPr/>
        <a:lstStyle/>
        <a:p>
          <a:r>
            <a:rPr lang="en-US" sz="1400" dirty="0"/>
            <a:t>face to face workshops</a:t>
          </a:r>
        </a:p>
      </dgm:t>
    </dgm:pt>
    <dgm:pt modelId="{6560E033-A6B3-4845-8B97-82D55C52BAAC}" type="parTrans" cxnId="{3BB70825-FE5F-415E-B043-71DBF4709125}">
      <dgm:prSet/>
      <dgm:spPr/>
      <dgm:t>
        <a:bodyPr/>
        <a:lstStyle/>
        <a:p>
          <a:endParaRPr lang="en-US"/>
        </a:p>
      </dgm:t>
    </dgm:pt>
    <dgm:pt modelId="{763F7536-F243-41ED-BB4D-2CAA58FC4640}" type="sibTrans" cxnId="{3BB70825-FE5F-415E-B043-71DBF4709125}">
      <dgm:prSet/>
      <dgm:spPr/>
      <dgm:t>
        <a:bodyPr/>
        <a:lstStyle/>
        <a:p>
          <a:endParaRPr lang="en-US"/>
        </a:p>
      </dgm:t>
    </dgm:pt>
    <dgm:pt modelId="{085B6BFA-22CB-4E13-8214-31F47D8D0810}">
      <dgm:prSet phldrT="[Text]" custT="1"/>
      <dgm:spPr/>
      <dgm:t>
        <a:bodyPr/>
        <a:lstStyle/>
        <a:p>
          <a:r>
            <a:rPr lang="en-US" sz="1400" dirty="0"/>
            <a:t>PLATO clarifying</a:t>
          </a:r>
        </a:p>
      </dgm:t>
    </dgm:pt>
    <dgm:pt modelId="{8E3D2348-4323-4AC1-BC25-B090FF536353}" type="parTrans" cxnId="{1914B8DF-E202-4E3B-9AB9-5A3893554BA0}">
      <dgm:prSet/>
      <dgm:spPr/>
      <dgm:t>
        <a:bodyPr/>
        <a:lstStyle/>
        <a:p>
          <a:endParaRPr lang="en-US"/>
        </a:p>
      </dgm:t>
    </dgm:pt>
    <dgm:pt modelId="{152CAE73-186A-425E-A005-871CB3B16230}" type="sibTrans" cxnId="{1914B8DF-E202-4E3B-9AB9-5A3893554BA0}">
      <dgm:prSet/>
      <dgm:spPr/>
      <dgm:t>
        <a:bodyPr/>
        <a:lstStyle/>
        <a:p>
          <a:endParaRPr lang="en-US"/>
        </a:p>
      </dgm:t>
    </dgm:pt>
    <dgm:pt modelId="{16C47F29-26F0-4100-B822-AC957440FDF4}">
      <dgm:prSet phldrT="[Text]" custT="1"/>
      <dgm:spPr/>
      <dgm:t>
        <a:bodyPr/>
        <a:lstStyle/>
        <a:p>
          <a:r>
            <a:rPr lang="en-US" sz="1400" dirty="0"/>
            <a:t>Resources</a:t>
          </a:r>
        </a:p>
      </dgm:t>
    </dgm:pt>
    <dgm:pt modelId="{2B1F7E28-2FF0-4D2C-AD9C-9091D08088DB}" type="parTrans" cxnId="{C4637F61-A45B-4DF4-8A3F-6D0EE31FFACD}">
      <dgm:prSet/>
      <dgm:spPr/>
      <dgm:t>
        <a:bodyPr/>
        <a:lstStyle/>
        <a:p>
          <a:endParaRPr lang="en-US"/>
        </a:p>
      </dgm:t>
    </dgm:pt>
    <dgm:pt modelId="{694920B3-E34C-46C8-8ABE-D2458C796B3C}" type="sibTrans" cxnId="{C4637F61-A45B-4DF4-8A3F-6D0EE31FFACD}">
      <dgm:prSet/>
      <dgm:spPr/>
      <dgm:t>
        <a:bodyPr/>
        <a:lstStyle/>
        <a:p>
          <a:endParaRPr lang="en-US"/>
        </a:p>
      </dgm:t>
    </dgm:pt>
    <dgm:pt modelId="{7A6079B4-C9E5-4374-9BE5-7AD816925FF8}" type="pres">
      <dgm:prSet presAssocID="{AF320381-D85C-48AA-B14F-63ADDDCFBA93}" presName="rootnode" presStyleCnt="0">
        <dgm:presLayoutVars>
          <dgm:chMax/>
          <dgm:chPref/>
          <dgm:dir/>
          <dgm:animLvl val="lvl"/>
        </dgm:presLayoutVars>
      </dgm:prSet>
      <dgm:spPr/>
    </dgm:pt>
    <dgm:pt modelId="{4FB7E3C3-6244-46EC-A302-0213B7E56A04}" type="pres">
      <dgm:prSet presAssocID="{B2DB6EB0-0046-498B-8EBC-3FAB1F3972AC}" presName="composite" presStyleCnt="0"/>
      <dgm:spPr/>
    </dgm:pt>
    <dgm:pt modelId="{990DD222-00DD-4643-930E-07EAD918C59F}" type="pres">
      <dgm:prSet presAssocID="{B2DB6EB0-0046-498B-8EBC-3FAB1F3972AC}" presName="bentUpArrow1" presStyleLbl="alignImgPlace1" presStyleIdx="0" presStyleCnt="2"/>
      <dgm:spPr/>
    </dgm:pt>
    <dgm:pt modelId="{0678E71D-F35B-4E15-B69A-471998CE99BF}" type="pres">
      <dgm:prSet presAssocID="{B2DB6EB0-0046-498B-8EBC-3FAB1F3972AC}" presName="ParentText" presStyleLbl="node1" presStyleIdx="0" presStyleCnt="3">
        <dgm:presLayoutVars>
          <dgm:chMax val="1"/>
          <dgm:chPref val="1"/>
          <dgm:bulletEnabled val="1"/>
        </dgm:presLayoutVars>
      </dgm:prSet>
      <dgm:spPr/>
    </dgm:pt>
    <dgm:pt modelId="{7F400943-8210-40D3-995D-9B5D52D53758}" type="pres">
      <dgm:prSet presAssocID="{B2DB6EB0-0046-498B-8EBC-3FAB1F3972AC}" presName="ChildText" presStyleLbl="revTx" presStyleIdx="0" presStyleCnt="3" custScaleX="162405" custLinFactNeighborX="36497" custLinFactNeighborY="2816">
        <dgm:presLayoutVars>
          <dgm:chMax val="0"/>
          <dgm:chPref val="0"/>
          <dgm:bulletEnabled val="1"/>
        </dgm:presLayoutVars>
      </dgm:prSet>
      <dgm:spPr/>
    </dgm:pt>
    <dgm:pt modelId="{2B304730-B742-4B0C-9AAB-365915CDD37A}" type="pres">
      <dgm:prSet presAssocID="{EA5A6C78-3C9E-403E-8D8A-9E1A39864FD3}" presName="sibTrans" presStyleCnt="0"/>
      <dgm:spPr/>
    </dgm:pt>
    <dgm:pt modelId="{2BE9DE65-2052-492B-AA4C-F81242A1579F}" type="pres">
      <dgm:prSet presAssocID="{237D200F-A05C-4F15-9FAA-FB456C60B6B5}" presName="composite" presStyleCnt="0"/>
      <dgm:spPr/>
    </dgm:pt>
    <dgm:pt modelId="{6175D502-6A6D-4349-8E2E-7F5F310496F3}" type="pres">
      <dgm:prSet presAssocID="{237D200F-A05C-4F15-9FAA-FB456C60B6B5}" presName="bentUpArrow1" presStyleLbl="alignImgPlace1" presStyleIdx="1" presStyleCnt="2"/>
      <dgm:spPr/>
    </dgm:pt>
    <dgm:pt modelId="{47B593BB-668C-45FD-AB1D-73CD7AD27043}" type="pres">
      <dgm:prSet presAssocID="{237D200F-A05C-4F15-9FAA-FB456C60B6B5}" presName="ParentText" presStyleLbl="node1" presStyleIdx="1" presStyleCnt="3">
        <dgm:presLayoutVars>
          <dgm:chMax val="1"/>
          <dgm:chPref val="1"/>
          <dgm:bulletEnabled val="1"/>
        </dgm:presLayoutVars>
      </dgm:prSet>
      <dgm:spPr/>
    </dgm:pt>
    <dgm:pt modelId="{6E805D40-A7E4-445D-896A-CE3C17C70757}" type="pres">
      <dgm:prSet presAssocID="{237D200F-A05C-4F15-9FAA-FB456C60B6B5}" presName="ChildText" presStyleLbl="revTx" presStyleIdx="1" presStyleCnt="3" custScaleX="188065" custLinFactNeighborX="47447">
        <dgm:presLayoutVars>
          <dgm:chMax val="0"/>
          <dgm:chPref val="0"/>
          <dgm:bulletEnabled val="1"/>
        </dgm:presLayoutVars>
      </dgm:prSet>
      <dgm:spPr/>
    </dgm:pt>
    <dgm:pt modelId="{31C3B41E-04E6-4E86-B190-647EF078C5CC}" type="pres">
      <dgm:prSet presAssocID="{6C47E47E-2E1D-429B-AD5F-05D953642029}" presName="sibTrans" presStyleCnt="0"/>
      <dgm:spPr/>
    </dgm:pt>
    <dgm:pt modelId="{986CA995-4B4B-4D56-A7D8-33948A5BD7DB}" type="pres">
      <dgm:prSet presAssocID="{CBB757F9-C88C-4783-9BBE-C99DE1BFCAFA}" presName="composite" presStyleCnt="0"/>
      <dgm:spPr/>
    </dgm:pt>
    <dgm:pt modelId="{58292D53-8D3E-4389-9C04-DBAC5E962102}" type="pres">
      <dgm:prSet presAssocID="{CBB757F9-C88C-4783-9BBE-C99DE1BFCAFA}" presName="ParentText" presStyleLbl="node1" presStyleIdx="2" presStyleCnt="3">
        <dgm:presLayoutVars>
          <dgm:chMax val="1"/>
          <dgm:chPref val="1"/>
          <dgm:bulletEnabled val="1"/>
        </dgm:presLayoutVars>
      </dgm:prSet>
      <dgm:spPr/>
    </dgm:pt>
    <dgm:pt modelId="{F87577D7-3B21-4FB4-A7F0-BB0BC4506182}" type="pres">
      <dgm:prSet presAssocID="{CBB757F9-C88C-4783-9BBE-C99DE1BFCAFA}" presName="FinalChildText" presStyleLbl="revTx" presStyleIdx="2" presStyleCnt="3">
        <dgm:presLayoutVars>
          <dgm:chMax val="0"/>
          <dgm:chPref val="0"/>
          <dgm:bulletEnabled val="1"/>
        </dgm:presLayoutVars>
      </dgm:prSet>
      <dgm:spPr/>
    </dgm:pt>
  </dgm:ptLst>
  <dgm:cxnLst>
    <dgm:cxn modelId="{68FC8703-F970-4D41-820E-2CDA73A2B0AF}" srcId="{B2DB6EB0-0046-498B-8EBC-3FAB1F3972AC}" destId="{FF56F2E8-C384-4680-AD5D-13D0FA267E1C}" srcOrd="5" destOrd="0" parTransId="{82B3EF0D-E526-49CC-A7AA-B752919A2E6E}" sibTransId="{6E05CDDB-7900-4C19-BE15-5E984957FB1C}"/>
    <dgm:cxn modelId="{44EF2F0B-2B6A-483C-B877-42A4D65FBFC1}" type="presOf" srcId="{16C47F29-26F0-4100-B822-AC957440FDF4}" destId="{F87577D7-3B21-4FB4-A7F0-BB0BC4506182}" srcOrd="0" destOrd="2" presId="urn:microsoft.com/office/officeart/2005/8/layout/StepDownProcess"/>
    <dgm:cxn modelId="{5BB0410C-C774-4E5D-BE3F-C59067C5ACB3}" srcId="{CBB757F9-C88C-4783-9BBE-C99DE1BFCAFA}" destId="{488B8877-006C-46EF-8B0C-033229B3199D}" srcOrd="0" destOrd="0" parTransId="{4D33C989-70A9-4176-9AB4-FF23C77946DA}" sibTransId="{29B01D82-1488-4679-9C47-EC0A46883A81}"/>
    <dgm:cxn modelId="{280D570E-DDC4-4FC1-AD9B-67CAC2A28546}" type="presOf" srcId="{AF320381-D85C-48AA-B14F-63ADDDCFBA93}" destId="{7A6079B4-C9E5-4374-9BE5-7AD816925FF8}" srcOrd="0" destOrd="0" presId="urn:microsoft.com/office/officeart/2005/8/layout/StepDownProcess"/>
    <dgm:cxn modelId="{3BB70825-FE5F-415E-B043-71DBF4709125}" srcId="{237D200F-A05C-4F15-9FAA-FB456C60B6B5}" destId="{780413B6-070F-4612-8BE6-C89FCF72D4CD}" srcOrd="1" destOrd="0" parTransId="{6560E033-A6B3-4845-8B97-82D55C52BAAC}" sibTransId="{763F7536-F243-41ED-BB4D-2CAA58FC4640}"/>
    <dgm:cxn modelId="{E339A626-3ADE-4BDA-9C45-92F4CACD643C}" srcId="{B2DB6EB0-0046-498B-8EBC-3FAB1F3972AC}" destId="{45AB30D4-C61A-4F8A-895E-79A5DE5C9797}" srcOrd="3" destOrd="0" parTransId="{F8652068-6384-4933-8D96-2983F03BEEF0}" sibTransId="{34045A53-6B1C-436E-8A96-D342191575C7}"/>
    <dgm:cxn modelId="{D5F40233-1933-44BC-A9FC-4098CF4845E8}" srcId="{237D200F-A05C-4F15-9FAA-FB456C60B6B5}" destId="{612EE650-BB53-4CA8-BDF4-3EF56D9F065E}" srcOrd="0" destOrd="0" parTransId="{05FF9DAE-9996-4807-81FD-E2D860B46B75}" sibTransId="{05C87C1F-6360-42A8-8DD3-622A57B6537A}"/>
    <dgm:cxn modelId="{48909D36-03C7-4E00-A714-B4581CF1B480}" srcId="{237D200F-A05C-4F15-9FAA-FB456C60B6B5}" destId="{D5AEB532-7859-4B98-BE18-300246F3660D}" srcOrd="2" destOrd="0" parTransId="{482D4998-5B9E-41E1-82F0-B0E899D9747E}" sibTransId="{5708358D-92FA-471A-97B7-8CCCD060E430}"/>
    <dgm:cxn modelId="{2532FD36-7A1F-4AEA-9E24-FD79514944F9}" srcId="{237D200F-A05C-4F15-9FAA-FB456C60B6B5}" destId="{5C56CA24-7E66-4508-B03F-E4882C5FAD85}" srcOrd="3" destOrd="0" parTransId="{5199B5FE-0518-4EF5-BC74-8872D0218A21}" sibTransId="{8BCA28A7-D445-4150-8A1D-69F1D95AA61E}"/>
    <dgm:cxn modelId="{DC408C39-8080-4501-9DA1-9A9C12913A8F}" type="presOf" srcId="{612EE650-BB53-4CA8-BDF4-3EF56D9F065E}" destId="{6E805D40-A7E4-445D-896A-CE3C17C70757}" srcOrd="0" destOrd="0" presId="urn:microsoft.com/office/officeart/2005/8/layout/StepDownProcess"/>
    <dgm:cxn modelId="{E3FB0F3C-BD39-42A2-BBC7-FB87F072F362}" srcId="{B2DB6EB0-0046-498B-8EBC-3FAB1F3972AC}" destId="{9171951C-37C1-4AF4-A660-62090833E5B5}" srcOrd="6" destOrd="0" parTransId="{A4449389-9ABB-4425-9FD8-8F34A8509EA6}" sibTransId="{B5AF2EBA-7023-4A2A-9E2B-FEC3E16AF2D4}"/>
    <dgm:cxn modelId="{D2B8E73C-8E26-4E6A-9FA4-CA395FD6FF9D}" type="presOf" srcId="{1F5174B2-DF58-4371-902A-C872DA87025D}" destId="{7F400943-8210-40D3-995D-9B5D52D53758}" srcOrd="0" destOrd="2" presId="urn:microsoft.com/office/officeart/2005/8/layout/StepDownProcess"/>
    <dgm:cxn modelId="{714F715F-9F97-48AB-AADE-F8063D3B1239}" type="presOf" srcId="{FF56F2E8-C384-4680-AD5D-13D0FA267E1C}" destId="{7F400943-8210-40D3-995D-9B5D52D53758}" srcOrd="0" destOrd="5" presId="urn:microsoft.com/office/officeart/2005/8/layout/StepDownProcess"/>
    <dgm:cxn modelId="{C4637F61-A45B-4DF4-8A3F-6D0EE31FFACD}" srcId="{CBB757F9-C88C-4783-9BBE-C99DE1BFCAFA}" destId="{16C47F29-26F0-4100-B822-AC957440FDF4}" srcOrd="2" destOrd="0" parTransId="{2B1F7E28-2FF0-4D2C-AD9C-9091D08088DB}" sibTransId="{694920B3-E34C-46C8-8ABE-D2458C796B3C}"/>
    <dgm:cxn modelId="{70719863-5DDE-4AE7-B160-B7630C324A12}" type="presOf" srcId="{085B6BFA-22CB-4E13-8214-31F47D8D0810}" destId="{F87577D7-3B21-4FB4-A7F0-BB0BC4506182}" srcOrd="0" destOrd="1" presId="urn:microsoft.com/office/officeart/2005/8/layout/StepDownProcess"/>
    <dgm:cxn modelId="{721C2567-D5F0-40B4-B7D5-56BB9B23A2BE}" type="presOf" srcId="{237D200F-A05C-4F15-9FAA-FB456C60B6B5}" destId="{47B593BB-668C-45FD-AB1D-73CD7AD27043}" srcOrd="0" destOrd="0" presId="urn:microsoft.com/office/officeart/2005/8/layout/StepDownProcess"/>
    <dgm:cxn modelId="{6C08664A-F7F6-4F4B-B8F7-229B1986A3C6}" srcId="{AF320381-D85C-48AA-B14F-63ADDDCFBA93}" destId="{B2DB6EB0-0046-498B-8EBC-3FAB1F3972AC}" srcOrd="0" destOrd="0" parTransId="{17894866-4A13-426C-8809-4DB65D260E29}" sibTransId="{EA5A6C78-3C9E-403E-8D8A-9E1A39864FD3}"/>
    <dgm:cxn modelId="{B906354D-77EF-421D-8673-EF2701CD2053}" srcId="{AF320381-D85C-48AA-B14F-63ADDDCFBA93}" destId="{CBB757F9-C88C-4783-9BBE-C99DE1BFCAFA}" srcOrd="2" destOrd="0" parTransId="{6C35EBDF-509C-4E26-B952-A080E117C3A5}" sibTransId="{58FA15DD-6753-4FD6-B060-E2A1AE81B1C1}"/>
    <dgm:cxn modelId="{6D2AEA50-5DEB-4D01-B9EE-B930A497D215}" type="presOf" srcId="{780413B6-070F-4612-8BE6-C89FCF72D4CD}" destId="{6E805D40-A7E4-445D-896A-CE3C17C70757}" srcOrd="0" destOrd="1" presId="urn:microsoft.com/office/officeart/2005/8/layout/StepDownProcess"/>
    <dgm:cxn modelId="{E6602352-5152-4AF8-B51F-2158B78AEB64}" type="presOf" srcId="{E232AA19-A750-416C-876B-1D903DB1A626}" destId="{7F400943-8210-40D3-995D-9B5D52D53758}" srcOrd="0" destOrd="4" presId="urn:microsoft.com/office/officeart/2005/8/layout/StepDownProcess"/>
    <dgm:cxn modelId="{85EFD953-DEA4-400B-9054-1B9B9497D74A}" type="presOf" srcId="{DA8DCB7A-D042-4FE2-A2B0-4CA34E7CE501}" destId="{7F400943-8210-40D3-995D-9B5D52D53758}" srcOrd="0" destOrd="1" presId="urn:microsoft.com/office/officeart/2005/8/layout/StepDownProcess"/>
    <dgm:cxn modelId="{CB405157-4E97-42BB-A962-5FE2F240B3D3}" type="presOf" srcId="{D5AEB532-7859-4B98-BE18-300246F3660D}" destId="{6E805D40-A7E4-445D-896A-CE3C17C70757}" srcOrd="0" destOrd="2" presId="urn:microsoft.com/office/officeart/2005/8/layout/StepDownProcess"/>
    <dgm:cxn modelId="{15605F7A-89E1-4D7E-8C31-5CD7244F6F08}" srcId="{B2DB6EB0-0046-498B-8EBC-3FAB1F3972AC}" destId="{E232AA19-A750-416C-876B-1D903DB1A626}" srcOrd="4" destOrd="0" parTransId="{A20A7BB2-8C1E-4EC8-A9AE-855F83EEE714}" sibTransId="{AB3F218F-A9A8-4E7C-80DE-E66C9B5E70AE}"/>
    <dgm:cxn modelId="{8509648C-D6E2-4D1E-802F-2E2F858FDE96}" type="presOf" srcId="{B2DB6EB0-0046-498B-8EBC-3FAB1F3972AC}" destId="{0678E71D-F35B-4E15-B69A-471998CE99BF}" srcOrd="0" destOrd="0" presId="urn:microsoft.com/office/officeart/2005/8/layout/StepDownProcess"/>
    <dgm:cxn modelId="{5984F6A0-9F79-42D4-951E-25BCF540AD60}" srcId="{B2DB6EB0-0046-498B-8EBC-3FAB1F3972AC}" destId="{DA8DCB7A-D042-4FE2-A2B0-4CA34E7CE501}" srcOrd="1" destOrd="0" parTransId="{0072DB0D-96FF-4B21-89E6-902047565ABD}" sibTransId="{CA0D70E5-21F6-49F2-BB33-BD025359B64A}"/>
    <dgm:cxn modelId="{5A846BAF-8AFE-4BBD-9017-88F97646BB1D}" srcId="{B2DB6EB0-0046-498B-8EBC-3FAB1F3972AC}" destId="{16352142-8152-4349-A47A-39B52F15DEF2}" srcOrd="0" destOrd="0" parTransId="{89E3E299-3E42-48F0-BDA9-B69081F95C4E}" sibTransId="{D66C0113-90AB-485C-842F-31E428B8830C}"/>
    <dgm:cxn modelId="{34849BC4-EBA9-4CE9-8032-0225B9F82915}" type="presOf" srcId="{45AB30D4-C61A-4F8A-895E-79A5DE5C9797}" destId="{7F400943-8210-40D3-995D-9B5D52D53758}" srcOrd="0" destOrd="3" presId="urn:microsoft.com/office/officeart/2005/8/layout/StepDownProcess"/>
    <dgm:cxn modelId="{0E69D0C5-F4C8-462E-AD90-08962FEFB1D9}" srcId="{B2DB6EB0-0046-498B-8EBC-3FAB1F3972AC}" destId="{1F5174B2-DF58-4371-902A-C872DA87025D}" srcOrd="2" destOrd="0" parTransId="{E4A3B98C-9A08-4A48-94B5-37E69DC5F94E}" sibTransId="{E1778ECE-D9C6-4EB4-A93D-6905D5101641}"/>
    <dgm:cxn modelId="{7B6F35CB-EE7E-4E91-9440-E6113264FFAE}" type="presOf" srcId="{16352142-8152-4349-A47A-39B52F15DEF2}" destId="{7F400943-8210-40D3-995D-9B5D52D53758}" srcOrd="0" destOrd="0" presId="urn:microsoft.com/office/officeart/2005/8/layout/StepDownProcess"/>
    <dgm:cxn modelId="{0FA78ED7-B219-44A1-9F59-0341BD65A37C}" type="presOf" srcId="{488B8877-006C-46EF-8B0C-033229B3199D}" destId="{F87577D7-3B21-4FB4-A7F0-BB0BC4506182}" srcOrd="0" destOrd="0" presId="urn:microsoft.com/office/officeart/2005/8/layout/StepDownProcess"/>
    <dgm:cxn modelId="{1914B8DF-E202-4E3B-9AB9-5A3893554BA0}" srcId="{CBB757F9-C88C-4783-9BBE-C99DE1BFCAFA}" destId="{085B6BFA-22CB-4E13-8214-31F47D8D0810}" srcOrd="1" destOrd="0" parTransId="{8E3D2348-4323-4AC1-BC25-B090FF536353}" sibTransId="{152CAE73-186A-425E-A005-871CB3B16230}"/>
    <dgm:cxn modelId="{2502F4E8-ABCF-4DF6-89A1-27C0BA922C3F}" type="presOf" srcId="{9171951C-37C1-4AF4-A660-62090833E5B5}" destId="{7F400943-8210-40D3-995D-9B5D52D53758}" srcOrd="0" destOrd="6" presId="urn:microsoft.com/office/officeart/2005/8/layout/StepDownProcess"/>
    <dgm:cxn modelId="{DE3F5AEA-3794-45AC-AC01-CFCDB47DFEC9}" srcId="{AF320381-D85C-48AA-B14F-63ADDDCFBA93}" destId="{237D200F-A05C-4F15-9FAA-FB456C60B6B5}" srcOrd="1" destOrd="0" parTransId="{11BE0B76-D267-43F0-A3C3-8DFA29AC58D9}" sibTransId="{6C47E47E-2E1D-429B-AD5F-05D953642029}"/>
    <dgm:cxn modelId="{A54B6AEB-7F2B-4E78-9332-920A0A3C1B8F}" type="presOf" srcId="{5C56CA24-7E66-4508-B03F-E4882C5FAD85}" destId="{6E805D40-A7E4-445D-896A-CE3C17C70757}" srcOrd="0" destOrd="3" presId="urn:microsoft.com/office/officeart/2005/8/layout/StepDownProcess"/>
    <dgm:cxn modelId="{BC277BEC-DA2A-4D8A-95EE-9EE2199782E1}" type="presOf" srcId="{CBB757F9-C88C-4783-9BBE-C99DE1BFCAFA}" destId="{58292D53-8D3E-4389-9C04-DBAC5E962102}" srcOrd="0" destOrd="0" presId="urn:microsoft.com/office/officeart/2005/8/layout/StepDownProcess"/>
    <dgm:cxn modelId="{1DACC8B3-44AB-4628-8F77-5AC8DE62E3F9}" type="presParOf" srcId="{7A6079B4-C9E5-4374-9BE5-7AD816925FF8}" destId="{4FB7E3C3-6244-46EC-A302-0213B7E56A04}" srcOrd="0" destOrd="0" presId="urn:microsoft.com/office/officeart/2005/8/layout/StepDownProcess"/>
    <dgm:cxn modelId="{B1BCBFC2-78AF-4893-A37A-D42FE25FEF32}" type="presParOf" srcId="{4FB7E3C3-6244-46EC-A302-0213B7E56A04}" destId="{990DD222-00DD-4643-930E-07EAD918C59F}" srcOrd="0" destOrd="0" presId="urn:microsoft.com/office/officeart/2005/8/layout/StepDownProcess"/>
    <dgm:cxn modelId="{DF4E9153-2221-4529-B7EF-449F347D9A8E}" type="presParOf" srcId="{4FB7E3C3-6244-46EC-A302-0213B7E56A04}" destId="{0678E71D-F35B-4E15-B69A-471998CE99BF}" srcOrd="1" destOrd="0" presId="urn:microsoft.com/office/officeart/2005/8/layout/StepDownProcess"/>
    <dgm:cxn modelId="{87684FF5-24A9-440A-B3E7-662CF36A340E}" type="presParOf" srcId="{4FB7E3C3-6244-46EC-A302-0213B7E56A04}" destId="{7F400943-8210-40D3-995D-9B5D52D53758}" srcOrd="2" destOrd="0" presId="urn:microsoft.com/office/officeart/2005/8/layout/StepDownProcess"/>
    <dgm:cxn modelId="{C9412074-7B20-4A7C-B2BD-F7CE40A1A826}" type="presParOf" srcId="{7A6079B4-C9E5-4374-9BE5-7AD816925FF8}" destId="{2B304730-B742-4B0C-9AAB-365915CDD37A}" srcOrd="1" destOrd="0" presId="urn:microsoft.com/office/officeart/2005/8/layout/StepDownProcess"/>
    <dgm:cxn modelId="{D475DA45-B2F1-46BC-A7CE-AEAD2EC78D2B}" type="presParOf" srcId="{7A6079B4-C9E5-4374-9BE5-7AD816925FF8}" destId="{2BE9DE65-2052-492B-AA4C-F81242A1579F}" srcOrd="2" destOrd="0" presId="urn:microsoft.com/office/officeart/2005/8/layout/StepDownProcess"/>
    <dgm:cxn modelId="{C93EFCB8-2E24-41B0-9C9E-FA6D6419796C}" type="presParOf" srcId="{2BE9DE65-2052-492B-AA4C-F81242A1579F}" destId="{6175D502-6A6D-4349-8E2E-7F5F310496F3}" srcOrd="0" destOrd="0" presId="urn:microsoft.com/office/officeart/2005/8/layout/StepDownProcess"/>
    <dgm:cxn modelId="{070E0E43-5CFB-44CF-AEB6-994584BB2790}" type="presParOf" srcId="{2BE9DE65-2052-492B-AA4C-F81242A1579F}" destId="{47B593BB-668C-45FD-AB1D-73CD7AD27043}" srcOrd="1" destOrd="0" presId="urn:microsoft.com/office/officeart/2005/8/layout/StepDownProcess"/>
    <dgm:cxn modelId="{2B45E93E-3CFE-4BD4-9EB9-C6FFD55767C1}" type="presParOf" srcId="{2BE9DE65-2052-492B-AA4C-F81242A1579F}" destId="{6E805D40-A7E4-445D-896A-CE3C17C70757}" srcOrd="2" destOrd="0" presId="urn:microsoft.com/office/officeart/2005/8/layout/StepDownProcess"/>
    <dgm:cxn modelId="{240BA7EF-2E4D-4688-997F-D4EE9FBEB9FA}" type="presParOf" srcId="{7A6079B4-C9E5-4374-9BE5-7AD816925FF8}" destId="{31C3B41E-04E6-4E86-B190-647EF078C5CC}" srcOrd="3" destOrd="0" presId="urn:microsoft.com/office/officeart/2005/8/layout/StepDownProcess"/>
    <dgm:cxn modelId="{F7BB0005-F3FA-4DCF-BFA7-EE8FA975B204}" type="presParOf" srcId="{7A6079B4-C9E5-4374-9BE5-7AD816925FF8}" destId="{986CA995-4B4B-4D56-A7D8-33948A5BD7DB}" srcOrd="4" destOrd="0" presId="urn:microsoft.com/office/officeart/2005/8/layout/StepDownProcess"/>
    <dgm:cxn modelId="{AA1F22C0-BED6-46F8-B5D7-5ED0BD72DEB8}" type="presParOf" srcId="{986CA995-4B4B-4D56-A7D8-33948A5BD7DB}" destId="{58292D53-8D3E-4389-9C04-DBAC5E962102}" srcOrd="0" destOrd="0" presId="urn:microsoft.com/office/officeart/2005/8/layout/StepDownProcess"/>
    <dgm:cxn modelId="{F22DA898-91EE-4040-A165-2D735F30AC66}" type="presParOf" srcId="{986CA995-4B4B-4D56-A7D8-33948A5BD7DB}" destId="{F87577D7-3B21-4FB4-A7F0-BB0BC450618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DD222-00DD-4643-930E-07EAD918C59F}">
      <dsp:nvSpPr>
        <dsp:cNvPr id="0" name=""/>
        <dsp:cNvSpPr/>
      </dsp:nvSpPr>
      <dsp:spPr>
        <a:xfrm rot="5400000">
          <a:off x="1339696" y="1483147"/>
          <a:ext cx="1311716" cy="1493342"/>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78E71D-F35B-4E15-B69A-471998CE99BF}">
      <dsp:nvSpPr>
        <dsp:cNvPr id="0" name=""/>
        <dsp:cNvSpPr/>
      </dsp:nvSpPr>
      <dsp:spPr>
        <a:xfrm>
          <a:off x="992171" y="29083"/>
          <a:ext cx="2208158" cy="1545639"/>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2018</a:t>
          </a:r>
        </a:p>
        <a:p>
          <a:pPr marL="0" lvl="0" indent="0" algn="ctr" defTabSz="933450">
            <a:lnSpc>
              <a:spcPct val="90000"/>
            </a:lnSpc>
            <a:spcBef>
              <a:spcPct val="0"/>
            </a:spcBef>
            <a:spcAft>
              <a:spcPct val="35000"/>
            </a:spcAft>
            <a:buNone/>
          </a:pPr>
          <a:r>
            <a:rPr lang="en-US" sz="2100" kern="1200" dirty="0"/>
            <a:t>Subject renewal</a:t>
          </a:r>
        </a:p>
      </dsp:txBody>
      <dsp:txXfrm>
        <a:off x="1067636" y="104548"/>
        <a:ext cx="2057228" cy="1394709"/>
      </dsp:txXfrm>
    </dsp:sp>
    <dsp:sp modelId="{7F400943-8210-40D3-995D-9B5D52D53758}">
      <dsp:nvSpPr>
        <dsp:cNvPr id="0" name=""/>
        <dsp:cNvSpPr/>
      </dsp:nvSpPr>
      <dsp:spPr>
        <a:xfrm>
          <a:off x="3285359" y="211674"/>
          <a:ext cx="2608230" cy="1249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Research</a:t>
          </a:r>
        </a:p>
        <a:p>
          <a:pPr marL="114300" lvl="1" indent="-114300" algn="l" defTabSz="622300">
            <a:lnSpc>
              <a:spcPct val="90000"/>
            </a:lnSpc>
            <a:spcBef>
              <a:spcPct val="0"/>
            </a:spcBef>
            <a:spcAft>
              <a:spcPct val="15000"/>
            </a:spcAft>
            <a:buChar char="•"/>
          </a:pPr>
          <a:r>
            <a:rPr lang="en-US" sz="1400" kern="1200" dirty="0"/>
            <a:t>Reference group</a:t>
          </a:r>
        </a:p>
        <a:p>
          <a:pPr marL="114300" lvl="1" indent="-114300" algn="l" defTabSz="622300">
            <a:lnSpc>
              <a:spcPct val="90000"/>
            </a:lnSpc>
            <a:spcBef>
              <a:spcPct val="0"/>
            </a:spcBef>
            <a:spcAft>
              <a:spcPct val="15000"/>
            </a:spcAft>
            <a:buChar char="•"/>
          </a:pPr>
          <a:r>
            <a:rPr lang="en-US" sz="1400" kern="1200" dirty="0"/>
            <a:t>Writers</a:t>
          </a:r>
        </a:p>
        <a:p>
          <a:pPr marL="114300" lvl="1" indent="-114300" algn="l" defTabSz="622300">
            <a:lnSpc>
              <a:spcPct val="90000"/>
            </a:lnSpc>
            <a:spcBef>
              <a:spcPct val="0"/>
            </a:spcBef>
            <a:spcAft>
              <a:spcPct val="15000"/>
            </a:spcAft>
            <a:buChar char="•"/>
          </a:pPr>
          <a:r>
            <a:rPr lang="en-US" sz="1400" kern="1200" dirty="0"/>
            <a:t>Public consultation</a:t>
          </a:r>
        </a:p>
        <a:p>
          <a:pPr marL="114300" lvl="1" indent="-114300" algn="l" defTabSz="622300">
            <a:lnSpc>
              <a:spcPct val="90000"/>
            </a:lnSpc>
            <a:spcBef>
              <a:spcPct val="0"/>
            </a:spcBef>
            <a:spcAft>
              <a:spcPct val="15000"/>
            </a:spcAft>
            <a:buChar char="•"/>
          </a:pPr>
          <a:r>
            <a:rPr lang="en-US" sz="1400" kern="1200" dirty="0"/>
            <a:t>Board approval</a:t>
          </a:r>
        </a:p>
        <a:p>
          <a:pPr marL="114300" lvl="1" indent="-114300" algn="l" defTabSz="622300">
            <a:lnSpc>
              <a:spcPct val="90000"/>
            </a:lnSpc>
            <a:spcBef>
              <a:spcPct val="0"/>
            </a:spcBef>
            <a:spcAft>
              <a:spcPct val="15000"/>
            </a:spcAft>
            <a:buChar char="•"/>
          </a:pPr>
          <a:r>
            <a:rPr lang="en-US" sz="1400" kern="1200" dirty="0"/>
            <a:t>University - ATAR</a:t>
          </a:r>
        </a:p>
        <a:p>
          <a:pPr marL="57150" lvl="1" indent="-57150" algn="l" defTabSz="444500">
            <a:lnSpc>
              <a:spcPct val="90000"/>
            </a:lnSpc>
            <a:spcBef>
              <a:spcPct val="0"/>
            </a:spcBef>
            <a:spcAft>
              <a:spcPct val="15000"/>
            </a:spcAft>
            <a:buChar char="•"/>
          </a:pPr>
          <a:endParaRPr lang="en-US" sz="1000" kern="1200" dirty="0"/>
        </a:p>
      </dsp:txBody>
      <dsp:txXfrm>
        <a:off x="3285359" y="211674"/>
        <a:ext cx="2608230" cy="1249253"/>
      </dsp:txXfrm>
    </dsp:sp>
    <dsp:sp modelId="{6175D502-6A6D-4349-8E2E-7F5F310496F3}">
      <dsp:nvSpPr>
        <dsp:cNvPr id="0" name=""/>
        <dsp:cNvSpPr/>
      </dsp:nvSpPr>
      <dsp:spPr>
        <a:xfrm rot="5400000">
          <a:off x="3411028" y="3219410"/>
          <a:ext cx="1311716" cy="1493342"/>
        </a:xfrm>
        <a:prstGeom prst="bentUpArrow">
          <a:avLst>
            <a:gd name="adj1" fmla="val 32840"/>
            <a:gd name="adj2" fmla="val 25000"/>
            <a:gd name="adj3" fmla="val 35780"/>
          </a:avLst>
        </a:prstGeom>
        <a:solidFill>
          <a:schemeClr val="accent3">
            <a:tint val="50000"/>
            <a:hueOff val="6343191"/>
            <a:satOff val="11685"/>
            <a:lumOff val="13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B593BB-668C-45FD-AB1D-73CD7AD27043}">
      <dsp:nvSpPr>
        <dsp:cNvPr id="0" name=""/>
        <dsp:cNvSpPr/>
      </dsp:nvSpPr>
      <dsp:spPr>
        <a:xfrm>
          <a:off x="3063503" y="1765346"/>
          <a:ext cx="2208158" cy="1545639"/>
        </a:xfrm>
        <a:prstGeom prst="roundRect">
          <a:avLst>
            <a:gd name="adj" fmla="val 16670"/>
          </a:avLst>
        </a:prstGeom>
        <a:solidFill>
          <a:schemeClr val="accent3">
            <a:hueOff val="3296364"/>
            <a:satOff val="0"/>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2019</a:t>
          </a:r>
        </a:p>
        <a:p>
          <a:pPr marL="0" lvl="0" indent="0" algn="ctr" defTabSz="933450">
            <a:lnSpc>
              <a:spcPct val="90000"/>
            </a:lnSpc>
            <a:spcBef>
              <a:spcPct val="0"/>
            </a:spcBef>
            <a:spcAft>
              <a:spcPct val="35000"/>
            </a:spcAft>
            <a:buNone/>
          </a:pPr>
          <a:r>
            <a:rPr lang="en-US" sz="2100" kern="1200" dirty="0"/>
            <a:t>Implementation</a:t>
          </a:r>
        </a:p>
      </dsp:txBody>
      <dsp:txXfrm>
        <a:off x="3138968" y="1840811"/>
        <a:ext cx="2057228" cy="1394709"/>
      </dsp:txXfrm>
    </dsp:sp>
    <dsp:sp modelId="{6E805D40-A7E4-445D-896A-CE3C17C70757}">
      <dsp:nvSpPr>
        <dsp:cNvPr id="0" name=""/>
        <dsp:cNvSpPr/>
      </dsp:nvSpPr>
      <dsp:spPr>
        <a:xfrm>
          <a:off x="5326499" y="1912758"/>
          <a:ext cx="3020331" cy="1249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Website pre-edited subject outline </a:t>
          </a:r>
        </a:p>
        <a:p>
          <a:pPr marL="114300" lvl="1" indent="-114300" algn="l" defTabSz="622300">
            <a:lnSpc>
              <a:spcPct val="90000"/>
            </a:lnSpc>
            <a:spcBef>
              <a:spcPct val="0"/>
            </a:spcBef>
            <a:spcAft>
              <a:spcPct val="15000"/>
            </a:spcAft>
            <a:buChar char="•"/>
          </a:pPr>
          <a:r>
            <a:rPr lang="en-US" sz="1400" kern="1200" dirty="0"/>
            <a:t>face to face workshops</a:t>
          </a:r>
        </a:p>
        <a:p>
          <a:pPr marL="114300" lvl="1" indent="-114300" algn="l" defTabSz="622300">
            <a:lnSpc>
              <a:spcPct val="90000"/>
            </a:lnSpc>
            <a:spcBef>
              <a:spcPct val="0"/>
            </a:spcBef>
            <a:spcAft>
              <a:spcPct val="15000"/>
            </a:spcAft>
            <a:buChar char="•"/>
          </a:pPr>
          <a:r>
            <a:rPr lang="en-US" sz="1400" kern="1200" dirty="0"/>
            <a:t>PLATO course</a:t>
          </a:r>
        </a:p>
        <a:p>
          <a:pPr marL="114300" lvl="1" indent="-114300" algn="l" defTabSz="622300">
            <a:lnSpc>
              <a:spcPct val="90000"/>
            </a:lnSpc>
            <a:spcBef>
              <a:spcPct val="0"/>
            </a:spcBef>
            <a:spcAft>
              <a:spcPct val="15000"/>
            </a:spcAft>
            <a:buChar char="•"/>
          </a:pPr>
          <a:r>
            <a:rPr lang="en-US" sz="1400" kern="1200" dirty="0"/>
            <a:t>PLATO social </a:t>
          </a:r>
          <a:endParaRPr lang="en-US" sz="1000" kern="1200" dirty="0"/>
        </a:p>
      </dsp:txBody>
      <dsp:txXfrm>
        <a:off x="5326499" y="1912758"/>
        <a:ext cx="3020331" cy="1249253"/>
      </dsp:txXfrm>
    </dsp:sp>
    <dsp:sp modelId="{58292D53-8D3E-4389-9C04-DBAC5E962102}">
      <dsp:nvSpPr>
        <dsp:cNvPr id="0" name=""/>
        <dsp:cNvSpPr/>
      </dsp:nvSpPr>
      <dsp:spPr>
        <a:xfrm>
          <a:off x="5134836" y="3501609"/>
          <a:ext cx="2208158" cy="1545639"/>
        </a:xfrm>
        <a:prstGeom prst="roundRect">
          <a:avLst>
            <a:gd name="adj" fmla="val 16670"/>
          </a:avLst>
        </a:prstGeom>
        <a:solidFill>
          <a:schemeClr val="accent3">
            <a:hueOff val="6592729"/>
            <a:satOff val="0"/>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2020</a:t>
          </a:r>
        </a:p>
        <a:p>
          <a:pPr marL="0" lvl="0" indent="0" algn="ctr" defTabSz="933450">
            <a:lnSpc>
              <a:spcPct val="90000"/>
            </a:lnSpc>
            <a:spcBef>
              <a:spcPct val="0"/>
            </a:spcBef>
            <a:spcAft>
              <a:spcPct val="35000"/>
            </a:spcAft>
            <a:buNone/>
          </a:pPr>
          <a:r>
            <a:rPr lang="en-US" sz="2100" kern="1200" dirty="0"/>
            <a:t>Teaching and resulting</a:t>
          </a:r>
        </a:p>
      </dsp:txBody>
      <dsp:txXfrm>
        <a:off x="5210301" y="3577074"/>
        <a:ext cx="2057228" cy="1394709"/>
      </dsp:txXfrm>
    </dsp:sp>
    <dsp:sp modelId="{F87577D7-3B21-4FB4-A7F0-BB0BC4506182}">
      <dsp:nvSpPr>
        <dsp:cNvPr id="0" name=""/>
        <dsp:cNvSpPr/>
      </dsp:nvSpPr>
      <dsp:spPr>
        <a:xfrm>
          <a:off x="7342994" y="3649021"/>
          <a:ext cx="1606004" cy="1249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New website </a:t>
          </a:r>
        </a:p>
        <a:p>
          <a:pPr marL="114300" lvl="1" indent="-114300" algn="l" defTabSz="622300">
            <a:lnSpc>
              <a:spcPct val="90000"/>
            </a:lnSpc>
            <a:spcBef>
              <a:spcPct val="0"/>
            </a:spcBef>
            <a:spcAft>
              <a:spcPct val="15000"/>
            </a:spcAft>
            <a:buChar char="•"/>
          </a:pPr>
          <a:r>
            <a:rPr lang="en-US" sz="1400" kern="1200" dirty="0"/>
            <a:t>PLATO clarifying</a:t>
          </a:r>
        </a:p>
        <a:p>
          <a:pPr marL="114300" lvl="1" indent="-114300" algn="l" defTabSz="622300">
            <a:lnSpc>
              <a:spcPct val="90000"/>
            </a:lnSpc>
            <a:spcBef>
              <a:spcPct val="0"/>
            </a:spcBef>
            <a:spcAft>
              <a:spcPct val="15000"/>
            </a:spcAft>
            <a:buChar char="•"/>
          </a:pPr>
          <a:r>
            <a:rPr lang="en-US" sz="1400" kern="1200" dirty="0"/>
            <a:t>Resources</a:t>
          </a:r>
        </a:p>
      </dsp:txBody>
      <dsp:txXfrm>
        <a:off x="7342994" y="3649021"/>
        <a:ext cx="1606004" cy="124925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60C96BA-E347-4CC3-9BB0-CDE5FD8BCD55}" type="datetimeFigureOut">
              <a:rPr lang="en-AU" smtClean="0"/>
              <a:t>16/01/2020</a:t>
            </a:fld>
            <a:endParaRPr lang="en-AU"/>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577D19D3-E760-4DE9-9E97-7388D4CD712C}" type="slidenum">
              <a:rPr lang="en-AU" smtClean="0"/>
              <a:t>‹#›</a:t>
            </a:fld>
            <a:endParaRPr lang="en-AU"/>
          </a:p>
        </p:txBody>
      </p:sp>
    </p:spTree>
    <p:extLst>
      <p:ext uri="{BB962C8B-B14F-4D97-AF65-F5344CB8AC3E}">
        <p14:creationId xmlns:p14="http://schemas.microsoft.com/office/powerpoint/2010/main" val="2935087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1</a:t>
            </a:fld>
            <a:endParaRPr lang="en-AU"/>
          </a:p>
        </p:txBody>
      </p:sp>
    </p:spTree>
    <p:extLst>
      <p:ext uri="{BB962C8B-B14F-4D97-AF65-F5344CB8AC3E}">
        <p14:creationId xmlns:p14="http://schemas.microsoft.com/office/powerpoint/2010/main" val="2589002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10</a:t>
            </a:fld>
            <a:endParaRPr lang="en-AU"/>
          </a:p>
        </p:txBody>
      </p:sp>
    </p:spTree>
    <p:extLst>
      <p:ext uri="{BB962C8B-B14F-4D97-AF65-F5344CB8AC3E}">
        <p14:creationId xmlns:p14="http://schemas.microsoft.com/office/powerpoint/2010/main" val="305216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11</a:t>
            </a:fld>
            <a:endParaRPr lang="en-AU"/>
          </a:p>
        </p:txBody>
      </p:sp>
    </p:spTree>
    <p:extLst>
      <p:ext uri="{BB962C8B-B14F-4D97-AF65-F5344CB8AC3E}">
        <p14:creationId xmlns:p14="http://schemas.microsoft.com/office/powerpoint/2010/main" val="1476328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577D19D3-E760-4DE9-9E97-7388D4CD712C}" type="slidenum">
              <a:rPr lang="en-AU" smtClean="0"/>
              <a:t>12</a:t>
            </a:fld>
            <a:endParaRPr lang="en-AU"/>
          </a:p>
        </p:txBody>
      </p:sp>
    </p:spTree>
    <p:extLst>
      <p:ext uri="{BB962C8B-B14F-4D97-AF65-F5344CB8AC3E}">
        <p14:creationId xmlns:p14="http://schemas.microsoft.com/office/powerpoint/2010/main" val="304037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13</a:t>
            </a:fld>
            <a:endParaRPr lang="en-AU"/>
          </a:p>
        </p:txBody>
      </p:sp>
    </p:spTree>
    <p:extLst>
      <p:ext uri="{BB962C8B-B14F-4D97-AF65-F5344CB8AC3E}">
        <p14:creationId xmlns:p14="http://schemas.microsoft.com/office/powerpoint/2010/main" val="858678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77D19D3-E760-4DE9-9E97-7388D4CD712C}" type="slidenum">
              <a:rPr lang="en-AU" smtClean="0"/>
              <a:t>14</a:t>
            </a:fld>
            <a:endParaRPr lang="en-AU"/>
          </a:p>
        </p:txBody>
      </p:sp>
    </p:spTree>
    <p:extLst>
      <p:ext uri="{BB962C8B-B14F-4D97-AF65-F5344CB8AC3E}">
        <p14:creationId xmlns:p14="http://schemas.microsoft.com/office/powerpoint/2010/main" val="2550811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15</a:t>
            </a:fld>
            <a:endParaRPr lang="en-AU"/>
          </a:p>
        </p:txBody>
      </p:sp>
    </p:spTree>
    <p:extLst>
      <p:ext uri="{BB962C8B-B14F-4D97-AF65-F5344CB8AC3E}">
        <p14:creationId xmlns:p14="http://schemas.microsoft.com/office/powerpoint/2010/main" val="169946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77D19D3-E760-4DE9-9E97-7388D4CD712C}" type="slidenum">
              <a:rPr lang="en-AU" smtClean="0"/>
              <a:t>16</a:t>
            </a:fld>
            <a:endParaRPr lang="en-AU"/>
          </a:p>
        </p:txBody>
      </p:sp>
    </p:spTree>
    <p:extLst>
      <p:ext uri="{BB962C8B-B14F-4D97-AF65-F5344CB8AC3E}">
        <p14:creationId xmlns:p14="http://schemas.microsoft.com/office/powerpoint/2010/main" val="2740151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77D19D3-E760-4DE9-9E97-7388D4CD712C}" type="slidenum">
              <a:rPr lang="en-AU" smtClean="0"/>
              <a:t>17</a:t>
            </a:fld>
            <a:endParaRPr lang="en-AU"/>
          </a:p>
        </p:txBody>
      </p:sp>
    </p:spTree>
    <p:extLst>
      <p:ext uri="{BB962C8B-B14F-4D97-AF65-F5344CB8AC3E}">
        <p14:creationId xmlns:p14="http://schemas.microsoft.com/office/powerpoint/2010/main" val="2193015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18</a:t>
            </a:fld>
            <a:endParaRPr lang="en-AU"/>
          </a:p>
        </p:txBody>
      </p:sp>
    </p:spTree>
    <p:extLst>
      <p:ext uri="{BB962C8B-B14F-4D97-AF65-F5344CB8AC3E}">
        <p14:creationId xmlns:p14="http://schemas.microsoft.com/office/powerpoint/2010/main" val="3418357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77D19D3-E760-4DE9-9E97-7388D4CD712C}" type="slidenum">
              <a:rPr lang="en-AU" smtClean="0"/>
              <a:t>19</a:t>
            </a:fld>
            <a:endParaRPr lang="en-AU"/>
          </a:p>
        </p:txBody>
      </p:sp>
    </p:spTree>
    <p:extLst>
      <p:ext uri="{BB962C8B-B14F-4D97-AF65-F5344CB8AC3E}">
        <p14:creationId xmlns:p14="http://schemas.microsoft.com/office/powerpoint/2010/main" val="374201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2</a:t>
            </a:fld>
            <a:endParaRPr lang="en-AU"/>
          </a:p>
        </p:txBody>
      </p:sp>
    </p:spTree>
    <p:extLst>
      <p:ext uri="{BB962C8B-B14F-4D97-AF65-F5344CB8AC3E}">
        <p14:creationId xmlns:p14="http://schemas.microsoft.com/office/powerpoint/2010/main" val="196100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20</a:t>
            </a:fld>
            <a:endParaRPr lang="en-AU"/>
          </a:p>
        </p:txBody>
      </p:sp>
    </p:spTree>
    <p:extLst>
      <p:ext uri="{BB962C8B-B14F-4D97-AF65-F5344CB8AC3E}">
        <p14:creationId xmlns:p14="http://schemas.microsoft.com/office/powerpoint/2010/main" val="385557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21</a:t>
            </a:fld>
            <a:endParaRPr lang="en-AU"/>
          </a:p>
        </p:txBody>
      </p:sp>
    </p:spTree>
    <p:extLst>
      <p:ext uri="{BB962C8B-B14F-4D97-AF65-F5344CB8AC3E}">
        <p14:creationId xmlns:p14="http://schemas.microsoft.com/office/powerpoint/2010/main" val="3340197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1CA0D-20B7-4C9D-AC34-82387C9213DF}" type="slidenum">
              <a:rPr kumimoji="0" lang="en-US" sz="2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226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23</a:t>
            </a:fld>
            <a:endParaRPr lang="en-AU"/>
          </a:p>
        </p:txBody>
      </p:sp>
    </p:spTree>
    <p:extLst>
      <p:ext uri="{BB962C8B-B14F-4D97-AF65-F5344CB8AC3E}">
        <p14:creationId xmlns:p14="http://schemas.microsoft.com/office/powerpoint/2010/main" val="577106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C14E46B2-86D9-4650-A846-F3665A6F2C3C}" type="datetime8">
              <a:rPr lang="en-AU" smtClean="0"/>
              <a:t>16/01/2020 1:37 PM</a:t>
            </a:fld>
            <a:endParaRPr lang="en-AU"/>
          </a:p>
        </p:txBody>
      </p:sp>
      <p:sp>
        <p:nvSpPr>
          <p:cNvPr id="5" name="Slide Number Placeholder 4"/>
          <p:cNvSpPr>
            <a:spLocks noGrp="1"/>
          </p:cNvSpPr>
          <p:nvPr>
            <p:ph type="sldNum" sz="quarter" idx="11"/>
          </p:nvPr>
        </p:nvSpPr>
        <p:spPr/>
        <p:txBody>
          <a:bodyPr/>
          <a:lstStyle/>
          <a:p>
            <a:fld id="{0A2D857A-01A8-4C59-A3A3-9D1C003E6D3C}" type="slidenum">
              <a:rPr lang="en-AU" smtClean="0"/>
              <a:pPr/>
              <a:t>24</a:t>
            </a:fld>
            <a:endParaRPr lang="en-AU"/>
          </a:p>
        </p:txBody>
      </p:sp>
    </p:spTree>
    <p:extLst>
      <p:ext uri="{BB962C8B-B14F-4D97-AF65-F5344CB8AC3E}">
        <p14:creationId xmlns:p14="http://schemas.microsoft.com/office/powerpoint/2010/main" val="1061370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25</a:t>
            </a:fld>
            <a:endParaRPr lang="en-AU"/>
          </a:p>
        </p:txBody>
      </p:sp>
    </p:spTree>
    <p:extLst>
      <p:ext uri="{BB962C8B-B14F-4D97-AF65-F5344CB8AC3E}">
        <p14:creationId xmlns:p14="http://schemas.microsoft.com/office/powerpoint/2010/main" val="486166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26</a:t>
            </a:fld>
            <a:endParaRPr lang="en-AU"/>
          </a:p>
        </p:txBody>
      </p:sp>
    </p:spTree>
    <p:extLst>
      <p:ext uri="{BB962C8B-B14F-4D97-AF65-F5344CB8AC3E}">
        <p14:creationId xmlns:p14="http://schemas.microsoft.com/office/powerpoint/2010/main" val="233124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11CA0D-20B7-4C9D-AC34-82387C9213DF}" type="slidenum">
              <a:rPr lang="en-US" smtClean="0"/>
              <a:t>27</a:t>
            </a:fld>
            <a:endParaRPr lang="en-US"/>
          </a:p>
        </p:txBody>
      </p:sp>
    </p:spTree>
    <p:extLst>
      <p:ext uri="{BB962C8B-B14F-4D97-AF65-F5344CB8AC3E}">
        <p14:creationId xmlns:p14="http://schemas.microsoft.com/office/powerpoint/2010/main" val="4065227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a:p>
          <a:p>
            <a:r>
              <a:rPr lang="en-US" sz="1600" baseline="0" dirty="0"/>
              <a:t> </a:t>
            </a:r>
          </a:p>
        </p:txBody>
      </p:sp>
      <p:sp>
        <p:nvSpPr>
          <p:cNvPr id="4" name="Date Placeholder 3"/>
          <p:cNvSpPr>
            <a:spLocks noGrp="1"/>
          </p:cNvSpPr>
          <p:nvPr>
            <p:ph type="dt" idx="10"/>
          </p:nvPr>
        </p:nvSpPr>
        <p:spPr/>
        <p:txBody>
          <a:bodyPr/>
          <a:lstStyle/>
          <a:p>
            <a:fld id="{C14E46B2-86D9-4650-A846-F3665A6F2C3C}" type="datetime8">
              <a:rPr lang="en-AU" smtClean="0"/>
              <a:t>16/01/2020 1:37 PM</a:t>
            </a:fld>
            <a:endParaRPr lang="en-AU"/>
          </a:p>
        </p:txBody>
      </p:sp>
      <p:sp>
        <p:nvSpPr>
          <p:cNvPr id="5" name="Slide Number Placeholder 4"/>
          <p:cNvSpPr>
            <a:spLocks noGrp="1"/>
          </p:cNvSpPr>
          <p:nvPr>
            <p:ph type="sldNum" sz="quarter" idx="11"/>
          </p:nvPr>
        </p:nvSpPr>
        <p:spPr/>
        <p:txBody>
          <a:bodyPr/>
          <a:lstStyle/>
          <a:p>
            <a:fld id="{0A2D857A-01A8-4C59-A3A3-9D1C003E6D3C}" type="slidenum">
              <a:rPr lang="en-AU" smtClean="0"/>
              <a:pPr/>
              <a:t>28</a:t>
            </a:fld>
            <a:endParaRPr lang="en-AU"/>
          </a:p>
        </p:txBody>
      </p:sp>
    </p:spTree>
    <p:extLst>
      <p:ext uri="{BB962C8B-B14F-4D97-AF65-F5344CB8AC3E}">
        <p14:creationId xmlns:p14="http://schemas.microsoft.com/office/powerpoint/2010/main" val="3274622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29</a:t>
            </a:fld>
            <a:endParaRPr lang="en-AU"/>
          </a:p>
        </p:txBody>
      </p:sp>
    </p:spTree>
    <p:extLst>
      <p:ext uri="{BB962C8B-B14F-4D97-AF65-F5344CB8AC3E}">
        <p14:creationId xmlns:p14="http://schemas.microsoft.com/office/powerpoint/2010/main" val="361049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5470B-A237-46D2-A813-6AAF3A5BB49D}" type="slidenum">
              <a:rPr lang="en-AU" smtClean="0"/>
              <a:t>3</a:t>
            </a:fld>
            <a:endParaRPr lang="en-AU"/>
          </a:p>
        </p:txBody>
      </p:sp>
    </p:spTree>
    <p:extLst>
      <p:ext uri="{BB962C8B-B14F-4D97-AF65-F5344CB8AC3E}">
        <p14:creationId xmlns:p14="http://schemas.microsoft.com/office/powerpoint/2010/main" val="53166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075470B-A237-46D2-A813-6AAF3A5BB49D}" type="slidenum">
              <a:rPr lang="en-AU" smtClean="0"/>
              <a:t>4</a:t>
            </a:fld>
            <a:endParaRPr lang="en-AU"/>
          </a:p>
        </p:txBody>
      </p:sp>
    </p:spTree>
    <p:extLst>
      <p:ext uri="{BB962C8B-B14F-4D97-AF65-F5344CB8AC3E}">
        <p14:creationId xmlns:p14="http://schemas.microsoft.com/office/powerpoint/2010/main" val="171502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AF26C2-FCD0-494A-A098-5DBF2D12BB8C}" type="slidenum">
              <a:rPr lang="en-AU" smtClean="0"/>
              <a:t>5</a:t>
            </a:fld>
            <a:endParaRPr lang="en-AU"/>
          </a:p>
        </p:txBody>
      </p:sp>
    </p:spTree>
    <p:extLst>
      <p:ext uri="{BB962C8B-B14F-4D97-AF65-F5344CB8AC3E}">
        <p14:creationId xmlns:p14="http://schemas.microsoft.com/office/powerpoint/2010/main" val="342541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77D19D3-E760-4DE9-9E97-7388D4CD712C}" type="slidenum">
              <a:rPr lang="en-AU" smtClean="0"/>
              <a:t>6</a:t>
            </a:fld>
            <a:endParaRPr lang="en-AU"/>
          </a:p>
        </p:txBody>
      </p:sp>
    </p:spTree>
    <p:extLst>
      <p:ext uri="{BB962C8B-B14F-4D97-AF65-F5344CB8AC3E}">
        <p14:creationId xmlns:p14="http://schemas.microsoft.com/office/powerpoint/2010/main" val="36802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77D19D3-E760-4DE9-9E97-7388D4CD712C}" type="slidenum">
              <a:rPr lang="en-AU" smtClean="0"/>
              <a:t>7</a:t>
            </a:fld>
            <a:endParaRPr lang="en-AU"/>
          </a:p>
        </p:txBody>
      </p:sp>
    </p:spTree>
    <p:extLst>
      <p:ext uri="{BB962C8B-B14F-4D97-AF65-F5344CB8AC3E}">
        <p14:creationId xmlns:p14="http://schemas.microsoft.com/office/powerpoint/2010/main" val="772250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77D19D3-E760-4DE9-9E97-7388D4CD712C}" type="slidenum">
              <a:rPr lang="en-AU" smtClean="0"/>
              <a:t>8</a:t>
            </a:fld>
            <a:endParaRPr lang="en-AU"/>
          </a:p>
        </p:txBody>
      </p:sp>
    </p:spTree>
    <p:extLst>
      <p:ext uri="{BB962C8B-B14F-4D97-AF65-F5344CB8AC3E}">
        <p14:creationId xmlns:p14="http://schemas.microsoft.com/office/powerpoint/2010/main" val="289225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D19D3-E760-4DE9-9E97-7388D4CD712C}" type="slidenum">
              <a:rPr lang="en-AU" smtClean="0"/>
              <a:t>9</a:t>
            </a:fld>
            <a:endParaRPr lang="en-AU"/>
          </a:p>
        </p:txBody>
      </p:sp>
    </p:spTree>
    <p:extLst>
      <p:ext uri="{BB962C8B-B14F-4D97-AF65-F5344CB8AC3E}">
        <p14:creationId xmlns:p14="http://schemas.microsoft.com/office/powerpoint/2010/main" val="410947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16/01/2020</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426881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Subheading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912000" y="205200"/>
            <a:ext cx="10670400" cy="8568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9120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16/01/2020</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64848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6857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6098-D926-4D64-90DA-ADD5DA5B488F}"/>
              </a:ext>
            </a:extLst>
          </p:cNvPr>
          <p:cNvSpPr>
            <a:spLocks noGrp="1"/>
          </p:cNvSpPr>
          <p:nvPr>
            <p:ph type="ctrTitle" hasCustomPrompt="1"/>
          </p:nvPr>
        </p:nvSpPr>
        <p:spPr>
          <a:xfrm>
            <a:off x="6201600" y="1461600"/>
            <a:ext cx="5379859" cy="1656000"/>
          </a:xfrm>
        </p:spPr>
        <p:txBody>
          <a:bodyPr lIns="0" tIns="0" rIns="0" bIns="0" anchor="ctr" anchorCtr="0"/>
          <a:lstStyle>
            <a:lvl1pPr marL="0" indent="0" algn="l">
              <a:defRPr sz="4400"/>
            </a:lvl1pPr>
          </a:lstStyle>
          <a:p>
            <a:r>
              <a:rPr lang="en-US" dirty="0"/>
              <a:t>Insert your </a:t>
            </a:r>
            <a:br>
              <a:rPr lang="en-US" dirty="0"/>
            </a:br>
            <a:r>
              <a:rPr lang="en-US" dirty="0"/>
              <a:t>title here</a:t>
            </a:r>
          </a:p>
        </p:txBody>
      </p:sp>
      <p:sp>
        <p:nvSpPr>
          <p:cNvPr id="3" name="Subtitle 2">
            <a:extLst>
              <a:ext uri="{FF2B5EF4-FFF2-40B4-BE49-F238E27FC236}">
                <a16:creationId xmlns:a16="http://schemas.microsoft.com/office/drawing/2014/main" id="{6F55A5A1-467A-4B8D-B006-E2ED52E9C791}"/>
              </a:ext>
            </a:extLst>
          </p:cNvPr>
          <p:cNvSpPr>
            <a:spLocks noGrp="1"/>
          </p:cNvSpPr>
          <p:nvPr>
            <p:ph type="subTitle" idx="1"/>
          </p:nvPr>
        </p:nvSpPr>
        <p:spPr>
          <a:xfrm>
            <a:off x="6202544" y="3693600"/>
            <a:ext cx="5379857" cy="1411060"/>
          </a:xfrm>
        </p:spPr>
        <p:txBody>
          <a:bodyPr lIns="0" tIns="0" rIns="0" bIns="0"/>
          <a:lstStyle>
            <a:lvl1pPr marL="0" indent="0" algn="l">
              <a:buNone/>
              <a:defRPr sz="16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Tree>
    <p:extLst>
      <p:ext uri="{BB962C8B-B14F-4D97-AF65-F5344CB8AC3E}">
        <p14:creationId xmlns:p14="http://schemas.microsoft.com/office/powerpoint/2010/main" val="277831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16/01/2020</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915825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912000" y="205200"/>
            <a:ext cx="10670400" cy="8568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9120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16/01/2020</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64848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70300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Title and 2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C367-F759-4128-B6AD-62F51D41262F}"/>
              </a:ext>
            </a:extLst>
          </p:cNvPr>
          <p:cNvSpPr>
            <a:spLocks noGrp="1"/>
          </p:cNvSpPr>
          <p:nvPr>
            <p:ph type="title"/>
          </p:nvPr>
        </p:nvSpPr>
        <p:spPr>
          <a:xfrm>
            <a:off x="912000" y="365127"/>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889724D-2F7A-489E-997C-9C3D6C743797}"/>
              </a:ext>
            </a:extLst>
          </p:cNvPr>
          <p:cNvSpPr>
            <a:spLocks noGrp="1"/>
          </p:cNvSpPr>
          <p:nvPr>
            <p:ph type="body" idx="1"/>
          </p:nvPr>
        </p:nvSpPr>
        <p:spPr>
          <a:xfrm>
            <a:off x="912000" y="1766656"/>
            <a:ext cx="5157787"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EA74C3D-732A-44C7-9CAF-04260A7731A0}"/>
              </a:ext>
            </a:extLst>
          </p:cNvPr>
          <p:cNvSpPr>
            <a:spLocks noGrp="1"/>
          </p:cNvSpPr>
          <p:nvPr>
            <p:ph sz="half" idx="2"/>
          </p:nvPr>
        </p:nvSpPr>
        <p:spPr>
          <a:xfrm>
            <a:off x="91200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58403F9-2CF7-482A-8EA1-DDB867166D44}"/>
              </a:ext>
            </a:extLst>
          </p:cNvPr>
          <p:cNvSpPr>
            <a:spLocks noGrp="1"/>
          </p:cNvSpPr>
          <p:nvPr>
            <p:ph type="body" sz="quarter" idx="3"/>
          </p:nvPr>
        </p:nvSpPr>
        <p:spPr>
          <a:xfrm>
            <a:off x="6244413" y="1766656"/>
            <a:ext cx="5183188"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7E09B2D-83C7-4891-BBE1-20B368B2C652}"/>
              </a:ext>
            </a:extLst>
          </p:cNvPr>
          <p:cNvSpPr>
            <a:spLocks noGrp="1"/>
          </p:cNvSpPr>
          <p:nvPr>
            <p:ph sz="quarter" idx="4"/>
          </p:nvPr>
        </p:nvSpPr>
        <p:spPr>
          <a:xfrm>
            <a:off x="624441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90DD61F-00C6-4E4F-A430-2F94F40CA504}"/>
              </a:ext>
            </a:extLst>
          </p:cNvPr>
          <p:cNvSpPr>
            <a:spLocks noGrp="1"/>
          </p:cNvSpPr>
          <p:nvPr>
            <p:ph type="dt" sz="half" idx="10"/>
          </p:nvPr>
        </p:nvSpPr>
        <p:spPr/>
        <p:txBody>
          <a:bodyPr/>
          <a:lstStyle/>
          <a:p>
            <a:fld id="{77072635-266F-4274-AD67-E2A13FF46E20}" type="datetimeFigureOut">
              <a:rPr lang="en-AU" smtClean="0"/>
              <a:t>16/01/2020</a:t>
            </a:fld>
            <a:endParaRPr lang="en-AU"/>
          </a:p>
        </p:txBody>
      </p:sp>
      <p:sp>
        <p:nvSpPr>
          <p:cNvPr id="8" name="Footer Placeholder 7">
            <a:extLst>
              <a:ext uri="{FF2B5EF4-FFF2-40B4-BE49-F238E27FC236}">
                <a16:creationId xmlns:a16="http://schemas.microsoft.com/office/drawing/2014/main" id="{20BB9C2E-07D4-4943-B169-F0C27A820D1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B884BAC-BCDC-4D7C-884C-C986AEBA22BB}"/>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72698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DA05-0CAD-4067-BF4B-5E5A2DAEC48E}"/>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729E98-0F89-4A8C-A2C1-4D117A638C0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DDDD6FD-5BCA-4B94-AACD-4847C1EEBA0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45E699-3F39-4E9E-8DED-175455369B04}"/>
              </a:ext>
            </a:extLst>
          </p:cNvPr>
          <p:cNvSpPr>
            <a:spLocks noGrp="1"/>
          </p:cNvSpPr>
          <p:nvPr>
            <p:ph type="dt" sz="half" idx="10"/>
          </p:nvPr>
        </p:nvSpPr>
        <p:spPr/>
        <p:txBody>
          <a:bodyPr/>
          <a:lstStyle/>
          <a:p>
            <a:fld id="{77072635-266F-4274-AD67-E2A13FF46E20}" type="datetimeFigureOut">
              <a:rPr lang="en-AU" smtClean="0"/>
              <a:t>16/01/2020</a:t>
            </a:fld>
            <a:endParaRPr lang="en-AU"/>
          </a:p>
        </p:txBody>
      </p:sp>
      <p:sp>
        <p:nvSpPr>
          <p:cNvPr id="6" name="Footer Placeholder 5">
            <a:extLst>
              <a:ext uri="{FF2B5EF4-FFF2-40B4-BE49-F238E27FC236}">
                <a16:creationId xmlns:a16="http://schemas.microsoft.com/office/drawing/2014/main" id="{FE4BC34A-E681-4D32-9FA2-98346D8204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7564CC-B272-40F7-8821-A4E243F9CB90}"/>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2182275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6789-E886-41F6-93E9-A5A2BA3C0F8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99DE6F0-E044-409B-8088-37B4CE545A3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F5693267-AC9F-421B-874E-6A3759DA50A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33C0659-2FEE-49B6-A02D-E6FC5E59B53D}"/>
              </a:ext>
            </a:extLst>
          </p:cNvPr>
          <p:cNvSpPr>
            <a:spLocks noGrp="1"/>
          </p:cNvSpPr>
          <p:nvPr>
            <p:ph type="dt" sz="half" idx="10"/>
          </p:nvPr>
        </p:nvSpPr>
        <p:spPr/>
        <p:txBody>
          <a:bodyPr/>
          <a:lstStyle/>
          <a:p>
            <a:fld id="{77072635-266F-4274-AD67-E2A13FF46E20}" type="datetimeFigureOut">
              <a:rPr lang="en-AU" smtClean="0"/>
              <a:t>16/01/2020</a:t>
            </a:fld>
            <a:endParaRPr lang="en-AU"/>
          </a:p>
        </p:txBody>
      </p:sp>
      <p:sp>
        <p:nvSpPr>
          <p:cNvPr id="6" name="Footer Placeholder 5">
            <a:extLst>
              <a:ext uri="{FF2B5EF4-FFF2-40B4-BE49-F238E27FC236}">
                <a16:creationId xmlns:a16="http://schemas.microsoft.com/office/drawing/2014/main" id="{9D510947-37EE-4A17-9636-EE2B21FCCA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BE1854-58F8-469E-BD42-E52DA9C79469}"/>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68825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16/01/2020</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44676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912000" y="205200"/>
            <a:ext cx="10670400" cy="8568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9120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16/01/2020</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64848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4683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itle and 2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C367-F759-4128-B6AD-62F51D41262F}"/>
              </a:ext>
            </a:extLst>
          </p:cNvPr>
          <p:cNvSpPr>
            <a:spLocks noGrp="1"/>
          </p:cNvSpPr>
          <p:nvPr>
            <p:ph type="title"/>
          </p:nvPr>
        </p:nvSpPr>
        <p:spPr>
          <a:xfrm>
            <a:off x="912000" y="365127"/>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889724D-2F7A-489E-997C-9C3D6C743797}"/>
              </a:ext>
            </a:extLst>
          </p:cNvPr>
          <p:cNvSpPr>
            <a:spLocks noGrp="1"/>
          </p:cNvSpPr>
          <p:nvPr>
            <p:ph type="body" idx="1"/>
          </p:nvPr>
        </p:nvSpPr>
        <p:spPr>
          <a:xfrm>
            <a:off x="912000" y="1766656"/>
            <a:ext cx="5157787"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EA74C3D-732A-44C7-9CAF-04260A7731A0}"/>
              </a:ext>
            </a:extLst>
          </p:cNvPr>
          <p:cNvSpPr>
            <a:spLocks noGrp="1"/>
          </p:cNvSpPr>
          <p:nvPr>
            <p:ph sz="half" idx="2"/>
          </p:nvPr>
        </p:nvSpPr>
        <p:spPr>
          <a:xfrm>
            <a:off x="91200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a:extLst>
              <a:ext uri="{FF2B5EF4-FFF2-40B4-BE49-F238E27FC236}">
                <a16:creationId xmlns:a16="http://schemas.microsoft.com/office/drawing/2014/main" id="{758403F9-2CF7-482A-8EA1-DDB867166D44}"/>
              </a:ext>
            </a:extLst>
          </p:cNvPr>
          <p:cNvSpPr>
            <a:spLocks noGrp="1"/>
          </p:cNvSpPr>
          <p:nvPr>
            <p:ph type="body" sz="quarter" idx="3"/>
          </p:nvPr>
        </p:nvSpPr>
        <p:spPr>
          <a:xfrm>
            <a:off x="6244413" y="1766656"/>
            <a:ext cx="5183188"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7E09B2D-83C7-4891-BBE1-20B368B2C652}"/>
              </a:ext>
            </a:extLst>
          </p:cNvPr>
          <p:cNvSpPr>
            <a:spLocks noGrp="1"/>
          </p:cNvSpPr>
          <p:nvPr>
            <p:ph sz="quarter" idx="4"/>
          </p:nvPr>
        </p:nvSpPr>
        <p:spPr>
          <a:xfrm>
            <a:off x="624441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90DD61F-00C6-4E4F-A430-2F94F40CA504}"/>
              </a:ext>
            </a:extLst>
          </p:cNvPr>
          <p:cNvSpPr>
            <a:spLocks noGrp="1"/>
          </p:cNvSpPr>
          <p:nvPr>
            <p:ph type="dt" sz="half" idx="10"/>
          </p:nvPr>
        </p:nvSpPr>
        <p:spPr/>
        <p:txBody>
          <a:bodyPr/>
          <a:lstStyle/>
          <a:p>
            <a:fld id="{77072635-266F-4274-AD67-E2A13FF46E20}" type="datetimeFigureOut">
              <a:rPr lang="en-AU" smtClean="0"/>
              <a:t>16/01/2020</a:t>
            </a:fld>
            <a:endParaRPr lang="en-AU"/>
          </a:p>
        </p:txBody>
      </p:sp>
      <p:sp>
        <p:nvSpPr>
          <p:cNvPr id="8" name="Footer Placeholder 7">
            <a:extLst>
              <a:ext uri="{FF2B5EF4-FFF2-40B4-BE49-F238E27FC236}">
                <a16:creationId xmlns:a16="http://schemas.microsoft.com/office/drawing/2014/main" id="{20BB9C2E-07D4-4943-B169-F0C27A820D1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B884BAC-BCDC-4D7C-884C-C986AEBA22BB}"/>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14373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DA05-0CAD-4067-BF4B-5E5A2DAEC48E}"/>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729E98-0F89-4A8C-A2C1-4D117A638C0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DDDD6FD-5BCA-4B94-AACD-4847C1EEBA0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45E699-3F39-4E9E-8DED-175455369B04}"/>
              </a:ext>
            </a:extLst>
          </p:cNvPr>
          <p:cNvSpPr>
            <a:spLocks noGrp="1"/>
          </p:cNvSpPr>
          <p:nvPr>
            <p:ph type="dt" sz="half" idx="10"/>
          </p:nvPr>
        </p:nvSpPr>
        <p:spPr/>
        <p:txBody>
          <a:bodyPr/>
          <a:lstStyle/>
          <a:p>
            <a:fld id="{77072635-266F-4274-AD67-E2A13FF46E20}" type="datetimeFigureOut">
              <a:rPr lang="en-AU" smtClean="0"/>
              <a:t>16/01/2020</a:t>
            </a:fld>
            <a:endParaRPr lang="en-AU"/>
          </a:p>
        </p:txBody>
      </p:sp>
      <p:sp>
        <p:nvSpPr>
          <p:cNvPr id="6" name="Footer Placeholder 5">
            <a:extLst>
              <a:ext uri="{FF2B5EF4-FFF2-40B4-BE49-F238E27FC236}">
                <a16:creationId xmlns:a16="http://schemas.microsoft.com/office/drawing/2014/main" id="{FE4BC34A-E681-4D32-9FA2-98346D8204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7564CC-B272-40F7-8821-A4E243F9CB90}"/>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93919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6789-E886-41F6-93E9-A5A2BA3C0F8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99DE6F0-E044-409B-8088-37B4CE545A3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AU"/>
          </a:p>
        </p:txBody>
      </p:sp>
      <p:sp>
        <p:nvSpPr>
          <p:cNvPr id="4" name="Text Placeholder 3">
            <a:extLst>
              <a:ext uri="{FF2B5EF4-FFF2-40B4-BE49-F238E27FC236}">
                <a16:creationId xmlns:a16="http://schemas.microsoft.com/office/drawing/2014/main" id="{F5693267-AC9F-421B-874E-6A3759DA50A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33C0659-2FEE-49B6-A02D-E6FC5E59B53D}"/>
              </a:ext>
            </a:extLst>
          </p:cNvPr>
          <p:cNvSpPr>
            <a:spLocks noGrp="1"/>
          </p:cNvSpPr>
          <p:nvPr>
            <p:ph type="dt" sz="half" idx="10"/>
          </p:nvPr>
        </p:nvSpPr>
        <p:spPr/>
        <p:txBody>
          <a:bodyPr/>
          <a:lstStyle/>
          <a:p>
            <a:fld id="{77072635-266F-4274-AD67-E2A13FF46E20}" type="datetimeFigureOut">
              <a:rPr lang="en-AU" smtClean="0"/>
              <a:t>16/01/2020</a:t>
            </a:fld>
            <a:endParaRPr lang="en-AU"/>
          </a:p>
        </p:txBody>
      </p:sp>
      <p:sp>
        <p:nvSpPr>
          <p:cNvPr id="6" name="Footer Placeholder 5">
            <a:extLst>
              <a:ext uri="{FF2B5EF4-FFF2-40B4-BE49-F238E27FC236}">
                <a16:creationId xmlns:a16="http://schemas.microsoft.com/office/drawing/2014/main" id="{9D510947-37EE-4A17-9636-EE2B21FCCA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BE1854-58F8-469E-BD42-E52DA9C79469}"/>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277281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BF31AF7-B6E8-4606-B39D-B3148AF8F332}" type="datetimeFigureOut">
              <a:rPr lang="en-AU" smtClean="0"/>
              <a:t>16/01/2020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995FA5-4F0E-4D70-B5F0-30F37158E187}" type="slidenum">
              <a:rPr lang="en-AU" smtClean="0"/>
              <a:t>‹#›</a:t>
            </a:fld>
            <a:endParaRPr lang="en-AU"/>
          </a:p>
        </p:txBody>
      </p:sp>
    </p:spTree>
    <p:extLst>
      <p:ext uri="{BB962C8B-B14F-4D97-AF65-F5344CB8AC3E}">
        <p14:creationId xmlns:p14="http://schemas.microsoft.com/office/powerpoint/2010/main" val="71290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A41D29D-7BF5-4F89-98D9-9E133F18DA0F}" type="datetimeFigureOut">
              <a:rPr lang="en-AU" smtClean="0"/>
              <a:t>16/01/2020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2216F0-367A-4298-8EA3-DE4426D6DBF3}" type="slidenum">
              <a:rPr lang="en-AU" smtClean="0"/>
              <a:t>‹#›</a:t>
            </a:fld>
            <a:endParaRPr lang="en-AU"/>
          </a:p>
        </p:txBody>
      </p:sp>
    </p:spTree>
    <p:extLst>
      <p:ext uri="{BB962C8B-B14F-4D97-AF65-F5344CB8AC3E}">
        <p14:creationId xmlns:p14="http://schemas.microsoft.com/office/powerpoint/2010/main" val="148615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16/01/2020</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83515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Background image">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06704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16/01/2020</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573821988"/>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75" r:id="rId3"/>
    <p:sldLayoutId id="2147483676" r:id="rId4"/>
    <p:sldLayoutId id="2147483679" r:id="rId5"/>
    <p:sldLayoutId id="2147483680" r:id="rId6"/>
    <p:sldLayoutId id="2147483682" r:id="rId7"/>
    <p:sldLayoutId id="2147483689" r:id="rId8"/>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Background image">
            <a:extLst>
              <a:ext uri="{FF2B5EF4-FFF2-40B4-BE49-F238E27FC236}">
                <a16:creationId xmlns:a16="http://schemas.microsoft.com/office/drawing/2014/main" id="{869D841B-2088-48E5-B517-454E3BA7644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06704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16/01/2020</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157035830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600" kern="1200">
          <a:solidFill>
            <a:schemeClr val="accent2"/>
          </a:solidFill>
          <a:latin typeface="+mj-lt"/>
          <a:ea typeface="+mn-ea"/>
          <a:cs typeface="+mn-cs"/>
        </a:defRPr>
      </a:lvl1pPr>
      <a:lvl2pPr marL="0" indent="0" algn="l" defTabSz="685800" rtl="0" eaLnBrk="1" latinLnBrk="0" hangingPunct="1">
        <a:lnSpc>
          <a:spcPct val="90000"/>
        </a:lnSpc>
        <a:spcBef>
          <a:spcPts val="375"/>
        </a:spcBef>
        <a:buFont typeface="Calibri" panose="020F0502020204030204" pitchFamily="34" charset="0"/>
        <a:buChar char="﻿"/>
        <a:defRPr sz="2400" kern="1200">
          <a:solidFill>
            <a:schemeClr val="accent2"/>
          </a:solidFill>
          <a:latin typeface="+mn-lt"/>
          <a:ea typeface="+mn-ea"/>
          <a:cs typeface="+mn-cs"/>
        </a:defRPr>
      </a:lvl2pPr>
      <a:lvl3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457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6831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descr="Background colour with SACE Board South Australia Logo and Government of South Australia Logo">
            <a:extLst>
              <a:ext uri="{FF2B5EF4-FFF2-40B4-BE49-F238E27FC236}">
                <a16:creationId xmlns:a16="http://schemas.microsoft.com/office/drawing/2014/main" id="{C2324399-F682-4DDA-B90C-97F596C2EB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12193200" cy="68607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21932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16/01/2020</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18374263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H:\Stationery\PowerPoint\4-3\Powerpoint_templates_4-39.jpg" title="Image background">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763" y="3396"/>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0670400" cy="48960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5"/>
            <a:endParaRPr lang="en-AU"/>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16/01/2020</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343835173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ace.sa.edu.au/teaching/resulting/online-submission"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G"/><Relationship Id="rId12"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6.jpeg"/><Relationship Id="rId11" Type="http://schemas.openxmlformats.org/officeDocument/2006/relationships/image" Target="cid:39af7bda-5762-43f1-8437-81fa93cead29@ausprd01.prod.outlook.com" TargetMode="External"/><Relationship Id="rId5" Type="http://schemas.openxmlformats.org/officeDocument/2006/relationships/image" Target="../media/image35.JP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649230-1086-4F7B-A181-01D3F887A681}"/>
              </a:ext>
            </a:extLst>
          </p:cNvPr>
          <p:cNvSpPr>
            <a:spLocks noGrp="1"/>
          </p:cNvSpPr>
          <p:nvPr>
            <p:ph type="ctrTitle"/>
          </p:nvPr>
        </p:nvSpPr>
        <p:spPr/>
        <p:txBody>
          <a:bodyPr/>
          <a:lstStyle/>
          <a:p>
            <a:r>
              <a:rPr lang="en-US" dirty="0"/>
              <a:t>Design, Technology and Engineering implementation</a:t>
            </a:r>
            <a:endParaRPr lang="en-AU" dirty="0"/>
          </a:p>
        </p:txBody>
      </p:sp>
      <p:sp>
        <p:nvSpPr>
          <p:cNvPr id="5" name="Subtitle 4">
            <a:extLst>
              <a:ext uri="{FF2B5EF4-FFF2-40B4-BE49-F238E27FC236}">
                <a16:creationId xmlns:a16="http://schemas.microsoft.com/office/drawing/2014/main" id="{1156E20C-9631-43B9-90B6-C11BB208691F}"/>
              </a:ext>
            </a:extLst>
          </p:cNvPr>
          <p:cNvSpPr>
            <a:spLocks noGrp="1"/>
          </p:cNvSpPr>
          <p:nvPr>
            <p:ph type="subTitle" idx="1"/>
          </p:nvPr>
        </p:nvSpPr>
        <p:spPr/>
        <p:txBody>
          <a:bodyPr/>
          <a:lstStyle/>
          <a:p>
            <a:r>
              <a:rPr lang="en-US" dirty="0"/>
              <a:t>Joy Cresp</a:t>
            </a:r>
            <a:endParaRPr lang="en-AU" dirty="0"/>
          </a:p>
        </p:txBody>
      </p:sp>
    </p:spTree>
    <p:extLst>
      <p:ext uri="{BB962C8B-B14F-4D97-AF65-F5344CB8AC3E}">
        <p14:creationId xmlns:p14="http://schemas.microsoft.com/office/powerpoint/2010/main" val="340546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endParaRPr lang="en-AU" dirty="0"/>
          </a:p>
        </p:txBody>
      </p:sp>
      <p:sp>
        <p:nvSpPr>
          <p:cNvPr id="3" name="Content Placeholder 2"/>
          <p:cNvSpPr>
            <a:spLocks noGrp="1"/>
          </p:cNvSpPr>
          <p:nvPr>
            <p:ph idx="1"/>
          </p:nvPr>
        </p:nvSpPr>
        <p:spPr/>
        <p:txBody>
          <a:bodyPr/>
          <a:lstStyle/>
          <a:p>
            <a:r>
              <a:rPr lang="en-US" dirty="0"/>
              <a:t>Glossary of terms</a:t>
            </a:r>
          </a:p>
          <a:p>
            <a:r>
              <a:rPr lang="en-US" dirty="0"/>
              <a:t>Poster set - Design and Realisation Process</a:t>
            </a:r>
          </a:p>
          <a:p>
            <a:r>
              <a:rPr lang="en-US" dirty="0"/>
              <a:t>Creative thinking resource contributed by Sandy Walker (Flinders University)</a:t>
            </a:r>
          </a:p>
          <a:p>
            <a:r>
              <a:rPr lang="en-US" dirty="0"/>
              <a:t>Ethical investigation and research</a:t>
            </a:r>
          </a:p>
          <a:p>
            <a:r>
              <a:rPr lang="en-US" dirty="0"/>
              <a:t>DATTA ( Design and Technology Teachers Association)</a:t>
            </a:r>
            <a:endParaRPr lang="en-AU" dirty="0"/>
          </a:p>
        </p:txBody>
      </p:sp>
      <p:pic>
        <p:nvPicPr>
          <p:cNvPr id="4" name="Picture 3"/>
          <p:cNvPicPr>
            <a:picLocks noChangeAspect="1"/>
          </p:cNvPicPr>
          <p:nvPr/>
        </p:nvPicPr>
        <p:blipFill rotWithShape="1">
          <a:blip r:embed="rId3"/>
          <a:srcRect l="30452" t="12184" b="9476"/>
          <a:stretch/>
        </p:blipFill>
        <p:spPr>
          <a:xfrm>
            <a:off x="2097230" y="3558736"/>
            <a:ext cx="4149970" cy="282526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srcRect r="3998" b="63732"/>
          <a:stretch/>
        </p:blipFill>
        <p:spPr>
          <a:xfrm>
            <a:off x="6602700" y="3482508"/>
            <a:ext cx="3659527" cy="145116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srcRect l="3383" t="72690" r="614"/>
          <a:stretch/>
        </p:blipFill>
        <p:spPr>
          <a:xfrm>
            <a:off x="7594626" y="5146675"/>
            <a:ext cx="3659527" cy="10927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132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Requirements</a:t>
            </a:r>
            <a:endParaRPr lang="en-AU" dirty="0"/>
          </a:p>
        </p:txBody>
      </p:sp>
      <p:sp>
        <p:nvSpPr>
          <p:cNvPr id="3" name="Content Placeholder 2"/>
          <p:cNvSpPr>
            <a:spLocks noGrp="1"/>
          </p:cNvSpPr>
          <p:nvPr>
            <p:ph idx="1"/>
          </p:nvPr>
        </p:nvSpPr>
        <p:spPr>
          <a:xfrm>
            <a:off x="912000" y="1198799"/>
            <a:ext cx="10670400" cy="4451724"/>
          </a:xfrm>
        </p:spPr>
        <p:txBody>
          <a:bodyPr/>
          <a:lstStyle/>
          <a:p>
            <a:r>
              <a:rPr lang="en-US" sz="2000" dirty="0"/>
              <a:t>In this subject, students engage in the Design and Realisation Process and are expected to:</a:t>
            </a:r>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983256445"/>
              </p:ext>
            </p:extLst>
          </p:nvPr>
        </p:nvGraphicFramePr>
        <p:xfrm>
          <a:off x="996462" y="1770185"/>
          <a:ext cx="10281138" cy="3787819"/>
        </p:xfrm>
        <a:graphic>
          <a:graphicData uri="http://schemas.openxmlformats.org/drawingml/2006/table">
            <a:tbl>
              <a:tblPr firstRow="1" bandRow="1">
                <a:tableStyleId>{5C22544A-7EE6-4342-B048-85BDC9FD1C3A}</a:tableStyleId>
              </a:tblPr>
              <a:tblGrid>
                <a:gridCol w="5140569">
                  <a:extLst>
                    <a:ext uri="{9D8B030D-6E8A-4147-A177-3AD203B41FA5}">
                      <a16:colId xmlns:a16="http://schemas.microsoft.com/office/drawing/2014/main" val="2916064954"/>
                    </a:ext>
                  </a:extLst>
                </a:gridCol>
                <a:gridCol w="5140569">
                  <a:extLst>
                    <a:ext uri="{9D8B030D-6E8A-4147-A177-3AD203B41FA5}">
                      <a16:colId xmlns:a16="http://schemas.microsoft.com/office/drawing/2014/main" val="1341786814"/>
                    </a:ext>
                  </a:extLst>
                </a:gridCol>
              </a:tblGrid>
              <a:tr h="395820">
                <a:tc>
                  <a:txBody>
                    <a:bodyPr/>
                    <a:lstStyle/>
                    <a:p>
                      <a:r>
                        <a:rPr lang="en-US" sz="2000" dirty="0"/>
                        <a:t>Stage 1</a:t>
                      </a:r>
                      <a:endParaRPr lang="en-AU" sz="2000" dirty="0"/>
                    </a:p>
                  </a:txBody>
                  <a:tcPr/>
                </a:tc>
                <a:tc>
                  <a:txBody>
                    <a:bodyPr/>
                    <a:lstStyle/>
                    <a:p>
                      <a:r>
                        <a:rPr lang="en-US" sz="2000" dirty="0"/>
                        <a:t>Stage 2</a:t>
                      </a:r>
                      <a:endParaRPr lang="en-AU" sz="2000" dirty="0"/>
                    </a:p>
                  </a:txBody>
                  <a:tcPr/>
                </a:tc>
                <a:extLst>
                  <a:ext uri="{0D108BD9-81ED-4DB2-BD59-A6C34878D82A}">
                    <a16:rowId xmlns:a16="http://schemas.microsoft.com/office/drawing/2014/main" val="711066146"/>
                  </a:ext>
                </a:extLst>
              </a:tr>
              <a:tr h="3391579">
                <a:tc>
                  <a:txBody>
                    <a:bodyPr/>
                    <a:lstStyle/>
                    <a:p>
                      <a:pPr marL="342900" indent="-342900">
                        <a:buFont typeface="+mj-lt"/>
                        <a:buAutoNum type="arabicPeriod"/>
                      </a:pPr>
                      <a:r>
                        <a:rPr lang="en-US" sz="1350" b="1" kern="1200" dirty="0">
                          <a:solidFill>
                            <a:schemeClr val="dk1"/>
                          </a:solidFill>
                          <a:effectLst/>
                          <a:latin typeface="+mn-lt"/>
                          <a:ea typeface="+mn-ea"/>
                          <a:cs typeface="+mn-cs"/>
                        </a:rPr>
                        <a:t>review</a:t>
                      </a:r>
                      <a:r>
                        <a:rPr lang="en-US" sz="1350" kern="1200" dirty="0">
                          <a:solidFill>
                            <a:schemeClr val="dk1"/>
                          </a:solidFill>
                          <a:effectLst/>
                          <a:latin typeface="+mn-lt"/>
                          <a:ea typeface="+mn-ea"/>
                          <a:cs typeface="+mn-cs"/>
                        </a:rPr>
                        <a:t> design features, processes, materials, and production techniques and apply creative thinking to the design of a solution </a:t>
                      </a:r>
                      <a:endParaRPr lang="en-AU" sz="1350" kern="1200" dirty="0">
                        <a:solidFill>
                          <a:schemeClr val="dk1"/>
                        </a:solidFill>
                        <a:effectLst/>
                        <a:latin typeface="+mn-lt"/>
                        <a:ea typeface="+mn-ea"/>
                        <a:cs typeface="+mn-cs"/>
                      </a:endParaRPr>
                    </a:p>
                    <a:p>
                      <a:pPr marL="342900" indent="-342900">
                        <a:buFont typeface="+mj-lt"/>
                        <a:buAutoNum type="arabicPeriod"/>
                      </a:pPr>
                      <a:r>
                        <a:rPr lang="en-US" sz="1350" b="1" kern="1200" dirty="0">
                          <a:solidFill>
                            <a:schemeClr val="dk1"/>
                          </a:solidFill>
                          <a:effectLst/>
                          <a:latin typeface="+mn-lt"/>
                          <a:ea typeface="+mn-ea"/>
                          <a:cs typeface="+mn-cs"/>
                        </a:rPr>
                        <a:t>plan and develop </a:t>
                      </a:r>
                      <a:r>
                        <a:rPr lang="en-US" sz="1350" kern="1200" dirty="0">
                          <a:solidFill>
                            <a:schemeClr val="dk1"/>
                          </a:solidFill>
                          <a:effectLst/>
                          <a:latin typeface="+mn-lt"/>
                          <a:ea typeface="+mn-ea"/>
                          <a:cs typeface="+mn-cs"/>
                        </a:rPr>
                        <a:t>design concepts and communicate potential features of - and solutions to - a problem or challenge </a:t>
                      </a:r>
                      <a:endParaRPr lang="en-AU" sz="1350" kern="1200" dirty="0">
                        <a:solidFill>
                          <a:schemeClr val="dk1"/>
                        </a:solidFill>
                        <a:effectLst/>
                        <a:latin typeface="+mn-lt"/>
                        <a:ea typeface="+mn-ea"/>
                        <a:cs typeface="+mn-cs"/>
                      </a:endParaRPr>
                    </a:p>
                    <a:p>
                      <a:pPr marL="342900" indent="-342900">
                        <a:buFont typeface="+mj-lt"/>
                        <a:buAutoNum type="arabicPeriod"/>
                      </a:pPr>
                      <a:r>
                        <a:rPr lang="en-US" sz="1350" b="1" kern="1200" dirty="0">
                          <a:solidFill>
                            <a:schemeClr val="dk1"/>
                          </a:solidFill>
                          <a:effectLst/>
                          <a:latin typeface="+mn-lt"/>
                          <a:ea typeface="+mn-ea"/>
                          <a:cs typeface="+mn-cs"/>
                        </a:rPr>
                        <a:t>apply</a:t>
                      </a:r>
                      <a:r>
                        <a:rPr lang="en-US" sz="1350" kern="1200" dirty="0">
                          <a:solidFill>
                            <a:schemeClr val="dk1"/>
                          </a:solidFill>
                          <a:effectLst/>
                          <a:latin typeface="+mn-lt"/>
                          <a:ea typeface="+mn-ea"/>
                          <a:cs typeface="+mn-cs"/>
                        </a:rPr>
                        <a:t> knowledge and </a:t>
                      </a:r>
                      <a:r>
                        <a:rPr lang="en-US" sz="1350" b="1" kern="1200" dirty="0">
                          <a:solidFill>
                            <a:schemeClr val="dk1"/>
                          </a:solidFill>
                          <a:effectLst/>
                          <a:latin typeface="+mn-lt"/>
                          <a:ea typeface="+mn-ea"/>
                          <a:cs typeface="+mn-cs"/>
                        </a:rPr>
                        <a:t>understanding</a:t>
                      </a:r>
                      <a:r>
                        <a:rPr lang="en-US" sz="1350" kern="1200" dirty="0">
                          <a:solidFill>
                            <a:schemeClr val="dk1"/>
                          </a:solidFill>
                          <a:effectLst/>
                          <a:latin typeface="+mn-lt"/>
                          <a:ea typeface="+mn-ea"/>
                          <a:cs typeface="+mn-cs"/>
                        </a:rPr>
                        <a:t> of skills, engineering procedures, and techniques using technology to realise the solution</a:t>
                      </a:r>
                      <a:endParaRPr lang="en-AU" sz="1350" kern="1200" dirty="0">
                        <a:solidFill>
                          <a:schemeClr val="dk1"/>
                        </a:solidFill>
                        <a:effectLst/>
                        <a:latin typeface="+mn-lt"/>
                        <a:ea typeface="+mn-ea"/>
                        <a:cs typeface="+mn-cs"/>
                      </a:endParaRPr>
                    </a:p>
                    <a:p>
                      <a:pPr marL="342900" indent="-342900">
                        <a:buFont typeface="+mj-lt"/>
                        <a:buAutoNum type="arabicPeriod"/>
                      </a:pPr>
                      <a:r>
                        <a:rPr lang="en-US" sz="1350" b="1" kern="1200" dirty="0">
                          <a:solidFill>
                            <a:schemeClr val="dk1"/>
                          </a:solidFill>
                          <a:effectLst/>
                          <a:latin typeface="+mn-lt"/>
                          <a:ea typeface="+mn-ea"/>
                          <a:cs typeface="+mn-cs"/>
                        </a:rPr>
                        <a:t>evaluate </a:t>
                      </a:r>
                      <a:r>
                        <a:rPr lang="en-US" sz="1350" b="1" u="sng" kern="1200" dirty="0">
                          <a:solidFill>
                            <a:schemeClr val="dk1"/>
                          </a:solidFill>
                          <a:effectLst/>
                          <a:latin typeface="+mn-lt"/>
                          <a:ea typeface="+mn-ea"/>
                          <a:cs typeface="+mn-cs"/>
                        </a:rPr>
                        <a:t>processes</a:t>
                      </a:r>
                      <a:r>
                        <a:rPr lang="en-US" sz="1350" b="1" kern="1200" dirty="0">
                          <a:solidFill>
                            <a:schemeClr val="dk1"/>
                          </a:solidFill>
                          <a:effectLst/>
                          <a:latin typeface="+mn-lt"/>
                          <a:ea typeface="+mn-ea"/>
                          <a:cs typeface="+mn-cs"/>
                        </a:rPr>
                        <a:t> </a:t>
                      </a:r>
                      <a:r>
                        <a:rPr lang="en-US" sz="1350" kern="1200" dirty="0">
                          <a:solidFill>
                            <a:schemeClr val="dk1"/>
                          </a:solidFill>
                          <a:effectLst/>
                          <a:latin typeface="+mn-lt"/>
                          <a:ea typeface="+mn-ea"/>
                          <a:cs typeface="+mn-cs"/>
                        </a:rPr>
                        <a:t>used in design development and solution realisation</a:t>
                      </a:r>
                      <a:endParaRPr lang="en-AU" sz="1350" kern="1200" dirty="0">
                        <a:solidFill>
                          <a:schemeClr val="dk1"/>
                        </a:solidFill>
                        <a:effectLst/>
                        <a:latin typeface="+mn-lt"/>
                        <a:ea typeface="+mn-ea"/>
                        <a:cs typeface="+mn-cs"/>
                      </a:endParaRPr>
                    </a:p>
                    <a:p>
                      <a:pPr marL="342900" indent="-342900">
                        <a:buFont typeface="+mj-lt"/>
                        <a:buAutoNum type="arabicPeriod"/>
                      </a:pPr>
                      <a:r>
                        <a:rPr lang="en-US" sz="1350" b="1" kern="1200" dirty="0">
                          <a:solidFill>
                            <a:schemeClr val="dk1"/>
                          </a:solidFill>
                          <a:effectLst/>
                          <a:latin typeface="+mn-lt"/>
                          <a:ea typeface="+mn-ea"/>
                          <a:cs typeface="+mn-cs"/>
                        </a:rPr>
                        <a:t>research and discuss </a:t>
                      </a:r>
                      <a:r>
                        <a:rPr lang="en-US" sz="1350" kern="1200" dirty="0">
                          <a:solidFill>
                            <a:schemeClr val="dk1"/>
                          </a:solidFill>
                          <a:effectLst/>
                          <a:latin typeface="+mn-lt"/>
                          <a:ea typeface="+mn-ea"/>
                          <a:cs typeface="+mn-cs"/>
                        </a:rPr>
                        <a:t>ethical, legal, economic and/or sustainability issues related to technology, materials selected, processes used and/or solution design.</a:t>
                      </a:r>
                      <a:endParaRPr lang="en-AU" sz="1350" kern="1200" dirty="0">
                        <a:solidFill>
                          <a:schemeClr val="dk1"/>
                        </a:solidFill>
                        <a:effectLst/>
                        <a:latin typeface="+mn-lt"/>
                        <a:ea typeface="+mn-ea"/>
                        <a:cs typeface="+mn-cs"/>
                      </a:endParaRPr>
                    </a:p>
                    <a:p>
                      <a:endParaRPr lang="en-AU" dirty="0"/>
                    </a:p>
                  </a:txBody>
                  <a:tcPr/>
                </a:tc>
                <a:tc>
                  <a:txBody>
                    <a:bodyPr/>
                    <a:lstStyle/>
                    <a:p>
                      <a:pPr marL="342900" indent="-342900">
                        <a:buFont typeface="+mj-lt"/>
                        <a:buAutoNum type="arabicPeriod"/>
                      </a:pPr>
                      <a:r>
                        <a:rPr lang="en-US" sz="1350" b="1" kern="1200" dirty="0">
                          <a:solidFill>
                            <a:schemeClr val="dk1"/>
                          </a:solidFill>
                          <a:effectLst/>
                          <a:latin typeface="+mn-lt"/>
                          <a:ea typeface="+mn-ea"/>
                          <a:cs typeface="+mn-cs"/>
                        </a:rPr>
                        <a:t>investigate and analyse </a:t>
                      </a:r>
                      <a:r>
                        <a:rPr lang="en-US" sz="1350" kern="1200" dirty="0">
                          <a:solidFill>
                            <a:schemeClr val="dk1"/>
                          </a:solidFill>
                          <a:effectLst/>
                          <a:latin typeface="+mn-lt"/>
                          <a:ea typeface="+mn-ea"/>
                          <a:cs typeface="+mn-cs"/>
                        </a:rPr>
                        <a:t>design features, processes, materials, and production techniques and  apply creative thinking to the  design of a solution</a:t>
                      </a:r>
                      <a:endParaRPr lang="en-AU" sz="1350" kern="1200" dirty="0">
                        <a:solidFill>
                          <a:schemeClr val="dk1"/>
                        </a:solidFill>
                        <a:effectLst/>
                        <a:latin typeface="+mn-lt"/>
                        <a:ea typeface="+mn-ea"/>
                        <a:cs typeface="+mn-cs"/>
                      </a:endParaRPr>
                    </a:p>
                    <a:p>
                      <a:pPr marL="342900" indent="-342900">
                        <a:buFont typeface="+mj-lt"/>
                        <a:buAutoNum type="arabicPeriod"/>
                      </a:pPr>
                      <a:r>
                        <a:rPr lang="en-US" sz="1350" b="1" kern="1200" dirty="0">
                          <a:solidFill>
                            <a:schemeClr val="dk1"/>
                          </a:solidFill>
                          <a:effectLst/>
                          <a:latin typeface="+mn-lt"/>
                          <a:ea typeface="+mn-ea"/>
                          <a:cs typeface="+mn-cs"/>
                        </a:rPr>
                        <a:t>plan, develop and test </a:t>
                      </a:r>
                      <a:r>
                        <a:rPr lang="en-US" sz="1350" kern="1200" dirty="0">
                          <a:solidFill>
                            <a:schemeClr val="dk1"/>
                          </a:solidFill>
                          <a:effectLst/>
                          <a:latin typeface="+mn-lt"/>
                          <a:ea typeface="+mn-ea"/>
                          <a:cs typeface="+mn-cs"/>
                        </a:rPr>
                        <a:t>design concepts and communicate potential features of - and solutions to - a problem or challenge </a:t>
                      </a:r>
                      <a:endParaRPr lang="en-AU" sz="1350" kern="1200" dirty="0">
                        <a:solidFill>
                          <a:schemeClr val="dk1"/>
                        </a:solidFill>
                        <a:effectLst/>
                        <a:latin typeface="+mn-lt"/>
                        <a:ea typeface="+mn-ea"/>
                        <a:cs typeface="+mn-cs"/>
                      </a:endParaRPr>
                    </a:p>
                    <a:p>
                      <a:pPr marL="342900" indent="-342900">
                        <a:buFont typeface="+mj-lt"/>
                        <a:buAutoNum type="arabicPeriod"/>
                      </a:pPr>
                      <a:r>
                        <a:rPr lang="en-US" sz="1350" b="1" kern="1200" dirty="0">
                          <a:solidFill>
                            <a:schemeClr val="dk1"/>
                          </a:solidFill>
                          <a:effectLst/>
                          <a:latin typeface="+mn-lt"/>
                          <a:ea typeface="+mn-ea"/>
                          <a:cs typeface="+mn-cs"/>
                        </a:rPr>
                        <a:t>apply</a:t>
                      </a:r>
                      <a:r>
                        <a:rPr lang="en-US" sz="1350" kern="1200" dirty="0">
                          <a:solidFill>
                            <a:schemeClr val="dk1"/>
                          </a:solidFill>
                          <a:effectLst/>
                          <a:latin typeface="+mn-lt"/>
                          <a:ea typeface="+mn-ea"/>
                          <a:cs typeface="+mn-cs"/>
                        </a:rPr>
                        <a:t> knowledge and </a:t>
                      </a:r>
                      <a:r>
                        <a:rPr lang="en-US" sz="1350" b="1" kern="1200" dirty="0">
                          <a:solidFill>
                            <a:schemeClr val="dk1"/>
                          </a:solidFill>
                          <a:effectLst/>
                          <a:latin typeface="+mn-lt"/>
                          <a:ea typeface="+mn-ea"/>
                          <a:cs typeface="+mn-cs"/>
                        </a:rPr>
                        <a:t>understanding</a:t>
                      </a:r>
                      <a:r>
                        <a:rPr lang="en-US" sz="1350" kern="1200" dirty="0">
                          <a:solidFill>
                            <a:schemeClr val="dk1"/>
                          </a:solidFill>
                          <a:effectLst/>
                          <a:latin typeface="+mn-lt"/>
                          <a:ea typeface="+mn-ea"/>
                          <a:cs typeface="+mn-cs"/>
                        </a:rPr>
                        <a:t> of skills, </a:t>
                      </a:r>
                      <a:r>
                        <a:rPr lang="en-US" sz="1350" u="sng" kern="1200" dirty="0">
                          <a:solidFill>
                            <a:schemeClr val="dk1"/>
                          </a:solidFill>
                          <a:effectLst/>
                          <a:latin typeface="+mn-lt"/>
                          <a:ea typeface="+mn-ea"/>
                          <a:cs typeface="+mn-cs"/>
                        </a:rPr>
                        <a:t>processes</a:t>
                      </a:r>
                      <a:r>
                        <a:rPr lang="en-US" sz="1350" kern="1200" dirty="0">
                          <a:solidFill>
                            <a:schemeClr val="dk1"/>
                          </a:solidFill>
                          <a:effectLst/>
                          <a:latin typeface="+mn-lt"/>
                          <a:ea typeface="+mn-ea"/>
                          <a:cs typeface="+mn-cs"/>
                        </a:rPr>
                        <a:t>, engineering procedures, and techniques using technology to realise the solution</a:t>
                      </a:r>
                      <a:endParaRPr lang="en-AU" sz="1350" kern="1200" dirty="0">
                        <a:solidFill>
                          <a:schemeClr val="dk1"/>
                        </a:solidFill>
                        <a:effectLst/>
                        <a:latin typeface="+mn-lt"/>
                        <a:ea typeface="+mn-ea"/>
                        <a:cs typeface="+mn-cs"/>
                      </a:endParaRPr>
                    </a:p>
                    <a:p>
                      <a:pPr marL="342900" indent="-342900">
                        <a:buFont typeface="+mj-lt"/>
                        <a:buAutoNum type="arabicPeriod"/>
                      </a:pPr>
                      <a:r>
                        <a:rPr lang="en-US" sz="1350" b="1" kern="1200" dirty="0">
                          <a:solidFill>
                            <a:schemeClr val="dk1"/>
                          </a:solidFill>
                          <a:effectLst/>
                          <a:latin typeface="+mn-lt"/>
                          <a:ea typeface="+mn-ea"/>
                          <a:cs typeface="+mn-cs"/>
                        </a:rPr>
                        <a:t>evaluate the </a:t>
                      </a:r>
                      <a:r>
                        <a:rPr lang="en-US" sz="1350" b="1" u="sng" kern="1200" dirty="0">
                          <a:solidFill>
                            <a:schemeClr val="dk1"/>
                          </a:solidFill>
                          <a:effectLst/>
                          <a:latin typeface="+mn-lt"/>
                          <a:ea typeface="+mn-ea"/>
                          <a:cs typeface="+mn-cs"/>
                        </a:rPr>
                        <a:t>solution</a:t>
                      </a:r>
                      <a:r>
                        <a:rPr lang="en-US" sz="1350" b="1" kern="1200" dirty="0">
                          <a:solidFill>
                            <a:schemeClr val="dk1"/>
                          </a:solidFill>
                          <a:effectLst/>
                          <a:latin typeface="+mn-lt"/>
                          <a:ea typeface="+mn-ea"/>
                          <a:cs typeface="+mn-cs"/>
                        </a:rPr>
                        <a:t> with reference to the design brief </a:t>
                      </a:r>
                      <a:r>
                        <a:rPr lang="en-US" sz="1350" kern="1200" dirty="0">
                          <a:solidFill>
                            <a:schemeClr val="dk1"/>
                          </a:solidFill>
                          <a:effectLst/>
                          <a:latin typeface="+mn-lt"/>
                          <a:ea typeface="+mn-ea"/>
                          <a:cs typeface="+mn-cs"/>
                        </a:rPr>
                        <a:t>and </a:t>
                      </a:r>
                      <a:r>
                        <a:rPr lang="en-US" sz="1350" b="1" kern="1200" dirty="0">
                          <a:solidFill>
                            <a:schemeClr val="dk1"/>
                          </a:solidFill>
                          <a:effectLst/>
                          <a:latin typeface="+mn-lt"/>
                          <a:ea typeface="+mn-ea"/>
                          <a:cs typeface="+mn-cs"/>
                        </a:rPr>
                        <a:t>reflect on </a:t>
                      </a:r>
                      <a:r>
                        <a:rPr lang="en-US" sz="1350" b="1" u="sng" kern="1200" dirty="0">
                          <a:solidFill>
                            <a:schemeClr val="dk1"/>
                          </a:solidFill>
                          <a:effectLst/>
                          <a:latin typeface="+mn-lt"/>
                          <a:ea typeface="+mn-ea"/>
                          <a:cs typeface="+mn-cs"/>
                        </a:rPr>
                        <a:t>processes</a:t>
                      </a:r>
                      <a:r>
                        <a:rPr lang="en-US" sz="1350" b="1" kern="1200" dirty="0">
                          <a:solidFill>
                            <a:schemeClr val="dk1"/>
                          </a:solidFill>
                          <a:effectLst/>
                          <a:latin typeface="+mn-lt"/>
                          <a:ea typeface="+mn-ea"/>
                          <a:cs typeface="+mn-cs"/>
                        </a:rPr>
                        <a:t> </a:t>
                      </a:r>
                      <a:r>
                        <a:rPr lang="en-US" sz="1350" kern="1200" dirty="0">
                          <a:solidFill>
                            <a:schemeClr val="dk1"/>
                          </a:solidFill>
                          <a:effectLst/>
                          <a:latin typeface="+mn-lt"/>
                          <a:ea typeface="+mn-ea"/>
                          <a:cs typeface="+mn-cs"/>
                        </a:rPr>
                        <a:t>used in design development and realisation</a:t>
                      </a:r>
                      <a:endParaRPr lang="en-AU" sz="1350" kern="1200" dirty="0">
                        <a:solidFill>
                          <a:schemeClr val="dk1"/>
                        </a:solidFill>
                        <a:effectLst/>
                        <a:latin typeface="+mn-lt"/>
                        <a:ea typeface="+mn-ea"/>
                        <a:cs typeface="+mn-cs"/>
                      </a:endParaRPr>
                    </a:p>
                    <a:p>
                      <a:pPr marL="342900" indent="-342900">
                        <a:buFont typeface="+mj-lt"/>
                        <a:buAutoNum type="arabicPeriod"/>
                      </a:pPr>
                      <a:r>
                        <a:rPr lang="en-US" sz="1350" b="1" kern="1200" dirty="0">
                          <a:solidFill>
                            <a:schemeClr val="dk1"/>
                          </a:solidFill>
                          <a:effectLst/>
                          <a:latin typeface="+mn-lt"/>
                          <a:ea typeface="+mn-ea"/>
                          <a:cs typeface="+mn-cs"/>
                        </a:rPr>
                        <a:t>analyse</a:t>
                      </a:r>
                      <a:r>
                        <a:rPr lang="en-US" sz="1350" kern="1200" dirty="0">
                          <a:solidFill>
                            <a:schemeClr val="dk1"/>
                          </a:solidFill>
                          <a:effectLst/>
                          <a:latin typeface="+mn-lt"/>
                          <a:ea typeface="+mn-ea"/>
                          <a:cs typeface="+mn-cs"/>
                        </a:rPr>
                        <a:t> ethical, legal, economic and/or sustainability issues related to technology, materials selected, processes used and/or solution design. </a:t>
                      </a:r>
                      <a:endParaRPr lang="en-AU" sz="1350" kern="1200" dirty="0">
                        <a:solidFill>
                          <a:schemeClr val="dk1"/>
                        </a:solidFill>
                        <a:effectLst/>
                        <a:latin typeface="+mn-lt"/>
                        <a:ea typeface="+mn-ea"/>
                        <a:cs typeface="+mn-cs"/>
                      </a:endParaRPr>
                    </a:p>
                    <a:p>
                      <a:endParaRPr lang="en-AU" dirty="0"/>
                    </a:p>
                  </a:txBody>
                  <a:tcPr/>
                </a:tc>
                <a:extLst>
                  <a:ext uri="{0D108BD9-81ED-4DB2-BD59-A6C34878D82A}">
                    <a16:rowId xmlns:a16="http://schemas.microsoft.com/office/drawing/2014/main" val="665514982"/>
                  </a:ext>
                </a:extLst>
              </a:tr>
            </a:tbl>
          </a:graphicData>
        </a:graphic>
      </p:graphicFrame>
      <p:sp>
        <p:nvSpPr>
          <p:cNvPr id="5" name="Pentagon 4"/>
          <p:cNvSpPr/>
          <p:nvPr/>
        </p:nvSpPr>
        <p:spPr>
          <a:xfrm>
            <a:off x="1758462" y="5883205"/>
            <a:ext cx="9155723" cy="49236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Progression to higher levels of skills , knowledge and application of learning.</a:t>
            </a:r>
            <a:endParaRPr lang="en-AU" dirty="0"/>
          </a:p>
        </p:txBody>
      </p:sp>
    </p:spTree>
    <p:extLst>
      <p:ext uri="{BB962C8B-B14F-4D97-AF65-F5344CB8AC3E}">
        <p14:creationId xmlns:p14="http://schemas.microsoft.com/office/powerpoint/2010/main" val="48159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Design Criteria &amp; Specific Features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7933435"/>
              </p:ext>
            </p:extLst>
          </p:nvPr>
        </p:nvGraphicFramePr>
        <p:xfrm>
          <a:off x="912000" y="1062000"/>
          <a:ext cx="10671176" cy="5814060"/>
        </p:xfrm>
        <a:graphic>
          <a:graphicData uri="http://schemas.openxmlformats.org/drawingml/2006/table">
            <a:tbl>
              <a:tblPr firstRow="1" bandRow="1">
                <a:tableStyleId>{5940675A-B579-460E-94D1-54222C63F5DA}</a:tableStyleId>
              </a:tblPr>
              <a:tblGrid>
                <a:gridCol w="5335588">
                  <a:extLst>
                    <a:ext uri="{9D8B030D-6E8A-4147-A177-3AD203B41FA5}">
                      <a16:colId xmlns:a16="http://schemas.microsoft.com/office/drawing/2014/main" val="353671351"/>
                    </a:ext>
                  </a:extLst>
                </a:gridCol>
                <a:gridCol w="5335588">
                  <a:extLst>
                    <a:ext uri="{9D8B030D-6E8A-4147-A177-3AD203B41FA5}">
                      <a16:colId xmlns:a16="http://schemas.microsoft.com/office/drawing/2014/main" val="3871253901"/>
                    </a:ext>
                  </a:extLst>
                </a:gridCol>
              </a:tblGrid>
              <a:tr h="344304">
                <a:tc>
                  <a:txBody>
                    <a:bodyPr/>
                    <a:lstStyle/>
                    <a:p>
                      <a:pPr algn="ctr"/>
                      <a:r>
                        <a:rPr lang="en-US" sz="3200" dirty="0"/>
                        <a:t>Stage 1</a:t>
                      </a:r>
                      <a:endParaRPr lang="en-AU" sz="3200" dirty="0"/>
                    </a:p>
                  </a:txBody>
                  <a:tcPr>
                    <a:solidFill>
                      <a:schemeClr val="accent1">
                        <a:lumMod val="40000"/>
                        <a:lumOff val="60000"/>
                      </a:schemeClr>
                    </a:solidFill>
                  </a:tcPr>
                </a:tc>
                <a:tc>
                  <a:txBody>
                    <a:bodyPr/>
                    <a:lstStyle/>
                    <a:p>
                      <a:pPr algn="ctr"/>
                      <a:r>
                        <a:rPr lang="en-US" sz="3200" dirty="0"/>
                        <a:t>Stage 2</a:t>
                      </a:r>
                      <a:endParaRPr lang="en-AU" sz="3200" dirty="0"/>
                    </a:p>
                  </a:txBody>
                  <a:tcPr>
                    <a:solidFill>
                      <a:schemeClr val="accent1">
                        <a:lumMod val="40000"/>
                        <a:lumOff val="60000"/>
                      </a:schemeClr>
                    </a:solidFill>
                  </a:tcPr>
                </a:tc>
                <a:extLst>
                  <a:ext uri="{0D108BD9-81ED-4DB2-BD59-A6C34878D82A}">
                    <a16:rowId xmlns:a16="http://schemas.microsoft.com/office/drawing/2014/main" val="2837282874"/>
                  </a:ext>
                </a:extLst>
              </a:tr>
              <a:tr h="5051364">
                <a:tc>
                  <a:txBody>
                    <a:bodyPr/>
                    <a:lstStyle/>
                    <a:p>
                      <a:r>
                        <a:rPr lang="en-US" sz="1350" b="1" kern="1200" dirty="0">
                          <a:effectLst/>
                        </a:rPr>
                        <a:t>Investigation and Analysis</a:t>
                      </a:r>
                      <a:endParaRPr lang="en-AU" sz="1350" b="1" kern="1200" dirty="0">
                        <a:effectLst/>
                      </a:endParaRPr>
                    </a:p>
                    <a:p>
                      <a:r>
                        <a:rPr lang="en-US" sz="1350" kern="1200" dirty="0">
                          <a:effectLst/>
                        </a:rPr>
                        <a:t>The specific features are as follows:</a:t>
                      </a:r>
                      <a:endParaRPr lang="en-AU" sz="1350" kern="1200" dirty="0">
                        <a:effectLst/>
                      </a:endParaRPr>
                    </a:p>
                    <a:p>
                      <a:r>
                        <a:rPr lang="en-US" sz="1350" b="1" kern="1200" dirty="0">
                          <a:effectLst/>
                        </a:rPr>
                        <a:t>I1</a:t>
                      </a:r>
                      <a:r>
                        <a:rPr lang="en-US" sz="1350" kern="1200" dirty="0">
                          <a:effectLst/>
                        </a:rPr>
                        <a:t>	Review the design features of products, processes,     materials, systems and/or production techniques.</a:t>
                      </a:r>
                      <a:endParaRPr lang="en-AU" sz="1350" kern="1200" dirty="0">
                        <a:effectLst/>
                      </a:endParaRPr>
                    </a:p>
                    <a:p>
                      <a:r>
                        <a:rPr lang="en-US" sz="1350" b="1" kern="1200" dirty="0">
                          <a:effectLst/>
                        </a:rPr>
                        <a:t>I2</a:t>
                      </a:r>
                      <a:r>
                        <a:rPr lang="en-US" sz="1350" kern="1200" dirty="0">
                          <a:effectLst/>
                        </a:rPr>
                        <a:t>	Research and discuss ethical, legal, economic and/or sustainability issues related to a solution.</a:t>
                      </a:r>
                    </a:p>
                    <a:p>
                      <a:endParaRPr lang="en-AU" sz="1350" kern="1200" dirty="0">
                        <a:effectLst/>
                      </a:endParaRPr>
                    </a:p>
                    <a:p>
                      <a:r>
                        <a:rPr lang="en-US" sz="1350" b="1" kern="1200" dirty="0">
                          <a:effectLst/>
                        </a:rPr>
                        <a:t>Design Development and Planning</a:t>
                      </a:r>
                      <a:endParaRPr lang="en-AU" sz="1350" b="1" kern="1200" dirty="0">
                        <a:effectLst/>
                      </a:endParaRPr>
                    </a:p>
                    <a:p>
                      <a:r>
                        <a:rPr lang="en-US" sz="1350" kern="1200" dirty="0">
                          <a:effectLst/>
                        </a:rPr>
                        <a:t>The specific features are as follows:</a:t>
                      </a:r>
                      <a:endParaRPr lang="en-AU" sz="1350" kern="1200" dirty="0">
                        <a:effectLst/>
                      </a:endParaRPr>
                    </a:p>
                    <a:p>
                      <a:r>
                        <a:rPr lang="en-US" sz="1350" b="1" kern="1200" dirty="0">
                          <a:effectLst/>
                        </a:rPr>
                        <a:t>D1</a:t>
                      </a:r>
                      <a:r>
                        <a:rPr lang="en-US" sz="1350" kern="1200" dirty="0">
                          <a:effectLst/>
                        </a:rPr>
                        <a:t>	Communicate design concepts using technical language. </a:t>
                      </a:r>
                      <a:endParaRPr lang="en-AU" sz="1350" kern="1200" dirty="0">
                        <a:effectLst/>
                      </a:endParaRPr>
                    </a:p>
                    <a:p>
                      <a:r>
                        <a:rPr lang="en-US" sz="1350" b="1" kern="1200" dirty="0">
                          <a:effectLst/>
                        </a:rPr>
                        <a:t>D2</a:t>
                      </a:r>
                      <a:r>
                        <a:rPr lang="en-US" sz="1350" kern="1200" dirty="0">
                          <a:effectLst/>
                        </a:rPr>
                        <a:t>	Plan and develop design concepts and procedures.</a:t>
                      </a:r>
                    </a:p>
                    <a:p>
                      <a:endParaRPr lang="en-US" sz="1350" kern="1200" dirty="0">
                        <a:effectLst/>
                      </a:endParaRPr>
                    </a:p>
                    <a:p>
                      <a:endParaRPr lang="en-AU" sz="1350" kern="1200" dirty="0">
                        <a:effectLst/>
                      </a:endParaRPr>
                    </a:p>
                    <a:p>
                      <a:r>
                        <a:rPr lang="en-US" sz="1350" b="1" kern="1200" dirty="0">
                          <a:effectLst/>
                        </a:rPr>
                        <a:t>Production</a:t>
                      </a:r>
                      <a:endParaRPr lang="en-AU" sz="1350" b="1" kern="1200" dirty="0">
                        <a:effectLst/>
                      </a:endParaRPr>
                    </a:p>
                    <a:p>
                      <a:r>
                        <a:rPr lang="en-US" sz="1350" kern="1200" dirty="0">
                          <a:effectLst/>
                        </a:rPr>
                        <a:t>The specific features are as follows:</a:t>
                      </a:r>
                      <a:endParaRPr lang="en-AU" sz="1350" kern="1200" dirty="0">
                        <a:effectLst/>
                      </a:endParaRPr>
                    </a:p>
                    <a:p>
                      <a:r>
                        <a:rPr lang="en-US" sz="1350" b="1" kern="1200" dirty="0">
                          <a:effectLst/>
                        </a:rPr>
                        <a:t>P1</a:t>
                      </a:r>
                      <a:r>
                        <a:rPr lang="en-US" sz="1350" kern="1200" dirty="0">
                          <a:effectLst/>
                        </a:rPr>
                        <a:t>	Application of skills, processes, procedures and techniques to create a solution.</a:t>
                      </a:r>
                      <a:endParaRPr lang="en-AU" sz="1350" kern="1200" dirty="0">
                        <a:effectLst/>
                      </a:endParaRPr>
                    </a:p>
                    <a:p>
                      <a:r>
                        <a:rPr lang="en-US" sz="1350" b="1" kern="1200" dirty="0">
                          <a:effectLst/>
                        </a:rPr>
                        <a:t>P2</a:t>
                      </a:r>
                      <a:r>
                        <a:rPr lang="en-US" sz="1350" kern="1200" dirty="0">
                          <a:effectLst/>
                        </a:rPr>
                        <a:t>	Development of solutions to technical problems that arise during the solution realisation.</a:t>
                      </a:r>
                    </a:p>
                    <a:p>
                      <a:endParaRPr lang="en-AU" sz="1350" kern="1200" dirty="0">
                        <a:effectLst/>
                      </a:endParaRPr>
                    </a:p>
                    <a:p>
                      <a:r>
                        <a:rPr lang="en-US" sz="1350" b="1" kern="1200" dirty="0">
                          <a:effectLst/>
                        </a:rPr>
                        <a:t>Evaluation</a:t>
                      </a:r>
                      <a:endParaRPr lang="en-AU" sz="1350" b="1" kern="1200" dirty="0">
                        <a:effectLst/>
                      </a:endParaRPr>
                    </a:p>
                    <a:p>
                      <a:r>
                        <a:rPr lang="en-US" sz="1350" kern="1200" dirty="0">
                          <a:effectLst/>
                        </a:rPr>
                        <a:t>The specific features are as follows:</a:t>
                      </a:r>
                      <a:endParaRPr lang="en-AU" sz="1350" kern="1200" dirty="0">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350" b="1" kern="1200" dirty="0">
                          <a:effectLst/>
                        </a:rPr>
                        <a:t>E1</a:t>
                      </a:r>
                      <a:r>
                        <a:rPr lang="en-AU" sz="1350" kern="1200" dirty="0">
                          <a:effectLst/>
                        </a:rPr>
                        <a:t>	Evaluation of the solution features, realisation process and</a:t>
                      </a:r>
                      <a:r>
                        <a:rPr lang="en-AU" sz="1350" kern="1200" baseline="0" dirty="0">
                          <a:effectLst/>
                        </a:rPr>
                        <a:t>/or response to issues</a:t>
                      </a:r>
                      <a:endParaRPr lang="en-AU" dirty="0"/>
                    </a:p>
                    <a:p>
                      <a:endParaRPr lang="en-AU" dirty="0"/>
                    </a:p>
                  </a:txBody>
                  <a:tcPr/>
                </a:tc>
                <a:tc>
                  <a:txBody>
                    <a:bodyPr/>
                    <a:lstStyle/>
                    <a:p>
                      <a:r>
                        <a:rPr lang="en-US" sz="1350" b="1" kern="1200" dirty="0">
                          <a:effectLst/>
                        </a:rPr>
                        <a:t>Investigation and Analysis</a:t>
                      </a:r>
                      <a:endParaRPr lang="en-AU" sz="1350" b="1" kern="1200" dirty="0">
                        <a:effectLst/>
                      </a:endParaRPr>
                    </a:p>
                    <a:p>
                      <a:r>
                        <a:rPr lang="en-US" sz="1350" kern="1200" dirty="0">
                          <a:effectLst/>
                        </a:rPr>
                        <a:t>The specific features are as follows:</a:t>
                      </a:r>
                      <a:endParaRPr lang="en-AU" sz="1350" kern="1200" dirty="0">
                        <a:effectLst/>
                      </a:endParaRPr>
                    </a:p>
                    <a:p>
                      <a:r>
                        <a:rPr lang="en-US" sz="1350" b="1" kern="1200" dirty="0">
                          <a:effectLst/>
                        </a:rPr>
                        <a:t>I1</a:t>
                      </a:r>
                      <a:r>
                        <a:rPr lang="en-US" sz="1350" kern="1200" dirty="0">
                          <a:effectLst/>
                        </a:rPr>
                        <a:t>	Analyse the design features of products, processes, materials, systems and/or production techniques.</a:t>
                      </a:r>
                      <a:endParaRPr lang="en-AU" sz="1350" kern="1200" dirty="0">
                        <a:effectLst/>
                      </a:endParaRPr>
                    </a:p>
                    <a:p>
                      <a:r>
                        <a:rPr lang="en-US" sz="1350" b="1" kern="1200" dirty="0">
                          <a:effectLst/>
                        </a:rPr>
                        <a:t>I2</a:t>
                      </a:r>
                      <a:r>
                        <a:rPr lang="en-US" sz="1350" kern="1200" dirty="0">
                          <a:effectLst/>
                        </a:rPr>
                        <a:t>	Analyse ethical, legal, economic and/or sustainability issues related to a solution.</a:t>
                      </a:r>
                    </a:p>
                    <a:p>
                      <a:endParaRPr lang="en-AU" sz="1350" kern="1200" dirty="0">
                        <a:effectLst/>
                      </a:endParaRPr>
                    </a:p>
                    <a:p>
                      <a:r>
                        <a:rPr lang="en-US" sz="1350" b="1" kern="1200" dirty="0">
                          <a:effectLst/>
                        </a:rPr>
                        <a:t>Design Development and Planning</a:t>
                      </a:r>
                      <a:endParaRPr lang="en-AU" sz="1350" b="1" kern="1200" dirty="0">
                        <a:effectLst/>
                      </a:endParaRPr>
                    </a:p>
                    <a:p>
                      <a:r>
                        <a:rPr lang="en-US" sz="1350" kern="1200" dirty="0">
                          <a:effectLst/>
                        </a:rPr>
                        <a:t>The specific features are as follows:</a:t>
                      </a:r>
                      <a:endParaRPr lang="en-AU" sz="1350" kern="1200" dirty="0">
                        <a:effectLst/>
                      </a:endParaRPr>
                    </a:p>
                    <a:p>
                      <a:r>
                        <a:rPr lang="en-US" sz="1350" b="1" kern="1200" dirty="0">
                          <a:effectLst/>
                        </a:rPr>
                        <a:t>D1</a:t>
                      </a:r>
                      <a:r>
                        <a:rPr lang="en-US" sz="1350" kern="1200" dirty="0">
                          <a:effectLst/>
                        </a:rPr>
                        <a:t>	Communicate design concepts using technical language and visual representations.</a:t>
                      </a:r>
                      <a:endParaRPr lang="en-AU" sz="1350" kern="1200" dirty="0">
                        <a:effectLst/>
                      </a:endParaRPr>
                    </a:p>
                    <a:p>
                      <a:r>
                        <a:rPr lang="en-US" sz="1350" b="1" kern="1200" dirty="0">
                          <a:effectLst/>
                        </a:rPr>
                        <a:t>D2</a:t>
                      </a:r>
                      <a:r>
                        <a:rPr lang="en-US" sz="1350" kern="1200" dirty="0">
                          <a:effectLst/>
                        </a:rPr>
                        <a:t>	Plan, develop, test and validate concepts and procedures. </a:t>
                      </a:r>
                    </a:p>
                    <a:p>
                      <a:endParaRPr lang="en-AU" sz="1350" kern="1200" dirty="0">
                        <a:effectLst/>
                      </a:endParaRPr>
                    </a:p>
                    <a:p>
                      <a:r>
                        <a:rPr lang="en-US" sz="1350" b="1" kern="1200" dirty="0">
                          <a:effectLst/>
                        </a:rPr>
                        <a:t>Production</a:t>
                      </a:r>
                      <a:endParaRPr lang="en-AU" sz="1350" b="1" kern="1200" dirty="0">
                        <a:effectLst/>
                      </a:endParaRPr>
                    </a:p>
                    <a:p>
                      <a:r>
                        <a:rPr lang="en-US" sz="1350" kern="1200" dirty="0">
                          <a:effectLst/>
                        </a:rPr>
                        <a:t>The specific features are as follows:</a:t>
                      </a:r>
                      <a:endParaRPr lang="en-AU" sz="1350" kern="1200" dirty="0">
                        <a:effectLst/>
                      </a:endParaRPr>
                    </a:p>
                    <a:p>
                      <a:r>
                        <a:rPr lang="en-US" sz="1350" b="1" kern="1200" dirty="0">
                          <a:effectLst/>
                        </a:rPr>
                        <a:t>P1</a:t>
                      </a:r>
                      <a:r>
                        <a:rPr lang="en-US" sz="1350" kern="1200" dirty="0">
                          <a:effectLst/>
                        </a:rPr>
                        <a:t>	Application of skills, processes, procedures and techniques to create a solution.</a:t>
                      </a:r>
                      <a:endParaRPr lang="en-AU" sz="1350" kern="1200" dirty="0">
                        <a:effectLst/>
                      </a:endParaRPr>
                    </a:p>
                    <a:p>
                      <a:r>
                        <a:rPr lang="en-US" sz="1350" b="1" kern="1200" dirty="0">
                          <a:effectLst/>
                        </a:rPr>
                        <a:t>P2</a:t>
                      </a:r>
                      <a:r>
                        <a:rPr lang="en-US" sz="1350" kern="1200" dirty="0">
                          <a:effectLst/>
                        </a:rPr>
                        <a:t>	Development of solutions to technical problems or recommendations for improvement.</a:t>
                      </a:r>
                    </a:p>
                    <a:p>
                      <a:endParaRPr lang="en-AU" sz="1350" kern="1200" dirty="0">
                        <a:effectLst/>
                      </a:endParaRPr>
                    </a:p>
                    <a:p>
                      <a:r>
                        <a:rPr lang="en-US" sz="1350" b="1" kern="1200" dirty="0">
                          <a:effectLst/>
                        </a:rPr>
                        <a:t>Evaluation</a:t>
                      </a:r>
                      <a:endParaRPr lang="en-AU" sz="1350" b="1" kern="1200" dirty="0">
                        <a:effectLst/>
                      </a:endParaRPr>
                    </a:p>
                    <a:p>
                      <a:r>
                        <a:rPr lang="en-US" sz="1350" kern="1200" dirty="0">
                          <a:effectLst/>
                        </a:rPr>
                        <a:t>The specific features are as follows:</a:t>
                      </a:r>
                      <a:endParaRPr lang="en-AU" sz="1350" kern="1200" dirty="0">
                        <a:effectLst/>
                      </a:endParaRPr>
                    </a:p>
                    <a:p>
                      <a:r>
                        <a:rPr lang="en-AU" sz="1350" b="1" kern="1200" dirty="0">
                          <a:effectLst/>
                        </a:rPr>
                        <a:t>E1</a:t>
                      </a:r>
                      <a:r>
                        <a:rPr lang="en-AU" sz="1350" kern="1200" dirty="0">
                          <a:effectLst/>
                        </a:rPr>
                        <a:t>	Evaluation of the solution features, realisation process and</a:t>
                      </a:r>
                      <a:r>
                        <a:rPr lang="en-AU" sz="1350" kern="1200" baseline="0" dirty="0">
                          <a:effectLst/>
                        </a:rPr>
                        <a:t>/or response to issues</a:t>
                      </a:r>
                      <a:endParaRPr lang="en-AU" dirty="0"/>
                    </a:p>
                  </a:txBody>
                  <a:tcPr/>
                </a:tc>
                <a:extLst>
                  <a:ext uri="{0D108BD9-81ED-4DB2-BD59-A6C34878D82A}">
                    <a16:rowId xmlns:a16="http://schemas.microsoft.com/office/drawing/2014/main" val="1380356216"/>
                  </a:ext>
                </a:extLst>
              </a:tr>
            </a:tbl>
          </a:graphicData>
        </a:graphic>
      </p:graphicFrame>
    </p:spTree>
    <p:extLst>
      <p:ext uri="{BB962C8B-B14F-4D97-AF65-F5344CB8AC3E}">
        <p14:creationId xmlns:p14="http://schemas.microsoft.com/office/powerpoint/2010/main" val="336255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18091363"/>
              </p:ext>
            </p:extLst>
          </p:nvPr>
        </p:nvGraphicFramePr>
        <p:xfrm>
          <a:off x="1255593" y="141317"/>
          <a:ext cx="10762765" cy="6616268"/>
        </p:xfrm>
        <a:graphic>
          <a:graphicData uri="http://schemas.openxmlformats.org/drawingml/2006/table">
            <a:tbl>
              <a:tblPr firstRow="1" firstCol="1" bandRow="1">
                <a:tableStyleId>{93296810-A885-4BE3-A3E7-6D5BEEA58F35}</a:tableStyleId>
              </a:tblPr>
              <a:tblGrid>
                <a:gridCol w="2194095">
                  <a:extLst>
                    <a:ext uri="{9D8B030D-6E8A-4147-A177-3AD203B41FA5}">
                      <a16:colId xmlns:a16="http://schemas.microsoft.com/office/drawing/2014/main" val="4045315631"/>
                    </a:ext>
                  </a:extLst>
                </a:gridCol>
                <a:gridCol w="4284335">
                  <a:extLst>
                    <a:ext uri="{9D8B030D-6E8A-4147-A177-3AD203B41FA5}">
                      <a16:colId xmlns:a16="http://schemas.microsoft.com/office/drawing/2014/main" val="3979078099"/>
                    </a:ext>
                  </a:extLst>
                </a:gridCol>
                <a:gridCol w="4284335">
                  <a:extLst>
                    <a:ext uri="{9D8B030D-6E8A-4147-A177-3AD203B41FA5}">
                      <a16:colId xmlns:a16="http://schemas.microsoft.com/office/drawing/2014/main" val="2525248188"/>
                    </a:ext>
                  </a:extLst>
                </a:gridCol>
              </a:tblGrid>
              <a:tr h="877392">
                <a:tc>
                  <a:txBody>
                    <a:bodyPr/>
                    <a:lstStyle/>
                    <a:p>
                      <a:pPr algn="ctr">
                        <a:lnSpc>
                          <a:spcPct val="107000"/>
                        </a:lnSpc>
                        <a:spcAft>
                          <a:spcPts val="0"/>
                        </a:spcAft>
                      </a:pPr>
                      <a:r>
                        <a:rPr lang="en-AU" sz="700" dirty="0">
                          <a:effectLst/>
                        </a:rPr>
                        <a:t> </a:t>
                      </a:r>
                      <a:r>
                        <a:rPr lang="en-AU" sz="3200" dirty="0">
                          <a:effectLst/>
                        </a:rPr>
                        <a:t>Stage1</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6329" marR="46329" marT="0" marB="0" anchor="ctr"/>
                </a:tc>
                <a:tc>
                  <a:txBody>
                    <a:bodyPr/>
                    <a:lstStyle/>
                    <a:p>
                      <a:pPr algn="ctr">
                        <a:spcBef>
                          <a:spcPts val="600"/>
                        </a:spcBef>
                        <a:spcAft>
                          <a:spcPts val="0"/>
                        </a:spcAft>
                      </a:pPr>
                      <a:r>
                        <a:rPr lang="en-US" sz="1800" dirty="0">
                          <a:effectLst/>
                        </a:rPr>
                        <a:t>Assessment Type 1:</a:t>
                      </a:r>
                      <a:endParaRPr lang="en-AU" sz="1800" dirty="0">
                        <a:effectLst/>
                      </a:endParaRPr>
                    </a:p>
                    <a:p>
                      <a:pPr algn="ctr">
                        <a:spcBef>
                          <a:spcPts val="600"/>
                        </a:spcBef>
                        <a:spcAft>
                          <a:spcPts val="0"/>
                        </a:spcAft>
                      </a:pPr>
                      <a:r>
                        <a:rPr lang="en-US" sz="1800" dirty="0">
                          <a:effectLst/>
                        </a:rPr>
                        <a:t>Specialised Skills Task</a:t>
                      </a:r>
                      <a:endParaRPr lang="en-A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329" marR="46329" marT="0" marB="0" anchor="ctr"/>
                </a:tc>
                <a:tc>
                  <a:txBody>
                    <a:bodyPr/>
                    <a:lstStyle/>
                    <a:p>
                      <a:pPr algn="ctr">
                        <a:spcBef>
                          <a:spcPts val="600"/>
                        </a:spcBef>
                        <a:spcAft>
                          <a:spcPts val="0"/>
                        </a:spcAft>
                      </a:pPr>
                      <a:r>
                        <a:rPr lang="en-US" sz="1800" dirty="0">
                          <a:effectLst/>
                        </a:rPr>
                        <a:t>Assessment Type 2:</a:t>
                      </a:r>
                      <a:endParaRPr lang="en-AU" sz="1800" dirty="0">
                        <a:effectLst/>
                      </a:endParaRPr>
                    </a:p>
                    <a:p>
                      <a:pPr algn="ctr">
                        <a:spcBef>
                          <a:spcPts val="600"/>
                        </a:spcBef>
                        <a:spcAft>
                          <a:spcPts val="0"/>
                        </a:spcAft>
                      </a:pPr>
                      <a:r>
                        <a:rPr lang="en-US" sz="1800" dirty="0">
                          <a:effectLst/>
                        </a:rPr>
                        <a:t>Design Process and Solution</a:t>
                      </a:r>
                      <a:endParaRPr lang="en-A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329" marR="46329" marT="0" marB="0" anchor="ctr"/>
                </a:tc>
                <a:extLst>
                  <a:ext uri="{0D108BD9-81ED-4DB2-BD59-A6C34878D82A}">
                    <a16:rowId xmlns:a16="http://schemas.microsoft.com/office/drawing/2014/main" val="1308884558"/>
                  </a:ext>
                </a:extLst>
              </a:tr>
              <a:tr h="3186809">
                <a:tc>
                  <a:txBody>
                    <a:bodyPr/>
                    <a:lstStyle/>
                    <a:p>
                      <a:pPr algn="ctr">
                        <a:spcBef>
                          <a:spcPts val="600"/>
                        </a:spcBef>
                        <a:spcAft>
                          <a:spcPts val="0"/>
                        </a:spcAft>
                      </a:pPr>
                      <a:r>
                        <a:rPr lang="en-US" sz="1100" dirty="0">
                          <a:effectLst/>
                        </a:rPr>
                        <a:t>  </a:t>
                      </a:r>
                      <a:endParaRPr lang="en-AU" sz="1100" dirty="0">
                        <a:effectLst/>
                      </a:endParaRPr>
                    </a:p>
                    <a:p>
                      <a:pPr marL="228600" indent="-228600" algn="ctr">
                        <a:spcBef>
                          <a:spcPts val="600"/>
                        </a:spcBef>
                        <a:spcAft>
                          <a:spcPts val="0"/>
                        </a:spcAft>
                        <a:buAutoNum type="arabicPlain" startAt="10"/>
                      </a:pPr>
                      <a:r>
                        <a:rPr lang="en-US" sz="1800" kern="1200" dirty="0">
                          <a:effectLst/>
                        </a:rPr>
                        <a:t> Credit</a:t>
                      </a:r>
                    </a:p>
                    <a:p>
                      <a:pPr marL="228600" indent="-228600" algn="ctr">
                        <a:spcBef>
                          <a:spcPts val="600"/>
                        </a:spcBef>
                        <a:spcAft>
                          <a:spcPts val="0"/>
                        </a:spcAft>
                        <a:buAutoNum type="arabicPlain" startAt="10"/>
                      </a:pPr>
                      <a:endParaRPr lang="en-AU" sz="1100" dirty="0">
                        <a:effectLst/>
                      </a:endParaRPr>
                    </a:p>
                    <a:p>
                      <a:pPr marL="0" lvl="0" indent="0">
                        <a:spcBef>
                          <a:spcPts val="600"/>
                        </a:spcBef>
                        <a:spcAft>
                          <a:spcPts val="0"/>
                        </a:spcAft>
                        <a:buFontTx/>
                        <a:buNone/>
                      </a:pPr>
                      <a:r>
                        <a:rPr lang="en-US" sz="1400" dirty="0">
                          <a:effectLst/>
                        </a:rPr>
                        <a:t>Three assessments</a:t>
                      </a:r>
                    </a:p>
                    <a:p>
                      <a:pPr marL="0" lvl="0" indent="0">
                        <a:spcBef>
                          <a:spcPts val="600"/>
                        </a:spcBef>
                        <a:spcAft>
                          <a:spcPts val="0"/>
                        </a:spcAft>
                        <a:buFontTx/>
                        <a:buNone/>
                      </a:pPr>
                      <a:endParaRPr lang="en-AU" sz="1400" dirty="0">
                        <a:effectLst/>
                      </a:endParaRPr>
                    </a:p>
                    <a:p>
                      <a:pPr marL="0" lvl="0" indent="0">
                        <a:spcBef>
                          <a:spcPts val="600"/>
                        </a:spcBef>
                        <a:spcAft>
                          <a:spcPts val="0"/>
                        </a:spcAft>
                        <a:buFontTx/>
                        <a:buNone/>
                      </a:pPr>
                      <a:r>
                        <a:rPr lang="en-US" sz="1400" dirty="0">
                          <a:effectLst/>
                        </a:rPr>
                        <a:t>Each assessment type should have a weighting of at least 20 %</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329" marR="46329" marT="0" marB="0"/>
                </a:tc>
                <a:tc>
                  <a:txBody>
                    <a:bodyPr/>
                    <a:lstStyle/>
                    <a:p>
                      <a:pPr algn="ctr">
                        <a:spcBef>
                          <a:spcPts val="600"/>
                        </a:spcBef>
                        <a:spcAft>
                          <a:spcPts val="0"/>
                        </a:spcAft>
                      </a:pPr>
                      <a:endParaRPr lang="en-US" sz="1400" dirty="0">
                        <a:effectLst/>
                      </a:endParaRPr>
                    </a:p>
                    <a:p>
                      <a:pPr algn="ctr">
                        <a:spcBef>
                          <a:spcPts val="600"/>
                        </a:spcBef>
                        <a:spcAft>
                          <a:spcPts val="0"/>
                        </a:spcAft>
                      </a:pPr>
                      <a:r>
                        <a:rPr lang="en-US" sz="1400" dirty="0">
                          <a:effectLst/>
                        </a:rPr>
                        <a:t>Students undertake two specialised skills tasks</a:t>
                      </a:r>
                      <a:endParaRPr lang="en-AU" sz="1400" dirty="0">
                        <a:effectLst/>
                      </a:endParaRPr>
                    </a:p>
                    <a:p>
                      <a:pPr algn="ctr">
                        <a:spcBef>
                          <a:spcPts val="600"/>
                        </a:spcBef>
                        <a:spcAft>
                          <a:spcPts val="0"/>
                        </a:spcAft>
                      </a:pPr>
                      <a:r>
                        <a:rPr lang="en-US" sz="1400" dirty="0">
                          <a:effectLst/>
                        </a:rPr>
                        <a:t> </a:t>
                      </a:r>
                      <a:endParaRPr lang="en-AU" sz="1400" dirty="0">
                        <a:effectLst/>
                      </a:endParaRPr>
                    </a:p>
                    <a:p>
                      <a:pPr marL="342900" lvl="0" indent="-342900">
                        <a:spcBef>
                          <a:spcPts val="600"/>
                        </a:spcBef>
                        <a:spcAft>
                          <a:spcPts val="0"/>
                        </a:spcAft>
                        <a:buFont typeface="Symbol" panose="05050102010706020507" pitchFamily="18" charset="2"/>
                        <a:buChar char=""/>
                      </a:pPr>
                      <a:r>
                        <a:rPr lang="en-US" sz="1400" dirty="0">
                          <a:effectLst/>
                        </a:rPr>
                        <a:t>Evidence for each task presented should be completed in multimodal form to a maximum of three minutes</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329" marR="46329" marT="0" marB="0"/>
                </a:tc>
                <a:tc>
                  <a:txBody>
                    <a:bodyPr/>
                    <a:lstStyle/>
                    <a:p>
                      <a:pPr algn="ctr">
                        <a:spcBef>
                          <a:spcPts val="600"/>
                        </a:spcBef>
                        <a:spcAft>
                          <a:spcPts val="0"/>
                        </a:spcAft>
                      </a:pPr>
                      <a:endParaRPr lang="en-US" sz="1400" dirty="0">
                        <a:effectLst/>
                      </a:endParaRPr>
                    </a:p>
                    <a:p>
                      <a:pPr algn="ctr">
                        <a:spcBef>
                          <a:spcPts val="600"/>
                        </a:spcBef>
                        <a:spcAft>
                          <a:spcPts val="0"/>
                        </a:spcAft>
                      </a:pPr>
                      <a:r>
                        <a:rPr lang="en-US" sz="1400" dirty="0">
                          <a:effectLst/>
                        </a:rPr>
                        <a:t>Students undertake one Design process and solution task consisting of two parts;</a:t>
                      </a:r>
                      <a:endParaRPr lang="en-AU" sz="1400" dirty="0">
                        <a:effectLst/>
                      </a:endParaRPr>
                    </a:p>
                    <a:p>
                      <a:pPr algn="ctr">
                        <a:spcBef>
                          <a:spcPts val="600"/>
                        </a:spcBef>
                        <a:spcAft>
                          <a:spcPts val="0"/>
                        </a:spcAft>
                      </a:pPr>
                      <a:r>
                        <a:rPr lang="en-US" sz="1400" dirty="0">
                          <a:effectLst/>
                        </a:rPr>
                        <a:t>Part 1- Design development</a:t>
                      </a:r>
                      <a:endParaRPr lang="en-AU" sz="1400" dirty="0">
                        <a:effectLst/>
                      </a:endParaRPr>
                    </a:p>
                    <a:p>
                      <a:pPr algn="ctr">
                        <a:spcBef>
                          <a:spcPts val="600"/>
                        </a:spcBef>
                        <a:spcAft>
                          <a:spcPts val="0"/>
                        </a:spcAft>
                      </a:pPr>
                      <a:r>
                        <a:rPr lang="en-US" sz="1400" dirty="0">
                          <a:effectLst/>
                        </a:rPr>
                        <a:t>Part 2- Solution realisation</a:t>
                      </a:r>
                      <a:endParaRPr lang="en-AU" sz="1400" dirty="0">
                        <a:effectLst/>
                      </a:endParaRPr>
                    </a:p>
                    <a:p>
                      <a:pPr marL="342900" lvl="0" indent="-342900">
                        <a:spcBef>
                          <a:spcPts val="600"/>
                        </a:spcBef>
                        <a:spcAft>
                          <a:spcPts val="0"/>
                        </a:spcAft>
                        <a:buFont typeface="Symbol" panose="05050102010706020507" pitchFamily="18" charset="2"/>
                        <a:buChar char=""/>
                      </a:pPr>
                      <a:r>
                        <a:rPr lang="en-US" sz="1400" dirty="0">
                          <a:effectLst/>
                        </a:rPr>
                        <a:t>The evidence for the design development should be a maximum of 1000 words if written or 6 minutes of recorded oral communication, or the equivalent in multimodal form. </a:t>
                      </a:r>
                      <a:endParaRPr lang="en-AU" sz="1400" dirty="0">
                        <a:effectLst/>
                      </a:endParaRPr>
                    </a:p>
                    <a:p>
                      <a:pPr marL="342900" lvl="0" indent="-342900">
                        <a:spcBef>
                          <a:spcPts val="600"/>
                        </a:spcBef>
                        <a:spcAft>
                          <a:spcPts val="0"/>
                        </a:spcAft>
                        <a:buFont typeface="Symbol" panose="05050102010706020507" pitchFamily="18" charset="2"/>
                        <a:buChar char=""/>
                      </a:pPr>
                      <a:r>
                        <a:rPr lang="en-US" sz="1400" dirty="0">
                          <a:effectLst/>
                        </a:rPr>
                        <a:t>The evidence for the solution realisation should be a maximum of 500 words if written or 3 minutes of recorded oral communication, or the equivalent in multimodal form. </a:t>
                      </a:r>
                      <a:endParaRPr lang="en-AU" sz="1400" dirty="0">
                        <a:effectLst/>
                      </a:endParaRPr>
                    </a:p>
                    <a:p>
                      <a:pPr>
                        <a:lnSpc>
                          <a:spcPct val="107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329" marR="46329" marT="0" marB="0"/>
                </a:tc>
                <a:extLst>
                  <a:ext uri="{0D108BD9-81ED-4DB2-BD59-A6C34878D82A}">
                    <a16:rowId xmlns:a16="http://schemas.microsoft.com/office/drawing/2014/main" val="69045441"/>
                  </a:ext>
                </a:extLst>
              </a:tr>
              <a:tr h="2227775">
                <a:tc>
                  <a:txBody>
                    <a:bodyPr/>
                    <a:lstStyle/>
                    <a:p>
                      <a:pPr algn="ctr">
                        <a:spcBef>
                          <a:spcPts val="600"/>
                        </a:spcBef>
                        <a:spcAft>
                          <a:spcPts val="0"/>
                        </a:spcAft>
                      </a:pPr>
                      <a:r>
                        <a:rPr lang="en-US" sz="1100" dirty="0">
                          <a:effectLst/>
                        </a:rPr>
                        <a:t> </a:t>
                      </a:r>
                      <a:endParaRPr lang="en-AU" sz="1100" dirty="0">
                        <a:effectLst/>
                      </a:endParaRPr>
                    </a:p>
                    <a:p>
                      <a:pPr algn="ctr">
                        <a:spcBef>
                          <a:spcPts val="600"/>
                        </a:spcBef>
                        <a:spcAft>
                          <a:spcPts val="0"/>
                        </a:spcAft>
                      </a:pPr>
                      <a:r>
                        <a:rPr lang="en-US" sz="1800" kern="1200" dirty="0">
                          <a:effectLst/>
                        </a:rPr>
                        <a:t>20 credit</a:t>
                      </a:r>
                    </a:p>
                    <a:p>
                      <a:pPr algn="ctr">
                        <a:spcBef>
                          <a:spcPts val="600"/>
                        </a:spcBef>
                        <a:spcAft>
                          <a:spcPts val="0"/>
                        </a:spcAft>
                      </a:pPr>
                      <a:endParaRPr lang="en-AU" sz="1100" dirty="0">
                        <a:effectLst/>
                      </a:endParaRPr>
                    </a:p>
                    <a:p>
                      <a:pPr marL="0" lvl="0" indent="0">
                        <a:spcBef>
                          <a:spcPts val="600"/>
                        </a:spcBef>
                        <a:spcAft>
                          <a:spcPts val="0"/>
                        </a:spcAft>
                        <a:buFontTx/>
                        <a:buNone/>
                      </a:pPr>
                      <a:r>
                        <a:rPr lang="en-US" sz="1400" dirty="0">
                          <a:effectLst/>
                        </a:rPr>
                        <a:t>Up to six assessments</a:t>
                      </a:r>
                    </a:p>
                    <a:p>
                      <a:pPr marL="0" lvl="0" indent="0">
                        <a:spcBef>
                          <a:spcPts val="600"/>
                        </a:spcBef>
                        <a:spcAft>
                          <a:spcPts val="0"/>
                        </a:spcAft>
                        <a:buFontTx/>
                        <a:buNone/>
                      </a:pPr>
                      <a:endParaRPr lang="en-AU" sz="1400" dirty="0">
                        <a:effectLst/>
                      </a:endParaRPr>
                    </a:p>
                    <a:p>
                      <a:pPr marL="0" lvl="0" indent="0">
                        <a:spcBef>
                          <a:spcPts val="600"/>
                        </a:spcBef>
                        <a:spcAft>
                          <a:spcPts val="0"/>
                        </a:spcAft>
                        <a:buFontTx/>
                        <a:buNone/>
                      </a:pPr>
                      <a:r>
                        <a:rPr lang="en-US" sz="1400" dirty="0">
                          <a:effectLst/>
                        </a:rPr>
                        <a:t>Each assessment type should have a weighting of at least 20 %</a:t>
                      </a:r>
                      <a:endParaRPr lang="en-AU" sz="1400" dirty="0">
                        <a:effectLst/>
                      </a:endParaRPr>
                    </a:p>
                    <a:p>
                      <a:pPr>
                        <a:spcBef>
                          <a:spcPts val="600"/>
                        </a:spcBef>
                        <a:spcAft>
                          <a:spcPts val="0"/>
                        </a:spcAft>
                      </a:pPr>
                      <a:r>
                        <a:rPr lang="en-US" sz="1400" dirty="0">
                          <a:effectLst/>
                        </a:rPr>
                        <a:t> </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329" marR="46329" marT="0" marB="0"/>
                </a:tc>
                <a:tc>
                  <a:txBody>
                    <a:bodyPr/>
                    <a:lstStyle/>
                    <a:p>
                      <a:pPr algn="ctr">
                        <a:spcBef>
                          <a:spcPts val="600"/>
                        </a:spcBef>
                        <a:spcAft>
                          <a:spcPts val="0"/>
                        </a:spcAft>
                      </a:pPr>
                      <a:endParaRPr lang="en-US" sz="1400" dirty="0">
                        <a:effectLst/>
                      </a:endParaRPr>
                    </a:p>
                    <a:p>
                      <a:pPr algn="ctr">
                        <a:spcBef>
                          <a:spcPts val="600"/>
                        </a:spcBef>
                        <a:spcAft>
                          <a:spcPts val="0"/>
                        </a:spcAft>
                      </a:pPr>
                      <a:r>
                        <a:rPr lang="en-US" sz="1400" dirty="0">
                          <a:effectLst/>
                        </a:rPr>
                        <a:t>Students undertake two or more specialised skills tasks</a:t>
                      </a:r>
                      <a:endParaRPr lang="en-AU" sz="1400" dirty="0">
                        <a:effectLst/>
                      </a:endParaRPr>
                    </a:p>
                    <a:p>
                      <a:pPr>
                        <a:spcBef>
                          <a:spcPts val="600"/>
                        </a:spcBef>
                        <a:spcAft>
                          <a:spcPts val="0"/>
                        </a:spcAft>
                      </a:pPr>
                      <a:r>
                        <a:rPr lang="en-US" sz="1400" dirty="0">
                          <a:effectLst/>
                        </a:rPr>
                        <a:t> </a:t>
                      </a:r>
                      <a:endParaRPr lang="en-AU" sz="1400" dirty="0">
                        <a:effectLst/>
                      </a:endParaRPr>
                    </a:p>
                    <a:p>
                      <a:pPr marL="342900" lvl="0" indent="-342900">
                        <a:spcBef>
                          <a:spcPts val="600"/>
                        </a:spcBef>
                        <a:spcAft>
                          <a:spcPts val="0"/>
                        </a:spcAft>
                        <a:buFont typeface="Symbol" panose="05050102010706020507" pitchFamily="18" charset="2"/>
                        <a:buChar char=""/>
                      </a:pPr>
                      <a:r>
                        <a:rPr lang="en-US" sz="1400" dirty="0">
                          <a:effectLst/>
                        </a:rPr>
                        <a:t>Evidence for each task presented should be completed in multimodal form to a maximum of three minutes</a:t>
                      </a: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329" marR="46329" marT="0" marB="0"/>
                </a:tc>
                <a:tc>
                  <a:txBody>
                    <a:bodyPr/>
                    <a:lstStyle/>
                    <a:p>
                      <a:pPr algn="ctr">
                        <a:spcBef>
                          <a:spcPts val="600"/>
                        </a:spcBef>
                        <a:spcAft>
                          <a:spcPts val="0"/>
                        </a:spcAft>
                      </a:pPr>
                      <a:endParaRPr lang="en-US" sz="1400" dirty="0">
                        <a:effectLst/>
                      </a:endParaRPr>
                    </a:p>
                    <a:p>
                      <a:pPr algn="ctr">
                        <a:spcBef>
                          <a:spcPts val="600"/>
                        </a:spcBef>
                        <a:spcAft>
                          <a:spcPts val="0"/>
                        </a:spcAft>
                      </a:pPr>
                      <a:r>
                        <a:rPr lang="en-US" sz="1400" dirty="0">
                          <a:effectLst/>
                        </a:rPr>
                        <a:t>For a 20-credit subject, students create one or more design process and solution tasks.</a:t>
                      </a:r>
                    </a:p>
                    <a:p>
                      <a:pPr algn="ctr">
                        <a:spcBef>
                          <a:spcPts val="600"/>
                        </a:spcBef>
                        <a:spcAft>
                          <a:spcPts val="0"/>
                        </a:spcAft>
                      </a:pPr>
                      <a:endParaRPr lang="en-AU" sz="1400" dirty="0">
                        <a:effectLst/>
                      </a:endParaRPr>
                    </a:p>
                    <a:p>
                      <a:pPr marL="342900" lvl="0" indent="-342900">
                        <a:spcBef>
                          <a:spcPts val="600"/>
                        </a:spcBef>
                        <a:spcAft>
                          <a:spcPts val="0"/>
                        </a:spcAft>
                        <a:buFont typeface="Symbol" panose="05050102010706020507" pitchFamily="18" charset="2"/>
                        <a:buChar char=""/>
                      </a:pPr>
                      <a:r>
                        <a:rPr lang="en-US" sz="1400" dirty="0">
                          <a:effectLst/>
                        </a:rPr>
                        <a:t>For a 20 credit subject, the combined evidence for Assessment Type 2 should be a maximum of 3000 words if written or a maximum of 18 minutes of recorded oral communication, or the equivalent in multimodal form.</a:t>
                      </a:r>
                      <a:endParaRPr lang="en-AU" sz="1400" dirty="0">
                        <a:effectLst/>
                      </a:endParaRPr>
                    </a:p>
                    <a:p>
                      <a:pPr>
                        <a:lnSpc>
                          <a:spcPct val="107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329" marR="46329" marT="0" marB="0"/>
                </a:tc>
                <a:extLst>
                  <a:ext uri="{0D108BD9-81ED-4DB2-BD59-A6C34878D82A}">
                    <a16:rowId xmlns:a16="http://schemas.microsoft.com/office/drawing/2014/main" val="2975716340"/>
                  </a:ext>
                </a:extLst>
              </a:tr>
            </a:tbl>
          </a:graphicData>
        </a:graphic>
      </p:graphicFrame>
    </p:spTree>
    <p:extLst>
      <p:ext uri="{BB962C8B-B14F-4D97-AF65-F5344CB8AC3E}">
        <p14:creationId xmlns:p14="http://schemas.microsoft.com/office/powerpoint/2010/main" val="4101217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1 Assessment Description</a:t>
            </a:r>
            <a:endParaRPr lang="en-AU" dirty="0"/>
          </a:p>
        </p:txBody>
      </p:sp>
      <p:graphicFrame>
        <p:nvGraphicFramePr>
          <p:cNvPr id="4" name="Content Placeholder 3"/>
          <p:cNvGraphicFramePr>
            <a:graphicFrameLocks noGrp="1"/>
          </p:cNvGraphicFramePr>
          <p:nvPr>
            <p:ph idx="1"/>
          </p:nvPr>
        </p:nvGraphicFramePr>
        <p:xfrm>
          <a:off x="1122362" y="981844"/>
          <a:ext cx="10231437" cy="5942269"/>
        </p:xfrm>
        <a:graphic>
          <a:graphicData uri="http://schemas.openxmlformats.org/drawingml/2006/table">
            <a:tbl>
              <a:tblPr firstRow="1" bandRow="1">
                <a:tableStyleId>{93296810-A885-4BE3-A3E7-6D5BEEA58F35}</a:tableStyleId>
              </a:tblPr>
              <a:tblGrid>
                <a:gridCol w="2229911">
                  <a:extLst>
                    <a:ext uri="{9D8B030D-6E8A-4147-A177-3AD203B41FA5}">
                      <a16:colId xmlns:a16="http://schemas.microsoft.com/office/drawing/2014/main" val="1200354360"/>
                    </a:ext>
                  </a:extLst>
                </a:gridCol>
                <a:gridCol w="4000763">
                  <a:extLst>
                    <a:ext uri="{9D8B030D-6E8A-4147-A177-3AD203B41FA5}">
                      <a16:colId xmlns:a16="http://schemas.microsoft.com/office/drawing/2014/main" val="3155024175"/>
                    </a:ext>
                  </a:extLst>
                </a:gridCol>
                <a:gridCol w="4000763">
                  <a:extLst>
                    <a:ext uri="{9D8B030D-6E8A-4147-A177-3AD203B41FA5}">
                      <a16:colId xmlns:a16="http://schemas.microsoft.com/office/drawing/2014/main" val="4130737611"/>
                    </a:ext>
                  </a:extLst>
                </a:gridCol>
              </a:tblGrid>
              <a:tr h="516829">
                <a:tc>
                  <a:txBody>
                    <a:bodyPr/>
                    <a:lstStyle/>
                    <a:p>
                      <a:r>
                        <a:rPr lang="en-US" sz="1600" dirty="0"/>
                        <a:t>Stage 1</a:t>
                      </a:r>
                      <a:endParaRPr lang="en-AU" sz="1600" dirty="0"/>
                    </a:p>
                  </a:txBody>
                  <a:tcPr/>
                </a:tc>
                <a:tc>
                  <a:txBody>
                    <a:bodyPr/>
                    <a:lstStyle/>
                    <a:p>
                      <a:pPr algn="ctr">
                        <a:lnSpc>
                          <a:spcPct val="107000"/>
                        </a:lnSpc>
                        <a:spcBef>
                          <a:spcPts val="600"/>
                        </a:spcBef>
                        <a:spcAft>
                          <a:spcPts val="600"/>
                        </a:spcAft>
                      </a:pPr>
                      <a:r>
                        <a:rPr lang="en-US" sz="1600" dirty="0">
                          <a:effectLst/>
                        </a:rPr>
                        <a:t>Assessment Type 1:</a:t>
                      </a:r>
                      <a:br>
                        <a:rPr lang="en-US" sz="1600" dirty="0">
                          <a:effectLst/>
                        </a:rPr>
                      </a:br>
                      <a:r>
                        <a:rPr lang="en-US" sz="1600" dirty="0">
                          <a:effectLst/>
                        </a:rPr>
                        <a:t>Specialised Skills Task</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1600" dirty="0">
                          <a:effectLst/>
                        </a:rPr>
                        <a:t>Assessment Type 2:</a:t>
                      </a:r>
                      <a:br>
                        <a:rPr lang="en-US" sz="1600" dirty="0">
                          <a:effectLst/>
                        </a:rPr>
                      </a:br>
                      <a:r>
                        <a:rPr lang="en-US" sz="1600" dirty="0">
                          <a:effectLst/>
                        </a:rPr>
                        <a:t>Design Process and Solution</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2094702"/>
                  </a:ext>
                </a:extLst>
              </a:tr>
              <a:tr h="5359327">
                <a:tc>
                  <a:txBody>
                    <a:bodyPr/>
                    <a:lstStyle/>
                    <a:p>
                      <a:pPr algn="ctr">
                        <a:spcBef>
                          <a:spcPts val="200"/>
                        </a:spcBef>
                        <a:spcAft>
                          <a:spcPts val="200"/>
                        </a:spcAft>
                      </a:pPr>
                      <a:r>
                        <a:rPr lang="en-US" sz="1600" dirty="0">
                          <a:effectLst/>
                        </a:rPr>
                        <a:t> </a:t>
                      </a:r>
                      <a:endParaRPr lang="en-AU" sz="1600" dirty="0">
                        <a:effectLst/>
                      </a:endParaRPr>
                    </a:p>
                    <a:p>
                      <a:pPr algn="ctr">
                        <a:lnSpc>
                          <a:spcPct val="107000"/>
                        </a:lnSpc>
                        <a:spcAft>
                          <a:spcPts val="0"/>
                        </a:spcAft>
                      </a:pPr>
                      <a:r>
                        <a:rPr lang="en-US" sz="1600" dirty="0">
                          <a:effectLst/>
                        </a:rPr>
                        <a:t> </a:t>
                      </a:r>
                      <a:endParaRPr lang="en-AU" sz="1600" dirty="0">
                        <a:effectLst/>
                      </a:endParaRPr>
                    </a:p>
                    <a:p>
                      <a:pPr algn="ctr">
                        <a:lnSpc>
                          <a:spcPct val="107000"/>
                        </a:lnSpc>
                        <a:spcAft>
                          <a:spcPts val="0"/>
                        </a:spcAft>
                      </a:pPr>
                      <a:r>
                        <a:rPr lang="en-US" sz="1600" dirty="0">
                          <a:effectLst/>
                        </a:rPr>
                        <a:t> </a:t>
                      </a:r>
                      <a:endParaRPr lang="en-AU" sz="1600" dirty="0">
                        <a:effectLst/>
                      </a:endParaRPr>
                    </a:p>
                    <a:p>
                      <a:pPr algn="ctr">
                        <a:lnSpc>
                          <a:spcPct val="107000"/>
                        </a:lnSpc>
                        <a:spcAft>
                          <a:spcPts val="0"/>
                        </a:spcAft>
                      </a:pPr>
                      <a:r>
                        <a:rPr lang="en-US" sz="1600" dirty="0">
                          <a:effectLst/>
                        </a:rPr>
                        <a:t>Assessment description</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US" sz="1600" dirty="0">
                          <a:effectLst/>
                        </a:rPr>
                        <a:t>Students develop knowledge and skills through specialised skills tasks. They apply the skills, processes and techniques in the related context. This informs the design development for a solution in Assessment Type 2.</a:t>
                      </a:r>
                    </a:p>
                    <a:p>
                      <a:pPr>
                        <a:spcBef>
                          <a:spcPts val="600"/>
                        </a:spcBef>
                        <a:spcAft>
                          <a:spcPts val="0"/>
                        </a:spcAft>
                      </a:pPr>
                      <a:r>
                        <a:rPr lang="en-US" sz="1600" dirty="0">
                          <a:effectLst/>
                        </a:rPr>
                        <a:t>Students evaluate and assess the development of their own skills in this assessment task. They review how these processes and techniques may influence their solution.</a:t>
                      </a:r>
                      <a:endParaRPr lang="en-AU" sz="1600" dirty="0">
                        <a:effectLst/>
                      </a:endParaRPr>
                    </a:p>
                    <a:p>
                      <a:pPr>
                        <a:spcBef>
                          <a:spcPts val="200"/>
                        </a:spcBef>
                        <a:spcAft>
                          <a:spcPts val="200"/>
                        </a:spcAft>
                      </a:pPr>
                      <a:r>
                        <a:rPr lang="en-AU" sz="1600" dirty="0">
                          <a:effectLst/>
                        </a:rPr>
                        <a:t>Students and teachers negotiate whether it would be appropriate to demonstrate these processes and techniques in a single session, or over a more extended period of time. This assessment could consist of one activity or a series of activities</a:t>
                      </a:r>
                      <a:endParaRPr lang="en-AU" sz="1600" dirty="0">
                        <a:effectLst/>
                        <a:latin typeface="Roboto Light" panose="02000000000000000000" pitchFamily="2" charset="0"/>
                        <a:ea typeface="SimSun" panose="02010600030101010101" pitchFamily="2" charset="-122"/>
                        <a:cs typeface="Arial" panose="020B0604020202020204" pitchFamily="34" charset="0"/>
                      </a:endParaRPr>
                    </a:p>
                  </a:txBody>
                  <a:tcPr marL="68580" marR="68580" marT="0" marB="0"/>
                </a:tc>
                <a:tc>
                  <a:txBody>
                    <a:bodyPr/>
                    <a:lstStyle/>
                    <a:p>
                      <a:pPr>
                        <a:spcBef>
                          <a:spcPts val="200"/>
                        </a:spcBef>
                        <a:spcAft>
                          <a:spcPts val="200"/>
                        </a:spcAft>
                      </a:pPr>
                      <a:r>
                        <a:rPr lang="en-US" sz="1600" dirty="0">
                          <a:effectLst/>
                        </a:rPr>
                        <a:t>Part 1 - Design development</a:t>
                      </a:r>
                      <a:endParaRPr lang="en-AU" sz="1600" dirty="0">
                        <a:effectLst/>
                      </a:endParaRPr>
                    </a:p>
                    <a:p>
                      <a:pPr>
                        <a:spcBef>
                          <a:spcPts val="600"/>
                        </a:spcBef>
                        <a:spcAft>
                          <a:spcPts val="0"/>
                        </a:spcAft>
                      </a:pPr>
                      <a:r>
                        <a:rPr lang="en-US" sz="1600" dirty="0">
                          <a:effectLst/>
                        </a:rPr>
                        <a:t>Students show evidence of key design phases of investigation and analysis, design development and planning. This could be completed individually or as part of a collaborative task. </a:t>
                      </a:r>
                      <a:endParaRPr lang="en-AU" sz="1600" dirty="0">
                        <a:effectLst/>
                      </a:endParaRPr>
                    </a:p>
                    <a:p>
                      <a:pPr>
                        <a:spcBef>
                          <a:spcPts val="200"/>
                        </a:spcBef>
                        <a:spcAft>
                          <a:spcPts val="200"/>
                        </a:spcAft>
                      </a:pPr>
                      <a:r>
                        <a:rPr lang="en-US" sz="1600" dirty="0">
                          <a:effectLst/>
                        </a:rPr>
                        <a:t> </a:t>
                      </a:r>
                      <a:endParaRPr lang="en-AU" sz="1600" dirty="0">
                        <a:effectLst/>
                      </a:endParaRPr>
                    </a:p>
                    <a:p>
                      <a:pPr>
                        <a:spcBef>
                          <a:spcPts val="200"/>
                        </a:spcBef>
                        <a:spcAft>
                          <a:spcPts val="200"/>
                        </a:spcAft>
                      </a:pPr>
                      <a:r>
                        <a:rPr lang="en-US" sz="1600" dirty="0">
                          <a:effectLst/>
                        </a:rPr>
                        <a:t>Part 2 - Solution realisation</a:t>
                      </a:r>
                      <a:endParaRPr lang="en-AU" sz="1600" dirty="0">
                        <a:effectLst/>
                      </a:endParaRPr>
                    </a:p>
                    <a:p>
                      <a:pPr>
                        <a:spcBef>
                          <a:spcPts val="600"/>
                        </a:spcBef>
                        <a:spcAft>
                          <a:spcPts val="0"/>
                        </a:spcAft>
                      </a:pPr>
                      <a:r>
                        <a:rPr lang="en-US" sz="1600" dirty="0">
                          <a:effectLst/>
                        </a:rPr>
                        <a:t>Students create and evaluate the solution. The student provides evidence of the solution in the form of images or a video recording and evaluates the completed solution. Students should evaluate how well the requirements of the design brief have been met including what worked well, what did not go according to plan, and what was learnt. Students consider possible modifications to improve the outcome, and discuss how the solution is to be used.</a:t>
                      </a:r>
                      <a:endParaRPr lang="en-AU" sz="1600" dirty="0">
                        <a:effectLst/>
                      </a:endParaRPr>
                    </a:p>
                    <a:p>
                      <a:pPr>
                        <a:spcBef>
                          <a:spcPts val="200"/>
                        </a:spcBef>
                        <a:spcAft>
                          <a:spcPts val="200"/>
                        </a:spcAft>
                      </a:pPr>
                      <a:r>
                        <a:rPr lang="en-US" sz="1600" dirty="0">
                          <a:effectLst/>
                        </a:rPr>
                        <a:t> </a:t>
                      </a:r>
                      <a:endParaRPr lang="en-AU" sz="1600" dirty="0">
                        <a:effectLst/>
                        <a:latin typeface="Roboto Light" panose="02000000000000000000" pitchFamily="2"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180577238"/>
                  </a:ext>
                </a:extLst>
              </a:tr>
            </a:tbl>
          </a:graphicData>
        </a:graphic>
      </p:graphicFrame>
    </p:spTree>
    <p:extLst>
      <p:ext uri="{BB962C8B-B14F-4D97-AF65-F5344CB8AC3E}">
        <p14:creationId xmlns:p14="http://schemas.microsoft.com/office/powerpoint/2010/main" val="2429037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evidence </a:t>
            </a:r>
            <a:endParaRPr lang="en-AU"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47666" y="3890112"/>
            <a:ext cx="4163568" cy="234086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628" y="4051656"/>
            <a:ext cx="4468368" cy="21793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5325" y="1053447"/>
            <a:ext cx="3837432" cy="253898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2628" y="1132592"/>
            <a:ext cx="3822192" cy="2548128"/>
          </a:xfrm>
          <a:prstGeom prst="rect">
            <a:avLst/>
          </a:prstGeom>
        </p:spPr>
      </p:pic>
      <p:pic>
        <p:nvPicPr>
          <p:cNvPr id="8" name="Picture 7" descr="A Principal's Reflections: November 20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4147" y="1510271"/>
            <a:ext cx="4994685" cy="4164319"/>
          </a:xfrm>
          <a:prstGeom prst="rect">
            <a:avLst/>
          </a:prstGeom>
        </p:spPr>
      </p:pic>
    </p:spTree>
    <p:extLst>
      <p:ext uri="{BB962C8B-B14F-4D97-AF65-F5344CB8AC3E}">
        <p14:creationId xmlns:p14="http://schemas.microsoft.com/office/powerpoint/2010/main" val="260406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108" y="81553"/>
            <a:ext cx="2174100" cy="622385"/>
          </a:xfrm>
        </p:spPr>
        <p:txBody>
          <a:bodyPr/>
          <a:lstStyle/>
          <a:p>
            <a:r>
              <a:rPr lang="en-US" dirty="0"/>
              <a:t>Stage 2 </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0245317"/>
              </p:ext>
            </p:extLst>
          </p:nvPr>
        </p:nvGraphicFramePr>
        <p:xfrm>
          <a:off x="972769" y="703938"/>
          <a:ext cx="10671176" cy="3556628"/>
        </p:xfrm>
        <a:graphic>
          <a:graphicData uri="http://schemas.openxmlformats.org/drawingml/2006/table">
            <a:tbl>
              <a:tblPr firstRow="1" bandRow="1">
                <a:tableStyleId>{21E4AEA4-8DFA-4A89-87EB-49C32662AFE0}</a:tableStyleId>
              </a:tblPr>
              <a:tblGrid>
                <a:gridCol w="2702413">
                  <a:extLst>
                    <a:ext uri="{9D8B030D-6E8A-4147-A177-3AD203B41FA5}">
                      <a16:colId xmlns:a16="http://schemas.microsoft.com/office/drawing/2014/main" val="2942942310"/>
                    </a:ext>
                  </a:extLst>
                </a:gridCol>
                <a:gridCol w="1512279">
                  <a:extLst>
                    <a:ext uri="{9D8B030D-6E8A-4147-A177-3AD203B41FA5}">
                      <a16:colId xmlns:a16="http://schemas.microsoft.com/office/drawing/2014/main" val="643267512"/>
                    </a:ext>
                  </a:extLst>
                </a:gridCol>
                <a:gridCol w="3209193">
                  <a:extLst>
                    <a:ext uri="{9D8B030D-6E8A-4147-A177-3AD203B41FA5}">
                      <a16:colId xmlns:a16="http://schemas.microsoft.com/office/drawing/2014/main" val="3895591021"/>
                    </a:ext>
                  </a:extLst>
                </a:gridCol>
                <a:gridCol w="3247291">
                  <a:extLst>
                    <a:ext uri="{9D8B030D-6E8A-4147-A177-3AD203B41FA5}">
                      <a16:colId xmlns:a16="http://schemas.microsoft.com/office/drawing/2014/main" val="829119863"/>
                    </a:ext>
                  </a:extLst>
                </a:gridCol>
              </a:tblGrid>
              <a:tr h="349564">
                <a:tc gridSpan="4">
                  <a:txBody>
                    <a:bodyPr/>
                    <a:lstStyle/>
                    <a:p>
                      <a:r>
                        <a:rPr lang="en-US" dirty="0"/>
                        <a:t>School Assessment</a:t>
                      </a:r>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4196855868"/>
                  </a:ext>
                </a:extLst>
              </a:tr>
              <a:tr h="349564">
                <a:tc>
                  <a:txBody>
                    <a:bodyPr/>
                    <a:lstStyle/>
                    <a:p>
                      <a:r>
                        <a:rPr lang="en-US" dirty="0"/>
                        <a:t>Assessment Type</a:t>
                      </a:r>
                      <a:endParaRPr lang="en-AU" dirty="0"/>
                    </a:p>
                  </a:txBody>
                  <a:tcPr/>
                </a:tc>
                <a:tc>
                  <a:txBody>
                    <a:bodyPr/>
                    <a:lstStyle/>
                    <a:p>
                      <a:r>
                        <a:rPr lang="en-US" dirty="0"/>
                        <a:t>Number of tasks</a:t>
                      </a:r>
                      <a:endParaRPr lang="en-AU" dirty="0"/>
                    </a:p>
                  </a:txBody>
                  <a:tcPr/>
                </a:tc>
                <a:tc>
                  <a:txBody>
                    <a:bodyPr/>
                    <a:lstStyle/>
                    <a:p>
                      <a:r>
                        <a:rPr lang="en-US" dirty="0"/>
                        <a:t>Evidence</a:t>
                      </a:r>
                      <a:endParaRPr lang="en-AU" dirty="0"/>
                    </a:p>
                  </a:txBody>
                  <a:tcPr/>
                </a:tc>
                <a:tc>
                  <a:txBody>
                    <a:bodyPr/>
                    <a:lstStyle/>
                    <a:p>
                      <a:r>
                        <a:rPr lang="en-US" dirty="0"/>
                        <a:t>Assessment Design Criteria</a:t>
                      </a:r>
                      <a:endParaRPr lang="en-AU" dirty="0"/>
                    </a:p>
                  </a:txBody>
                  <a:tcPr/>
                </a:tc>
                <a:extLst>
                  <a:ext uri="{0D108BD9-81ED-4DB2-BD59-A6C34878D82A}">
                    <a16:rowId xmlns:a16="http://schemas.microsoft.com/office/drawing/2014/main" val="3736467680"/>
                  </a:ext>
                </a:extLst>
              </a:tr>
              <a:tr h="1270483">
                <a:tc>
                  <a:txBody>
                    <a:bodyPr/>
                    <a:lstStyle/>
                    <a:p>
                      <a:r>
                        <a:rPr lang="en-US" dirty="0"/>
                        <a:t>AT1: Specialised Skills Task</a:t>
                      </a:r>
                    </a:p>
                    <a:p>
                      <a:r>
                        <a:rPr lang="en-US" dirty="0"/>
                        <a:t>(20%)</a:t>
                      </a:r>
                      <a:endParaRPr lang="en-AU" dirty="0"/>
                    </a:p>
                  </a:txBody>
                  <a:tcPr/>
                </a:tc>
                <a:tc>
                  <a:txBody>
                    <a:bodyPr/>
                    <a:lstStyle/>
                    <a:p>
                      <a:r>
                        <a:rPr lang="en-US" dirty="0"/>
                        <a:t>two</a:t>
                      </a:r>
                      <a:endParaRPr lang="en-AU"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kern="1200" dirty="0">
                          <a:effectLst/>
                        </a:rPr>
                        <a:t>Evidence for this assessment type should be provided in multimodal form to a maximum of 6 minutes, 1000 words in written form or a combination of these. </a:t>
                      </a:r>
                      <a:endParaRPr lang="en-AU" sz="1350" kern="1200" dirty="0">
                        <a:effectLst/>
                      </a:endParaRPr>
                    </a:p>
                    <a:p>
                      <a:endParaRPr lang="en-AU" dirty="0"/>
                    </a:p>
                  </a:txBody>
                  <a:tcPr/>
                </a:tc>
                <a:tc>
                  <a:txBody>
                    <a:bodyPr/>
                    <a:lstStyle/>
                    <a:p>
                      <a:r>
                        <a:rPr lang="en-US" dirty="0"/>
                        <a:t>Production </a:t>
                      </a:r>
                    </a:p>
                    <a:p>
                      <a:r>
                        <a:rPr lang="en-US" dirty="0"/>
                        <a:t>Evaluation</a:t>
                      </a:r>
                      <a:endParaRPr lang="en-AU" dirty="0"/>
                    </a:p>
                  </a:txBody>
                  <a:tcPr/>
                </a:tc>
                <a:extLst>
                  <a:ext uri="{0D108BD9-81ED-4DB2-BD59-A6C34878D82A}">
                    <a16:rowId xmlns:a16="http://schemas.microsoft.com/office/drawing/2014/main" val="3022083184"/>
                  </a:ext>
                </a:extLst>
              </a:tr>
              <a:tr h="1467627">
                <a:tc>
                  <a:txBody>
                    <a:bodyPr/>
                    <a:lstStyle/>
                    <a:p>
                      <a:r>
                        <a:rPr lang="en-US" dirty="0"/>
                        <a:t>AT2: Design Process and Solution</a:t>
                      </a:r>
                    </a:p>
                    <a:p>
                      <a:r>
                        <a:rPr lang="en-US" dirty="0"/>
                        <a:t>(50%)</a:t>
                      </a:r>
                      <a:endParaRPr lang="en-AU" dirty="0"/>
                    </a:p>
                  </a:txBody>
                  <a:tcPr/>
                </a:tc>
                <a:tc>
                  <a:txBody>
                    <a:bodyPr/>
                    <a:lstStyle/>
                    <a:p>
                      <a:r>
                        <a:rPr lang="en-US" dirty="0"/>
                        <a:t>One</a:t>
                      </a:r>
                    </a:p>
                    <a:p>
                      <a:r>
                        <a:rPr lang="en-US" dirty="0"/>
                        <a:t>(up to three sections)</a:t>
                      </a:r>
                      <a:endParaRPr lang="en-AU"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kern="1200" dirty="0">
                          <a:effectLst/>
                        </a:rPr>
                        <a:t>The task(s) should be up to a total maximum of 2000 words or the equivalent in multimodal form where 6 minutes is equivalent to 1000 words. The task must showcase and evaluate the solution or product. </a:t>
                      </a:r>
                      <a:endParaRPr lang="en-AU" sz="1350" kern="1200" dirty="0">
                        <a:effectLst/>
                      </a:endParaRPr>
                    </a:p>
                    <a:p>
                      <a:endParaRPr lang="en-AU" dirty="0"/>
                    </a:p>
                  </a:txBody>
                  <a:tcPr/>
                </a:tc>
                <a:tc>
                  <a:txBody>
                    <a:bodyPr/>
                    <a:lstStyle/>
                    <a:p>
                      <a:r>
                        <a:rPr lang="en-US" dirty="0"/>
                        <a:t>Investigation and Analysis</a:t>
                      </a:r>
                    </a:p>
                    <a:p>
                      <a:r>
                        <a:rPr lang="en-US" dirty="0"/>
                        <a:t>Design Development and Planning</a:t>
                      </a:r>
                    </a:p>
                    <a:p>
                      <a:r>
                        <a:rPr lang="en-US" dirty="0"/>
                        <a:t>Production</a:t>
                      </a:r>
                    </a:p>
                    <a:p>
                      <a:r>
                        <a:rPr lang="en-US" dirty="0"/>
                        <a:t>Evaluation</a:t>
                      </a:r>
                      <a:endParaRPr lang="en-AU" dirty="0"/>
                    </a:p>
                  </a:txBody>
                  <a:tcPr/>
                </a:tc>
                <a:extLst>
                  <a:ext uri="{0D108BD9-81ED-4DB2-BD59-A6C34878D82A}">
                    <a16:rowId xmlns:a16="http://schemas.microsoft.com/office/drawing/2014/main" val="244173293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42411696"/>
              </p:ext>
            </p:extLst>
          </p:nvPr>
        </p:nvGraphicFramePr>
        <p:xfrm>
          <a:off x="972769" y="4260566"/>
          <a:ext cx="10671176" cy="2497479"/>
        </p:xfrm>
        <a:graphic>
          <a:graphicData uri="http://schemas.openxmlformats.org/drawingml/2006/table">
            <a:tbl>
              <a:tblPr firstRow="1" bandRow="1">
                <a:tableStyleId>{5C22544A-7EE6-4342-B048-85BDC9FD1C3A}</a:tableStyleId>
              </a:tblPr>
              <a:tblGrid>
                <a:gridCol w="2667794">
                  <a:extLst>
                    <a:ext uri="{9D8B030D-6E8A-4147-A177-3AD203B41FA5}">
                      <a16:colId xmlns:a16="http://schemas.microsoft.com/office/drawing/2014/main" val="3545354869"/>
                    </a:ext>
                  </a:extLst>
                </a:gridCol>
                <a:gridCol w="1538106">
                  <a:extLst>
                    <a:ext uri="{9D8B030D-6E8A-4147-A177-3AD203B41FA5}">
                      <a16:colId xmlns:a16="http://schemas.microsoft.com/office/drawing/2014/main" val="3331659169"/>
                    </a:ext>
                  </a:extLst>
                </a:gridCol>
                <a:gridCol w="3261946">
                  <a:extLst>
                    <a:ext uri="{9D8B030D-6E8A-4147-A177-3AD203B41FA5}">
                      <a16:colId xmlns:a16="http://schemas.microsoft.com/office/drawing/2014/main" val="2567573009"/>
                    </a:ext>
                  </a:extLst>
                </a:gridCol>
                <a:gridCol w="3203330">
                  <a:extLst>
                    <a:ext uri="{9D8B030D-6E8A-4147-A177-3AD203B41FA5}">
                      <a16:colId xmlns:a16="http://schemas.microsoft.com/office/drawing/2014/main" val="4030946755"/>
                    </a:ext>
                  </a:extLst>
                </a:gridCol>
              </a:tblGrid>
              <a:tr h="348639">
                <a:tc gridSpan="4">
                  <a:txBody>
                    <a:bodyPr/>
                    <a:lstStyle/>
                    <a:p>
                      <a:r>
                        <a:rPr lang="en-US" dirty="0"/>
                        <a:t>External assessment</a:t>
                      </a:r>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40012162"/>
                  </a:ext>
                </a:extLst>
              </a:tr>
              <a:tr h="2020195">
                <a:tc>
                  <a:txBody>
                    <a:bodyPr/>
                    <a:lstStyle/>
                    <a:p>
                      <a:r>
                        <a:rPr lang="en-US" dirty="0"/>
                        <a:t>AT3:</a:t>
                      </a:r>
                      <a:r>
                        <a:rPr lang="en-US" baseline="0" dirty="0"/>
                        <a:t> Resource Study</a:t>
                      </a:r>
                    </a:p>
                    <a:p>
                      <a:r>
                        <a:rPr lang="en-US" baseline="0" dirty="0"/>
                        <a:t>(30%)</a:t>
                      </a:r>
                      <a:endParaRPr lang="en-AU" dirty="0"/>
                    </a:p>
                  </a:txBody>
                  <a:tcPr/>
                </a:tc>
                <a:tc>
                  <a:txBody>
                    <a:bodyPr/>
                    <a:lstStyle/>
                    <a:p>
                      <a:r>
                        <a:rPr lang="en-US" dirty="0"/>
                        <a:t>One (comprising of two parts)</a:t>
                      </a:r>
                    </a:p>
                    <a:p>
                      <a:endParaRPr lang="en-US" dirty="0"/>
                    </a:p>
                  </a:txBody>
                  <a:tcPr/>
                </a:tc>
                <a:tc>
                  <a:txBody>
                    <a:bodyPr/>
                    <a:lstStyle/>
                    <a:p>
                      <a:r>
                        <a:rPr lang="en-US" dirty="0"/>
                        <a:t>Part1: Resource investigation   (I1 &amp; D2)</a:t>
                      </a:r>
                    </a:p>
                    <a:p>
                      <a:r>
                        <a:rPr lang="en-US" dirty="0"/>
                        <a:t>Part 2: Issues exploration          (I2 &amp; E1)</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The Resource Study should be presented in written or multimodal form or a combination of both. It should be up to a maximum of 2000 words if written or the equivalent in multimodal form, where 1000 words is equivalent to 6 minutes.</a:t>
                      </a:r>
                      <a:endParaRPr lang="en-AU" sz="1350" kern="1200" dirty="0">
                        <a:solidFill>
                          <a:schemeClr val="dk1"/>
                        </a:solidFill>
                        <a:effectLst/>
                        <a:latin typeface="+mn-lt"/>
                        <a:ea typeface="+mn-ea"/>
                        <a:cs typeface="+mn-cs"/>
                      </a:endParaRPr>
                    </a:p>
                    <a:p>
                      <a:endParaRPr lang="en-AU" dirty="0"/>
                    </a:p>
                  </a:txBody>
                  <a:tcPr/>
                </a:tc>
                <a:tc>
                  <a:txBody>
                    <a:bodyPr/>
                    <a:lstStyle/>
                    <a:p>
                      <a:r>
                        <a:rPr lang="en-US" dirty="0"/>
                        <a:t>Investigation and Analysis</a:t>
                      </a:r>
                    </a:p>
                    <a:p>
                      <a:r>
                        <a:rPr lang="en-US" dirty="0"/>
                        <a:t>Design Development and Planning (D2)</a:t>
                      </a:r>
                    </a:p>
                    <a:p>
                      <a:r>
                        <a:rPr lang="en-US" dirty="0"/>
                        <a:t>Evaluation</a:t>
                      </a:r>
                      <a:endParaRPr lang="en-AU" dirty="0"/>
                    </a:p>
                    <a:p>
                      <a:endParaRPr lang="en-AU" dirty="0"/>
                    </a:p>
                  </a:txBody>
                  <a:tcPr/>
                </a:tc>
                <a:extLst>
                  <a:ext uri="{0D108BD9-81ED-4DB2-BD59-A6C34878D82A}">
                    <a16:rowId xmlns:a16="http://schemas.microsoft.com/office/drawing/2014/main" val="1077471849"/>
                  </a:ext>
                </a:extLst>
              </a:tr>
            </a:tbl>
          </a:graphicData>
        </a:graphic>
      </p:graphicFrame>
    </p:spTree>
    <p:extLst>
      <p:ext uri="{BB962C8B-B14F-4D97-AF65-F5344CB8AC3E}">
        <p14:creationId xmlns:p14="http://schemas.microsoft.com/office/powerpoint/2010/main" val="118546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Sequencing of tasks example</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3342098"/>
              </p:ext>
            </p:extLst>
          </p:nvPr>
        </p:nvGraphicFramePr>
        <p:xfrm>
          <a:off x="887510" y="1526809"/>
          <a:ext cx="4376152" cy="4895850"/>
        </p:xfrm>
        <a:graphic>
          <a:graphicData uri="http://schemas.openxmlformats.org/drawingml/2006/table">
            <a:tbl>
              <a:tblPr firstRow="1" firstCol="1" bandRow="1">
                <a:tableStyleId>{5C22544A-7EE6-4342-B048-85BDC9FD1C3A}</a:tableStyleId>
              </a:tblPr>
              <a:tblGrid>
                <a:gridCol w="636490">
                  <a:extLst>
                    <a:ext uri="{9D8B030D-6E8A-4147-A177-3AD203B41FA5}">
                      <a16:colId xmlns:a16="http://schemas.microsoft.com/office/drawing/2014/main" val="738390499"/>
                    </a:ext>
                  </a:extLst>
                </a:gridCol>
                <a:gridCol w="1151370">
                  <a:extLst>
                    <a:ext uri="{9D8B030D-6E8A-4147-A177-3AD203B41FA5}">
                      <a16:colId xmlns:a16="http://schemas.microsoft.com/office/drawing/2014/main" val="2188376784"/>
                    </a:ext>
                  </a:extLst>
                </a:gridCol>
                <a:gridCol w="1789802">
                  <a:extLst>
                    <a:ext uri="{9D8B030D-6E8A-4147-A177-3AD203B41FA5}">
                      <a16:colId xmlns:a16="http://schemas.microsoft.com/office/drawing/2014/main" val="3948950257"/>
                    </a:ext>
                  </a:extLst>
                </a:gridCol>
                <a:gridCol w="798490">
                  <a:extLst>
                    <a:ext uri="{9D8B030D-6E8A-4147-A177-3AD203B41FA5}">
                      <a16:colId xmlns:a16="http://schemas.microsoft.com/office/drawing/2014/main" val="2359733253"/>
                    </a:ext>
                  </a:extLst>
                </a:gridCol>
              </a:tblGrid>
              <a:tr h="279763">
                <a:tc>
                  <a:txBody>
                    <a:bodyPr/>
                    <a:lstStyle/>
                    <a:p>
                      <a:pPr>
                        <a:spcAft>
                          <a:spcPts val="0"/>
                        </a:spcAft>
                      </a:pPr>
                      <a:r>
                        <a:rPr lang="en-AU" sz="900" dirty="0">
                          <a:effectLst/>
                        </a:rPr>
                        <a:t>Sequence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Assignment</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SACE Requirements</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Performance standards</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3420009285"/>
                  </a:ext>
                </a:extLst>
              </a:tr>
              <a:tr h="559526">
                <a:tc>
                  <a:txBody>
                    <a:bodyPr/>
                    <a:lstStyle/>
                    <a:p>
                      <a:pPr>
                        <a:spcAft>
                          <a:spcPts val="0"/>
                        </a:spcAft>
                      </a:pPr>
                      <a:r>
                        <a:rPr lang="en-AU" sz="900">
                          <a:effectLst/>
                        </a:rPr>
                        <a:t>1</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AT2 Investigate</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200 words or 1-minute multimodal equivalent</a:t>
                      </a:r>
                    </a:p>
                    <a:p>
                      <a:pPr>
                        <a:spcAft>
                          <a:spcPts val="0"/>
                        </a:spcAft>
                      </a:pPr>
                      <a:r>
                        <a:rPr lang="en-AU" sz="900">
                          <a:effectLst/>
                        </a:rPr>
                        <a:t> </a:t>
                      </a:r>
                    </a:p>
                    <a:p>
                      <a:pPr>
                        <a:spcAft>
                          <a:spcPts val="0"/>
                        </a:spcAft>
                      </a:pPr>
                      <a:r>
                        <a:rPr lang="en-AU" sz="9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I 1</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941581905"/>
                  </a:ext>
                </a:extLst>
              </a:tr>
              <a:tr h="559526">
                <a:tc>
                  <a:txBody>
                    <a:bodyPr/>
                    <a:lstStyle/>
                    <a:p>
                      <a:pPr>
                        <a:spcAft>
                          <a:spcPts val="0"/>
                        </a:spcAft>
                      </a:pPr>
                      <a:r>
                        <a:rPr lang="en-AU" sz="900">
                          <a:effectLst/>
                        </a:rPr>
                        <a:t>2</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AT2 Design, develop and plan</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800 words or 5-minute multimodal equivalent</a:t>
                      </a:r>
                    </a:p>
                    <a:p>
                      <a:pPr>
                        <a:spcAft>
                          <a:spcPts val="0"/>
                        </a:spcAft>
                      </a:pPr>
                      <a:r>
                        <a:rPr lang="en-AU" sz="900">
                          <a:effectLst/>
                        </a:rPr>
                        <a:t> </a:t>
                      </a:r>
                    </a:p>
                    <a:p>
                      <a:pPr>
                        <a:spcAft>
                          <a:spcPts val="0"/>
                        </a:spcAft>
                      </a:pPr>
                      <a:r>
                        <a:rPr lang="en-AU" sz="9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D 1,2</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249073822"/>
                  </a:ext>
                </a:extLst>
              </a:tr>
              <a:tr h="699407">
                <a:tc>
                  <a:txBody>
                    <a:bodyPr/>
                    <a:lstStyle/>
                    <a:p>
                      <a:pPr>
                        <a:spcAft>
                          <a:spcPts val="0"/>
                        </a:spcAft>
                      </a:pPr>
                      <a:r>
                        <a:rPr lang="en-AU" sz="900">
                          <a:effectLst/>
                        </a:rPr>
                        <a:t>3</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AT3  part 1 Resource investigation</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1000 words written 6-minute multimodal equivalent</a:t>
                      </a:r>
                    </a:p>
                    <a:p>
                      <a:pPr>
                        <a:spcAft>
                          <a:spcPts val="0"/>
                        </a:spcAft>
                      </a:pPr>
                      <a:r>
                        <a:rPr lang="en-AU" sz="900">
                          <a:effectLst/>
                        </a:rPr>
                        <a:t> </a:t>
                      </a:r>
                    </a:p>
                    <a:p>
                      <a:pPr>
                        <a:spcAft>
                          <a:spcPts val="0"/>
                        </a:spcAft>
                      </a:pPr>
                      <a:r>
                        <a:rPr lang="en-AU" sz="900">
                          <a:effectLst/>
                        </a:rPr>
                        <a:t> </a:t>
                      </a:r>
                    </a:p>
                    <a:p>
                      <a:pPr>
                        <a:spcAft>
                          <a:spcPts val="0"/>
                        </a:spcAft>
                      </a:pPr>
                      <a:r>
                        <a:rPr lang="en-AU" sz="9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I 1</a:t>
                      </a:r>
                    </a:p>
                    <a:p>
                      <a:pPr>
                        <a:spcAft>
                          <a:spcPts val="0"/>
                        </a:spcAft>
                      </a:pPr>
                      <a:r>
                        <a:rPr lang="en-AU" sz="900">
                          <a:effectLst/>
                        </a:rPr>
                        <a:t>D 2</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4035776140"/>
                  </a:ext>
                </a:extLst>
              </a:tr>
              <a:tr h="699407">
                <a:tc>
                  <a:txBody>
                    <a:bodyPr/>
                    <a:lstStyle/>
                    <a:p>
                      <a:pPr>
                        <a:spcAft>
                          <a:spcPts val="0"/>
                        </a:spcAft>
                      </a:pPr>
                      <a:r>
                        <a:rPr lang="en-AU" sz="900">
                          <a:effectLst/>
                        </a:rPr>
                        <a:t>4</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AT1 Skills task A</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Product record and 500 word written evaluation or 3-minute multimodal equivalent</a:t>
                      </a:r>
                    </a:p>
                    <a:p>
                      <a:pPr>
                        <a:spcAft>
                          <a:spcPts val="0"/>
                        </a:spcAft>
                      </a:pPr>
                      <a:r>
                        <a:rPr lang="en-AU" sz="900">
                          <a:effectLst/>
                        </a:rPr>
                        <a:t> </a:t>
                      </a:r>
                    </a:p>
                    <a:p>
                      <a:pPr>
                        <a:spcAft>
                          <a:spcPts val="0"/>
                        </a:spcAft>
                      </a:pPr>
                      <a:r>
                        <a:rPr lang="en-AU" sz="9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P 1</a:t>
                      </a:r>
                    </a:p>
                    <a:p>
                      <a:pPr>
                        <a:spcAft>
                          <a:spcPts val="0"/>
                        </a:spcAft>
                      </a:pPr>
                      <a:r>
                        <a:rPr lang="en-AU" sz="900">
                          <a:effectLst/>
                        </a:rPr>
                        <a:t>E 1</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1536140722"/>
                  </a:ext>
                </a:extLst>
              </a:tr>
              <a:tr h="699407">
                <a:tc>
                  <a:txBody>
                    <a:bodyPr/>
                    <a:lstStyle/>
                    <a:p>
                      <a:pPr>
                        <a:spcAft>
                          <a:spcPts val="0"/>
                        </a:spcAft>
                      </a:pPr>
                      <a:r>
                        <a:rPr lang="en-AU" sz="900">
                          <a:effectLst/>
                        </a:rPr>
                        <a:t>5</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AT3  part 2 Issues Exploration</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1000 words written or 6-minute multimodal equivalent</a:t>
                      </a:r>
                    </a:p>
                    <a:p>
                      <a:pPr>
                        <a:spcAft>
                          <a:spcPts val="0"/>
                        </a:spcAft>
                      </a:pPr>
                      <a:r>
                        <a:rPr lang="en-AU" sz="900" dirty="0">
                          <a:effectLst/>
                        </a:rPr>
                        <a:t> </a:t>
                      </a:r>
                    </a:p>
                    <a:p>
                      <a:pPr>
                        <a:spcAft>
                          <a:spcPts val="0"/>
                        </a:spcAft>
                      </a:pPr>
                      <a:r>
                        <a:rPr lang="en-AU" sz="900" dirty="0">
                          <a:effectLst/>
                        </a:rPr>
                        <a:t> </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I 2</a:t>
                      </a:r>
                    </a:p>
                    <a:p>
                      <a:pPr>
                        <a:spcAft>
                          <a:spcPts val="0"/>
                        </a:spcAft>
                      </a:pPr>
                      <a:r>
                        <a:rPr lang="en-AU" sz="900">
                          <a:effectLst/>
                        </a:rPr>
                        <a:t>E 1</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2988083586"/>
                  </a:ext>
                </a:extLst>
              </a:tr>
              <a:tr h="699407">
                <a:tc>
                  <a:txBody>
                    <a:bodyPr/>
                    <a:lstStyle/>
                    <a:p>
                      <a:pPr>
                        <a:spcAft>
                          <a:spcPts val="0"/>
                        </a:spcAft>
                      </a:pPr>
                      <a:r>
                        <a:rPr lang="en-AU" sz="900">
                          <a:effectLst/>
                        </a:rPr>
                        <a:t>6</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AT1 Skills Task B</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Product record and 500 word written evaluation or 3-minute multimodal equivalent</a:t>
                      </a:r>
                    </a:p>
                    <a:p>
                      <a:pPr>
                        <a:spcAft>
                          <a:spcPts val="0"/>
                        </a:spcAft>
                      </a:pPr>
                      <a:r>
                        <a:rPr lang="en-AU" sz="900">
                          <a:effectLst/>
                        </a:rPr>
                        <a:t> </a:t>
                      </a:r>
                    </a:p>
                    <a:p>
                      <a:pPr>
                        <a:spcAft>
                          <a:spcPts val="0"/>
                        </a:spcAft>
                      </a:pPr>
                      <a:r>
                        <a:rPr lang="en-AU" sz="9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P 1</a:t>
                      </a:r>
                    </a:p>
                    <a:p>
                      <a:pPr>
                        <a:spcAft>
                          <a:spcPts val="0"/>
                        </a:spcAft>
                      </a:pPr>
                      <a:r>
                        <a:rPr lang="en-AU" sz="900">
                          <a:effectLst/>
                        </a:rPr>
                        <a:t>E 1</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4088307728"/>
                  </a:ext>
                </a:extLst>
              </a:tr>
              <a:tr h="699407">
                <a:tc>
                  <a:txBody>
                    <a:bodyPr/>
                    <a:lstStyle/>
                    <a:p>
                      <a:pPr>
                        <a:spcAft>
                          <a:spcPts val="0"/>
                        </a:spcAft>
                      </a:pPr>
                      <a:r>
                        <a:rPr lang="en-AU" sz="900">
                          <a:effectLst/>
                        </a:rPr>
                        <a:t>7</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AT2 Produce &amp; Evaluate</a:t>
                      </a:r>
                    </a:p>
                    <a:p>
                      <a:pPr>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a:effectLst/>
                        </a:rPr>
                        <a:t>Product record (500 words) and 500 word written evaluation or 3-minute multimodal equivalent</a:t>
                      </a:r>
                    </a:p>
                    <a:p>
                      <a:pPr>
                        <a:spcAft>
                          <a:spcPts val="0"/>
                        </a:spcAft>
                      </a:pPr>
                      <a:r>
                        <a:rPr lang="en-AU" sz="900">
                          <a:effectLst/>
                        </a:rPr>
                        <a:t> </a:t>
                      </a:r>
                    </a:p>
                    <a:p>
                      <a:pPr>
                        <a:spcAft>
                          <a:spcPts val="0"/>
                        </a:spcAft>
                      </a:pPr>
                      <a:r>
                        <a:rPr lang="en-AU" sz="9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tc>
                  <a:txBody>
                    <a:bodyPr/>
                    <a:lstStyle/>
                    <a:p>
                      <a:pPr>
                        <a:spcAft>
                          <a:spcPts val="0"/>
                        </a:spcAft>
                      </a:pPr>
                      <a:r>
                        <a:rPr lang="en-AU" sz="900" dirty="0">
                          <a:effectLst/>
                        </a:rPr>
                        <a:t>P 1,2</a:t>
                      </a:r>
                    </a:p>
                    <a:p>
                      <a:pPr>
                        <a:spcAft>
                          <a:spcPts val="0"/>
                        </a:spcAft>
                      </a:pPr>
                      <a:r>
                        <a:rPr lang="en-AU" sz="900" dirty="0">
                          <a:effectLst/>
                        </a:rPr>
                        <a:t>E 1</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56" marR="52456" marT="0" marB="0"/>
                </a:tc>
                <a:extLst>
                  <a:ext uri="{0D108BD9-81ED-4DB2-BD59-A6C34878D82A}">
                    <a16:rowId xmlns:a16="http://schemas.microsoft.com/office/drawing/2014/main" val="2442284237"/>
                  </a:ext>
                </a:extLst>
              </a:tr>
            </a:tbl>
          </a:graphicData>
        </a:graphic>
      </p:graphicFrame>
      <p:pic>
        <p:nvPicPr>
          <p:cNvPr id="5" name="Picture 4"/>
          <p:cNvPicPr>
            <a:picLocks noChangeAspect="1"/>
          </p:cNvPicPr>
          <p:nvPr/>
        </p:nvPicPr>
        <p:blipFill>
          <a:blip r:embed="rId3"/>
          <a:stretch>
            <a:fillRect/>
          </a:stretch>
        </p:blipFill>
        <p:spPr>
          <a:xfrm>
            <a:off x="5462955" y="1824037"/>
            <a:ext cx="6386439" cy="4301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7427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3"/>
          <a:stretch>
            <a:fillRect/>
          </a:stretch>
        </p:blipFill>
        <p:spPr>
          <a:xfrm>
            <a:off x="720358" y="-1"/>
            <a:ext cx="11471642" cy="6871647"/>
          </a:xfrm>
          <a:prstGeom prst="rect">
            <a:avLst/>
          </a:prstGeom>
        </p:spPr>
      </p:pic>
    </p:spTree>
    <p:extLst>
      <p:ext uri="{BB962C8B-B14F-4D97-AF65-F5344CB8AC3E}">
        <p14:creationId xmlns:p14="http://schemas.microsoft.com/office/powerpoint/2010/main" val="236323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website</a:t>
            </a:r>
            <a:endParaRPr lang="en-AU" dirty="0"/>
          </a:p>
        </p:txBody>
      </p:sp>
      <p:pic>
        <p:nvPicPr>
          <p:cNvPr id="4" name="Content Placeholder 3"/>
          <p:cNvPicPr>
            <a:picLocks noGrp="1" noChangeAspect="1"/>
          </p:cNvPicPr>
          <p:nvPr>
            <p:ph idx="1"/>
          </p:nvPr>
        </p:nvPicPr>
        <p:blipFill>
          <a:blip r:embed="rId3"/>
          <a:stretch>
            <a:fillRect/>
          </a:stretch>
        </p:blipFill>
        <p:spPr>
          <a:xfrm>
            <a:off x="3810001" y="279970"/>
            <a:ext cx="7772400" cy="568030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3184777" y="1151995"/>
            <a:ext cx="5118409" cy="5213635"/>
          </a:xfrm>
          <a:prstGeom prst="rect">
            <a:avLst/>
          </a:prstGeom>
        </p:spPr>
      </p:pic>
      <p:pic>
        <p:nvPicPr>
          <p:cNvPr id="6" name="Picture 5"/>
          <p:cNvPicPr>
            <a:picLocks noChangeAspect="1"/>
          </p:cNvPicPr>
          <p:nvPr/>
        </p:nvPicPr>
        <p:blipFill>
          <a:blip r:embed="rId5"/>
          <a:stretch>
            <a:fillRect/>
          </a:stretch>
        </p:blipFill>
        <p:spPr>
          <a:xfrm>
            <a:off x="1003235" y="1592532"/>
            <a:ext cx="4119749" cy="4957006"/>
          </a:xfrm>
          <a:prstGeom prst="rect">
            <a:avLst/>
          </a:prstGeom>
        </p:spPr>
      </p:pic>
    </p:spTree>
    <p:extLst>
      <p:ext uri="{BB962C8B-B14F-4D97-AF65-F5344CB8AC3E}">
        <p14:creationId xmlns:p14="http://schemas.microsoft.com/office/powerpoint/2010/main" val="262652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29533112"/>
              </p:ext>
            </p:extLst>
          </p:nvPr>
        </p:nvGraphicFramePr>
        <p:xfrm>
          <a:off x="1418492" y="1308185"/>
          <a:ext cx="9941170" cy="507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dirty="0"/>
              <a:t>Summary of process</a:t>
            </a:r>
            <a:endParaRPr lang="en-AU" dirty="0"/>
          </a:p>
        </p:txBody>
      </p:sp>
    </p:spTree>
    <p:extLst>
      <p:ext uri="{BB962C8B-B14F-4D97-AF65-F5344CB8AC3E}">
        <p14:creationId xmlns:p14="http://schemas.microsoft.com/office/powerpoint/2010/main" val="1427745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LAPS</a:t>
            </a:r>
            <a:endParaRPr lang="en-AU" dirty="0"/>
          </a:p>
        </p:txBody>
      </p:sp>
      <p:pic>
        <p:nvPicPr>
          <p:cNvPr id="4" name="Content Placeholder 3"/>
          <p:cNvPicPr>
            <a:picLocks noGrp="1" noChangeAspect="1"/>
          </p:cNvPicPr>
          <p:nvPr>
            <p:ph idx="1"/>
          </p:nvPr>
        </p:nvPicPr>
        <p:blipFill>
          <a:blip r:embed="rId3"/>
          <a:stretch>
            <a:fillRect/>
          </a:stretch>
        </p:blipFill>
        <p:spPr>
          <a:xfrm>
            <a:off x="912000" y="1280624"/>
            <a:ext cx="5566882" cy="489585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6582821" y="205200"/>
            <a:ext cx="5515394" cy="6232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932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408176" y="694944"/>
            <a:ext cx="9418320" cy="4590288"/>
          </a:xfrm>
          <a:prstGeom prst="wedgeRoundRectCallout">
            <a:avLst>
              <a:gd name="adj1" fmla="val -21027"/>
              <a:gd name="adj2" fmla="val 7285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103120" y="859536"/>
            <a:ext cx="8357616" cy="4846320"/>
          </a:xfrm>
        </p:spPr>
        <p:txBody>
          <a:bodyPr/>
          <a:lstStyle/>
          <a:p>
            <a:r>
              <a:rPr lang="en-US" sz="4000" b="1" dirty="0">
                <a:ln w="12700">
                  <a:solidFill>
                    <a:schemeClr val="accent5"/>
                  </a:solidFill>
                  <a:prstDash val="solid"/>
                </a:ln>
                <a:pattFill prst="ltDnDiag">
                  <a:fgClr>
                    <a:schemeClr val="accent5">
                      <a:lumMod val="60000"/>
                      <a:lumOff val="40000"/>
                    </a:schemeClr>
                  </a:fgClr>
                  <a:bgClr>
                    <a:schemeClr val="bg1"/>
                  </a:bgClr>
                </a:pattFill>
              </a:rPr>
              <a:t>Both Stage 1 and Stage 2 </a:t>
            </a:r>
            <a:br>
              <a:rPr lang="en-US" sz="4000" b="1" dirty="0">
                <a:ln w="12700">
                  <a:solidFill>
                    <a:schemeClr val="accent5"/>
                  </a:solidFill>
                  <a:prstDash val="solid"/>
                </a:ln>
                <a:pattFill prst="ltDnDiag">
                  <a:fgClr>
                    <a:schemeClr val="accent5">
                      <a:lumMod val="60000"/>
                      <a:lumOff val="40000"/>
                    </a:schemeClr>
                  </a:fgClr>
                  <a:bgClr>
                    <a:schemeClr val="bg1"/>
                  </a:bgClr>
                </a:pattFill>
              </a:rPr>
            </a:br>
            <a:br>
              <a:rPr lang="en-US" sz="4000" b="1" dirty="0">
                <a:ln w="12700">
                  <a:solidFill>
                    <a:schemeClr val="accent5"/>
                  </a:solidFill>
                  <a:prstDash val="solid"/>
                </a:ln>
                <a:pattFill prst="ltDnDiag">
                  <a:fgClr>
                    <a:schemeClr val="accent5">
                      <a:lumMod val="60000"/>
                      <a:lumOff val="40000"/>
                    </a:schemeClr>
                  </a:fgClr>
                  <a:bgClr>
                    <a:schemeClr val="bg1"/>
                  </a:bgClr>
                </a:pattFill>
              </a:rPr>
            </a:br>
            <a:r>
              <a:rPr lang="en-US" sz="4000" b="1" dirty="0">
                <a:ln w="12700">
                  <a:solidFill>
                    <a:schemeClr val="accent5"/>
                  </a:solidFill>
                  <a:prstDash val="solid"/>
                </a:ln>
                <a:pattFill prst="ltDnDiag">
                  <a:fgClr>
                    <a:schemeClr val="accent5">
                      <a:lumMod val="60000"/>
                      <a:lumOff val="40000"/>
                    </a:schemeClr>
                  </a:fgClr>
                  <a:bgClr>
                    <a:schemeClr val="bg1"/>
                  </a:bgClr>
                </a:pattFill>
              </a:rPr>
              <a:t>Design, Technology and Engineering contexts/ codes/ subject outline </a:t>
            </a:r>
            <a:br>
              <a:rPr lang="en-US" sz="4000" b="1" dirty="0">
                <a:ln w="12700">
                  <a:solidFill>
                    <a:schemeClr val="accent5"/>
                  </a:solidFill>
                  <a:prstDash val="solid"/>
                </a:ln>
                <a:pattFill prst="ltDnDiag">
                  <a:fgClr>
                    <a:schemeClr val="accent5">
                      <a:lumMod val="60000"/>
                      <a:lumOff val="40000"/>
                    </a:schemeClr>
                  </a:fgClr>
                  <a:bgClr>
                    <a:schemeClr val="bg1"/>
                  </a:bgClr>
                </a:pattFill>
              </a:rPr>
            </a:br>
            <a:br>
              <a:rPr lang="en-US" sz="4000" b="1" dirty="0">
                <a:ln w="12700">
                  <a:solidFill>
                    <a:schemeClr val="accent5"/>
                  </a:solidFill>
                  <a:prstDash val="solid"/>
                </a:ln>
                <a:pattFill prst="ltDnDiag">
                  <a:fgClr>
                    <a:schemeClr val="accent5">
                      <a:lumMod val="60000"/>
                      <a:lumOff val="40000"/>
                    </a:schemeClr>
                  </a:fgClr>
                  <a:bgClr>
                    <a:schemeClr val="bg1"/>
                  </a:bgClr>
                </a:pattFill>
              </a:rPr>
            </a:br>
            <a:r>
              <a:rPr lang="en-US" sz="4000" b="1" dirty="0">
                <a:ln w="12700">
                  <a:solidFill>
                    <a:schemeClr val="accent5"/>
                  </a:solidFill>
                  <a:prstDash val="solid"/>
                </a:ln>
                <a:pattFill prst="ltDnDiag">
                  <a:fgClr>
                    <a:schemeClr val="accent5">
                      <a:lumMod val="60000"/>
                      <a:lumOff val="40000"/>
                    </a:schemeClr>
                  </a:fgClr>
                  <a:bgClr>
                    <a:schemeClr val="bg1"/>
                  </a:bgClr>
                </a:pattFill>
              </a:rPr>
              <a:t>will commence in 2020</a:t>
            </a:r>
            <a:endParaRPr lang="en-AU" sz="4000"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5" name="Oval Callout 4"/>
          <p:cNvSpPr/>
          <p:nvPr/>
        </p:nvSpPr>
        <p:spPr>
          <a:xfrm>
            <a:off x="7808976" y="4325112"/>
            <a:ext cx="3712464" cy="19202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t>Are you ready?</a:t>
            </a:r>
            <a:endParaRPr lang="en-AU" sz="2800" i="1" dirty="0"/>
          </a:p>
        </p:txBody>
      </p:sp>
    </p:spTree>
    <p:extLst>
      <p:ext uri="{BB962C8B-B14F-4D97-AF65-F5344CB8AC3E}">
        <p14:creationId xmlns:p14="http://schemas.microsoft.com/office/powerpoint/2010/main" val="390121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9938" y="0"/>
            <a:ext cx="11512061" cy="6858000"/>
          </a:xfrm>
        </p:spPr>
      </p:pic>
    </p:spTree>
    <p:extLst>
      <p:ext uri="{BB962C8B-B14F-4D97-AF65-F5344CB8AC3E}">
        <p14:creationId xmlns:p14="http://schemas.microsoft.com/office/powerpoint/2010/main" val="3109748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Online - processes and procedure</a:t>
            </a:r>
            <a:endParaRPr lang="en-AU" dirty="0"/>
          </a:p>
        </p:txBody>
      </p:sp>
      <p:pic>
        <p:nvPicPr>
          <p:cNvPr id="4" name="Content Placeholder 3"/>
          <p:cNvPicPr>
            <a:picLocks noGrp="1" noChangeAspect="1"/>
          </p:cNvPicPr>
          <p:nvPr>
            <p:ph idx="1"/>
          </p:nvPr>
        </p:nvPicPr>
        <p:blipFill>
          <a:blip r:embed="rId3"/>
          <a:stretch>
            <a:fillRect/>
          </a:stretch>
        </p:blipFill>
        <p:spPr>
          <a:xfrm>
            <a:off x="2332523" y="1180979"/>
            <a:ext cx="7318625" cy="4895850"/>
          </a:xfrm>
          <a:prstGeom prst="rect">
            <a:avLst/>
          </a:prstGeom>
        </p:spPr>
      </p:pic>
    </p:spTree>
    <p:extLst>
      <p:ext uri="{BB962C8B-B14F-4D97-AF65-F5344CB8AC3E}">
        <p14:creationId xmlns:p14="http://schemas.microsoft.com/office/powerpoint/2010/main" val="4147966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741" y="240370"/>
            <a:ext cx="10670400" cy="856800"/>
          </a:xfrm>
        </p:spPr>
        <p:txBody>
          <a:bodyPr/>
          <a:lstStyle/>
          <a:p>
            <a:r>
              <a:rPr lang="en-US" dirty="0">
                <a:latin typeface="Roboto Light" panose="02000000000000000000" pitchFamily="2" charset="0"/>
                <a:ea typeface="Roboto Light" panose="02000000000000000000" pitchFamily="2" charset="0"/>
              </a:rPr>
              <a:t>Schools online</a:t>
            </a:r>
            <a:endParaRPr lang="en-AU" dirty="0">
              <a:latin typeface="Roboto Light" panose="02000000000000000000" pitchFamily="2" charset="0"/>
              <a:ea typeface="Roboto Light" panose="02000000000000000000" pitchFamily="2" charset="0"/>
            </a:endParaRPr>
          </a:p>
        </p:txBody>
      </p:sp>
      <p:sp>
        <p:nvSpPr>
          <p:cNvPr id="3" name="Content Placeholder 2"/>
          <p:cNvSpPr>
            <a:spLocks noGrp="1"/>
          </p:cNvSpPr>
          <p:nvPr>
            <p:ph idx="1"/>
          </p:nvPr>
        </p:nvSpPr>
        <p:spPr>
          <a:xfrm>
            <a:off x="1086741" y="1417639"/>
            <a:ext cx="10320917" cy="4708525"/>
          </a:xfrm>
        </p:spPr>
        <p:txBody>
          <a:bodyPr>
            <a:normAutofit fontScale="77500" lnSpcReduction="20000"/>
          </a:bodyPr>
          <a:lstStyle/>
          <a:p>
            <a:pPr>
              <a:spcAft>
                <a:spcPts val="1600"/>
              </a:spcAft>
            </a:pPr>
            <a:r>
              <a:rPr lang="en-US" sz="3200" dirty="0">
                <a:latin typeface="Roboto Light" panose="02000000000000000000" pitchFamily="2" charset="0"/>
                <a:ea typeface="Roboto Light" panose="02000000000000000000" pitchFamily="2" charset="0"/>
              </a:rPr>
              <a:t>Submission of results </a:t>
            </a:r>
          </a:p>
          <a:p>
            <a:pPr>
              <a:spcAft>
                <a:spcPts val="1600"/>
              </a:spcAft>
              <a:buNone/>
            </a:pPr>
            <a:r>
              <a:rPr lang="en-AU" sz="3300" b="1" dirty="0">
                <a:solidFill>
                  <a:srgbClr val="FF3300"/>
                </a:solidFill>
                <a:latin typeface="Roboto Light" panose="02000000000000000000" pitchFamily="2" charset="0"/>
                <a:ea typeface="Roboto Light" panose="02000000000000000000" pitchFamily="2" charset="0"/>
                <a:cs typeface="Arial" panose="020B0604020202020204" pitchFamily="34" charset="0"/>
                <a:hlinkClick r:id="rId3"/>
              </a:rPr>
              <a:t>https://www.sace.sa.edu.au/teaching/resulting/online-submission</a:t>
            </a:r>
            <a:endParaRPr lang="en-AU" sz="3300" b="1" dirty="0">
              <a:solidFill>
                <a:srgbClr val="FF3300"/>
              </a:solidFill>
              <a:latin typeface="Roboto Light" panose="02000000000000000000" pitchFamily="2" charset="0"/>
              <a:ea typeface="Roboto Light" panose="02000000000000000000" pitchFamily="2" charset="0"/>
              <a:cs typeface="Arial" panose="020B0604020202020204" pitchFamily="34" charset="0"/>
            </a:endParaRPr>
          </a:p>
          <a:p>
            <a:pPr>
              <a:spcAft>
                <a:spcPts val="1600"/>
              </a:spcAft>
            </a:pPr>
            <a:r>
              <a:rPr lang="en-US" sz="3300" b="1" dirty="0">
                <a:solidFill>
                  <a:srgbClr val="FF3300"/>
                </a:solidFill>
                <a:latin typeface="Roboto Light" panose="02000000000000000000" pitchFamily="2" charset="0"/>
                <a:ea typeface="Roboto Light" panose="02000000000000000000" pitchFamily="2" charset="0"/>
                <a:cs typeface="Arial" panose="020B0604020202020204" pitchFamily="34" charset="0"/>
              </a:rPr>
              <a:t>Tasks submitted electronically</a:t>
            </a:r>
          </a:p>
          <a:p>
            <a:pPr>
              <a:spcAft>
                <a:spcPts val="1600"/>
              </a:spcAft>
            </a:pPr>
            <a:r>
              <a:rPr lang="en-AU" sz="3300" dirty="0">
                <a:latin typeface="Roboto Light" panose="02000000000000000000" pitchFamily="2" charset="0"/>
                <a:ea typeface="Roboto Light" panose="02000000000000000000" pitchFamily="2" charset="0"/>
              </a:rPr>
              <a:t>Standard file naming protocol:</a:t>
            </a:r>
          </a:p>
          <a:p>
            <a:pPr>
              <a:spcAft>
                <a:spcPts val="1600"/>
              </a:spcAft>
            </a:pPr>
            <a:endParaRPr lang="en-US" dirty="0">
              <a:latin typeface="Roboto Light" panose="02000000000000000000" pitchFamily="2" charset="0"/>
              <a:ea typeface="Roboto Light" panose="02000000000000000000" pitchFamily="2" charset="0"/>
            </a:endParaRPr>
          </a:p>
          <a:p>
            <a:pPr>
              <a:spcAft>
                <a:spcPts val="1600"/>
              </a:spcAft>
            </a:pPr>
            <a:endParaRPr lang="en-US" dirty="0">
              <a:latin typeface="Roboto Light" panose="02000000000000000000" pitchFamily="2" charset="0"/>
              <a:ea typeface="Roboto Light" panose="02000000000000000000" pitchFamily="2" charset="0"/>
            </a:endParaRPr>
          </a:p>
          <a:p>
            <a:pPr>
              <a:spcAft>
                <a:spcPts val="1600"/>
              </a:spcAft>
            </a:pPr>
            <a:endParaRPr lang="en-US" dirty="0">
              <a:latin typeface="Roboto Light" panose="02000000000000000000" pitchFamily="2" charset="0"/>
              <a:ea typeface="Roboto Light" panose="02000000000000000000" pitchFamily="2" charset="0"/>
            </a:endParaRPr>
          </a:p>
          <a:p>
            <a:pPr>
              <a:spcAft>
                <a:spcPts val="1600"/>
              </a:spcAft>
            </a:pPr>
            <a:endParaRPr lang="en-AU" dirty="0">
              <a:latin typeface="Roboto Light" panose="02000000000000000000" pitchFamily="2" charset="0"/>
              <a:ea typeface="Roboto Light" panose="02000000000000000000" pitchFamily="2" charset="0"/>
            </a:endParaRPr>
          </a:p>
          <a:p>
            <a:pPr>
              <a:spcAft>
                <a:spcPts val="1600"/>
              </a:spcAft>
              <a:buNone/>
            </a:pPr>
            <a:r>
              <a:rPr lang="en-AU" dirty="0">
                <a:latin typeface="Roboto Light" panose="02000000000000000000" pitchFamily="2" charset="0"/>
                <a:ea typeface="Roboto Light" panose="02000000000000000000" pitchFamily="2" charset="0"/>
              </a:rPr>
              <a:t>     </a:t>
            </a:r>
            <a:endParaRPr lang="en-AU" dirty="0"/>
          </a:p>
        </p:txBody>
      </p:sp>
      <p:pic>
        <p:nvPicPr>
          <p:cNvPr id="5" name="Picture 4"/>
          <p:cNvPicPr>
            <a:picLocks noChangeAspect="1"/>
          </p:cNvPicPr>
          <p:nvPr/>
        </p:nvPicPr>
        <p:blipFill>
          <a:blip r:embed="rId4"/>
          <a:stretch>
            <a:fillRect/>
          </a:stretch>
        </p:blipFill>
        <p:spPr>
          <a:xfrm>
            <a:off x="1086741" y="4082832"/>
            <a:ext cx="7857967" cy="1731920"/>
          </a:xfrm>
          <a:prstGeom prst="rect">
            <a:avLst/>
          </a:prstGeom>
        </p:spPr>
      </p:pic>
      <p:pic>
        <p:nvPicPr>
          <p:cNvPr id="4" name="Picture 3"/>
          <p:cNvPicPr>
            <a:picLocks noChangeAspect="1"/>
          </p:cNvPicPr>
          <p:nvPr/>
        </p:nvPicPr>
        <p:blipFill>
          <a:blip r:embed="rId5"/>
          <a:stretch>
            <a:fillRect/>
          </a:stretch>
        </p:blipFill>
        <p:spPr>
          <a:xfrm>
            <a:off x="8944708" y="2476965"/>
            <a:ext cx="3153508" cy="2570795"/>
          </a:xfrm>
          <a:prstGeom prst="rect">
            <a:avLst/>
          </a:prstGeom>
        </p:spPr>
      </p:pic>
    </p:spTree>
    <p:extLst>
      <p:ext uri="{BB962C8B-B14F-4D97-AF65-F5344CB8AC3E}">
        <p14:creationId xmlns:p14="http://schemas.microsoft.com/office/powerpoint/2010/main" val="164398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Schools online</a:t>
            </a:r>
            <a:endParaRPr lang="en-AU" dirty="0"/>
          </a:p>
        </p:txBody>
      </p:sp>
      <p:sp>
        <p:nvSpPr>
          <p:cNvPr id="6" name="Rectangle 5"/>
          <p:cNvSpPr/>
          <p:nvPr/>
        </p:nvSpPr>
        <p:spPr>
          <a:xfrm>
            <a:off x="2227643" y="1032024"/>
            <a:ext cx="4548041"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Results sheets</a:t>
            </a:r>
          </a:p>
        </p:txBody>
      </p:sp>
      <p:sp>
        <p:nvSpPr>
          <p:cNvPr id="7" name="Content Placeholder 6"/>
          <p:cNvSpPr>
            <a:spLocks noGrp="1"/>
          </p:cNvSpPr>
          <p:nvPr>
            <p:ph idx="1"/>
          </p:nvPr>
        </p:nvSpPr>
        <p:spPr>
          <a:xfrm>
            <a:off x="5732330" y="5407383"/>
            <a:ext cx="5442516" cy="8402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Student materials</a:t>
            </a:r>
          </a:p>
        </p:txBody>
      </p:sp>
      <p:sp>
        <p:nvSpPr>
          <p:cNvPr id="9" name="TextBox 8"/>
          <p:cNvSpPr txBox="1"/>
          <p:nvPr/>
        </p:nvSpPr>
        <p:spPr>
          <a:xfrm>
            <a:off x="1289540" y="2077827"/>
            <a:ext cx="6424246" cy="2308324"/>
          </a:xfrm>
          <a:prstGeom prst="rect">
            <a:avLst/>
          </a:prstGeom>
          <a:noFill/>
        </p:spPr>
        <p:txBody>
          <a:bodyPr wrap="square" rtlCol="0">
            <a:spAutoFit/>
          </a:bodyPr>
          <a:lstStyle/>
          <a:p>
            <a:pPr marL="285750" indent="-285750">
              <a:buFont typeface="Arial" panose="020B0604020202020204" pitchFamily="34" charset="0"/>
              <a:buChar char="•"/>
            </a:pPr>
            <a:r>
              <a:rPr lang="en-US" dirty="0"/>
              <a:t>Stage 1 DT&amp;E all codes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Stage 2 DT&amp;E all codes…. Results and Up load student work</a:t>
            </a:r>
          </a:p>
          <a:p>
            <a:pPr marL="285750" indent="-285750">
              <a:buFont typeface="Arial" panose="020B0604020202020204" pitchFamily="34" charset="0"/>
              <a:buChar char="•"/>
            </a:pPr>
            <a:endParaRPr lang="en-US" dirty="0"/>
          </a:p>
          <a:p>
            <a:pPr marL="742950" lvl="1" indent="-285750">
              <a:buFont typeface="Wingdings" panose="05000000000000000000" pitchFamily="2" charset="2"/>
              <a:buChar char="q"/>
            </a:pPr>
            <a:r>
              <a:rPr lang="en-US" dirty="0"/>
              <a:t>	school assessment per assessment type</a:t>
            </a:r>
          </a:p>
          <a:p>
            <a:pPr lvl="1"/>
            <a:endParaRPr lang="en-US" dirty="0"/>
          </a:p>
          <a:p>
            <a:pPr marL="742950" lvl="1" indent="-285750">
              <a:buFont typeface="Wingdings" panose="05000000000000000000" pitchFamily="2" charset="2"/>
              <a:buChar char="q"/>
            </a:pPr>
            <a:r>
              <a:rPr lang="en-US" dirty="0"/>
              <a:t>	external assessment</a:t>
            </a:r>
            <a:endParaRPr lang="en-AU" dirty="0"/>
          </a:p>
        </p:txBody>
      </p:sp>
      <p:sp>
        <p:nvSpPr>
          <p:cNvPr id="11" name="TextBox 10"/>
          <p:cNvSpPr txBox="1"/>
          <p:nvPr/>
        </p:nvSpPr>
        <p:spPr>
          <a:xfrm>
            <a:off x="7186248" y="3492961"/>
            <a:ext cx="484163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Moderation</a:t>
            </a:r>
          </a:p>
          <a:p>
            <a:r>
              <a:rPr lang="en-US" dirty="0"/>
              <a:t>All A+ student work for each assessment type</a:t>
            </a:r>
          </a:p>
          <a:p>
            <a:r>
              <a:rPr lang="en-US" dirty="0"/>
              <a:t>Nominated student work for each grade level and assessment type</a:t>
            </a:r>
          </a:p>
          <a:p>
            <a:r>
              <a:rPr lang="en-US" dirty="0"/>
              <a:t>Shaded performance standard record</a:t>
            </a:r>
          </a:p>
          <a:p>
            <a:r>
              <a:rPr lang="en-US" dirty="0"/>
              <a:t>Information sheet 50</a:t>
            </a:r>
            <a:endParaRPr lang="en-AU" dirty="0"/>
          </a:p>
        </p:txBody>
      </p:sp>
      <p:sp>
        <p:nvSpPr>
          <p:cNvPr id="12" name="TextBox 11"/>
          <p:cNvSpPr txBox="1"/>
          <p:nvPr/>
        </p:nvSpPr>
        <p:spPr>
          <a:xfrm>
            <a:off x="1184289" y="5124979"/>
            <a:ext cx="4407619"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All student external assessment work- (clean copy)</a:t>
            </a:r>
          </a:p>
          <a:p>
            <a:r>
              <a:rPr lang="en-US" dirty="0"/>
              <a:t>Teacher is first marker</a:t>
            </a:r>
          </a:p>
          <a:p>
            <a:r>
              <a:rPr lang="en-US" dirty="0"/>
              <a:t>score out of 30</a:t>
            </a:r>
          </a:p>
          <a:p>
            <a:r>
              <a:rPr lang="en-US" dirty="0"/>
              <a:t>Information sheet 51</a:t>
            </a:r>
            <a:endParaRPr lang="en-AU" dirty="0"/>
          </a:p>
        </p:txBody>
      </p:sp>
      <p:sp>
        <p:nvSpPr>
          <p:cNvPr id="13" name="Rectangle 12"/>
          <p:cNvSpPr/>
          <p:nvPr/>
        </p:nvSpPr>
        <p:spPr>
          <a:xfrm>
            <a:off x="8019929" y="1708494"/>
            <a:ext cx="3174267" cy="923330"/>
          </a:xfrm>
          <a:prstGeom prst="rect">
            <a:avLst/>
          </a:prstGeom>
          <a:solidFill>
            <a:srgbClr val="FFFF00"/>
          </a:solid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Key Dates</a:t>
            </a:r>
          </a:p>
        </p:txBody>
      </p:sp>
      <p:sp>
        <p:nvSpPr>
          <p:cNvPr id="14" name="Striped Right Arrow 13"/>
          <p:cNvSpPr/>
          <p:nvPr/>
        </p:nvSpPr>
        <p:spPr>
          <a:xfrm>
            <a:off x="6482862" y="3492961"/>
            <a:ext cx="703385" cy="6335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Striped Right Arrow 14"/>
          <p:cNvSpPr/>
          <p:nvPr/>
        </p:nvSpPr>
        <p:spPr>
          <a:xfrm rot="5400000">
            <a:off x="2673121" y="4421063"/>
            <a:ext cx="703385" cy="6335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1728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grpId="0" nodeType="clickEffect">
                                  <p:stCondLst>
                                    <p:cond delay="0"/>
                                  </p:stCondLst>
                                  <p:childTnLst>
                                    <p:animScale>
                                      <p:cBhvr>
                                        <p:cTn id="44"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PLATO</a:t>
            </a:r>
            <a:endParaRPr lang="en-AU" dirty="0"/>
          </a:p>
        </p:txBody>
      </p:sp>
      <p:pic>
        <p:nvPicPr>
          <p:cNvPr id="4" name="Content Placeholder 3"/>
          <p:cNvPicPr>
            <a:picLocks noGrp="1" noChangeAspect="1"/>
          </p:cNvPicPr>
          <p:nvPr>
            <p:ph idx="1"/>
          </p:nvPr>
        </p:nvPicPr>
        <p:blipFill>
          <a:blip r:embed="rId3"/>
          <a:stretch>
            <a:fillRect/>
          </a:stretch>
        </p:blipFill>
        <p:spPr>
          <a:xfrm>
            <a:off x="911225" y="915826"/>
            <a:ext cx="10671175" cy="257744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1144221" y="4003429"/>
            <a:ext cx="1857375" cy="2371725"/>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3240453" y="4864974"/>
            <a:ext cx="668216"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0304585" y="1242646"/>
            <a:ext cx="961292" cy="773723"/>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p:nvPr/>
        </p:nvPicPr>
        <p:blipFill>
          <a:blip r:embed="rId5"/>
          <a:stretch>
            <a:fillRect/>
          </a:stretch>
        </p:blipFill>
        <p:spPr>
          <a:xfrm>
            <a:off x="4055207" y="2772482"/>
            <a:ext cx="5041900" cy="3968286"/>
          </a:xfrm>
          <a:prstGeom prst="rect">
            <a:avLst/>
          </a:prstGeom>
        </p:spPr>
      </p:pic>
      <p:pic>
        <p:nvPicPr>
          <p:cNvPr id="9" name="Picture 8"/>
          <p:cNvPicPr/>
          <p:nvPr/>
        </p:nvPicPr>
        <p:blipFill rotWithShape="1">
          <a:blip r:embed="rId6"/>
          <a:srcRect b="37308"/>
          <a:stretch/>
        </p:blipFill>
        <p:spPr bwMode="auto">
          <a:xfrm>
            <a:off x="7985882" y="4022011"/>
            <a:ext cx="3723005"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354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45852" y="2563551"/>
            <a:ext cx="1636567" cy="2182089"/>
          </a:xfrm>
          <a:prstGeom prst="rect">
            <a:avLst/>
          </a:prstGeom>
        </p:spPr>
      </p:pic>
      <p:pic>
        <p:nvPicPr>
          <p:cNvPr id="2" name="Picture 1"/>
          <p:cNvPicPr>
            <a:picLocks noChangeAspect="1"/>
          </p:cNvPicPr>
          <p:nvPr/>
        </p:nvPicPr>
        <p:blipFill rotWithShape="1">
          <a:blip r:embed="rId4"/>
          <a:srcRect r="15731" b="18150"/>
          <a:stretch/>
        </p:blipFill>
        <p:spPr>
          <a:xfrm>
            <a:off x="1072864" y="168364"/>
            <a:ext cx="6300952" cy="496948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0282" y="4612744"/>
            <a:ext cx="3627755" cy="2102827"/>
          </a:xfrm>
          <a:prstGeom prst="rect">
            <a:avLst/>
          </a:prstGeom>
        </p:spPr>
      </p:pic>
      <p:pic>
        <p:nvPicPr>
          <p:cNvPr id="4" name="Picture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40994" y="5340788"/>
            <a:ext cx="3141785" cy="1394044"/>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477" y="297400"/>
            <a:ext cx="2596609" cy="1792225"/>
          </a:xfrm>
          <a:prstGeom prst="rect">
            <a:avLst/>
          </a:prstGeom>
        </p:spPr>
      </p:pic>
      <p:pic>
        <p:nvPicPr>
          <p:cNvPr id="10" name="Picture 9"/>
          <p:cNvPicPr>
            <a:picLocks noChangeAspect="1"/>
          </p:cNvPicPr>
          <p:nvPr/>
        </p:nvPicPr>
        <p:blipFill rotWithShape="1">
          <a:blip r:embed="rId8" cstate="hqprint">
            <a:extLst>
              <a:ext uri="{28A0092B-C50C-407E-A947-70E740481C1C}">
                <a14:useLocalDpi xmlns:a14="http://schemas.microsoft.com/office/drawing/2010/main" val="0"/>
              </a:ext>
            </a:extLst>
          </a:blip>
          <a:srcRect l="9581" t="3931" r="7766"/>
          <a:stretch/>
        </p:blipFill>
        <p:spPr>
          <a:xfrm>
            <a:off x="9485376" y="2352593"/>
            <a:ext cx="2466980" cy="2150563"/>
          </a:xfrm>
          <a:prstGeom prst="rect">
            <a:avLst/>
          </a:prstGeom>
        </p:spPr>
      </p:pic>
      <p:pic>
        <p:nvPicPr>
          <p:cNvPr id="11" name="Picture 1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882419" y="2538560"/>
            <a:ext cx="2414954" cy="1811216"/>
          </a:xfrm>
          <a:prstGeom prst="rect">
            <a:avLst/>
          </a:prstGeom>
        </p:spPr>
      </p:pic>
      <p:pic>
        <p:nvPicPr>
          <p:cNvPr id="12" name="Picture 11" descr="cid:39af7bda-5762-43f1-8437-81fa93cead29@ausprd01.prod.outlook.com"/>
          <p:cNvPicPr/>
          <p:nvPr/>
        </p:nvPicPr>
        <p:blipFill>
          <a:blip r:embed="rId10" r:link="rId11" cstate="hqprint">
            <a:extLst>
              <a:ext uri="{28A0092B-C50C-407E-A947-70E740481C1C}">
                <a14:useLocalDpi xmlns:a14="http://schemas.microsoft.com/office/drawing/2010/main" val="0"/>
              </a:ext>
            </a:extLst>
          </a:blip>
          <a:srcRect/>
          <a:stretch>
            <a:fillRect/>
          </a:stretch>
        </p:blipFill>
        <p:spPr bwMode="auto">
          <a:xfrm>
            <a:off x="10462394" y="426052"/>
            <a:ext cx="1392426" cy="1849539"/>
          </a:xfrm>
          <a:prstGeom prst="rect">
            <a:avLst/>
          </a:prstGeom>
          <a:noFill/>
          <a:ln>
            <a:noFill/>
          </a:ln>
        </p:spPr>
      </p:pic>
      <p:pic>
        <p:nvPicPr>
          <p:cNvPr id="13" name="Picture 12"/>
          <p:cNvPicPr>
            <a:picLocks noChangeAspect="1"/>
          </p:cNvPicPr>
          <p:nvPr/>
        </p:nvPicPr>
        <p:blipFill rotWithShape="1">
          <a:blip r:embed="rId12" cstate="hqprint">
            <a:extLst>
              <a:ext uri="{28A0092B-C50C-407E-A947-70E740481C1C}">
                <a14:useLocalDpi xmlns:a14="http://schemas.microsoft.com/office/drawing/2010/main" val="0"/>
              </a:ext>
            </a:extLst>
          </a:blip>
          <a:srcRect t="12083" b="24165"/>
          <a:stretch/>
        </p:blipFill>
        <p:spPr>
          <a:xfrm>
            <a:off x="4950908" y="4523517"/>
            <a:ext cx="2578849" cy="2192054"/>
          </a:xfrm>
          <a:prstGeom prst="rect">
            <a:avLst/>
          </a:prstGeom>
        </p:spPr>
      </p:pic>
    </p:spTree>
    <p:extLst>
      <p:ext uri="{BB962C8B-B14F-4D97-AF65-F5344CB8AC3E}">
        <p14:creationId xmlns:p14="http://schemas.microsoft.com/office/powerpoint/2010/main" val="2409712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boto Light" panose="02000000000000000000" pitchFamily="2" charset="0"/>
                <a:ea typeface="Roboto Light" panose="02000000000000000000" pitchFamily="2" charset="0"/>
              </a:rPr>
              <a:t>What next?</a:t>
            </a:r>
            <a:endParaRPr lang="en-AU" dirty="0">
              <a:latin typeface="Roboto Light" panose="02000000000000000000" pitchFamily="2" charset="0"/>
              <a:ea typeface="Roboto Light" panose="02000000000000000000" pitchFamily="2" charset="0"/>
            </a:endParaRPr>
          </a:p>
        </p:txBody>
      </p:sp>
      <p:sp>
        <p:nvSpPr>
          <p:cNvPr id="4" name="Content Placeholder 2"/>
          <p:cNvSpPr>
            <a:spLocks noGrp="1"/>
          </p:cNvSpPr>
          <p:nvPr>
            <p:ph idx="1"/>
          </p:nvPr>
        </p:nvSpPr>
        <p:spPr>
          <a:xfrm>
            <a:off x="1033146" y="1062000"/>
            <a:ext cx="10978007" cy="5184576"/>
          </a:xfrm>
        </p:spPr>
        <p:txBody>
          <a:bodyPr>
            <a:noAutofit/>
          </a:bodyPr>
          <a:lstStyle/>
          <a:p>
            <a:pPr lvl="1">
              <a:lnSpc>
                <a:spcPct val="150000"/>
              </a:lnSpc>
              <a:spcBef>
                <a:spcPts val="1600"/>
              </a:spcBef>
              <a:buClr>
                <a:srgbClr val="00B0F0"/>
              </a:buClr>
            </a:pPr>
            <a:r>
              <a:rPr lang="en-US" sz="3200" dirty="0">
                <a:solidFill>
                  <a:schemeClr val="tx1"/>
                </a:solidFill>
                <a:latin typeface="Roboto Light" panose="02000000000000000000" pitchFamily="2" charset="0"/>
                <a:ea typeface="Roboto Light" panose="02000000000000000000" pitchFamily="2" charset="0"/>
                <a:cs typeface="Arial" panose="020B0604020202020204" pitchFamily="34" charset="0"/>
              </a:rPr>
              <a:t>Become familiar with the subject outline</a:t>
            </a:r>
          </a:p>
          <a:p>
            <a:pPr lvl="1">
              <a:lnSpc>
                <a:spcPct val="150000"/>
              </a:lnSpc>
              <a:buClr>
                <a:srgbClr val="00B0F0"/>
              </a:buClr>
              <a:buFont typeface="Arial" panose="020B0604020202020204" pitchFamily="34" charset="0"/>
              <a:buChar char="•"/>
            </a:pPr>
            <a:r>
              <a:rPr lang="en-US" sz="3200" dirty="0">
                <a:latin typeface="Roboto Light" panose="02000000000000000000" pitchFamily="2" charset="0"/>
                <a:ea typeface="Roboto Light" panose="02000000000000000000" pitchFamily="2" charset="0"/>
                <a:cs typeface="Arial" panose="020B0604020202020204" pitchFamily="34" charset="0"/>
              </a:rPr>
              <a:t>P</a:t>
            </a:r>
            <a:r>
              <a:rPr lang="en-US" sz="3200" dirty="0">
                <a:solidFill>
                  <a:schemeClr val="tx1"/>
                </a:solidFill>
                <a:latin typeface="Roboto Light" panose="02000000000000000000" pitchFamily="2" charset="0"/>
                <a:ea typeface="Roboto Light" panose="02000000000000000000" pitchFamily="2" charset="0"/>
                <a:cs typeface="Arial" panose="020B0604020202020204" pitchFamily="34" charset="0"/>
              </a:rPr>
              <a:t>olish or modify a pre-approved </a:t>
            </a:r>
            <a:r>
              <a:rPr lang="en-US" sz="3200" dirty="0">
                <a:latin typeface="Roboto Light" panose="02000000000000000000" pitchFamily="2" charset="0"/>
                <a:ea typeface="Roboto Light" panose="02000000000000000000" pitchFamily="2" charset="0"/>
                <a:cs typeface="Arial" panose="020B0604020202020204" pitchFamily="34" charset="0"/>
              </a:rPr>
              <a:t>LAP </a:t>
            </a:r>
            <a:r>
              <a:rPr lang="en-US" sz="3200" dirty="0">
                <a:solidFill>
                  <a:schemeClr val="tx1"/>
                </a:solidFill>
                <a:latin typeface="Roboto Light" panose="02000000000000000000" pitchFamily="2" charset="0"/>
                <a:ea typeface="Roboto Light" panose="02000000000000000000" pitchFamily="2" charset="0"/>
                <a:cs typeface="Arial" panose="020B0604020202020204" pitchFamily="34" charset="0"/>
              </a:rPr>
              <a:t>(with the addendum) or design you own</a:t>
            </a:r>
          </a:p>
          <a:p>
            <a:pPr lvl="1">
              <a:lnSpc>
                <a:spcPct val="150000"/>
              </a:lnSpc>
              <a:buClr>
                <a:srgbClr val="00B0F0"/>
              </a:buClr>
              <a:buFont typeface="Arial" panose="020B0604020202020204" pitchFamily="34" charset="0"/>
              <a:buChar char="•"/>
            </a:pPr>
            <a:r>
              <a:rPr lang="en-US" sz="3200" dirty="0">
                <a:latin typeface="Roboto Light" panose="02000000000000000000" pitchFamily="2" charset="0"/>
                <a:ea typeface="Roboto Light" panose="02000000000000000000" pitchFamily="2" charset="0"/>
                <a:cs typeface="Arial" panose="020B0604020202020204" pitchFamily="34" charset="0"/>
              </a:rPr>
              <a:t>Develop new and interesting tasks or adapt exemplar tasks</a:t>
            </a:r>
          </a:p>
          <a:p>
            <a:pPr lvl="1">
              <a:lnSpc>
                <a:spcPct val="150000"/>
              </a:lnSpc>
              <a:buClr>
                <a:srgbClr val="00B0F0"/>
              </a:buClr>
            </a:pPr>
            <a:r>
              <a:rPr lang="en-US" sz="3200" dirty="0">
                <a:latin typeface="Roboto Light" panose="02000000000000000000" pitchFamily="2" charset="0"/>
                <a:ea typeface="Roboto Light" panose="02000000000000000000" pitchFamily="2" charset="0"/>
                <a:cs typeface="Arial" panose="020B0604020202020204" pitchFamily="34" charset="0"/>
              </a:rPr>
              <a:t>F</a:t>
            </a:r>
            <a:r>
              <a:rPr lang="en-US" sz="3200" dirty="0">
                <a:solidFill>
                  <a:schemeClr val="tx1"/>
                </a:solidFill>
                <a:latin typeface="Roboto Light" panose="02000000000000000000" pitchFamily="2" charset="0"/>
                <a:ea typeface="Roboto Light" panose="02000000000000000000" pitchFamily="2" charset="0"/>
                <a:cs typeface="Arial" panose="020B0604020202020204" pitchFamily="34" charset="0"/>
              </a:rPr>
              <a:t>inalise a teaching program</a:t>
            </a:r>
          </a:p>
          <a:p>
            <a:pPr lvl="1">
              <a:lnSpc>
                <a:spcPct val="150000"/>
              </a:lnSpc>
              <a:buClr>
                <a:srgbClr val="00B0F0"/>
              </a:buClr>
              <a:buFont typeface="Arial" panose="020B0604020202020204" pitchFamily="34" charset="0"/>
              <a:buChar char="•"/>
            </a:pPr>
            <a:r>
              <a:rPr lang="en-US" sz="3200" dirty="0">
                <a:latin typeface="Roboto Light" panose="02000000000000000000" pitchFamily="2" charset="0"/>
                <a:ea typeface="Roboto Light" panose="02000000000000000000" pitchFamily="2" charset="0"/>
                <a:cs typeface="Arial" panose="020B0604020202020204" pitchFamily="34" charset="0"/>
              </a:rPr>
              <a:t>Keep checking the website</a:t>
            </a:r>
          </a:p>
        </p:txBody>
      </p:sp>
    </p:spTree>
    <p:extLst>
      <p:ext uri="{BB962C8B-B14F-4D97-AF65-F5344CB8AC3E}">
        <p14:creationId xmlns:p14="http://schemas.microsoft.com/office/powerpoint/2010/main" val="129944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7139354" y="3305909"/>
            <a:ext cx="4705350" cy="2981325"/>
          </a:xfrm>
          <a:prstGeom prst="rect">
            <a:avLst/>
          </a:prstGeom>
        </p:spPr>
      </p:pic>
    </p:spTree>
    <p:extLst>
      <p:ext uri="{BB962C8B-B14F-4D97-AF65-F5344CB8AC3E}">
        <p14:creationId xmlns:p14="http://schemas.microsoft.com/office/powerpoint/2010/main" val="104275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Quality Curriculum Key Performance Indicators</a:t>
            </a:r>
            <a:endParaRPr lang="en-AU" dirty="0"/>
          </a:p>
        </p:txBody>
      </p:sp>
      <p:sp>
        <p:nvSpPr>
          <p:cNvPr id="3" name="Content Placeholder 2"/>
          <p:cNvSpPr>
            <a:spLocks noGrp="1"/>
          </p:cNvSpPr>
          <p:nvPr>
            <p:ph idx="1"/>
          </p:nvPr>
        </p:nvSpPr>
        <p:spPr>
          <a:xfrm>
            <a:off x="1042288" y="1999846"/>
            <a:ext cx="3951743" cy="3426873"/>
          </a:xfrm>
        </p:spPr>
        <p:txBody>
          <a:bodyPr>
            <a:normAutofit lnSpcReduction="10000"/>
          </a:bodyPr>
          <a:lstStyle/>
          <a:p>
            <a:pPr>
              <a:buNone/>
            </a:pPr>
            <a:r>
              <a:rPr lang="en-AU" dirty="0"/>
              <a:t>The principles of subject renewal set out in the </a:t>
            </a:r>
            <a:r>
              <a:rPr lang="en-AU" i="1" dirty="0"/>
              <a:t>SACE Subject Renewal Policy</a:t>
            </a:r>
            <a:r>
              <a:rPr lang="en-AU" dirty="0"/>
              <a:t> are:</a:t>
            </a:r>
          </a:p>
          <a:p>
            <a:pPr>
              <a:buNone/>
            </a:pPr>
            <a:endParaRPr lang="en-AU" dirty="0"/>
          </a:p>
          <a:p>
            <a:pPr marL="457200" indent="-457200">
              <a:buFont typeface="Wingdings" panose="05000000000000000000" pitchFamily="2" charset="2"/>
              <a:buChar char="q"/>
            </a:pPr>
            <a:r>
              <a:rPr lang="en-US" dirty="0"/>
              <a:t>quality learning</a:t>
            </a:r>
            <a:endParaRPr lang="en-AU" dirty="0"/>
          </a:p>
          <a:p>
            <a:pPr marL="457200" indent="-457200">
              <a:buFont typeface="Wingdings" panose="05000000000000000000" pitchFamily="2" charset="2"/>
              <a:buChar char="q"/>
            </a:pPr>
            <a:r>
              <a:rPr lang="en-US" dirty="0"/>
              <a:t>engagement</a:t>
            </a:r>
            <a:endParaRPr lang="en-AU" dirty="0"/>
          </a:p>
          <a:p>
            <a:pPr marL="457200" indent="-457200">
              <a:buFont typeface="Wingdings" panose="05000000000000000000" pitchFamily="2" charset="2"/>
              <a:buChar char="q"/>
            </a:pPr>
            <a:r>
              <a:rPr lang="en-US" dirty="0"/>
              <a:t>innovation </a:t>
            </a:r>
            <a:endParaRPr lang="en-AU" dirty="0"/>
          </a:p>
          <a:p>
            <a:pPr marL="457200" indent="-457200">
              <a:buFont typeface="Wingdings" panose="05000000000000000000" pitchFamily="2" charset="2"/>
              <a:buChar char="q"/>
            </a:pPr>
            <a:r>
              <a:rPr lang="en-US" dirty="0"/>
              <a:t>quality assessment</a:t>
            </a:r>
            <a:endParaRPr lang="en-AU" dirty="0"/>
          </a:p>
          <a:p>
            <a:pPr marL="457200" indent="-457200">
              <a:buFont typeface="Wingdings" panose="05000000000000000000" pitchFamily="2" charset="2"/>
              <a:buChar char="q"/>
            </a:pPr>
            <a:r>
              <a:rPr lang="en-US" dirty="0"/>
              <a:t>manageability</a:t>
            </a:r>
            <a:endParaRPr lang="en-AU" dirty="0"/>
          </a:p>
          <a:p>
            <a:endParaRPr lang="en-AU" dirty="0"/>
          </a:p>
        </p:txBody>
      </p:sp>
      <p:sp>
        <p:nvSpPr>
          <p:cNvPr id="4" name="TextBox 3"/>
          <p:cNvSpPr txBox="1"/>
          <p:nvPr/>
        </p:nvSpPr>
        <p:spPr>
          <a:xfrm>
            <a:off x="6247200" y="1908434"/>
            <a:ext cx="5782958" cy="3416320"/>
          </a:xfrm>
          <a:prstGeom prst="rect">
            <a:avLst/>
          </a:prstGeom>
          <a:noFill/>
        </p:spPr>
        <p:txBody>
          <a:bodyPr wrap="square" rtlCol="0">
            <a:spAutoFit/>
          </a:bodyPr>
          <a:lstStyle/>
          <a:p>
            <a:pPr>
              <a:buNone/>
            </a:pPr>
            <a:r>
              <a:rPr lang="en-AU" sz="2400" dirty="0">
                <a:solidFill>
                  <a:schemeClr val="accent4">
                    <a:lumMod val="75000"/>
                  </a:schemeClr>
                </a:solidFill>
              </a:rPr>
              <a:t>From these principles, five features of quality learning form the KPI focus areas of: </a:t>
            </a:r>
          </a:p>
          <a:p>
            <a:pPr>
              <a:buNone/>
            </a:pPr>
            <a:endParaRPr lang="en-AU" sz="2400" dirty="0">
              <a:solidFill>
                <a:schemeClr val="accent4">
                  <a:lumMod val="75000"/>
                </a:schemeClr>
              </a:solidFill>
            </a:endParaRPr>
          </a:p>
          <a:p>
            <a:pPr marL="457200" indent="-457200">
              <a:buFont typeface="Wingdings" panose="05000000000000000000" pitchFamily="2" charset="2"/>
              <a:buChar char="q"/>
            </a:pPr>
            <a:r>
              <a:rPr lang="en-AU" sz="2400" dirty="0">
                <a:solidFill>
                  <a:schemeClr val="accent4">
                    <a:lumMod val="75000"/>
                  </a:schemeClr>
                </a:solidFill>
              </a:rPr>
              <a:t>Growth in capabilities</a:t>
            </a:r>
          </a:p>
          <a:p>
            <a:pPr marL="457200" indent="-457200">
              <a:buFont typeface="Wingdings" panose="05000000000000000000" pitchFamily="2" charset="2"/>
              <a:buChar char="q"/>
            </a:pPr>
            <a:r>
              <a:rPr lang="en-AU" sz="2400" dirty="0">
                <a:solidFill>
                  <a:schemeClr val="accent4">
                    <a:lumMod val="75000"/>
                  </a:schemeClr>
                </a:solidFill>
              </a:rPr>
              <a:t>Conceptual and contextual learning</a:t>
            </a:r>
          </a:p>
          <a:p>
            <a:pPr marL="457200" indent="-457200">
              <a:buFont typeface="Wingdings" panose="05000000000000000000" pitchFamily="2" charset="2"/>
              <a:buChar char="q"/>
            </a:pPr>
            <a:r>
              <a:rPr lang="en-AU" sz="2400" dirty="0">
                <a:solidFill>
                  <a:schemeClr val="accent4">
                    <a:lumMod val="75000"/>
                  </a:schemeClr>
                </a:solidFill>
              </a:rPr>
              <a:t>Transformative learning</a:t>
            </a:r>
          </a:p>
          <a:p>
            <a:pPr marL="457200" indent="-457200">
              <a:buFont typeface="Wingdings" panose="05000000000000000000" pitchFamily="2" charset="2"/>
              <a:buChar char="q"/>
            </a:pPr>
            <a:r>
              <a:rPr lang="en-AU" sz="2400" dirty="0">
                <a:solidFill>
                  <a:schemeClr val="accent4">
                    <a:lumMod val="75000"/>
                  </a:schemeClr>
                </a:solidFill>
              </a:rPr>
              <a:t>Relevant, engaging learning</a:t>
            </a:r>
          </a:p>
          <a:p>
            <a:pPr marL="457200" indent="-457200">
              <a:buFont typeface="Wingdings" panose="05000000000000000000" pitchFamily="2" charset="2"/>
              <a:buChar char="q"/>
            </a:pPr>
            <a:r>
              <a:rPr lang="en-AU" sz="2400" dirty="0">
                <a:solidFill>
                  <a:schemeClr val="accent4">
                    <a:lumMod val="75000"/>
                  </a:schemeClr>
                </a:solidFill>
              </a:rPr>
              <a:t>Collaborative learning</a:t>
            </a:r>
          </a:p>
        </p:txBody>
      </p:sp>
      <p:sp>
        <p:nvSpPr>
          <p:cNvPr id="5" name="Right Arrow 4"/>
          <p:cNvSpPr/>
          <p:nvPr/>
        </p:nvSpPr>
        <p:spPr>
          <a:xfrm>
            <a:off x="4994032" y="2651419"/>
            <a:ext cx="1090608" cy="1930349"/>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8897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99" y="412869"/>
            <a:ext cx="9579778" cy="1678012"/>
          </a:xfrm>
        </p:spPr>
        <p:txBody>
          <a:bodyPr>
            <a:normAutofit/>
          </a:bodyPr>
          <a:lstStyle/>
          <a:p>
            <a:r>
              <a:rPr lang="en-US" dirty="0"/>
              <a:t>Subject Renewal Advisory group addressed these questions…..</a:t>
            </a:r>
            <a:endParaRPr lang="en-AU" dirty="0"/>
          </a:p>
        </p:txBody>
      </p:sp>
      <p:sp>
        <p:nvSpPr>
          <p:cNvPr id="3" name="Content Placeholder 2"/>
          <p:cNvSpPr>
            <a:spLocks noGrp="1"/>
          </p:cNvSpPr>
          <p:nvPr>
            <p:ph sz="half" idx="1"/>
          </p:nvPr>
        </p:nvSpPr>
        <p:spPr>
          <a:xfrm>
            <a:off x="1785746" y="2188274"/>
            <a:ext cx="9960778" cy="3600400"/>
          </a:xfrm>
        </p:spPr>
        <p:txBody>
          <a:bodyPr>
            <a:normAutofit fontScale="85000" lnSpcReduction="20000"/>
          </a:bodyPr>
          <a:lstStyle/>
          <a:p>
            <a:r>
              <a:rPr lang="en-US" i="1" dirty="0"/>
              <a:t>Will students want to select, learn and engage with this subject?</a:t>
            </a:r>
          </a:p>
          <a:p>
            <a:pPr>
              <a:buNone/>
            </a:pPr>
            <a:endParaRPr lang="en-US" i="1" dirty="0"/>
          </a:p>
          <a:p>
            <a:r>
              <a:rPr lang="en-US" i="1" dirty="0"/>
              <a:t>Will teachers want to teach this subject?</a:t>
            </a:r>
          </a:p>
          <a:p>
            <a:endParaRPr lang="en-US" i="1" dirty="0"/>
          </a:p>
          <a:p>
            <a:r>
              <a:rPr lang="en-US" i="1" dirty="0"/>
              <a:t>Will schools offer this subject?</a:t>
            </a:r>
          </a:p>
          <a:p>
            <a:endParaRPr lang="en-US" i="1" dirty="0"/>
          </a:p>
          <a:p>
            <a:r>
              <a:rPr lang="en-US" i="1" dirty="0"/>
              <a:t>Will this subject lead to entrepreneurship, employment opportunities and </a:t>
            </a:r>
          </a:p>
          <a:p>
            <a:r>
              <a:rPr lang="en-US" i="1" dirty="0"/>
              <a:t>life long learning?</a:t>
            </a:r>
          </a:p>
          <a:p>
            <a:endParaRPr lang="en-US" i="1" dirty="0"/>
          </a:p>
          <a:p>
            <a:r>
              <a:rPr lang="en-US" i="1" dirty="0"/>
              <a:t>How will this subject develop responsible citizens?</a:t>
            </a:r>
            <a:endParaRPr lang="en-AU"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883" y="4976445"/>
            <a:ext cx="1425087" cy="1425087"/>
          </a:xfrm>
          <a:prstGeom prst="rect">
            <a:avLst/>
          </a:prstGeom>
        </p:spPr>
      </p:pic>
    </p:spTree>
    <p:extLst>
      <p:ext uri="{BB962C8B-B14F-4D97-AF65-F5344CB8AC3E}">
        <p14:creationId xmlns:p14="http://schemas.microsoft.com/office/powerpoint/2010/main" val="155745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 outline specifics</a:t>
            </a:r>
            <a:endParaRPr lang="en-AU" dirty="0"/>
          </a:p>
        </p:txBody>
      </p:sp>
      <p:pic>
        <p:nvPicPr>
          <p:cNvPr id="4" name="Picture 3"/>
          <p:cNvPicPr>
            <a:picLocks noChangeAspect="1"/>
          </p:cNvPicPr>
          <p:nvPr/>
        </p:nvPicPr>
        <p:blipFill>
          <a:blip r:embed="rId3"/>
          <a:stretch>
            <a:fillRect/>
          </a:stretch>
        </p:blipFill>
        <p:spPr>
          <a:xfrm>
            <a:off x="6840349" y="317407"/>
            <a:ext cx="4624821" cy="193098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6124350" y="3265549"/>
            <a:ext cx="5443362" cy="2564502"/>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912000" y="1630836"/>
            <a:ext cx="10135985" cy="4641011"/>
          </a:xfrm>
        </p:spPr>
        <p:txBody>
          <a:bodyPr/>
          <a:lstStyle/>
          <a:p>
            <a:r>
              <a:rPr lang="en-US" dirty="0"/>
              <a:t>Stage 1:   100% school assessment</a:t>
            </a:r>
          </a:p>
          <a:p>
            <a:endParaRPr lang="en-US" dirty="0"/>
          </a:p>
          <a:p>
            <a:r>
              <a:rPr lang="en-US" dirty="0"/>
              <a:t>Stage 2:    30% external assessment  &amp; 70% school assessment </a:t>
            </a:r>
          </a:p>
          <a:p>
            <a:endParaRPr lang="en-US" dirty="0"/>
          </a:p>
          <a:p>
            <a:r>
              <a:rPr lang="en-US" dirty="0"/>
              <a:t>Structure of subject outline </a:t>
            </a:r>
          </a:p>
          <a:p>
            <a:pPr lvl="2"/>
            <a:r>
              <a:rPr lang="en-US" dirty="0"/>
              <a:t>capabilities</a:t>
            </a:r>
          </a:p>
          <a:p>
            <a:pPr lvl="2"/>
            <a:r>
              <a:rPr lang="en-US" dirty="0"/>
              <a:t>learning requirements</a:t>
            </a:r>
          </a:p>
          <a:p>
            <a:pPr lvl="2"/>
            <a:r>
              <a:rPr lang="en-US" dirty="0"/>
              <a:t>content</a:t>
            </a:r>
          </a:p>
          <a:p>
            <a:pPr lvl="2"/>
            <a:r>
              <a:rPr lang="en-US" dirty="0"/>
              <a:t>assessment</a:t>
            </a:r>
          </a:p>
          <a:p>
            <a:pPr marL="0" lvl="1" indent="0">
              <a:buNone/>
            </a:pPr>
            <a:r>
              <a:rPr lang="en-US" dirty="0"/>
              <a:t>  </a:t>
            </a:r>
          </a:p>
          <a:p>
            <a:r>
              <a:rPr lang="en-US" dirty="0"/>
              <a:t>Maximum of 3 assessment types</a:t>
            </a:r>
          </a:p>
        </p:txBody>
      </p:sp>
    </p:spTree>
    <p:extLst>
      <p:ext uri="{BB962C8B-B14F-4D97-AF65-F5344CB8AC3E}">
        <p14:creationId xmlns:p14="http://schemas.microsoft.com/office/powerpoint/2010/main" val="365001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Name!</a:t>
            </a:r>
            <a:endParaRPr lang="en-AU" dirty="0"/>
          </a:p>
        </p:txBody>
      </p:sp>
      <p:sp>
        <p:nvSpPr>
          <p:cNvPr id="3" name="Content Placeholder 2"/>
          <p:cNvSpPr>
            <a:spLocks noGrp="1"/>
          </p:cNvSpPr>
          <p:nvPr>
            <p:ph idx="1"/>
          </p:nvPr>
        </p:nvSpPr>
        <p:spPr/>
        <p:txBody>
          <a:bodyPr/>
          <a:lstStyle/>
          <a:p>
            <a:r>
              <a:rPr lang="en-US" sz="4800" dirty="0"/>
              <a:t>Design, Technology and Engineering</a:t>
            </a:r>
          </a:p>
          <a:p>
            <a:endParaRPr lang="en-US" dirty="0"/>
          </a:p>
          <a:p>
            <a:endParaRPr lang="en-US" dirty="0"/>
          </a:p>
          <a:p>
            <a:r>
              <a:rPr lang="en-US" dirty="0"/>
              <a:t>New contexts</a:t>
            </a:r>
          </a:p>
          <a:p>
            <a:endParaRPr lang="en-US" dirty="0"/>
          </a:p>
          <a:p>
            <a:pPr marL="342900" indent="-342900">
              <a:buFont typeface="Wingdings" panose="05000000000000000000" pitchFamily="2" charset="2"/>
              <a:buChar char="q"/>
            </a:pPr>
            <a:r>
              <a:rPr lang="en-US" dirty="0"/>
              <a:t>Digital Communication Solutions</a:t>
            </a:r>
          </a:p>
          <a:p>
            <a:pPr marL="342900" indent="-342900">
              <a:buFont typeface="Wingdings" panose="05000000000000000000" pitchFamily="2" charset="2"/>
              <a:buChar char="q"/>
            </a:pPr>
            <a:r>
              <a:rPr lang="en-US" dirty="0"/>
              <a:t>Industry and Entrepreneurial Solutions</a:t>
            </a:r>
          </a:p>
          <a:p>
            <a:pPr marL="342900" indent="-342900">
              <a:buFont typeface="Wingdings" panose="05000000000000000000" pitchFamily="2" charset="2"/>
              <a:buChar char="q"/>
            </a:pPr>
            <a:r>
              <a:rPr lang="en-US" dirty="0"/>
              <a:t>Material Solutions</a:t>
            </a:r>
          </a:p>
          <a:p>
            <a:pPr marL="342900" indent="-342900">
              <a:buFont typeface="Wingdings" panose="05000000000000000000" pitchFamily="2" charset="2"/>
              <a:buChar char="q"/>
            </a:pPr>
            <a:r>
              <a:rPr lang="en-US" dirty="0"/>
              <a:t>Robotic and Electronic Systems</a:t>
            </a:r>
          </a:p>
          <a:p>
            <a:endParaRPr lang="en-US"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46278" y="2606919"/>
            <a:ext cx="4530970" cy="3398228"/>
          </a:xfrm>
          <a:prstGeom prst="rect">
            <a:avLst/>
          </a:prstGeom>
        </p:spPr>
      </p:pic>
    </p:spTree>
    <p:extLst>
      <p:ext uri="{BB962C8B-B14F-4D97-AF65-F5344CB8AC3E}">
        <p14:creationId xmlns:p14="http://schemas.microsoft.com/office/powerpoint/2010/main" val="966129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600" y="550985"/>
            <a:ext cx="10033000" cy="637808"/>
          </a:xfrm>
          <a:noFill/>
        </p:spPr>
        <p:txBody>
          <a:bodyPr vert="horz" lIns="91440" tIns="45720" rIns="91440" bIns="45720" rtlCol="0" anchor="b">
            <a:noAutofit/>
          </a:bodyPr>
          <a:lstStyle/>
          <a:p>
            <a:pPr algn="l"/>
            <a:r>
              <a:rPr lang="en-US" sz="3600" dirty="0"/>
              <a:t>SACE Completion</a:t>
            </a:r>
            <a:endParaRPr lang="en-AU" sz="3600" dirty="0"/>
          </a:p>
        </p:txBody>
      </p:sp>
      <p:sp>
        <p:nvSpPr>
          <p:cNvPr id="3" name="Subtitle 2"/>
          <p:cNvSpPr>
            <a:spLocks noGrp="1"/>
          </p:cNvSpPr>
          <p:nvPr>
            <p:ph type="subTitle" idx="1"/>
          </p:nvPr>
        </p:nvSpPr>
        <p:spPr>
          <a:xfrm>
            <a:off x="863600" y="1849438"/>
            <a:ext cx="10718800" cy="4322762"/>
          </a:xfrm>
        </p:spPr>
        <p:txBody>
          <a:bodyPr>
            <a:normAutofit fontScale="85000" lnSpcReduction="20000"/>
          </a:bodyPr>
          <a:lstStyle/>
          <a:p>
            <a:pPr algn="l"/>
            <a:r>
              <a:rPr lang="en-AU" b="1" dirty="0"/>
              <a:t>To complete the SACE,  students can do all or any of different DT&amp;E codes. </a:t>
            </a:r>
          </a:p>
          <a:p>
            <a:pPr algn="l"/>
            <a:r>
              <a:rPr lang="en-AU" b="1" dirty="0"/>
              <a:t>Stage 1 </a:t>
            </a:r>
            <a:r>
              <a:rPr lang="en-AU" dirty="0"/>
              <a:t>- students can do multiples of all codes without any penalty.</a:t>
            </a:r>
          </a:p>
          <a:p>
            <a:pPr algn="l"/>
            <a:r>
              <a:rPr lang="en-AU" b="1" dirty="0"/>
              <a:t>Stage 2 </a:t>
            </a:r>
            <a:r>
              <a:rPr lang="en-AU" dirty="0"/>
              <a:t>- SACE completion</a:t>
            </a:r>
          </a:p>
          <a:p>
            <a:pPr algn="l"/>
            <a:r>
              <a:rPr lang="en-AU" dirty="0"/>
              <a:t>	60 credits with a passing grade of C- or higher could be made up of three of the four new 	codes in DT&amp;E if a student wished. </a:t>
            </a:r>
          </a:p>
          <a:p>
            <a:pPr algn="l"/>
            <a:r>
              <a:rPr lang="en-AU" dirty="0"/>
              <a:t>	It is possible for a student to do all four codes in Stage 2</a:t>
            </a:r>
          </a:p>
          <a:p>
            <a:pPr algn="l"/>
            <a:endParaRPr lang="en-AU" dirty="0"/>
          </a:p>
          <a:p>
            <a:pPr algn="l"/>
            <a:r>
              <a:rPr lang="en-AU" dirty="0"/>
              <a:t>What if :</a:t>
            </a:r>
          </a:p>
          <a:p>
            <a:pPr algn="l"/>
            <a:r>
              <a:rPr lang="en-AU" dirty="0"/>
              <a:t>‘</a:t>
            </a:r>
            <a:r>
              <a:rPr lang="en-AU" i="1" dirty="0"/>
              <a:t>If a student undertakes two Stage 2 courses using the same code…. </a:t>
            </a:r>
          </a:p>
          <a:p>
            <a:pPr algn="l"/>
            <a:r>
              <a:rPr lang="en-AU" i="1" dirty="0"/>
              <a:t>i.e.  two x 2MRS20 – Materials Solution… one in wood and the other in fabrics</a:t>
            </a:r>
            <a:r>
              <a:rPr lang="en-AU" dirty="0"/>
              <a:t>,’</a:t>
            </a:r>
          </a:p>
          <a:p>
            <a:pPr marL="342900" indent="-342900" algn="l">
              <a:buFont typeface="Arial" panose="020B0604020202020204" pitchFamily="34" charset="0"/>
              <a:buChar char="•"/>
            </a:pPr>
            <a:r>
              <a:rPr lang="en-AU" dirty="0"/>
              <a:t>they would be precluded for SACE Completion </a:t>
            </a:r>
          </a:p>
          <a:p>
            <a:pPr marL="342900" indent="-342900" algn="l">
              <a:buFont typeface="Arial" panose="020B0604020202020204" pitchFamily="34" charset="0"/>
              <a:buChar char="•"/>
            </a:pPr>
            <a:r>
              <a:rPr lang="en-AU" dirty="0"/>
              <a:t>only one lot of 20 credits is used in achieving SACE completion </a:t>
            </a:r>
          </a:p>
          <a:p>
            <a:pPr marL="342900" indent="-342900" algn="l">
              <a:buFont typeface="Arial" panose="020B0604020202020204" pitchFamily="34" charset="0"/>
              <a:buChar char="•"/>
            </a:pPr>
            <a:r>
              <a:rPr lang="en-AU" dirty="0"/>
              <a:t>however both Stage 2 results are recorded on the students record of achievement </a:t>
            </a:r>
          </a:p>
          <a:p>
            <a:pPr algn="l"/>
            <a:endParaRPr lang="en-AU" dirty="0"/>
          </a:p>
        </p:txBody>
      </p:sp>
    </p:spTree>
    <p:extLst>
      <p:ext uri="{BB962C8B-B14F-4D97-AF65-F5344CB8AC3E}">
        <p14:creationId xmlns:p14="http://schemas.microsoft.com/office/powerpoint/2010/main" val="21859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ATAR </a:t>
            </a:r>
            <a:endParaRPr lang="en-AU" dirty="0"/>
          </a:p>
        </p:txBody>
      </p:sp>
      <p:pic>
        <p:nvPicPr>
          <p:cNvPr id="4" name="Content Placeholder 3"/>
          <p:cNvPicPr>
            <a:picLocks noGrp="1" noChangeAspect="1"/>
          </p:cNvPicPr>
          <p:nvPr>
            <p:ph idx="1"/>
          </p:nvPr>
        </p:nvPicPr>
        <p:blipFill>
          <a:blip r:embed="rId3"/>
          <a:stretch>
            <a:fillRect/>
          </a:stretch>
        </p:blipFill>
        <p:spPr>
          <a:xfrm>
            <a:off x="838200" y="1279524"/>
            <a:ext cx="3822700" cy="5155689"/>
          </a:xfrm>
          <a:prstGeom prst="rect">
            <a:avLst/>
          </a:prstGeom>
        </p:spPr>
      </p:pic>
      <p:pic>
        <p:nvPicPr>
          <p:cNvPr id="5" name="Picture 4"/>
          <p:cNvPicPr>
            <a:picLocks noChangeAspect="1"/>
          </p:cNvPicPr>
          <p:nvPr/>
        </p:nvPicPr>
        <p:blipFill>
          <a:blip r:embed="rId4"/>
          <a:stretch>
            <a:fillRect/>
          </a:stretch>
        </p:blipFill>
        <p:spPr>
          <a:xfrm>
            <a:off x="4546856" y="466725"/>
            <a:ext cx="6238875" cy="3286125"/>
          </a:xfrm>
          <a:prstGeom prst="rect">
            <a:avLst/>
          </a:prstGeom>
        </p:spPr>
      </p:pic>
      <p:sp>
        <p:nvSpPr>
          <p:cNvPr id="6" name="TextBox 5"/>
          <p:cNvSpPr txBox="1"/>
          <p:nvPr/>
        </p:nvSpPr>
        <p:spPr>
          <a:xfrm>
            <a:off x="5426330" y="3854450"/>
            <a:ext cx="6156069" cy="2308324"/>
          </a:xfrm>
          <a:prstGeom prst="rect">
            <a:avLst/>
          </a:prstGeom>
          <a:solidFill>
            <a:schemeClr val="accent4">
              <a:lumMod val="20000"/>
              <a:lumOff val="80000"/>
            </a:schemeClr>
          </a:solidFill>
        </p:spPr>
        <p:txBody>
          <a:bodyPr wrap="square" rtlCol="0">
            <a:spAutoFit/>
          </a:bodyPr>
          <a:lstStyle/>
          <a:p>
            <a:r>
              <a:rPr lang="en-US" dirty="0"/>
              <a:t>Counting restrictions - 40 credits can be used and must come from different codes</a:t>
            </a:r>
          </a:p>
          <a:p>
            <a:endParaRPr lang="en-AU" dirty="0"/>
          </a:p>
          <a:p>
            <a:r>
              <a:rPr lang="en-AU" dirty="0"/>
              <a:t>If a student undertakes two courses using the same code at Stage 2 i.e.  two x 2MRS20 – Materials solution… one in wood and the other in fabrics, </a:t>
            </a:r>
          </a:p>
          <a:p>
            <a:pPr marL="285750" indent="-285750">
              <a:buFont typeface="Arial" panose="020B0604020202020204" pitchFamily="34" charset="0"/>
              <a:buChar char="•"/>
            </a:pPr>
            <a:r>
              <a:rPr lang="en-AU" dirty="0"/>
              <a:t>then they would be precluded for the ATAR. </a:t>
            </a:r>
          </a:p>
          <a:p>
            <a:pPr marL="285750" indent="-285750">
              <a:buFont typeface="Arial" panose="020B0604020202020204" pitchFamily="34" charset="0"/>
              <a:buChar char="•"/>
            </a:pPr>
            <a:r>
              <a:rPr lang="en-AU" dirty="0"/>
              <a:t>Only the highest result gets used in calculating an ATAR.</a:t>
            </a:r>
          </a:p>
        </p:txBody>
      </p:sp>
    </p:spTree>
    <p:extLst>
      <p:ext uri="{BB962C8B-B14F-4D97-AF65-F5344CB8AC3E}">
        <p14:creationId xmlns:p14="http://schemas.microsoft.com/office/powerpoint/2010/main" val="33420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6196" y="5185775"/>
            <a:ext cx="3602181" cy="646331"/>
          </a:xfrm>
          <a:prstGeom prst="rect">
            <a:avLst/>
          </a:prstGeom>
          <a:noFill/>
        </p:spPr>
        <p:txBody>
          <a:bodyPr wrap="square" rtlCol="0">
            <a:spAutoFit/>
          </a:bodyPr>
          <a:lstStyle/>
          <a:p>
            <a:r>
              <a:rPr lang="en-US" dirty="0"/>
              <a:t>Refer to the teaching and learning strategies that explain this model.</a:t>
            </a:r>
            <a:endParaRPr lang="en-AU" dirty="0"/>
          </a:p>
        </p:txBody>
      </p:sp>
      <p:sp>
        <p:nvSpPr>
          <p:cNvPr id="2" name="Title 1"/>
          <p:cNvSpPr>
            <a:spLocks noGrp="1"/>
          </p:cNvSpPr>
          <p:nvPr>
            <p:ph type="title"/>
          </p:nvPr>
        </p:nvSpPr>
        <p:spPr>
          <a:xfrm>
            <a:off x="929584" y="785493"/>
            <a:ext cx="3668793" cy="856800"/>
          </a:xfrm>
        </p:spPr>
        <p:txBody>
          <a:bodyPr/>
          <a:lstStyle/>
          <a:p>
            <a:r>
              <a:rPr lang="en-US" dirty="0"/>
              <a:t>New Framework</a:t>
            </a:r>
            <a:endParaRPr lang="en-AU"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492708" y="461032"/>
            <a:ext cx="5995907" cy="607086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026215" y="1655078"/>
            <a:ext cx="4466493" cy="461665"/>
          </a:xfrm>
          <a:prstGeom prst="rect">
            <a:avLst/>
          </a:prstGeom>
          <a:noFill/>
        </p:spPr>
        <p:txBody>
          <a:bodyPr wrap="square" rtlCol="0">
            <a:spAutoFit/>
          </a:bodyPr>
          <a:lstStyle/>
          <a:p>
            <a:r>
              <a:rPr lang="en-US" sz="2400" b="1" dirty="0"/>
              <a:t>Design and realisation process</a:t>
            </a:r>
            <a:endParaRPr lang="en-AU" sz="2400" b="1" dirty="0"/>
          </a:p>
        </p:txBody>
      </p:sp>
    </p:spTree>
    <p:extLst>
      <p:ext uri="{BB962C8B-B14F-4D97-AF65-F5344CB8AC3E}">
        <p14:creationId xmlns:p14="http://schemas.microsoft.com/office/powerpoint/2010/main" val="3088878825"/>
      </p:ext>
    </p:extLst>
  </p:cSld>
  <p:clrMapOvr>
    <a:masterClrMapping/>
  </p:clrMapOvr>
</p:sld>
</file>

<file path=ppt/theme/theme1.xml><?xml version="1.0" encoding="utf-8"?>
<a:theme xmlns:a="http://schemas.openxmlformats.org/drawingml/2006/main" name="Content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BA5437C-7B0B-412D-89E2-D97C26B0726F}" vid="{444CF575-1FF5-4921-822C-E09615AE0659}"/>
    </a:ext>
  </a:extLst>
</a:theme>
</file>

<file path=ppt/theme/theme2.xml><?xml version="1.0" encoding="utf-8"?>
<a:theme xmlns:a="http://schemas.openxmlformats.org/drawingml/2006/main" name="Content with Sub heading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BA5437C-7B0B-412D-89E2-D97C26B0726F}" vid="{80D31FAE-2234-459A-9A1F-81C9FA328FBB}"/>
    </a:ext>
  </a:extLst>
</a:theme>
</file>

<file path=ppt/theme/theme3.xml><?xml version="1.0" encoding="utf-8"?>
<a:theme xmlns:a="http://schemas.openxmlformats.org/drawingml/2006/main" name="Cover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BA5437C-7B0B-412D-89E2-D97C26B0726F}" vid="{F96DDC88-2C59-4B4A-A41F-9B23826307EB}"/>
    </a:ext>
  </a:extLst>
</a:theme>
</file>

<file path=ppt/theme/theme4.xml><?xml version="1.0" encoding="utf-8"?>
<a:theme xmlns:a="http://schemas.openxmlformats.org/drawingml/2006/main" name="1_Content Master">
  <a:themeElements>
    <a:clrScheme name="SACE">
      <a:dk1>
        <a:sysClr val="windowText" lastClr="000000"/>
      </a:dk1>
      <a:lt1>
        <a:sysClr val="window" lastClr="FFFFFF"/>
      </a:lt1>
      <a:dk2>
        <a:srgbClr val="000000"/>
      </a:dk2>
      <a:lt2>
        <a:srgbClr val="FFFFFF"/>
      </a:lt2>
      <a:accent1>
        <a:srgbClr val="FF6319"/>
      </a:accent1>
      <a:accent2>
        <a:srgbClr val="565A5C"/>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CE PPT Template v1.0 (002).potx" id="{C1653429-2BB3-498C-8579-BDDA7BCE9667}" vid="{9D92D9F1-6D4A-44AA-8C01-31A5B987A43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CB029ECD6D85427BAD5E1D35DE4A29A4" version="1.0.0">
  <systemFields>
    <field name="Objective-Id">
      <value order="0">A890808</value>
    </field>
    <field name="Objective-Title">
      <value order="0">For website Design, Technology and Engineering implementation presentation 2019 Jan 2020</value>
    </field>
    <field name="Objective-Description">
      <value order="0"/>
    </field>
    <field name="Objective-CreationStamp">
      <value order="0">2020-01-16T03:00:43Z</value>
    </field>
    <field name="Objective-IsApproved">
      <value order="0">false</value>
    </field>
    <field name="Objective-IsPublished">
      <value order="0">false</value>
    </field>
    <field name="Objective-DatePublished">
      <value order="0"/>
    </field>
    <field name="Objective-ModificationStamp">
      <value order="0">2020-01-16T03:00:52Z</value>
    </field>
    <field name="Objective-Owner">
      <value order="0">Karen Collins</value>
    </field>
    <field name="Objective-Path">
      <value order="0">Objective Global Folder:SACE Support Materials:SACE Support Materials Stage 1:Business, Enterprise and Technology:Design, Technology and Engineering (from 2020):resources and forms</value>
    </field>
    <field name="Objective-Parent">
      <value order="0">resources and forms</value>
    </field>
    <field name="Objective-State">
      <value order="0">Being Drafted</value>
    </field>
    <field name="Objective-VersionId">
      <value order="0">vA1530880</value>
    </field>
    <field name="Objective-Version">
      <value order="0">0.1</value>
    </field>
    <field name="Objective-VersionNumber">
      <value order="0">1</value>
    </field>
    <field name="Objective-VersionComment">
      <value order="0"/>
    </field>
    <field name="Objective-FileNumber">
      <value order="0">qA17127</value>
    </field>
    <field name="Objective-Classification">
      <value order="0"/>
    </field>
    <field name="Objective-Caveats">
      <value order="0"/>
    </field>
  </systemFields>
  <catalogues/>
</metadata>
</file>

<file path=customXml/itemProps1.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docProps/app.xml><?xml version="1.0" encoding="utf-8"?>
<Properties xmlns="http://schemas.openxmlformats.org/officeDocument/2006/extended-properties" xmlns:vt="http://schemas.openxmlformats.org/officeDocument/2006/docPropsVTypes">
  <Template>SB PowerPoint - 16_9 Template</Template>
  <TotalTime>1339</TotalTime>
  <Words>1438</Words>
  <Application>Microsoft Office PowerPoint</Application>
  <PresentationFormat>Widescreen</PresentationFormat>
  <Paragraphs>378</Paragraphs>
  <Slides>29</Slides>
  <Notes>29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Calibri</vt:lpstr>
      <vt:lpstr>Roboto Light</vt:lpstr>
      <vt:lpstr>Roboto Medium</vt:lpstr>
      <vt:lpstr>Symbol</vt:lpstr>
      <vt:lpstr>Wingdings</vt:lpstr>
      <vt:lpstr>Content Master</vt:lpstr>
      <vt:lpstr>Content with Sub heading Master</vt:lpstr>
      <vt:lpstr>Cover Master</vt:lpstr>
      <vt:lpstr>1_Content Master</vt:lpstr>
      <vt:lpstr>Design, Technology and Engineering implementation</vt:lpstr>
      <vt:lpstr>Summary of process</vt:lpstr>
      <vt:lpstr>Quality Curriculum Key Performance Indicators</vt:lpstr>
      <vt:lpstr>Subject Renewal Advisory group addressed these questions…..</vt:lpstr>
      <vt:lpstr>Subject outline specifics</vt:lpstr>
      <vt:lpstr>New Name!</vt:lpstr>
      <vt:lpstr>SACE Completion</vt:lpstr>
      <vt:lpstr>ATAR </vt:lpstr>
      <vt:lpstr>New Framework</vt:lpstr>
      <vt:lpstr>Resources</vt:lpstr>
      <vt:lpstr>Learning Requirements</vt:lpstr>
      <vt:lpstr>Assessment Design Criteria &amp; Specific Features</vt:lpstr>
      <vt:lpstr>PowerPoint Presentation</vt:lpstr>
      <vt:lpstr>Stage 1 Assessment Description</vt:lpstr>
      <vt:lpstr>Forms of evidence </vt:lpstr>
      <vt:lpstr>Stage 2 </vt:lpstr>
      <vt:lpstr>Sequencing of tasks example</vt:lpstr>
      <vt:lpstr>PowerPoint Presentation</vt:lpstr>
      <vt:lpstr>New website</vt:lpstr>
      <vt:lpstr>LAPS</vt:lpstr>
      <vt:lpstr>Both Stage 1 and Stage 2   Design, Technology and Engineering contexts/ codes/ subject outline   will commence in 2020</vt:lpstr>
      <vt:lpstr>PowerPoint Presentation</vt:lpstr>
      <vt:lpstr>Schools Online - processes and procedure</vt:lpstr>
      <vt:lpstr>Schools online</vt:lpstr>
      <vt:lpstr> Schools online</vt:lpstr>
      <vt:lpstr>PLATO</vt:lpstr>
      <vt:lpstr>PowerPoint Presentation</vt:lpstr>
      <vt:lpstr>What next?</vt:lpstr>
      <vt:lpstr>PowerPoint Presentation</vt:lpstr>
    </vt:vector>
  </TitlesOfParts>
  <Company>SACE Board of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Cresp, Joy (SACE)</dc:creator>
  <cp:lastModifiedBy>Collins, Karen (SACE)</cp:lastModifiedBy>
  <cp:revision>103</cp:revision>
  <cp:lastPrinted>2020-01-15T22:14:19Z</cp:lastPrinted>
  <dcterms:created xsi:type="dcterms:W3CDTF">2019-02-26T01:06:26Z</dcterms:created>
  <dcterms:modified xsi:type="dcterms:W3CDTF">2020-01-16T03:09:25Z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A890808</vt:lpwstr>
  </property>
  <property fmtid="{D5CDD505-2E9C-101B-9397-08002B2CF9AE}" pid="4" name="Objective-Title">
    <vt:lpwstr>For website Design, Technology and Engineering implementation presentation 2019 Jan 2020</vt:lpwstr>
  </property>
  <property fmtid="{D5CDD505-2E9C-101B-9397-08002B2CF9AE}" pid="5" name="Objective-Description">
    <vt:lpwstr/>
  </property>
  <property fmtid="{D5CDD505-2E9C-101B-9397-08002B2CF9AE}" pid="6" name="Objective-CreationStamp">
    <vt:filetime>2020-01-16T03:00:43Z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2020-01-16T03:00:52Z</vt:filetime>
  </property>
  <property fmtid="{D5CDD505-2E9C-101B-9397-08002B2CF9AE}" pid="11" name="Objective-Owner">
    <vt:lpwstr>Karen Collins</vt:lpwstr>
  </property>
  <property fmtid="{D5CDD505-2E9C-101B-9397-08002B2CF9AE}" pid="12" name="Objective-Path">
    <vt:lpwstr>Objective Global Folder:SACE Support Materials:SACE Support Materials Stage 1:Business, Enterprise and Technology:Design, Technology and Engineering (from 2020):resources and forms</vt:lpwstr>
  </property>
  <property fmtid="{D5CDD505-2E9C-101B-9397-08002B2CF9AE}" pid="13" name="Objective-Parent">
    <vt:lpwstr>resources and forms</vt:lpwstr>
  </property>
  <property fmtid="{D5CDD505-2E9C-101B-9397-08002B2CF9AE}" pid="14" name="Objective-State">
    <vt:lpwstr>Being Drafted</vt:lpwstr>
  </property>
  <property fmtid="{D5CDD505-2E9C-101B-9397-08002B2CF9AE}" pid="15" name="Objective-VersionId">
    <vt:lpwstr>vA1530880</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
  </property>
  <property fmtid="{D5CDD505-2E9C-101B-9397-08002B2CF9AE}" pid="19" name="Objective-FileNumber">
    <vt:lpwstr>qA17127</vt:lpwstr>
  </property>
  <property fmtid="{D5CDD505-2E9C-101B-9397-08002B2CF9AE}" pid="20" name="Objective-Classification">
    <vt:lpwstr/>
  </property>
  <property fmtid="{D5CDD505-2E9C-101B-9397-08002B2CF9AE}" pid="21" name="Objective-Caveats">
    <vt:lpwstr/>
  </property>
  <property fmtid="{D5CDD505-2E9C-101B-9397-08002B2CF9AE}" pid="22" name="Objective-Comment">
    <vt:lpwstr/>
  </property>
</Properties>
</file>