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handoutMasterIdLst>
    <p:handoutMasterId r:id="rId42"/>
  </p:handoutMasterIdLst>
  <p:sldIdLst>
    <p:sldId id="351" r:id="rId2"/>
    <p:sldId id="372" r:id="rId3"/>
    <p:sldId id="371" r:id="rId4"/>
    <p:sldId id="258" r:id="rId5"/>
    <p:sldId id="335" r:id="rId6"/>
    <p:sldId id="373" r:id="rId7"/>
    <p:sldId id="260" r:id="rId8"/>
    <p:sldId id="366" r:id="rId9"/>
    <p:sldId id="330" r:id="rId10"/>
    <p:sldId id="367" r:id="rId11"/>
    <p:sldId id="361" r:id="rId12"/>
    <p:sldId id="340" r:id="rId13"/>
    <p:sldId id="363" r:id="rId14"/>
    <p:sldId id="338" r:id="rId15"/>
    <p:sldId id="362" r:id="rId16"/>
    <p:sldId id="357" r:id="rId17"/>
    <p:sldId id="364" r:id="rId18"/>
    <p:sldId id="339" r:id="rId19"/>
    <p:sldId id="342" r:id="rId20"/>
    <p:sldId id="370" r:id="rId21"/>
    <p:sldId id="286" r:id="rId22"/>
    <p:sldId id="343" r:id="rId23"/>
    <p:sldId id="345" r:id="rId24"/>
    <p:sldId id="344" r:id="rId25"/>
    <p:sldId id="346" r:id="rId26"/>
    <p:sldId id="259" r:id="rId27"/>
    <p:sldId id="308" r:id="rId28"/>
    <p:sldId id="353" r:id="rId29"/>
    <p:sldId id="266" r:id="rId30"/>
    <p:sldId id="365" r:id="rId31"/>
    <p:sldId id="354" r:id="rId32"/>
    <p:sldId id="282" r:id="rId33"/>
    <p:sldId id="359" r:id="rId34"/>
    <p:sldId id="312" r:id="rId35"/>
    <p:sldId id="355" r:id="rId36"/>
    <p:sldId id="292" r:id="rId37"/>
    <p:sldId id="334" r:id="rId38"/>
    <p:sldId id="313" r:id="rId39"/>
    <p:sldId id="368" r:id="rId4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 " initials=" " lastIdx="1" clrIdx="0"/>
  <p:cmAuthor id="1" name=" " initials=" 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6"/>
    <a:srgbClr val="C5EB71"/>
    <a:srgbClr val="168EF2"/>
    <a:srgbClr val="00339A"/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1" autoAdjust="0"/>
    <p:restoredTop sz="36714" autoAdjust="0"/>
  </p:normalViewPr>
  <p:slideViewPr>
    <p:cSldViewPr>
      <p:cViewPr>
        <p:scale>
          <a:sx n="60" d="100"/>
          <a:sy n="60" d="100"/>
        </p:scale>
        <p:origin x="-105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98" y="-4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C84D-8AB7-403D-A4F6-9366B3792926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428F-E380-4F98-A04C-11E4FC1657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55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AA03D3-1C5F-404A-9DF6-576BF191B849}" type="datetimeFigureOut">
              <a:rPr lang="en-AU" smtClean="0"/>
              <a:pPr/>
              <a:t>21/10/2016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EBECA8-7B37-4E9D-9FB5-11127C7CBF6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69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338834" cy="17541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938" y="3525540"/>
            <a:ext cx="5723632" cy="4248472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685282" y="1149276"/>
            <a:ext cx="2376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Introductions – presenters and other SACE colleagues present</a:t>
            </a: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Sign-in, evacuation and housekeeping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3453532"/>
            <a:ext cx="5435600" cy="590465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1762125" cy="132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2085380"/>
            <a:ext cx="5435600" cy="7846020"/>
          </a:xfrm>
          <a:ln>
            <a:solidFill>
              <a:srgbClr val="FFFF00"/>
            </a:solidFill>
          </a:ln>
        </p:spPr>
        <p:txBody>
          <a:bodyPr/>
          <a:lstStyle/>
          <a:p>
            <a:endParaRPr lang="en-US" b="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1762125" cy="132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2085380"/>
            <a:ext cx="5435600" cy="7846020"/>
          </a:xfrm>
          <a:ln>
            <a:solidFill>
              <a:srgbClr val="FFFF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3453532"/>
            <a:ext cx="5435600" cy="590465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3453532"/>
            <a:ext cx="5435600" cy="590465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3453532"/>
            <a:ext cx="5435600" cy="5904656"/>
          </a:xfrm>
        </p:spPr>
        <p:txBody>
          <a:bodyPr/>
          <a:lstStyle/>
          <a:p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573088"/>
            <a:ext cx="2051050" cy="1538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2157388"/>
            <a:ext cx="5976664" cy="7560840"/>
          </a:xfrm>
        </p:spPr>
        <p:txBody>
          <a:bodyPr/>
          <a:lstStyle/>
          <a:p>
            <a:endParaRPr lang="en-US" sz="800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4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059113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3237508"/>
            <a:ext cx="5616624" cy="6192688"/>
          </a:xfrm>
        </p:spPr>
        <p:txBody>
          <a:bodyPr/>
          <a:lstStyle/>
          <a:p>
            <a:pPr lvl="0"/>
            <a:endParaRPr lang="en-AU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44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640138"/>
          </a:xfrm>
        </p:spPr>
        <p:txBody>
          <a:bodyPr/>
          <a:lstStyle/>
          <a:p>
            <a:pPr marL="0" indent="0">
              <a:buNone/>
            </a:pPr>
            <a:endParaRPr lang="en-AU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993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993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993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993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baseline="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938" y="3597548"/>
            <a:ext cx="5435600" cy="5616624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5812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851002" cy="288825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3669556"/>
            <a:ext cx="5435600" cy="5688632"/>
          </a:xfrm>
        </p:spPr>
        <p:txBody>
          <a:bodyPr/>
          <a:lstStyle/>
          <a:p>
            <a:pPr marL="0" indent="0">
              <a:buNone/>
            </a:pPr>
            <a:endParaRPr lang="en-US" sz="1200" i="1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801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1" i="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211638" cy="3157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4029596"/>
            <a:ext cx="5435600" cy="4824536"/>
          </a:xfrm>
        </p:spPr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059113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3237508"/>
            <a:ext cx="5435600" cy="6408712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554288" cy="1916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2733452"/>
            <a:ext cx="5544616" cy="6552728"/>
          </a:xfrm>
        </p:spPr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>
                <a:solidFill>
                  <a:prstClr val="black"/>
                </a:solidFill>
              </a:rPr>
              <a:pPr/>
              <a:t>31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346450" cy="2509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938" y="3309516"/>
            <a:ext cx="5832648" cy="640871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883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554288" cy="1916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2733452"/>
            <a:ext cx="5544616" cy="6552728"/>
          </a:xfrm>
        </p:spPr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283050" cy="3212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4101604"/>
            <a:ext cx="5670128" cy="4968552"/>
          </a:xfrm>
        </p:spPr>
        <p:txBody>
          <a:bodyPr/>
          <a:lstStyle/>
          <a:p>
            <a:endParaRPr lang="en-US" sz="1200" baseline="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>
                <a:solidFill>
                  <a:prstClr val="black"/>
                </a:solidFill>
              </a:rPr>
              <a:pPr/>
              <a:t>35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272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715098" cy="353632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4389636"/>
            <a:ext cx="5435600" cy="4824536"/>
          </a:xfrm>
        </p:spPr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338388" cy="1754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970" y="2589436"/>
            <a:ext cx="5435600" cy="7056784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627313" cy="197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2949476"/>
            <a:ext cx="5435600" cy="6480720"/>
          </a:xfrm>
        </p:spPr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6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829298" y="114927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will provide an overview of elements of the subject outline, which are applicable to all Stage 1 science subjects.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122488" cy="159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2373412"/>
            <a:ext cx="5435600" cy="7128792"/>
          </a:xfrm>
        </p:spPr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3453532"/>
            <a:ext cx="5435600" cy="590465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46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28CC6D-5D0C-4FE8-A305-993E337F23D5}" type="datetimeFigureOut">
              <a:rPr lang="en-AU" smtClean="0"/>
              <a:pPr/>
              <a:t>21/10/2016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3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980728"/>
            <a:ext cx="8496944" cy="3960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Integration of Australian Curriculum</a:t>
            </a:r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12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Stage 1 Science</a:t>
            </a:r>
            <a:b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Implementation Workshops</a:t>
            </a:r>
            <a:endParaRPr lang="en-AU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36512" y="4869160"/>
            <a:ext cx="2555776" cy="648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algn="l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3, 2016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Learning Requirements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367919" cy="5328592"/>
          </a:xfrm>
        </p:spPr>
        <p:txBody>
          <a:bodyPr>
            <a:noAutofit/>
          </a:bodyPr>
          <a:lstStyle/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apply science inquiry skills to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biological investigations, using appropriate procedures and safe, ethical working practices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obtain, record, represent, analyse, and interpret the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of biological investigations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procedures and results, and analyse evidence to formulate and justify conclusions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develop and apply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understanding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of biological concepts in new and familiar contexts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explore and understand </a:t>
            </a:r>
            <a:r>
              <a:rPr lang="en-AU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as a human endeavour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knowledge and understanding of biological concepts, using appropriate terms, conventions, and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904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black"/>
                </a:solidFill>
                <a:latin typeface="Calibri"/>
              </a:rPr>
              <a:t>Learning Requirements to Performance Standards</a:t>
            </a:r>
            <a:endParaRPr lang="en-AU" sz="4000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112" y="1124744"/>
            <a:ext cx="8507288" cy="4608512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that are a focus for Learning Requirement 5: </a:t>
            </a:r>
          </a:p>
          <a:p>
            <a:pPr marL="630238" indent="-188913">
              <a:buClr>
                <a:srgbClr val="00B0F0"/>
              </a:buClr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social capability</a:t>
            </a:r>
          </a:p>
          <a:p>
            <a:pPr marL="630238" indent="-188913">
              <a:buClr>
                <a:srgbClr val="00B0F0"/>
              </a:buClr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80"/>
            <a:ext cx="92885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Subject Outline Structure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1224136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Columns: What is the difference between the two?</a:t>
            </a:r>
          </a:p>
          <a:p>
            <a:pPr marL="1797050" lvl="1" indent="-179705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AU" dirty="0" smtClean="0"/>
              <a:t>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93117"/>
              </p:ext>
            </p:extLst>
          </p:nvPr>
        </p:nvGraphicFramePr>
        <p:xfrm>
          <a:off x="1547664" y="1700808"/>
          <a:ext cx="6336704" cy="486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5" imgW="5915313" imgH="4542449" progId="Word.Document.12">
                  <p:embed/>
                </p:oleObj>
              </mc:Choice>
              <mc:Fallback>
                <p:oleObj name="Document" r:id="rId5" imgW="5915313" imgH="4542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1700808"/>
                        <a:ext cx="6336704" cy="486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Subject Outline Structure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03808" cy="5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1789658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</a:p>
          <a:p>
            <a:pPr marL="0" lvl="1" indent="0">
              <a:buClr>
                <a:srgbClr val="00B0F0"/>
              </a:buClr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mean?</a:t>
            </a:r>
            <a:endParaRPr lang="en-AU" sz="2800" dirty="0" smtClean="0">
              <a:ln w="9525" cap="rnd" cmpd="dbl" algn="ctr">
                <a:solidFill>
                  <a:srgbClr val="7F7F7F"/>
                </a:solidFill>
                <a:prstDash val="solid"/>
                <a:bevel/>
              </a:ln>
              <a:noFill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Webdings"/>
            </a:endParaRPr>
          </a:p>
          <a:p>
            <a:pPr marL="0" lvl="1" indent="0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2400" dirty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/>
                <a:ea typeface="Times New Roman"/>
                <a:cs typeface="Times New Roman"/>
                <a:sym typeface="Webdings"/>
              </a:rPr>
              <a:t>	</a:t>
            </a:r>
            <a:r>
              <a:rPr lang="en-AU" sz="2400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/>
                <a:ea typeface="Times New Roman"/>
                <a:cs typeface="Times New Roman"/>
                <a:sym typeface="Webdings"/>
              </a:rPr>
              <a:t>	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teaching and learning strategy </a:t>
            </a:r>
            <a:endParaRPr lang="en-AU" sz="2400" dirty="0" smtClean="0">
              <a:ln w="9525" cap="rnd" cmpd="dbl" algn="ctr">
                <a:solidFill>
                  <a:srgbClr val="7F7F7F"/>
                </a:solidFill>
                <a:prstDash val="solid"/>
                <a:bevel/>
              </a:ln>
              <a:noFill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Webdings"/>
            </a:endParaRPr>
          </a:p>
          <a:p>
            <a:pPr marL="0" lvl="1" indent="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US" sz="2400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/>
                <a:cs typeface="Times New Roman"/>
                <a:sym typeface="Webdings"/>
              </a:rPr>
              <a:t>		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science inquiry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marL="1797050" lvl="1" indent="-179705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AU" dirty="0" smtClean="0"/>
              <a:t>		</a:t>
            </a:r>
            <a:r>
              <a:rPr lang="en-AU" sz="2400" dirty="0">
                <a:solidFill>
                  <a:srgbClr val="646B86"/>
                </a:solidFill>
                <a:latin typeface="Arial"/>
                <a:ea typeface="Times New Roman"/>
                <a:cs typeface="Times New Roman"/>
              </a:rPr>
              <a:t>possible focus on science as a human  endeavour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marL="1797050" lvl="1" indent="-179705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AU" dirty="0" smtClean="0"/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91680" y="3204754"/>
            <a:ext cx="503808" cy="44849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B0F0"/>
              </a:buClr>
              <a:buNone/>
            </a:pPr>
            <a:r>
              <a:rPr lang="en-AU" sz="2800" b="1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 panose="05000000000000000000" pitchFamily="2" charset="2"/>
                <a:ea typeface="Times New Roman"/>
                <a:cs typeface="Times New Roman"/>
                <a:sym typeface="Webdings"/>
              </a:rPr>
              <a:t></a:t>
            </a:r>
            <a:r>
              <a:rPr lang="en-AU" sz="2400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/>
                <a:ea typeface="Times New Roman"/>
                <a:cs typeface="Times New Roman"/>
                <a:sym typeface="Webdings"/>
              </a:rPr>
              <a:t>	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503808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-27384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Inquiry Skills</a:t>
            </a:r>
            <a:endParaRPr lang="en-AU" sz="44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1484784"/>
            <a:ext cx="6768752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Clr>
                <a:srgbClr val="00B0F0"/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C:\Users\eyl01\AppData\Local\Microsoft\Windows\Temporary Internet Files\Content.IE5\B93D9MIX\138661744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0465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Science Inquiry Skills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76733"/>
              </p:ext>
            </p:extLst>
          </p:nvPr>
        </p:nvGraphicFramePr>
        <p:xfrm>
          <a:off x="671874" y="908720"/>
          <a:ext cx="7860566" cy="507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Document" r:id="rId5" imgW="5915313" imgH="3820963" progId="Word.Document.12">
                  <p:embed/>
                </p:oleObj>
              </mc:Choice>
              <mc:Fallback>
                <p:oleObj name="Document" r:id="rId5" imgW="5915313" imgH="38209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874" y="908720"/>
                        <a:ext cx="7860566" cy="507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0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Science Inquiry Skills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643192" cy="288032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familiar?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new?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implications for your teaching and assessment?</a:t>
            </a:r>
          </a:p>
        </p:txBody>
      </p:sp>
    </p:spTree>
    <p:extLst>
      <p:ext uri="{BB962C8B-B14F-4D97-AF65-F5344CB8AC3E}">
        <p14:creationId xmlns:p14="http://schemas.microsoft.com/office/powerpoint/2010/main" val="34902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Science as a Human Endeavour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980727"/>
            <a:ext cx="8424936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b="1" dirty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1.	Communication and Collaboration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global</a:t>
            </a:r>
            <a:r>
              <a:rPr lang="en-US" dirty="0" smtClean="0">
                <a:latin typeface="Arial"/>
                <a:ea typeface="Cambria"/>
                <a:cs typeface="Arial"/>
              </a:rPr>
              <a:t> enterprise, clear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communication</a:t>
            </a:r>
            <a:r>
              <a:rPr lang="en-US" dirty="0">
                <a:latin typeface="Arial"/>
                <a:ea typeface="Cambria"/>
                <a:cs typeface="Arial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international conventions</a:t>
            </a:r>
            <a:r>
              <a:rPr lang="en-US" dirty="0">
                <a:latin typeface="Arial"/>
                <a:ea typeface="Cambria"/>
                <a:cs typeface="Arial"/>
              </a:rPr>
              <a:t>, and review and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verification</a:t>
            </a:r>
            <a:r>
              <a:rPr lang="en-US" dirty="0">
                <a:latin typeface="Arial"/>
                <a:ea typeface="Cambria"/>
                <a:cs typeface="Arial"/>
              </a:rPr>
              <a:t> of </a:t>
            </a:r>
            <a:r>
              <a:rPr lang="en-US" dirty="0" smtClean="0">
                <a:latin typeface="Arial"/>
                <a:ea typeface="Cambria"/>
                <a:cs typeface="Arial"/>
              </a:rPr>
              <a:t>results, international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collaboration</a:t>
            </a:r>
            <a:endParaRPr lang="en-AU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ea typeface="Cambria"/>
                <a:cs typeface="Arial"/>
              </a:rPr>
              <a:t>2.	Development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 smtClean="0">
                <a:latin typeface="Arial"/>
                <a:ea typeface="Cambria"/>
                <a:cs typeface="Arial"/>
              </a:rPr>
              <a:t>development …. wide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range of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evidence</a:t>
            </a:r>
            <a:r>
              <a:rPr lang="en-US" dirty="0" smtClean="0">
                <a:latin typeface="Arial"/>
                <a:ea typeface="Cambria"/>
                <a:cs typeface="Arial"/>
              </a:rPr>
              <a:t>, many sources, across disciplines, New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technologies</a:t>
            </a:r>
            <a:r>
              <a:rPr lang="en-US" dirty="0">
                <a:latin typeface="Arial"/>
                <a:ea typeface="Cambria"/>
                <a:cs typeface="Arial"/>
              </a:rPr>
              <a:t> improve the efficiency </a:t>
            </a:r>
            <a:r>
              <a:rPr lang="en-US" dirty="0" smtClean="0">
                <a:latin typeface="Arial"/>
                <a:ea typeface="Cambria"/>
                <a:cs typeface="Arial"/>
              </a:rPr>
              <a:t>, modify </a:t>
            </a:r>
            <a:r>
              <a:rPr lang="en-US" dirty="0">
                <a:latin typeface="Arial"/>
                <a:ea typeface="Cambria"/>
                <a:cs typeface="Arial"/>
              </a:rPr>
              <a:t>or replace models, theories, and processes. 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ea typeface="Cambria"/>
                <a:cs typeface="Arial"/>
              </a:rPr>
              <a:t>3.	Influence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 smtClean="0">
                <a:latin typeface="Arial"/>
                <a:ea typeface="Cambria"/>
                <a:cs typeface="Arial"/>
              </a:rPr>
              <a:t>advances …in </a:t>
            </a:r>
            <a:r>
              <a:rPr lang="en-US" dirty="0">
                <a:latin typeface="Arial"/>
                <a:ea typeface="Cambria"/>
                <a:cs typeface="Arial"/>
              </a:rPr>
              <a:t>one field can influence and be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influenced </a:t>
            </a:r>
            <a:r>
              <a:rPr lang="en-US" dirty="0">
                <a:latin typeface="Arial"/>
                <a:ea typeface="Cambria"/>
                <a:cs typeface="Arial"/>
              </a:rPr>
              <a:t>by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 other areas of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STEM</a:t>
            </a:r>
            <a:r>
              <a:rPr lang="en-US" dirty="0" smtClean="0">
                <a:latin typeface="Arial"/>
                <a:ea typeface="Cambria"/>
                <a:cs typeface="Arial"/>
              </a:rPr>
              <a:t>,  </a:t>
            </a:r>
            <a:r>
              <a:rPr lang="en-US" dirty="0">
                <a:latin typeface="Arial"/>
                <a:ea typeface="Cambria"/>
                <a:cs typeface="Arial"/>
              </a:rPr>
              <a:t>acceptance and use </a:t>
            </a:r>
            <a:r>
              <a:rPr lang="en-US" dirty="0" smtClean="0">
                <a:latin typeface="Arial"/>
                <a:ea typeface="Cambria"/>
                <a:cs typeface="Arial"/>
              </a:rPr>
              <a:t>…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influenced </a:t>
            </a:r>
            <a:r>
              <a:rPr lang="en-US" dirty="0">
                <a:latin typeface="Arial"/>
                <a:ea typeface="Cambria"/>
                <a:cs typeface="Arial"/>
              </a:rPr>
              <a:t>by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social, economic, cultural, and ethical </a:t>
            </a:r>
            <a:endParaRPr lang="en-US" dirty="0" smtClean="0">
              <a:solidFill>
                <a:srgbClr val="FF0000"/>
              </a:solidFill>
              <a:latin typeface="Arial"/>
              <a:ea typeface="Cambria"/>
              <a:cs typeface="Arial"/>
            </a:endParaRPr>
          </a:p>
          <a:p>
            <a:pPr lvl="0">
              <a:spcAft>
                <a:spcPts val="1000"/>
              </a:spcAft>
            </a:pPr>
            <a:r>
              <a:rPr lang="en-US" b="1" dirty="0" smtClean="0">
                <a:latin typeface="Arial"/>
                <a:ea typeface="Cambria"/>
                <a:cs typeface="Arial"/>
              </a:rPr>
              <a:t>4.            Application</a:t>
            </a:r>
            <a:r>
              <a:rPr lang="en-US" dirty="0" smtClean="0">
                <a:latin typeface="Arial"/>
                <a:ea typeface="Cambria"/>
                <a:cs typeface="Arial"/>
              </a:rPr>
              <a:t> </a:t>
            </a:r>
            <a:r>
              <a:rPr lang="en-US" b="1" dirty="0">
                <a:latin typeface="Arial"/>
                <a:ea typeface="Cambria"/>
                <a:cs typeface="Arial"/>
              </a:rPr>
              <a:t>and Limitation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scientists</a:t>
            </a:r>
            <a:r>
              <a:rPr lang="en-US" dirty="0" smtClean="0">
                <a:latin typeface="Arial"/>
                <a:ea typeface="Cambria"/>
                <a:cs typeface="Arial"/>
              </a:rPr>
              <a:t> ..solutions</a:t>
            </a:r>
            <a:r>
              <a:rPr lang="en-US" dirty="0">
                <a:latin typeface="Arial"/>
                <a:ea typeface="Cambria"/>
                <a:cs typeface="Arial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discoveries</a:t>
            </a:r>
            <a:r>
              <a:rPr lang="en-US" dirty="0">
                <a:latin typeface="Arial"/>
                <a:ea typeface="Cambria"/>
                <a:cs typeface="Arial"/>
              </a:rPr>
              <a:t>, design action for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sustainability</a:t>
            </a:r>
            <a:r>
              <a:rPr lang="en-US" dirty="0">
                <a:latin typeface="Arial"/>
                <a:ea typeface="Cambria"/>
                <a:cs typeface="Arial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evaluate</a:t>
            </a:r>
            <a:r>
              <a:rPr lang="en-US" dirty="0">
                <a:latin typeface="Arial"/>
                <a:ea typeface="Cambria"/>
                <a:cs typeface="Arial"/>
              </a:rPr>
              <a:t> economic, social, cultural, and environmental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impacts</a:t>
            </a:r>
            <a:r>
              <a:rPr lang="en-US" dirty="0">
                <a:latin typeface="Arial"/>
                <a:ea typeface="Cambria"/>
                <a:cs typeface="Arial"/>
              </a:rPr>
              <a:t>, offer </a:t>
            </a:r>
            <a:r>
              <a:rPr lang="en-US" dirty="0" smtClean="0">
                <a:latin typeface="Arial"/>
                <a:ea typeface="Cambria"/>
                <a:cs typeface="Arial"/>
              </a:rPr>
              <a:t>explanations</a:t>
            </a:r>
            <a:r>
              <a:rPr lang="en-US" dirty="0">
                <a:latin typeface="Arial"/>
                <a:ea typeface="Cambria"/>
                <a:cs typeface="Arial"/>
              </a:rPr>
              <a:t>, </a:t>
            </a:r>
            <a:r>
              <a:rPr lang="en-US" dirty="0" smtClean="0">
                <a:latin typeface="Arial"/>
                <a:ea typeface="Cambria"/>
                <a:cs typeface="Arial"/>
              </a:rPr>
              <a:t>make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predictions</a:t>
            </a:r>
            <a:r>
              <a:rPr lang="en-US" dirty="0" smtClean="0">
                <a:latin typeface="Arial"/>
                <a:ea typeface="Cambria"/>
                <a:cs typeface="Arial"/>
              </a:rPr>
              <a:t>, beneficial </a:t>
            </a:r>
            <a:r>
              <a:rPr lang="en-US" dirty="0">
                <a:latin typeface="Arial"/>
                <a:ea typeface="Cambria"/>
                <a:cs typeface="Arial"/>
              </a:rPr>
              <a:t>or unexpected consequences; </a:t>
            </a:r>
            <a:r>
              <a:rPr lang="en-US" dirty="0" smtClean="0">
                <a:latin typeface="Arial"/>
                <a:ea typeface="Cambria"/>
                <a:cs typeface="Arial"/>
              </a:rPr>
              <a:t>evaluation </a:t>
            </a:r>
            <a:r>
              <a:rPr lang="en-US" dirty="0">
                <a:latin typeface="Arial"/>
                <a:ea typeface="Cambria"/>
                <a:cs typeface="Arial"/>
              </a:rPr>
              <a:t>of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risk</a:t>
            </a:r>
            <a:r>
              <a:rPr lang="en-US" dirty="0">
                <a:latin typeface="Arial"/>
                <a:ea typeface="Cambria"/>
                <a:cs typeface="Arial"/>
              </a:rPr>
              <a:t>, </a:t>
            </a:r>
            <a:r>
              <a:rPr lang="en-US" dirty="0" smtClean="0">
                <a:latin typeface="Arial"/>
                <a:ea typeface="Cambria"/>
                <a:cs typeface="Arial"/>
              </a:rPr>
              <a:t>opportunities </a:t>
            </a:r>
            <a:r>
              <a:rPr lang="en-US" dirty="0">
                <a:latin typeface="Arial"/>
                <a:ea typeface="Cambria"/>
                <a:cs typeface="Arial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innovation</a:t>
            </a:r>
            <a:r>
              <a:rPr lang="en-US" dirty="0" smtClean="0">
                <a:latin typeface="Arial"/>
                <a:ea typeface="Cambria"/>
                <a:cs typeface="Arial"/>
              </a:rPr>
              <a:t>, informs </a:t>
            </a:r>
            <a:r>
              <a:rPr lang="en-US" dirty="0">
                <a:latin typeface="Arial"/>
                <a:ea typeface="Cambria"/>
                <a:cs typeface="Arial"/>
              </a:rPr>
              <a:t>public debate </a:t>
            </a:r>
            <a:r>
              <a:rPr lang="en-US" dirty="0" smtClean="0">
                <a:latin typeface="Arial"/>
                <a:ea typeface="Cambria"/>
                <a:cs typeface="Arial"/>
              </a:rPr>
              <a:t>influenced </a:t>
            </a:r>
            <a:r>
              <a:rPr lang="en-US" dirty="0">
                <a:latin typeface="Arial"/>
                <a:ea typeface="Cambria"/>
                <a:cs typeface="Arial"/>
              </a:rPr>
              <a:t>by public debate; </a:t>
            </a:r>
            <a:r>
              <a:rPr lang="en-US" dirty="0" smtClean="0">
                <a:latin typeface="Arial"/>
                <a:ea typeface="Cambria"/>
                <a:cs typeface="Arial"/>
              </a:rPr>
              <a:t>limit </a:t>
            </a:r>
            <a:r>
              <a:rPr lang="en-US" dirty="0">
                <a:latin typeface="Arial"/>
                <a:ea typeface="Cambria"/>
                <a:cs typeface="Arial"/>
              </a:rPr>
              <a:t>possible conclusions.</a:t>
            </a:r>
            <a:endParaRPr lang="en-AU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9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as a Human Endeavour</a:t>
            </a:r>
            <a:endParaRPr lang="en-AU" sz="40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980728"/>
            <a:ext cx="3491915" cy="36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74">
            <a:off x="4951915" y="980728"/>
            <a:ext cx="3480221" cy="21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59">
            <a:off x="5921930" y="3406983"/>
            <a:ext cx="3221646" cy="244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003">
            <a:off x="3275855" y="2919880"/>
            <a:ext cx="2664295" cy="26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 rot="21242650">
            <a:off x="790281" y="4530226"/>
            <a:ext cx="2664296" cy="21954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altLang="en-US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Lincoln Minerals gains initial approval for graphite mine north of Port Lincoln</a:t>
            </a:r>
            <a:endParaRPr kumimoji="0" lang="en-AU" altLang="en-US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The Eyre Peninsula is poised to become the nation's leading source for graphite — a mineral vital to the expansion of the renewable energy industry — after a project was given approval by the South Australian Government</a:t>
            </a: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………… graphite which might eventually be used for a $1.2 billion solar energy power plant at Port Augusta planned by </a:t>
            </a:r>
            <a:r>
              <a:rPr kumimoji="0" lang="en-AU" altLang="en-US" sz="9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Solarstor</a:t>
            </a: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5751258"/>
            <a:ext cx="9144000" cy="0"/>
          </a:xfrm>
          <a:prstGeom prst="line">
            <a:avLst/>
          </a:prstGeom>
          <a:ln>
            <a:solidFill>
              <a:srgbClr val="00B0F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124744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How can I see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 a Human Endeavour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integrated into my program?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YOCERA Floating_Solar_Power_Pl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" y="900509"/>
            <a:ext cx="8532813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111"/>
            <a:ext cx="9144000" cy="8673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</a:rPr>
              <a:t>Proposed floating solar power plant </a:t>
            </a:r>
            <a:br>
              <a:rPr lang="en-AU" sz="2400" dirty="0" smtClean="0">
                <a:solidFill>
                  <a:schemeClr val="tx1"/>
                </a:solidFill>
              </a:rPr>
            </a:br>
            <a:r>
              <a:rPr lang="en-AU" sz="2400" dirty="0" smtClean="0">
                <a:solidFill>
                  <a:schemeClr val="tx1"/>
                </a:solidFill>
              </a:rPr>
              <a:t>on the </a:t>
            </a:r>
            <a:r>
              <a:rPr lang="en-AU" sz="2400" dirty="0" err="1" smtClean="0">
                <a:solidFill>
                  <a:schemeClr val="tx1"/>
                </a:solidFill>
              </a:rPr>
              <a:t>Yamakura</a:t>
            </a:r>
            <a:r>
              <a:rPr lang="en-AU" sz="2400" dirty="0" smtClean="0">
                <a:solidFill>
                  <a:schemeClr val="tx1"/>
                </a:solidFill>
              </a:rPr>
              <a:t> Dam reservoir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4" name="Picture 2" descr="http://jumpahead.education/wp-content/uploads/2015/04/bg_student_futur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32" r="6573" b="332"/>
          <a:stretch/>
        </p:blipFill>
        <p:spPr bwMode="auto">
          <a:xfrm>
            <a:off x="-36512" y="1282795"/>
            <a:ext cx="9217024" cy="46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476672"/>
            <a:ext cx="8496944" cy="453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Subject </a:t>
            </a:r>
            <a:r>
              <a:rPr lang="en-AU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Renewal - </a:t>
            </a:r>
            <a:r>
              <a:rPr lang="en-US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Why</a:t>
            </a:r>
            <a:r>
              <a:rPr lang="en-US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AU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Australian Curriculum</a:t>
            </a: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Learning and Assessment are changing</a:t>
            </a:r>
            <a:endParaRPr lang="en-US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12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5751258"/>
            <a:ext cx="9144000" cy="0"/>
          </a:xfrm>
          <a:prstGeom prst="line">
            <a:avLst/>
          </a:prstGeom>
          <a:ln>
            <a:solidFill>
              <a:srgbClr val="00B0F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124744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How can I see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 a Human Endeavour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integrated into my program?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000" y="18864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</a:t>
            </a:r>
            <a:r>
              <a:rPr lang="en-AU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Biology </a:t>
            </a:r>
            <a:b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(1BGY)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362451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Retains flexibility at Stage 1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topic combination (at least 2 per semester)</a:t>
            </a:r>
            <a:endParaRPr lang="en-A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order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content appropriate to the cohort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length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contexts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to include Topic 1 if only able to offer a single semester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" y="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</a:t>
            </a:r>
            <a:r>
              <a:rPr lang="en-AU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Chemistry </a:t>
            </a:r>
            <a:b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(1CEM)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122" y="1196752"/>
            <a:ext cx="8229600" cy="362451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Retains flexibility at Stage 1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topic combination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3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semester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order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content appropriate to the cohort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length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contexts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table showing Stage 2 links</a:t>
            </a:r>
          </a:p>
        </p:txBody>
      </p:sp>
    </p:spTree>
    <p:extLst>
      <p:ext uri="{BB962C8B-B14F-4D97-AF65-F5344CB8AC3E}">
        <p14:creationId xmlns:p14="http://schemas.microsoft.com/office/powerpoint/2010/main" val="3844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80000" cy="1260000"/>
          </a:xfrm>
        </p:spPr>
        <p:txBody>
          <a:bodyPr anchor="ctr">
            <a:noAutofit/>
          </a:bodyPr>
          <a:lstStyle/>
          <a:p>
            <a:r>
              <a:rPr lang="en-AU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</a:t>
            </a:r>
            <a:r>
              <a:rPr lang="en-AU" sz="32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AU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Earth and Environmental Science</a:t>
            </a:r>
            <a:br>
              <a:rPr lang="en-AU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(1EES)</a:t>
            </a:r>
            <a:endParaRPr lang="en-AU" sz="32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362451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Retains flexibility at Stage 1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topic combination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2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semester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order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content appropriate to the cohort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length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contexts</a:t>
            </a:r>
          </a:p>
        </p:txBody>
      </p:sp>
    </p:spTree>
    <p:extLst>
      <p:ext uri="{BB962C8B-B14F-4D97-AF65-F5344CB8AC3E}">
        <p14:creationId xmlns:p14="http://schemas.microsoft.com/office/powerpoint/2010/main" val="22382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80000" cy="1260000"/>
          </a:xfrm>
        </p:spPr>
        <p:txBody>
          <a:bodyPr anchor="ctr">
            <a:noAutofit/>
          </a:bodyPr>
          <a:lstStyle/>
          <a:p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</a:t>
            </a:r>
            <a:r>
              <a:rPr lang="en-AU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Physics </a:t>
            </a:r>
            <a:b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(1PYI)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229600" cy="362451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Retains flexibility at Stage 1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topic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3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semester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order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content appropriate to the cohort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length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contexts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the table showing Stage 2 links</a:t>
            </a:r>
          </a:p>
        </p:txBody>
      </p:sp>
    </p:spTree>
    <p:extLst>
      <p:ext uri="{BB962C8B-B14F-4D97-AF65-F5344CB8AC3E}">
        <p14:creationId xmlns:p14="http://schemas.microsoft.com/office/powerpoint/2010/main" val="8299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760"/>
            <a:ext cx="918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spc="-150" dirty="0">
                <a:latin typeface="Century Gothic" panose="020B0502020202020204" pitchFamily="34" charset="0"/>
              </a:rPr>
              <a:t>Focus Questions</a:t>
            </a:r>
            <a:endParaRPr lang="en-AU" b="1" spc="-15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484784"/>
            <a:ext cx="561662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anose="020B0604020202020204" pitchFamily="34" charset="0"/>
              </a:rPr>
              <a:t>What ideas do you have for renewing your teaching programs?</a:t>
            </a:r>
          </a:p>
          <a:p>
            <a:pPr marL="0" indent="0"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None/>
            </a:pPr>
            <a:endParaRPr lang="en-US" sz="2800" dirty="0" smtClean="0"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anose="020B0604020202020204" pitchFamily="34" charset="0"/>
              </a:rPr>
              <a:t>How can you make use of the flexibility in creating a program for your students?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0"/>
            <a:ext cx="9180000" cy="1260000"/>
          </a:xfrm>
        </p:spPr>
        <p:txBody>
          <a:bodyPr anchor="ctr">
            <a:noAutofit/>
          </a:bodyPr>
          <a:lstStyle/>
          <a:p>
            <a:pPr>
              <a:lnSpc>
                <a:spcPts val="4700"/>
              </a:lnSpc>
            </a:pPr>
            <a: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 Scope and Requirements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560840" cy="4824536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at Stage 1 is school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lang="en-AU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10-credit subject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assessments </a:t>
            </a:r>
          </a:p>
          <a:p>
            <a:pPr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AT1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nvestigations Folio 	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practical investigation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one Science as a Human Endeavour investigation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AT2: Skills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Applications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–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A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20-credit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assessments </a:t>
            </a:r>
          </a:p>
          <a:p>
            <a:pPr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AT1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Folio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- at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practical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two Science as a Human Endeavour investigations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AT2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Skills and Applications Tasks – at least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>
              <a:spcBef>
                <a:spcPts val="500"/>
              </a:spcBef>
            </a:pPr>
            <a:r>
              <a:rPr lang="en-A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assessment </a:t>
            </a: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 – weighting </a:t>
            </a: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at least 20</a:t>
            </a:r>
            <a:r>
              <a:rPr lang="en-A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spcBef>
                <a:spcPts val="5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the opportunity for collaboration</a:t>
            </a:r>
            <a:endParaRPr lang="en-AU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00" y="260648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1 Science</a:t>
            </a:r>
            <a:b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 Type 1</a:t>
            </a:r>
            <a:r>
              <a:rPr lang="en-US" sz="32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US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Investigations Folio</a:t>
            </a:r>
            <a:endParaRPr lang="en-AU" sz="32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44825"/>
            <a:ext cx="8229600" cy="273630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investigation(s)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Deconstruct a problem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design investigation for which the outcome is uncertain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and manipulation of apparatus</a:t>
            </a:r>
          </a:p>
          <a:p>
            <a:pPr marL="0" indent="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as a Human Endeavour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2157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60648"/>
            <a:ext cx="9180000" cy="126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spc="-150" dirty="0">
                <a:latin typeface="Century Gothic" panose="020B0502020202020204" pitchFamily="34" charset="0"/>
              </a:rPr>
              <a:t>Stage 1 Science</a:t>
            </a:r>
            <a:endParaRPr lang="en-US" altLang="en-US" sz="4000" b="1" spc="-150" dirty="0" smtClean="0">
              <a:latin typeface="Century Gothic" panose="020B0502020202020204" pitchFamily="34" charset="0"/>
            </a:endParaRPr>
          </a:p>
          <a:p>
            <a:r>
              <a:rPr lang="en-US" altLang="en-US" sz="3200" b="1" spc="-150" dirty="0">
                <a:latin typeface="Century Gothic" panose="020B0502020202020204" pitchFamily="34" charset="0"/>
              </a:rPr>
              <a:t>A</a:t>
            </a:r>
            <a:r>
              <a:rPr lang="en-US" altLang="en-US" sz="3200" b="1" spc="-150" dirty="0" smtClean="0">
                <a:latin typeface="Century Gothic" panose="020B0502020202020204" pitchFamily="34" charset="0"/>
              </a:rPr>
              <a:t>ssessment Type 2: Skills and Applications Tasks</a:t>
            </a:r>
            <a:endParaRPr lang="en-US" altLang="en-US" sz="3200" b="1" spc="-15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44825"/>
            <a:ext cx="8229600" cy="27363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direct supervision – what does this mean??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for SATs?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for the cohort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31219"/>
            <a:ext cx="8579296" cy="4314005"/>
          </a:xfrm>
        </p:spPr>
        <p:txBody>
          <a:bodyPr>
            <a:normAutofit/>
          </a:bodyPr>
          <a:lstStyle/>
          <a:p>
            <a:pPr marL="457200" lvl="1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Design Criteria</a:t>
            </a:r>
          </a:p>
          <a:p>
            <a:pPr marL="742950" lvl="2" indent="-342900">
              <a:buClr>
                <a:srgbClr val="00B0F0"/>
              </a:buClr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Investigation, Analysis, and Evaluation</a:t>
            </a:r>
          </a:p>
          <a:p>
            <a:pPr marL="742950" lvl="2" indent="-342900">
              <a:buClr>
                <a:srgbClr val="00B0F0"/>
              </a:buClr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Application</a:t>
            </a:r>
          </a:p>
          <a:p>
            <a:pPr marL="457200" lvl="1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548640" lvl="3" indent="0">
              <a:buClr>
                <a:srgbClr val="00B0F0"/>
              </a:buClr>
              <a:buNone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new or different?</a:t>
            </a:r>
          </a:p>
          <a:p>
            <a:pPr marL="548640" lvl="3" indent="0">
              <a:buClr>
                <a:srgbClr val="00B0F0"/>
              </a:buClr>
              <a:buNone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‘missing’?</a:t>
            </a:r>
          </a:p>
          <a:p>
            <a:pPr marL="457200" lvl="1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2"/>
            <a:ext cx="10163720" cy="49685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6512" y="39931"/>
            <a:ext cx="8496944" cy="796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 Renewal</a:t>
            </a:r>
          </a:p>
          <a:p>
            <a:pPr marL="993775" indent="-552450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marL="1797050" indent="-1355725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marL="1797050" indent="-1355725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898525" indent="-457200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  <a:p>
            <a:pPr marL="803275" indent="-266700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Learning</a:t>
            </a:r>
          </a:p>
          <a:p>
            <a:pPr marL="803275" indent="-266700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</a:t>
            </a:r>
          </a:p>
          <a:p>
            <a:pPr marL="803275" indent="-266700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  <a:p>
            <a:pPr marL="803275" indent="-266700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Assessment</a:t>
            </a:r>
          </a:p>
          <a:p>
            <a:pPr marL="803275" indent="-266700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Manageability</a:t>
            </a: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12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836712"/>
            <a:ext cx="520223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236296" y="1628800"/>
            <a:ext cx="504056" cy="314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Performance Standards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5776" y="2204864"/>
            <a:ext cx="4258816" cy="1728192"/>
          </a:xfrm>
        </p:spPr>
        <p:txBody>
          <a:bodyPr>
            <a:noAutofit/>
          </a:bodyPr>
          <a:lstStyle/>
          <a:p>
            <a:pPr marL="0" lvl="1" indent="0">
              <a:buClr>
                <a:srgbClr val="00B0F0"/>
              </a:buClr>
              <a:buNone/>
            </a:pPr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0" lvl="1" indent="0">
              <a:buClr>
                <a:srgbClr val="00B0F0"/>
              </a:buCl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		2017</a:t>
            </a:r>
          </a:p>
        </p:txBody>
      </p:sp>
    </p:spTree>
    <p:extLst>
      <p:ext uri="{BB962C8B-B14F-4D97-AF65-F5344CB8AC3E}">
        <p14:creationId xmlns:p14="http://schemas.microsoft.com/office/powerpoint/2010/main" val="19195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6120172" y="2168860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5496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b="1" spc="-150" dirty="0" smtClean="0">
                <a:latin typeface="Century Gothic" panose="020B0502020202020204" pitchFamily="34" charset="0"/>
              </a:rPr>
              <a:t>Quality Assurance</a:t>
            </a:r>
            <a:endParaRPr lang="en-US" altLang="en-US" b="1" spc="-15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1844824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5" y="2080282"/>
            <a:ext cx="2592287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Learning and Assessment Plans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3"/>
            <a:ext cx="8229600" cy="1944216"/>
          </a:xfrm>
        </p:spPr>
        <p:txBody>
          <a:bodyPr>
            <a:no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form with a cover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 and the 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overview page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pre-approved plans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from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LAPs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Programs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556792"/>
            <a:ext cx="7200800" cy="2332855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</a:p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</a:p>
        </p:txBody>
      </p:sp>
    </p:spTree>
    <p:extLst>
      <p:ext uri="{BB962C8B-B14F-4D97-AF65-F5344CB8AC3E}">
        <p14:creationId xmlns:p14="http://schemas.microsoft.com/office/powerpoint/2010/main" val="7401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760"/>
            <a:ext cx="918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spc="-150" dirty="0">
                <a:latin typeface="Century Gothic" panose="020B0502020202020204" pitchFamily="34" charset="0"/>
              </a:rPr>
              <a:t>Focus Questions</a:t>
            </a:r>
            <a:endParaRPr lang="en-AU" sz="4000" b="1" spc="-15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844824"/>
            <a:ext cx="590465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cs typeface="Arial" panose="020B0604020202020204" pitchFamily="34" charset="0"/>
              </a:rPr>
              <a:t>Could you use a pre-approved learning and assessment plan (LAP)?</a:t>
            </a:r>
          </a:p>
          <a:p>
            <a:pPr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cs typeface="Arial" panose="020B0604020202020204" pitchFamily="34" charset="0"/>
              </a:rPr>
              <a:t>How might you adapt a pre-approved LAP?</a:t>
            </a:r>
          </a:p>
          <a:p>
            <a:pPr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dirty="0" smtClean="0">
                <a:cs typeface="Arial" panose="020B0604020202020204" pitchFamily="34" charset="0"/>
              </a:rPr>
              <a:t>What ideas do you have for new tasks?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6120172" y="2168860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6156177" y="4293095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6512" y="8760"/>
            <a:ext cx="9180000" cy="126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b="1" spc="-150" dirty="0" smtClean="0">
                <a:latin typeface="Century Gothic" panose="020B0502020202020204" pitchFamily="34" charset="0"/>
              </a:rPr>
              <a:t>Quality Assurance</a:t>
            </a:r>
            <a:endParaRPr lang="en-US" altLang="en-US" b="1" spc="-150" dirty="0">
              <a:latin typeface="Century Gothic" panose="020B0502020202020204" pitchFamily="34" charset="0"/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087724" y="4257092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2123728" y="2132856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1844824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5" y="2080282"/>
            <a:ext cx="2592287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6096" y="3250680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24128" y="3505572"/>
            <a:ext cx="2520280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clarifying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1841" y="4690840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419872" y="4869160"/>
            <a:ext cx="2448271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confirming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146" y="3284984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71601" y="3501008"/>
            <a:ext cx="2448271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improving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433" y="188640"/>
            <a:ext cx="9180000" cy="1260000"/>
          </a:xfrm>
        </p:spPr>
        <p:txBody>
          <a:bodyPr anchor="ctr">
            <a:noAutofit/>
          </a:bodyPr>
          <a:lstStyle/>
          <a:p>
            <a:pPr>
              <a:lnSpc>
                <a:spcPts val="4700"/>
              </a:lnSpc>
              <a:spcBef>
                <a:spcPts val="1200"/>
              </a:spcBef>
            </a:pPr>
            <a:r>
              <a:rPr 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Stage 2 </a:t>
            </a:r>
            <a: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Science Subjects </a:t>
            </a:r>
            <a:r>
              <a:rPr 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2018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65" y="1556792"/>
            <a:ext cx="9144000" cy="3096344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endParaRPr lang="en-A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A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and Environmental Science</a:t>
            </a:r>
            <a:endParaRPr lang="en-A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</p:txBody>
      </p:sp>
    </p:spTree>
    <p:extLst>
      <p:ext uri="{BB962C8B-B14F-4D97-AF65-F5344CB8AC3E}">
        <p14:creationId xmlns:p14="http://schemas.microsoft.com/office/powerpoint/2010/main" val="16795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00" y="620688"/>
            <a:ext cx="9180000" cy="792088"/>
          </a:xfrm>
        </p:spPr>
        <p:txBody>
          <a:bodyPr anchor="ctr">
            <a:noAutofit/>
          </a:bodyPr>
          <a:lstStyle/>
          <a:p>
            <a:pPr>
              <a:lnSpc>
                <a:spcPts val="4700"/>
              </a:lnSpc>
            </a:pPr>
            <a: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  </a:t>
            </a:r>
            <a:r>
              <a:rPr lang="en-US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2 Science </a:t>
            </a:r>
            <a: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Subjects 2018 </a:t>
            </a:r>
            <a:b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AU" sz="36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30243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(70%)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1: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Folio 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Skills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Applications Tasks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(30</a:t>
            </a: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A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Type 3: Examination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½ hours)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or </a:t>
            </a:r>
          </a:p>
          <a:p>
            <a:pPr marL="0" lvl="1" indent="0">
              <a:spcBef>
                <a:spcPts val="600"/>
              </a:spcBef>
              <a:buClr>
                <a:srgbClr val="00B0F0"/>
              </a:buClr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Earth Systems Study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80000" cy="1260000"/>
          </a:xfrm>
        </p:spPr>
        <p:txBody>
          <a:bodyPr anchor="ctr">
            <a:normAutofit/>
          </a:bodyPr>
          <a:lstStyle/>
          <a:p>
            <a:r>
              <a:rPr lang="en-US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  <a:endParaRPr lang="en-AU" sz="40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7437484" cy="43924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planning – subjects to be offered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planning involves: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familiarising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 with the subject outline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teaching program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electing a pre-approved or DIY learning and assessment plan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gathering and developing SHE resources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new and interesting tasks</a:t>
            </a:r>
          </a:p>
        </p:txBody>
      </p:sp>
    </p:spTree>
    <p:extLst>
      <p:ext uri="{BB962C8B-B14F-4D97-AF65-F5344CB8AC3E}">
        <p14:creationId xmlns:p14="http://schemas.microsoft.com/office/powerpoint/2010/main" val="30240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Best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wishes for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Stage 1 Science</a:t>
            </a:r>
            <a:b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Contact us if you have questions or suggestions for resources.</a:t>
            </a:r>
            <a:endParaRPr lang="en-AU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3702"/>
              </p:ext>
            </p:extLst>
          </p:nvPr>
        </p:nvGraphicFramePr>
        <p:xfrm>
          <a:off x="323528" y="1628802"/>
          <a:ext cx="8424936" cy="410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78100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1 subjects 2017</a:t>
                      </a:r>
                      <a:endParaRPr lang="en-AU" sz="2400" b="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2 subjects 2018</a:t>
                      </a:r>
                      <a:endParaRPr lang="en-AU" sz="2400" b="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810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0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04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0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646" y="876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latin typeface="Century Gothic" panose="020B0502020202020204" pitchFamily="34" charset="0"/>
                <a:cs typeface="Arial" panose="020B0604020202020204" pitchFamily="34" charset="0"/>
              </a:rPr>
              <a:t>Stage 1 </a:t>
            </a:r>
            <a:r>
              <a:rPr lang="en-US" b="1" spc="-15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Science Subjects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6" y="876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latin typeface="Century Gothic" panose="020B0502020202020204" pitchFamily="34" charset="0"/>
                <a:cs typeface="Arial" panose="020B0604020202020204" pitchFamily="34" charset="0"/>
              </a:rPr>
              <a:t>Stage 1 </a:t>
            </a:r>
            <a:r>
              <a:rPr lang="en-US" b="1" spc="-15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Science Subjects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3636"/>
              </p:ext>
            </p:extLst>
          </p:nvPr>
        </p:nvGraphicFramePr>
        <p:xfrm>
          <a:off x="433863" y="2065096"/>
          <a:ext cx="8280920" cy="366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Pathway options</a:t>
                      </a:r>
                    </a:p>
                    <a:p>
                      <a:r>
                        <a:rPr lang="en-US" sz="2400" b="0" spc="-15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1 subjects</a:t>
                      </a:r>
                      <a:endParaRPr lang="en-AU" sz="2400" b="0" spc="-15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b="0" spc="-150" dirty="0" smtClean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AU" sz="2400" b="0" spc="-15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2 subjects from 2018</a:t>
                      </a:r>
                      <a:endParaRPr lang="en-AU" sz="2400" b="0" spc="-15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2843808" y="3356992"/>
            <a:ext cx="1728192" cy="50405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43808" y="3861048"/>
            <a:ext cx="1715305" cy="57683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43808" y="3429000"/>
            <a:ext cx="1715305" cy="194421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43808" y="4581128"/>
            <a:ext cx="1715305" cy="7920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43808" y="3356992"/>
            <a:ext cx="1715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59018" y="3861048"/>
            <a:ext cx="1715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71800" y="5386933"/>
            <a:ext cx="1715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95936" y="4461123"/>
            <a:ext cx="578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43808" y="3356992"/>
            <a:ext cx="1730515" cy="108088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95936" y="3429000"/>
            <a:ext cx="578387" cy="103212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1306" y="80768"/>
            <a:ext cx="8418694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-150" dirty="0" smtClean="0">
                <a:latin typeface="Century Gothic" panose="020B0502020202020204" pitchFamily="34" charset="0"/>
              </a:rPr>
              <a:t>Capabilities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9"/>
          <a:stretch/>
        </p:blipFill>
        <p:spPr>
          <a:xfrm flipH="1">
            <a:off x="2066318" y="1066887"/>
            <a:ext cx="3541601" cy="47383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3047" y="4198813"/>
            <a:ext cx="1676945" cy="800100"/>
          </a:xfrm>
          <a:prstGeom prst="wedgeRoundRectCallout">
            <a:avLst>
              <a:gd name="adj1" fmla="val 98324"/>
              <a:gd name="adj2" fmla="val -78321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108000" tIns="72000" rIns="108000" bIns="72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am </a:t>
            </a:r>
            <a:r>
              <a:rPr lang="en-US" sz="2200" dirty="0">
                <a:latin typeface="+mj-lt"/>
              </a:rPr>
              <a:t>capable</a:t>
            </a:r>
            <a:endParaRPr lang="en-AU" sz="2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574" y="2254781"/>
            <a:ext cx="2448271" cy="1735890"/>
          </a:xfrm>
          <a:prstGeom prst="wedgeRoundRectCallout">
            <a:avLst>
              <a:gd name="adj1" fmla="val 87020"/>
              <a:gd name="adj2" fmla="val -40272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</a:t>
            </a:r>
            <a:r>
              <a:rPr lang="en-AU" sz="2200" dirty="0" smtClean="0">
                <a:latin typeface="+mj-lt"/>
              </a:rPr>
              <a:t>can use technology to create a new way of thinking</a:t>
            </a:r>
            <a:endParaRPr lang="en-AU" sz="2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29" y="1208038"/>
            <a:ext cx="2314920" cy="912886"/>
          </a:xfrm>
          <a:prstGeom prst="wedgeRoundRectCallout">
            <a:avLst>
              <a:gd name="adj1" fmla="val 86724"/>
              <a:gd name="adj2" fmla="val 62037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am </a:t>
            </a:r>
            <a:r>
              <a:rPr lang="en-US" sz="2200" kern="0" dirty="0" smtClean="0">
                <a:solidFill>
                  <a:prstClr val="white"/>
                </a:solidFill>
                <a:latin typeface="+mj-lt"/>
              </a:rPr>
              <a:t>literate and numerate </a:t>
            </a:r>
            <a:endParaRPr lang="en-AU" sz="22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3246" y="271094"/>
            <a:ext cx="2549113" cy="1134056"/>
          </a:xfrm>
          <a:prstGeom prst="wedgeRoundRectCallout">
            <a:avLst>
              <a:gd name="adj1" fmla="val -52190"/>
              <a:gd name="adj2" fmla="val 100867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</a:t>
            </a:r>
            <a:r>
              <a:rPr lang="en-AU" sz="2200" dirty="0" smtClean="0">
                <a:latin typeface="+mj-lt"/>
              </a:rPr>
              <a:t>can work collaboratively and safely</a:t>
            </a:r>
            <a:endParaRPr lang="en-AU" sz="2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5167" y="1508856"/>
            <a:ext cx="2194198" cy="1224136"/>
          </a:xfrm>
          <a:prstGeom prst="wedgeRoundRectCallout">
            <a:avLst>
              <a:gd name="adj1" fmla="val -97427"/>
              <a:gd name="adj2" fmla="val 2186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</a:rPr>
              <a:t>I can </a:t>
            </a:r>
            <a:r>
              <a:rPr lang="en-US" sz="2200" dirty="0" smtClean="0">
                <a:latin typeface="+mj-lt"/>
              </a:rPr>
              <a:t>analyse and devise solutions </a:t>
            </a:r>
            <a:endParaRPr lang="en-AU" sz="2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5329" y="3860410"/>
            <a:ext cx="2590905" cy="1476906"/>
          </a:xfrm>
          <a:prstGeom prst="wedgeRoundRectCallout">
            <a:avLst>
              <a:gd name="adj1" fmla="val -64499"/>
              <a:gd name="adj2" fmla="val -63975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Ins="54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</a:rPr>
              <a:t>I can  </a:t>
            </a:r>
            <a:r>
              <a:rPr lang="en-US" sz="2200" dirty="0" smtClean="0">
                <a:latin typeface="+mj-lt"/>
              </a:rPr>
              <a:t>make ethical and responsible decisions</a:t>
            </a:r>
            <a:endParaRPr lang="en-AU" sz="2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3683" y="2890264"/>
            <a:ext cx="2194198" cy="856753"/>
          </a:xfrm>
          <a:prstGeom prst="wedgeRoundRectCallout">
            <a:avLst>
              <a:gd name="adj1" fmla="val -90960"/>
              <a:gd name="adj2" fmla="val -89821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</a:rPr>
              <a:t>I </a:t>
            </a:r>
            <a:r>
              <a:rPr lang="en-US" sz="2200" dirty="0" smtClean="0">
                <a:latin typeface="+mj-lt"/>
              </a:rPr>
              <a:t>am open-minded</a:t>
            </a:r>
            <a:endParaRPr lang="en-A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19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250267"/>
            <a:ext cx="8424424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-150" dirty="0" smtClean="0">
                <a:latin typeface="Century Gothic" panose="020B0502020202020204" pitchFamily="34" charset="0"/>
              </a:rPr>
              <a:t>Capabilities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16346"/>
            <a:ext cx="5004048" cy="6939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1847" y="1772816"/>
            <a:ext cx="8229600" cy="410445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Australian Curriculum General Capabilities </a:t>
            </a:r>
          </a:p>
          <a:p>
            <a:pPr lvl="1"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</a:p>
          <a:p>
            <a:pPr lvl="1"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</a:t>
            </a:r>
          </a:p>
          <a:p>
            <a:pPr lvl="1"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communication technology capability</a:t>
            </a:r>
          </a:p>
          <a:p>
            <a:pPr lvl="1"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and creative thinking</a:t>
            </a:r>
          </a:p>
          <a:p>
            <a:pPr lvl="1"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 social capability</a:t>
            </a:r>
          </a:p>
          <a:p>
            <a:pPr lvl="1"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understanding</a:t>
            </a:r>
          </a:p>
          <a:p>
            <a:pPr lvl="1"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Intercultural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0347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General Capabilities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171" y="908720"/>
            <a:ext cx="8568952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0" indent="0">
              <a:spcBef>
                <a:spcPts val="800"/>
              </a:spcBef>
              <a:spcAft>
                <a:spcPts val="300"/>
              </a:spcAft>
              <a:buNone/>
            </a:pPr>
            <a:r>
              <a:rPr lang="en-AU" sz="3200" b="1" dirty="0">
                <a:latin typeface="Arial Narrow"/>
                <a:ea typeface="Times New Roman"/>
                <a:cs typeface="Arial"/>
              </a:rPr>
              <a:t>Critical and creative thinking</a:t>
            </a:r>
          </a:p>
          <a:p>
            <a:pPr marL="342900" lvl="0" indent="-342900">
              <a:lnSpc>
                <a:spcPts val="2100"/>
              </a:lnSpc>
              <a:spcAft>
                <a:spcPts val="0"/>
              </a:spcAft>
              <a:buFont typeface="Symbol"/>
              <a:buChar char=""/>
            </a:pPr>
            <a:r>
              <a:rPr lang="en-AU" sz="3200" b="1" dirty="0" smtClean="0">
                <a:solidFill>
                  <a:srgbClr val="FF0000"/>
                </a:solidFill>
                <a:latin typeface="Arial"/>
                <a:ea typeface="Times New Roman"/>
              </a:rPr>
              <a:t>analysing</a:t>
            </a:r>
            <a:r>
              <a:rPr lang="en-AU" sz="3200" dirty="0" smtClean="0">
                <a:latin typeface="Arial"/>
                <a:ea typeface="Times New Roman"/>
              </a:rPr>
              <a:t> </a:t>
            </a:r>
            <a:r>
              <a:rPr lang="en-AU" sz="3200" dirty="0">
                <a:latin typeface="Arial"/>
                <a:ea typeface="Times New Roman"/>
              </a:rPr>
              <a:t>and interpreting </a:t>
            </a:r>
            <a:r>
              <a:rPr lang="en-AU" sz="3200" dirty="0" smtClean="0">
                <a:latin typeface="Arial"/>
                <a:ea typeface="Times New Roman"/>
              </a:rPr>
              <a:t>from different perspectives, develop </a:t>
            </a:r>
            <a:r>
              <a:rPr lang="en-AU" sz="3200" dirty="0">
                <a:latin typeface="Arial"/>
                <a:ea typeface="Times New Roman"/>
              </a:rPr>
              <a:t>logical </a:t>
            </a:r>
            <a:r>
              <a:rPr lang="en-AU" sz="3200" b="1" dirty="0" smtClean="0">
                <a:solidFill>
                  <a:srgbClr val="FF0000"/>
                </a:solidFill>
                <a:latin typeface="Arial"/>
                <a:ea typeface="Times New Roman"/>
              </a:rPr>
              <a:t>conclusions</a:t>
            </a:r>
            <a:r>
              <a:rPr lang="en-AU" sz="3200" dirty="0" smtClean="0">
                <a:latin typeface="Arial"/>
                <a:ea typeface="Times New Roman"/>
              </a:rPr>
              <a:t>, devising </a:t>
            </a:r>
            <a:r>
              <a:rPr lang="en-AU" sz="3200" b="1" dirty="0">
                <a:solidFill>
                  <a:srgbClr val="FF0000"/>
                </a:solidFill>
                <a:latin typeface="Arial"/>
                <a:ea typeface="Times New Roman"/>
              </a:rPr>
              <a:t>imaginative </a:t>
            </a:r>
            <a:r>
              <a:rPr lang="en-AU" sz="3200" b="1" dirty="0" smtClean="0">
                <a:solidFill>
                  <a:srgbClr val="FF0000"/>
                </a:solidFill>
                <a:latin typeface="Arial"/>
                <a:ea typeface="Times New Roman"/>
              </a:rPr>
              <a:t>solutions</a:t>
            </a:r>
            <a:r>
              <a:rPr lang="en-AU" sz="3200" dirty="0" smtClean="0">
                <a:latin typeface="Arial"/>
                <a:ea typeface="Times New Roman"/>
              </a:rPr>
              <a:t>, envisaging consequences, significance </a:t>
            </a:r>
            <a:r>
              <a:rPr lang="en-AU" sz="3200" dirty="0">
                <a:latin typeface="Arial"/>
                <a:ea typeface="Times New Roman"/>
              </a:rPr>
              <a:t>of </a:t>
            </a:r>
            <a:r>
              <a:rPr lang="en-AU" sz="3200" b="1" dirty="0">
                <a:solidFill>
                  <a:srgbClr val="FF0000"/>
                </a:solidFill>
                <a:latin typeface="Arial"/>
                <a:ea typeface="Times New Roman"/>
              </a:rPr>
              <a:t>creative thinking </a:t>
            </a:r>
            <a:r>
              <a:rPr lang="en-AU" sz="3200" dirty="0">
                <a:latin typeface="Arial"/>
                <a:ea typeface="Times New Roman"/>
              </a:rPr>
              <a:t>on the development of biological knowledge and applications.</a:t>
            </a:r>
          </a:p>
          <a:p>
            <a:pPr marL="0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AU" sz="3200" b="1" dirty="0">
                <a:latin typeface="Arial Narrow"/>
                <a:ea typeface="Times New Roman"/>
                <a:cs typeface="Arial"/>
              </a:rPr>
              <a:t>Personal and social capability</a:t>
            </a:r>
          </a:p>
          <a:p>
            <a:pPr marL="342900" indent="-342900">
              <a:lnSpc>
                <a:spcPts val="2100"/>
              </a:lnSpc>
              <a:buFont typeface="Symbol"/>
              <a:buChar char=""/>
            </a:pPr>
            <a:r>
              <a:rPr lang="en-AU" sz="3300" dirty="0" smtClean="0">
                <a:latin typeface="Arial"/>
                <a:ea typeface="Times New Roman"/>
              </a:rPr>
              <a:t>importance </a:t>
            </a:r>
            <a:r>
              <a:rPr lang="en-AU" sz="3300" dirty="0">
                <a:latin typeface="Arial"/>
                <a:ea typeface="Times New Roman"/>
              </a:rPr>
              <a:t>on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health</a:t>
            </a:r>
            <a:r>
              <a:rPr lang="en-AU" sz="3300" dirty="0">
                <a:latin typeface="Arial"/>
                <a:ea typeface="Times New Roman"/>
              </a:rPr>
              <a:t> and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well-being</a:t>
            </a:r>
            <a:r>
              <a:rPr lang="en-AU" sz="3300" dirty="0">
                <a:latin typeface="Arial"/>
                <a:ea typeface="Times New Roman"/>
              </a:rPr>
              <a:t>,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personally</a:t>
            </a:r>
            <a:r>
              <a:rPr lang="en-AU" sz="3300" dirty="0">
                <a:latin typeface="Arial"/>
                <a:ea typeface="Times New Roman"/>
              </a:rPr>
              <a:t> and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globally</a:t>
            </a:r>
            <a:r>
              <a:rPr lang="en-AU" sz="3300" dirty="0">
                <a:latin typeface="Arial"/>
                <a:ea typeface="Times New Roman"/>
              </a:rPr>
              <a:t>, taking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initiative</a:t>
            </a:r>
            <a:r>
              <a:rPr lang="en-AU" sz="3300" dirty="0">
                <a:latin typeface="Arial"/>
                <a:ea typeface="Times New Roman"/>
              </a:rPr>
              <a:t>, working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collaboratively</a:t>
            </a:r>
            <a:r>
              <a:rPr lang="en-AU" sz="3300" dirty="0">
                <a:latin typeface="Arial"/>
                <a:ea typeface="Times New Roman"/>
              </a:rPr>
              <a:t>,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planning</a:t>
            </a:r>
            <a:r>
              <a:rPr lang="en-AU" sz="3300" dirty="0">
                <a:latin typeface="Arial"/>
                <a:ea typeface="Times New Roman"/>
              </a:rPr>
              <a:t> effectively, following procedures effectively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safely</a:t>
            </a:r>
            <a:r>
              <a:rPr lang="en-AU" sz="3300" dirty="0">
                <a:latin typeface="Arial"/>
                <a:ea typeface="Times New Roman"/>
              </a:rPr>
              <a:t>, gauging the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impact</a:t>
            </a:r>
            <a:r>
              <a:rPr lang="en-AU" sz="3300" dirty="0">
                <a:latin typeface="Arial"/>
                <a:ea typeface="Times New Roman"/>
              </a:rPr>
              <a:t> of biology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in society</a:t>
            </a:r>
            <a:r>
              <a:rPr lang="en-AU" sz="3300" dirty="0">
                <a:latin typeface="Arial"/>
                <a:ea typeface="Times New Roman"/>
              </a:rPr>
              <a:t>.</a:t>
            </a:r>
          </a:p>
          <a:p>
            <a:pPr marL="0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AU" sz="3200" b="1" dirty="0">
                <a:latin typeface="Arial Narrow"/>
                <a:ea typeface="Times New Roman"/>
                <a:cs typeface="Arial"/>
              </a:rPr>
              <a:t>Ethical understanding</a:t>
            </a:r>
          </a:p>
          <a:p>
            <a:pPr marL="342900" lvl="0" indent="-342900">
              <a:lnSpc>
                <a:spcPts val="2100"/>
              </a:lnSpc>
              <a:spcAft>
                <a:spcPts val="0"/>
              </a:spcAft>
              <a:buFont typeface="Symbol"/>
              <a:buChar char=""/>
            </a:pPr>
            <a:r>
              <a:rPr lang="en-AU" sz="3300" dirty="0">
                <a:latin typeface="Arial"/>
                <a:ea typeface="Times New Roman"/>
              </a:rPr>
              <a:t>considering the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implications</a:t>
            </a:r>
            <a:r>
              <a:rPr lang="en-AU" sz="3300" dirty="0">
                <a:latin typeface="Arial"/>
                <a:ea typeface="Times New Roman"/>
              </a:rPr>
              <a:t> of investigations, making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ethical</a:t>
            </a:r>
            <a:r>
              <a:rPr lang="en-AU" sz="3300" dirty="0">
                <a:latin typeface="Arial"/>
                <a:ea typeface="Times New Roman"/>
              </a:rPr>
              <a:t>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decisions</a:t>
            </a:r>
            <a:r>
              <a:rPr lang="en-AU" sz="3300" dirty="0">
                <a:latin typeface="Arial"/>
                <a:ea typeface="Times New Roman"/>
              </a:rPr>
              <a:t> based on an understanding of biological principles, need to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plan</a:t>
            </a:r>
            <a:r>
              <a:rPr lang="en-AU" sz="3300" dirty="0">
                <a:latin typeface="Arial"/>
                <a:ea typeface="Times New Roman"/>
              </a:rPr>
              <a:t> for the future,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protect</a:t>
            </a:r>
            <a:r>
              <a:rPr lang="en-AU" sz="3300" dirty="0">
                <a:latin typeface="Arial"/>
                <a:ea typeface="Times New Roman"/>
              </a:rPr>
              <a:t> and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sustain</a:t>
            </a:r>
            <a:r>
              <a:rPr lang="en-AU" sz="3300" dirty="0">
                <a:latin typeface="Arial"/>
                <a:ea typeface="Times New Roman"/>
              </a:rPr>
              <a:t> the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biosphere</a:t>
            </a:r>
            <a:r>
              <a:rPr lang="en-AU" sz="3300" dirty="0">
                <a:latin typeface="Arial"/>
                <a:ea typeface="Times New Roman"/>
              </a:rPr>
              <a:t>,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responsible</a:t>
            </a:r>
            <a:r>
              <a:rPr lang="en-AU" sz="3300" dirty="0">
                <a:latin typeface="Arial"/>
                <a:ea typeface="Times New Roman"/>
              </a:rPr>
              <a:t> participation in social, political, economic, and legal </a:t>
            </a:r>
            <a:r>
              <a:rPr lang="en-AU" sz="3300" b="1" dirty="0">
                <a:solidFill>
                  <a:srgbClr val="FF0000"/>
                </a:solidFill>
                <a:latin typeface="Arial"/>
                <a:ea typeface="Times New Roman"/>
              </a:rPr>
              <a:t>decision-making</a:t>
            </a:r>
            <a:r>
              <a:rPr lang="en-AU" sz="3300" dirty="0" smtClean="0">
                <a:latin typeface="Arial"/>
                <a:ea typeface="Times New Roman"/>
              </a:rPr>
              <a:t>.</a:t>
            </a:r>
            <a:endParaRPr lang="en-AU" sz="3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F0"/>
              </a:buClr>
              <a:buNone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1128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Capabilities</a:t>
            </a:r>
            <a:endParaRPr lang="en-A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6228184" y="404664"/>
            <a:ext cx="270000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Arrow 5"/>
          <p:cNvSpPr/>
          <p:nvPr/>
        </p:nvSpPr>
        <p:spPr>
          <a:xfrm flipH="1" flipV="1">
            <a:off x="215816" y="404664"/>
            <a:ext cx="270000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4" y="1196752"/>
            <a:ext cx="7538722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10253</TotalTime>
  <Words>1128</Words>
  <Application>Microsoft Office PowerPoint</Application>
  <PresentationFormat>On-screen Show (4:3)</PresentationFormat>
  <Paragraphs>291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Civic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Outline Structure</vt:lpstr>
      <vt:lpstr>Subject Outline Structure</vt:lpstr>
      <vt:lpstr>Science Inquiry Skills</vt:lpstr>
      <vt:lpstr>PowerPoint Presentation</vt:lpstr>
      <vt:lpstr>PowerPoint Presentation</vt:lpstr>
      <vt:lpstr>PowerPoint Presentation</vt:lpstr>
      <vt:lpstr>Science as a Human Endeavour</vt:lpstr>
      <vt:lpstr>Proposed floating solar power plant  on the Yamakura Dam reservoir</vt:lpstr>
      <vt:lpstr>PowerPoint Presentation</vt:lpstr>
      <vt:lpstr>Stage 1 Biology  (1BGY)</vt:lpstr>
      <vt:lpstr>Stage 1 Chemistry  (1CEM)</vt:lpstr>
      <vt:lpstr>Stage 1 Earth and Environmental Science (1EES)</vt:lpstr>
      <vt:lpstr>Stage 1 Physics  (1PYI)</vt:lpstr>
      <vt:lpstr>PowerPoint Presentation</vt:lpstr>
      <vt:lpstr>Assessment Scope and Requirements</vt:lpstr>
      <vt:lpstr>Stage 1 Science Assessment Type 1: Investigations Folio</vt:lpstr>
      <vt:lpstr>PowerPoint Presentation</vt:lpstr>
      <vt:lpstr>Assessment</vt:lpstr>
      <vt:lpstr>Performance Standards</vt:lpstr>
      <vt:lpstr>PowerPoint Presentation</vt:lpstr>
      <vt:lpstr>Learning and Assessment Plans</vt:lpstr>
      <vt:lpstr>Programs</vt:lpstr>
      <vt:lpstr>PowerPoint Presentation</vt:lpstr>
      <vt:lpstr>PowerPoint Presentation</vt:lpstr>
      <vt:lpstr>Stage 2 Science Subjects in 2018</vt:lpstr>
      <vt:lpstr>Assessment  Stage 2 Science Subjects 2018  </vt:lpstr>
      <vt:lpstr>What’s next?</vt:lpstr>
      <vt:lpstr>PowerPoint Presentation</vt:lpstr>
    </vt:vector>
  </TitlesOfParts>
  <Company>SACE Board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Curriculum Implementation</dc:title>
  <dc:creator>Meridie Howley</dc:creator>
  <cp:lastModifiedBy> </cp:lastModifiedBy>
  <cp:revision>539</cp:revision>
  <cp:lastPrinted>2016-08-18T02:03:32Z</cp:lastPrinted>
  <dcterms:created xsi:type="dcterms:W3CDTF">2015-05-11T23:08:41Z</dcterms:created>
  <dcterms:modified xsi:type="dcterms:W3CDTF">2016-10-20T23:29:07Z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A512101</vt:lpwstr>
  </property>
  <property fmtid="{D5CDD505-2E9C-101B-9397-08002B2CF9AE}" pid="4" name="Objective-Title">
    <vt:lpwstr>Stage 1 Sciences implementation T3 2016</vt:lpwstr>
  </property>
  <property fmtid="{D5CDD505-2E9C-101B-9397-08002B2CF9AE}" pid="5" name="Objective-Comment">
    <vt:lpwstr/>
  </property>
  <property fmtid="{D5CDD505-2E9C-101B-9397-08002B2CF9AE}" pid="6" name="Objective-CreationStamp">
    <vt:filetime>2016-03-11T02:31:24Z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2016-09-06T01:04:56Z</vt:filetime>
  </property>
  <property fmtid="{D5CDD505-2E9C-101B-9397-08002B2CF9AE}" pid="11" name="Objective-Owner">
    <vt:lpwstr>Lois Ey</vt:lpwstr>
  </property>
  <property fmtid="{D5CDD505-2E9C-101B-9397-08002B2CF9AE}" pid="12" name="Objective-Path">
    <vt:lpwstr>Objective Global Folder:Curriculum:Subject renewal:Australian Curriculum:IMPLEMENTATION WORKSHOP PLANNING:Science:</vt:lpwstr>
  </property>
  <property fmtid="{D5CDD505-2E9C-101B-9397-08002B2CF9AE}" pid="13" name="Objective-Parent">
    <vt:lpwstr>Science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15.2</vt:lpwstr>
  </property>
  <property fmtid="{D5CDD505-2E9C-101B-9397-08002B2CF9AE}" pid="16" name="Objective-VersionNumber">
    <vt:r8>43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</Properties>
</file>