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2_58CBE130.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6_4A99C695.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54" r:id="rId5"/>
  </p:sldMasterIdLst>
  <p:notesMasterIdLst>
    <p:notesMasterId r:id="rId15"/>
  </p:notesMasterIdLst>
  <p:sldIdLst>
    <p:sldId id="256" r:id="rId6"/>
    <p:sldId id="4916" r:id="rId7"/>
    <p:sldId id="258" r:id="rId8"/>
    <p:sldId id="259" r:id="rId9"/>
    <p:sldId id="260" r:id="rId10"/>
    <p:sldId id="4927" r:id="rId11"/>
    <p:sldId id="262" r:id="rId12"/>
    <p:sldId id="4929" r:id="rId13"/>
    <p:sldId id="4925" r:id="rId14"/>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fo" id="{204D192F-3783-4A2C-9494-CE605AE7D903}">
          <p14:sldIdLst>
            <p14:sldId id="256"/>
            <p14:sldId id="4916"/>
            <p14:sldId id="258"/>
            <p14:sldId id="259"/>
            <p14:sldId id="260"/>
            <p14:sldId id="4927"/>
            <p14:sldId id="262"/>
            <p14:sldId id="4929"/>
            <p14:sldId id="4925"/>
          </p14:sldIdLst>
        </p14:section>
      </p14:section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6F1508-B2DB-FA75-004E-92105A4ADF5C}" name="Steele, Virginia (SACE)" initials="VS" userId="S::Virginia.Steele@sa.gov.au::8ef2ff29-1aa4-4bf8-9e5f-cb9098c70a04" providerId="AD"/>
  <p188:author id="{5B55091A-B8CE-05FA-7970-BB5437BF5A28}" name="Barry, Ella (SACE)" initials="EB" userId="S::Ella.Barry3@sa.gov.au::e4f40a8f-8107-46f9-8318-aebca8a65dcd" providerId="AD"/>
  <p188:author id="{D3A4A01C-1AB7-136E-FD23-39DB75857196}" name="Trueman, Chione (SACE)" initials="TC" userId="S::chione.trueman@sa.gov.au::d9e30ed1-deef-46ab-adfc-71b9178add32" providerId="AD"/>
  <p188:author id="{E4857C23-F131-B9B4-A2C5-F5DBC4FD9058}" name="Askem, Mike (SACE)" initials="AM" userId="S::mike.askem@sa.gov.au::e8512f30-8e3c-4763-bf08-61ee350588ee" providerId="AD"/>
  <p188:author id="{039E093E-AF9D-21F0-6312-C313143A9ACF}" name="Barry, Ella (SACE)" initials="BE" userId="S::ella.barry3@sa.gov.au::e4f40a8f-8107-46f9-8318-aebca8a65dcd" providerId="AD"/>
  <p188:author id="{1D835050-29FF-19CA-FE67-F10A935F6ED1}" name="Markey, Lucy (SACE)" initials="LM" userId="S::Lucy.Markey@sa.gov.au::2c563871-fb41-43a4-be38-4796b78a5d3b" providerId="AD"/>
  <p188:author id="{9EF66581-7E3D-03D6-4681-0544FF077F51}" name="Kostadinov, Iordan (SACE)" initials="KI" userId="S::iordan.kostadinov2@sa.gov.au::d705d2df-d00d-4345-ac3e-798432eb7f91" providerId="AD"/>
  <p188:author id="{5B201FA0-6D5F-48C6-6A80-00C6F117ABC8}" name="Dunnill, Jamie (SACE)" initials="JD" userId="S::jamie.dunnill@sa.gov.au::94b14833-cd52-4d8a-976c-d0c4e4bed356" providerId="AD"/>
  <p188:author id="{0DE8E8AA-D873-DA65-C053-F54FD8EDCA7E}" name="Markey, Lucy (SACE)" initials="ML" userId="S::lucy.markey@sa.gov.au::2c563871-fb41-43a4-be38-4796b78a5d3b" providerId="AD"/>
  <p188:author id="{574453AC-71E6-FB15-49F9-BC3C7072AD08}" name="Mekawy, Hassan (SACE)" initials="MH" userId="S::hassan.mekawy@sa.gov.au::c6066982-f7f7-4475-b77e-007adedb4d3d" providerId="AD"/>
  <p188:author id="{2D9FE7AF-C6F4-A8A7-00AF-1870598C7E75}" name="Marshall, Jane (SACE)" initials="JM" userId="S::jane.marshall@sa.gov.au::f0a8e448-b71f-42d6-8eb7-42e4f550bfff" providerId="AD"/>
  <p188:author id="{4AE0C5D4-242F-1F25-6CC1-9C732D7EA408}" name="Baker, Rebecca (SACE)" initials="RB" userId="S::rebecca.baker2@sa.gov.au::df3c6628-167b-4797-be1e-448e53f5cda5" providerId="AD"/>
  <p188:author id="{BBE93CE5-7BC5-4C54-725F-982D6519BD89}" name="Thompson, Alison (SACE)" initials="AT" userId="S::Alison.Thompson2@sa.gov.au::8498a388-54ca-4aa9-acda-8c5bf7652d6d" providerId="AD"/>
  <p188:author id="{220829FD-6052-B0F8-47BA-1056B9B9DC0F}" name="Thompson, Alison (SACE)" initials="TA" userId="S::alison.thompson2@sa.gov.au::8498a388-54ca-4aa9-acda-8c5bf7652d6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8A3158"/>
    <a:srgbClr val="955166"/>
    <a:srgbClr val="E5B5CA"/>
    <a:srgbClr val="C25282"/>
    <a:srgbClr val="DF89C0"/>
    <a:srgbClr val="8DC1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CCDD86-56BE-7A57-C26D-5B4AC9B7486C}" v="2" dt="2026-02-17T02:25:23.693"/>
    <p1510:client id="{EF0F3981-E2CD-45CC-BB6D-31F660D717F3}" v="2" dt="2026-02-16T23:59:45.6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omments/modernComment_102_58CBE130.xml><?xml version="1.0" encoding="utf-8"?>
<p188:cmLst xmlns:a="http://schemas.openxmlformats.org/drawingml/2006/main" xmlns:r="http://schemas.openxmlformats.org/officeDocument/2006/relationships" xmlns:p188="http://schemas.microsoft.com/office/powerpoint/2018/8/main">
  <p188:cm id="{27F4B5C8-D1A5-4D23-BC46-7B2F75DFE499}" authorId="{2D9FE7AF-C6F4-A8A7-00AF-1870598C7E75}" status="resolved" created="2026-01-22T22:40:04.165" complete="100000">
    <pc:sldMkLst xmlns:pc="http://schemas.microsoft.com/office/powerpoint/2013/main/command">
      <pc:docMk/>
      <pc:sldMk cId="1489756464" sldId="258"/>
    </pc:sldMkLst>
    <p188:replyLst>
      <p188:reply id="{C18E1EDD-9D1E-422B-A02F-192740666207}" authorId="{1D835050-29FF-19CA-FE67-F10A935F6ED1}" created="2026-01-23T04:14:03.003">
        <p188:txBody>
          <a:bodyPr/>
          <a:lstStyle/>
          <a:p>
            <a:r>
              <a:rPr lang="en-AU"/>
              <a:t>[@Marshall, Jane (SACE)] … co-designing with students &amp; teachers. CONSULTING with those other stakeholders
</a:t>
            </a:r>
          </a:p>
        </p188:txBody>
      </p188:reply>
    </p188:replyLst>
    <p188:txBody>
      <a:bodyPr/>
      <a:lstStyle/>
      <a:p>
        <a:r>
          <a:rPr lang="en-US"/>
          <a:t>[@Markey, Lucy (SACE)]  do we need to be more specific about all of the stakeholders we are co-designing with as it is more than just SRGs?
teachers (SRGs) 
students
lead practitioners
subject associations
industry
tertiary
community</a:t>
        </a:r>
      </a:p>
    </p188:txBody>
  </p188:cm>
</p188:cmLst>
</file>

<file path=ppt/comments/modernComment_106_4A99C695.xml><?xml version="1.0" encoding="utf-8"?>
<p188:cmLst xmlns:a="http://schemas.openxmlformats.org/drawingml/2006/main" xmlns:r="http://schemas.openxmlformats.org/officeDocument/2006/relationships" xmlns:p188="http://schemas.microsoft.com/office/powerpoint/2018/8/main">
  <p188:cm id="{21047CCE-8617-4D58-91F2-24E47F75BB62}" authorId="{4AE0C5D4-242F-1F25-6CC1-9C732D7EA408}" status="resolved" created="2026-01-22T07:14:35.058" startDate="2026-01-22T07:14:35.058" dueDate="2026-01-22T07:14:35.058" assignedTo="{1D835050-29FF-19CA-FE67-F10A935F6ED1}" complete="100000" title="@Markey, Lucy (SACE) the wording on this one is a little clunky in wording, trying to cover too many ideas? It was hard to read when presenting from. @Dunnill, Jamie (SACE) is the point of this one that we tried to get NEoL but students were still …">
    <ac:txMkLst xmlns:ac="http://schemas.microsoft.com/office/drawing/2013/main/command">
      <pc:docMk xmlns:pc="http://schemas.microsoft.com/office/powerpoint/2013/main/command"/>
      <pc:sldMk xmlns:pc="http://schemas.microsoft.com/office/powerpoint/2013/main/command" cId="1251591829" sldId="262"/>
      <ac:spMk id="19" creationId="{DAD70E6E-1A64-25D8-8447-516569CFC3A5}"/>
      <ac:txMk cp="0" len="123">
        <ac:context len="125" hash="870666648"/>
      </ac:txMk>
    </ac:txMkLst>
    <p188:pos x="1150188" y="1696528"/>
    <p188:replyLst>
      <p188:reply id="{FE1E7023-7053-49D5-B84C-F89D49F6AD3D}" authorId="{5B201FA0-6D5F-48C6-6A80-00C6F117ABC8}" created="2026-01-23T01:24:42.508">
        <p188:txBody>
          <a:bodyPr/>
          <a:lstStyle/>
          <a:p>
            <a:r>
              <a:rPr lang="en-US"/>
              <a:t>[@Baker, Rebecca (SACE)] it wasnt that they didnt understand natural. Its more that they did and started out free and then they lacked confidence to submit natural evidence so then they curated it </a:t>
            </a:r>
          </a:p>
        </p188:txBody>
      </p188:reply>
      <p188:reply id="{D552DA1A-C8AE-44B5-B721-91D5726F4CAD}" authorId="{5B201FA0-6D5F-48C6-6A80-00C6F117ABC8}" created="2026-01-23T01:27:31.049">
        <p188:txBody>
          <a:bodyPr/>
          <a:lstStyle/>
          <a:p>
            <a:r>
              <a:rPr lang="en-US"/>
              <a:t>Ive updated...how does it sound</a:t>
            </a:r>
          </a:p>
        </p188:txBody>
      </p188:reply>
      <p188:reply id="{66FE5046-4931-4D2C-BF24-7D7FE8E75784}" authorId="{1D835050-29FF-19CA-FE67-F10A935F6ED1}" created="2026-01-23T04:19:59.472">
        <p188:txBody>
          <a:bodyPr/>
          <a:lstStyle/>
          <a:p>
            <a:r>
              <a:rPr lang="en-AU"/>
              <a:t>[@Dunnill, Jamie (SACE)] not sure I understand it now. Does Rebecca’s suggestion work… “A lack of confidence in understanding natural evidence, leading teachers and students to curate evidence to satisfy perceived grading expectations.”</a:t>
            </a:r>
          </a:p>
        </p188:txBody>
      </p188:reply>
      <p188:reply id="{9EFC3F94-9368-4EC7-B6D5-01446A9206F3}" authorId="{4AE0C5D4-242F-1F25-6CC1-9C732D7EA408}" created="2026-01-28T01:29:23.023">
        <p188:txBody>
          <a:bodyPr/>
          <a:lstStyle/>
          <a:p>
            <a:r>
              <a:rPr lang="en-US"/>
              <a:t>what about a happy medium...?
"Uncertainty in natural evidence, leading teachers and students to curate evidence to satisfy perceived grading expectations.”</a:t>
            </a:r>
          </a:p>
        </p188:txBody>
        <p188:extLst>
          <p:ext xmlns:p="http://schemas.openxmlformats.org/presentationml/2006/main" uri="{57CB4572-C831-44C2-8A1C-0ADB6CCDFE69}">
            <p223:reactions xmlns:p223="http://schemas.microsoft.com/office/powerpoint/2022/03/main">
              <p223:rxn type="👍">
                <p223:instance time="2026-01-29T22:39:47.914" authorId="{1D835050-29FF-19CA-FE67-F10A935F6ED1}"/>
              </p223:rxn>
            </p223:reactions>
          </p:ext>
        </p188:extLst>
      </p188:reply>
    </p188:replyLst>
    <p188:txBody>
      <a:bodyPr/>
      <a:lstStyle/>
      <a:p>
        <a:r>
          <a:rPr lang="en-US"/>
          <a:t>[@Markey, Lucy (SACE)] the wording on this one is a little clunky in wording, trying to cover too many ideas? It was hard to read when presenting from. 
[@Dunnill, Jamie (SACE)]  is the point of this one that we tried to get NEoL but students were still curating because they didn't understand what constitutes as "natural" evidence?? 
adding "where" makes the sentence read better: 
Exploring open, interest driven learning, where students and teachers curated evidence to satisfy perceived grading expectations
or for clarity of the ideas could it be:
A lack of confidence in understanding natural evidence, leading teachers and students to curate evidence to satisfy perceived grading expectations.</a:t>
        </a:r>
      </a:p>
    </p188:txBody>
    <p188:extLst>
      <p:ext xmlns:p="http://schemas.openxmlformats.org/presentationml/2006/main" uri="{5BB2D875-25FF-4072-B9AC-8F64D62656EB}">
        <p228:taskDetails xmlns:p228="http://schemas.microsoft.com/office/powerpoint/2022/08/main">
          <p228:history>
            <p228:event time="2026-01-22T07:14:35.058" id="{ABEC43B3-5317-4BDB-A031-BDB2001C53BF}">
              <p228:atrbtn authorId="{4AE0C5D4-242F-1F25-6CC1-9C732D7EA408}"/>
              <p228:anchr>
                <p228:comment id="{21047CCE-8617-4D58-91F2-24E47F75BB62}"/>
              </p228:anchr>
              <p228:add/>
            </p228:event>
            <p228:event time="2026-01-22T07:14:35.058" id="{D98370F6-2D85-4901-96B9-8CDB7C67DD15}">
              <p228:atrbtn authorId="{4AE0C5D4-242F-1F25-6CC1-9C732D7EA408}"/>
              <p228:anchr>
                <p228:comment id="{21047CCE-8617-4D58-91F2-24E47F75BB62}"/>
              </p228:anchr>
              <p228:asgn authorId="{1D835050-29FF-19CA-FE67-F10A935F6ED1}"/>
            </p228:event>
            <p228:event time="2026-01-22T07:14:35.058" id="{93A07CC2-650B-4148-8A70-78BFB8CE2BB1}">
              <p228:atrbtn authorId="{4AE0C5D4-242F-1F25-6CC1-9C732D7EA408}"/>
              <p228:anchr>
                <p228:comment id="{21047CCE-8617-4D58-91F2-24E47F75BB62}"/>
              </p228:anchr>
              <p228:title val="@Markey, Lucy (SACE) the wording on this one is a little clunky in wording, trying to cover too many ideas? It was hard to read when presenting from. @Dunnill, Jamie (SACE) is the point of this one that we tried to get NEoL but students were still …"/>
            </p228:event>
            <p228:event time="2026-01-22T07:14:35.058" id="{0ACBC006-E718-4DA9-A54F-0F63F6598549}">
              <p228:atrbtn authorId="{4AE0C5D4-242F-1F25-6CC1-9C732D7EA408}"/>
              <p228:anchr>
                <p228:comment id="{21047CCE-8617-4D58-91F2-24E47F75BB62}"/>
              </p228:anchr>
              <p228:date stDt="2026-01-22T07:14:35.058" endDt="2026-01-22T07:14:35.058"/>
            </p228:event>
            <p228:event time="2026-02-04T22:01:20.241" id="{5AB4D6E8-1645-4730-82F7-0E2C2B604A5A}">
              <p228:atrbtn authorId="{1D835050-29FF-19CA-FE67-F10A935F6ED1}"/>
              <p228:anchr>
                <p228:comment id="{00000000-0000-0000-0000-000000000000}"/>
              </p228:anchr>
              <p228:pcntCmplt val="100000"/>
            </p228:event>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B6A81F7-8136-4BC9-9CF9-A81DA99D3920}" type="datetimeFigureOut">
              <a:rPr lang="en-AU" smtClean="0"/>
              <a:t>16/02/2026</a:t>
            </a:fld>
            <a:endParaRPr lang="en-AU"/>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A287A87-BD8F-4A6B-8511-9AA741A906AB}" type="slidenum">
              <a:rPr lang="en-AU" smtClean="0"/>
              <a:t>‹#›</a:t>
            </a:fld>
            <a:endParaRPr lang="en-AU"/>
          </a:p>
        </p:txBody>
      </p:sp>
    </p:spTree>
    <p:extLst>
      <p:ext uri="{BB962C8B-B14F-4D97-AF65-F5344CB8AC3E}">
        <p14:creationId xmlns:p14="http://schemas.microsoft.com/office/powerpoint/2010/main" val="384173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5</a:t>
            </a:fld>
            <a:endParaRPr lang="en-US"/>
          </a:p>
        </p:txBody>
      </p:sp>
    </p:spTree>
    <p:extLst>
      <p:ext uri="{BB962C8B-B14F-4D97-AF65-F5344CB8AC3E}">
        <p14:creationId xmlns:p14="http://schemas.microsoft.com/office/powerpoint/2010/main" val="185326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6</a:t>
            </a:fld>
            <a:endParaRPr lang="en-US"/>
          </a:p>
        </p:txBody>
      </p:sp>
    </p:spTree>
    <p:extLst>
      <p:ext uri="{BB962C8B-B14F-4D97-AF65-F5344CB8AC3E}">
        <p14:creationId xmlns:p14="http://schemas.microsoft.com/office/powerpoint/2010/main" val="1861304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7</a:t>
            </a:fld>
            <a:endParaRPr lang="en-US"/>
          </a:p>
        </p:txBody>
      </p:sp>
    </p:spTree>
    <p:extLst>
      <p:ext uri="{BB962C8B-B14F-4D97-AF65-F5344CB8AC3E}">
        <p14:creationId xmlns:p14="http://schemas.microsoft.com/office/powerpoint/2010/main" val="90154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7DC5-8C3D-670A-91DB-464E4AB901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2E7FB3-3832-96BA-AC7E-CA987FFD81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18A78-B3BF-76F0-8162-1038B65347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FA8832-13B7-D251-CD4E-38C117DBD233}"/>
              </a:ext>
            </a:extLst>
          </p:cNvPr>
          <p:cNvSpPr>
            <a:spLocks noGrp="1"/>
          </p:cNvSpPr>
          <p:nvPr>
            <p:ph type="sldNum" sz="quarter" idx="10"/>
          </p:nvPr>
        </p:nvSpPr>
        <p:spPr/>
        <p:txBody>
          <a:bodyPr/>
          <a:lstStyle/>
          <a:p>
            <a:fld id="{DF9C6B3F-115A-0348-B149-408E611A95DA}" type="slidenum">
              <a:rPr lang="en-US" smtClean="0"/>
              <a:t>8</a:t>
            </a:fld>
            <a:endParaRPr lang="en-US"/>
          </a:p>
        </p:txBody>
      </p:sp>
    </p:spTree>
    <p:extLst>
      <p:ext uri="{BB962C8B-B14F-4D97-AF65-F5344CB8AC3E}">
        <p14:creationId xmlns:p14="http://schemas.microsoft.com/office/powerpoint/2010/main" val="916965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9C6B3F-115A-0348-B149-408E611A95DA}" type="slidenum">
              <a:rPr lang="en-US" smtClean="0"/>
              <a:t>9</a:t>
            </a:fld>
            <a:endParaRPr lang="en-US"/>
          </a:p>
        </p:txBody>
      </p:sp>
    </p:spTree>
    <p:extLst>
      <p:ext uri="{BB962C8B-B14F-4D97-AF65-F5344CB8AC3E}">
        <p14:creationId xmlns:p14="http://schemas.microsoft.com/office/powerpoint/2010/main" val="9937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E6AC-9A97-47FA-E1EC-727CBD210C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65E3725-4C6E-5E33-EEC6-F0F96B3042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1DAB5C4-34F5-D056-EF88-F05146DC33BB}"/>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2317D2FB-8E66-8593-C179-8DED01AE5CC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E585B57-34A3-ABCA-89FF-42A5A9261B71}"/>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190198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B561-7663-AB90-44D7-CBB1EAED50C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3010943-C65E-6C97-43AF-274866A8B9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F9DA27D-1683-1559-9708-91C0D43D6515}"/>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2B1B5958-B66A-C5AD-4930-D95C4D96F7E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4631993-A763-2B3E-5999-519AB084478D}"/>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835398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128BA9-67CD-0731-71CD-D66D7C5DD6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50ACA961-D003-3E73-3547-BB183030A7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A0091CD-9B0E-4DCD-CACE-128B4DD67EFD}"/>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F3105464-DC03-59D2-D76E-EC289A687B6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5880AC-2D97-32EB-388C-1C6E209317C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092876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cxnSp>
        <p:nvCxnSpPr>
          <p:cNvPr id="3" name="Straight Connector 2"/>
          <p:cNvCxnSpPr/>
          <p:nvPr userDrawn="1"/>
        </p:nvCxnSpPr>
        <p:spPr>
          <a:xfrm>
            <a:off x="609600" y="1043027"/>
            <a:ext cx="10972800" cy="0"/>
          </a:xfrm>
          <a:prstGeom prst="line">
            <a:avLst/>
          </a:prstGeom>
          <a:ln>
            <a:solidFill>
              <a:srgbClr val="D04432"/>
            </a:solidFill>
          </a:ln>
          <a:effectLst/>
        </p:spPr>
        <p:style>
          <a:lnRef idx="2">
            <a:schemeClr val="accent1"/>
          </a:lnRef>
          <a:fillRef idx="0">
            <a:schemeClr val="accent1"/>
          </a:fillRef>
          <a:effectRef idx="1">
            <a:schemeClr val="accent1"/>
          </a:effectRef>
          <a:fontRef idx="minor">
            <a:schemeClr val="tx1"/>
          </a:fontRef>
        </p:style>
      </p:cxnSp>
      <p:pic>
        <p:nvPicPr>
          <p:cNvPr id="4"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9600" y="1153093"/>
            <a:ext cx="10972800" cy="6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40785"/>
            <a:ext cx="10972800" cy="1143000"/>
          </a:xfrm>
        </p:spPr>
        <p:txBody>
          <a:bodyPr/>
          <a:lstStyle>
            <a:lvl1pPr>
              <a:defRPr sz="3733" b="1"/>
            </a:lvl1pPr>
          </a:lstStyle>
          <a:p>
            <a:r>
              <a:rPr lang="en-US"/>
              <a:t>Click to edit Master title style</a:t>
            </a:r>
          </a:p>
        </p:txBody>
      </p:sp>
    </p:spTree>
    <p:extLst>
      <p:ext uri="{BB962C8B-B14F-4D97-AF65-F5344CB8AC3E}">
        <p14:creationId xmlns:p14="http://schemas.microsoft.com/office/powerpoint/2010/main" val="4225228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5F5EF-1285-B961-2D2C-75E74115FAED}"/>
              </a:ext>
            </a:extLst>
          </p:cNvPr>
          <p:cNvSpPr>
            <a:spLocks noGrp="1"/>
          </p:cNvSpPr>
          <p:nvPr>
            <p:ph type="ctrTitle"/>
          </p:nvPr>
        </p:nvSpPr>
        <p:spPr>
          <a:xfrm>
            <a:off x="1524000" y="1122363"/>
            <a:ext cx="9144000" cy="2387600"/>
          </a:xfrm>
          <a:prstGeom prst="rect">
            <a:avLst/>
          </a:prstGeom>
        </p:spPr>
        <p:txBody>
          <a:bodyPr anchor="b"/>
          <a:lstStyle>
            <a:lvl1pPr marL="0" marR="0" indent="0" algn="ctr" defTabSz="914400" rtl="0" eaLnBrk="1" fontAlgn="auto" latinLnBrk="0" hangingPunct="1">
              <a:lnSpc>
                <a:spcPct val="90000"/>
              </a:lnSpc>
              <a:spcBef>
                <a:spcPct val="0"/>
              </a:spcBef>
              <a:spcAft>
                <a:spcPts val="0"/>
              </a:spcAft>
              <a:buClrTx/>
              <a:buSzTx/>
              <a:buFontTx/>
              <a:buNone/>
              <a:tabLst/>
              <a:defRPr sz="4400" b="1">
                <a:solidFill>
                  <a:srgbClr val="00539F"/>
                </a:solidFill>
              </a:defRPr>
            </a:lvl1pPr>
          </a:lstStyle>
          <a:p>
            <a:r>
              <a:rPr lang="en-GB" sz="4400"/>
              <a:t>Click to edit Master title style</a:t>
            </a:r>
            <a:endParaRPr lang="en-US"/>
          </a:p>
        </p:txBody>
      </p:sp>
      <p:sp>
        <p:nvSpPr>
          <p:cNvPr id="3" name="Subtitle 2">
            <a:extLst>
              <a:ext uri="{FF2B5EF4-FFF2-40B4-BE49-F238E27FC236}">
                <a16:creationId xmlns:a16="http://schemas.microsoft.com/office/drawing/2014/main" id="{74656EE4-964E-5D42-E0B6-EDB37A114E8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200">
                <a:solidFill>
                  <a:srgbClr val="00539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4113203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CBF4-270B-345C-DF8F-FCFFB108C339}"/>
              </a:ext>
            </a:extLst>
          </p:cNvPr>
          <p:cNvSpPr>
            <a:spLocks noGrp="1"/>
          </p:cNvSpPr>
          <p:nvPr>
            <p:ph type="title"/>
          </p:nvPr>
        </p:nvSpPr>
        <p:spPr>
          <a:xfrm>
            <a:off x="838200" y="365125"/>
            <a:ext cx="10515600" cy="1325563"/>
          </a:xfrm>
          <a:prstGeom prst="rect">
            <a:avLst/>
          </a:prstGeom>
        </p:spPr>
        <p:txBody>
          <a:bodyPr anchor="b" anchorCtr="0"/>
          <a:lstStyle>
            <a:lvl1pPr>
              <a:defRPr sz="4400"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C852821-4E57-649A-62CC-E22074B5A137}"/>
              </a:ext>
            </a:extLst>
          </p:cNvPr>
          <p:cNvSpPr>
            <a:spLocks noGrp="1"/>
          </p:cNvSpPr>
          <p:nvPr>
            <p:ph idx="1"/>
          </p:nvPr>
        </p:nvSpPr>
        <p:spPr>
          <a:xfrm>
            <a:off x="838200" y="1825625"/>
            <a:ext cx="10515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19127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8E2A-1BE0-566C-7D04-148D68C9F09C}"/>
              </a:ext>
            </a:extLst>
          </p:cNvPr>
          <p:cNvSpPr>
            <a:spLocks noGrp="1"/>
          </p:cNvSpPr>
          <p:nvPr>
            <p:ph type="title"/>
          </p:nvPr>
        </p:nvSpPr>
        <p:spPr>
          <a:xfrm>
            <a:off x="831850" y="1709738"/>
            <a:ext cx="10515600" cy="2852737"/>
          </a:xfrm>
          <a:prstGeom prst="rect">
            <a:avLst/>
          </a:prstGeom>
        </p:spPr>
        <p:txBody>
          <a:bodyPr anchor="b"/>
          <a:lstStyle>
            <a:lvl1pPr>
              <a:defRPr sz="4400" b="1">
                <a:solidFill>
                  <a:srgbClr val="00539F"/>
                </a:solidFill>
              </a:defRPr>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65DBC6-A7D0-E6C6-41F6-D6EE714F6A26}"/>
              </a:ext>
            </a:extLst>
          </p:cNvPr>
          <p:cNvSpPr>
            <a:spLocks noGrp="1"/>
          </p:cNvSpPr>
          <p:nvPr>
            <p:ph type="body" idx="1"/>
          </p:nvPr>
        </p:nvSpPr>
        <p:spPr>
          <a:xfrm>
            <a:off x="831850" y="4589463"/>
            <a:ext cx="10515600" cy="1500187"/>
          </a:xfrm>
          <a:prstGeom prst="rect">
            <a:avLst/>
          </a:prstGeom>
        </p:spPr>
        <p:txBody>
          <a:bodyPr/>
          <a:lstStyle>
            <a:lvl1pPr marL="0" indent="0">
              <a:buNone/>
              <a:defRPr sz="2200">
                <a:solidFill>
                  <a:srgbClr val="00539F"/>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Tree>
    <p:extLst>
      <p:ext uri="{BB962C8B-B14F-4D97-AF65-F5344CB8AC3E}">
        <p14:creationId xmlns:p14="http://schemas.microsoft.com/office/powerpoint/2010/main" val="3276866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3A2DC-CD86-1FE8-7C12-208F2B8431FA}"/>
              </a:ext>
            </a:extLst>
          </p:cNvPr>
          <p:cNvSpPr>
            <a:spLocks noGrp="1"/>
          </p:cNvSpPr>
          <p:nvPr>
            <p:ph type="title"/>
          </p:nvPr>
        </p:nvSpPr>
        <p:spPr>
          <a:xfrm>
            <a:off x="838200"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D0139AC-B8E5-D73C-D736-A47AFB5919F5}"/>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CA5E004-2BA4-E7BA-FF78-73311D96D88F}"/>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48132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FBFA0-59FE-FCD2-2294-015217636117}"/>
              </a:ext>
            </a:extLst>
          </p:cNvPr>
          <p:cNvSpPr>
            <a:spLocks noGrp="1"/>
          </p:cNvSpPr>
          <p:nvPr>
            <p:ph type="title"/>
          </p:nvPr>
        </p:nvSpPr>
        <p:spPr>
          <a:xfrm>
            <a:off x="839788"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C605690-0DA4-523A-8775-5677149919A7}"/>
              </a:ext>
            </a:extLst>
          </p:cNvPr>
          <p:cNvSpPr>
            <a:spLocks noGrp="1"/>
          </p:cNvSpPr>
          <p:nvPr>
            <p:ph type="body" idx="1"/>
          </p:nvPr>
        </p:nvSpPr>
        <p:spPr>
          <a:xfrm>
            <a:off x="839788" y="1681163"/>
            <a:ext cx="5157787" cy="823912"/>
          </a:xfrm>
          <a:prstGeom prst="rect">
            <a:avLst/>
          </a:prstGeom>
        </p:spPr>
        <p:txBody>
          <a:bodyPr anchor="b"/>
          <a:lstStyle>
            <a:lvl1pPr marL="0" indent="0">
              <a:buNone/>
              <a:defRPr sz="2800" b="1">
                <a:solidFill>
                  <a:srgbClr val="00539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85C9548-7A93-72D2-D722-F96943225172}"/>
              </a:ext>
            </a:extLst>
          </p:cNvPr>
          <p:cNvSpPr>
            <a:spLocks noGrp="1"/>
          </p:cNvSpPr>
          <p:nvPr>
            <p:ph sz="half" idx="2"/>
          </p:nvPr>
        </p:nvSpPr>
        <p:spPr>
          <a:xfrm>
            <a:off x="839788"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AB7E5A57-5B05-73F3-5AAC-B1CC1CCA4F0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800" b="1">
                <a:solidFill>
                  <a:srgbClr val="00539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ED28C11-B923-3887-F9E5-56C01B697039}"/>
              </a:ext>
            </a:extLst>
          </p:cNvPr>
          <p:cNvSpPr>
            <a:spLocks noGrp="1"/>
          </p:cNvSpPr>
          <p:nvPr>
            <p:ph sz="quarter" idx="4"/>
          </p:nvPr>
        </p:nvSpPr>
        <p:spPr>
          <a:xfrm>
            <a:off x="6172200"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862583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B3650-E48A-C41C-638D-E438587D7863}"/>
              </a:ext>
            </a:extLst>
          </p:cNvPr>
          <p:cNvSpPr>
            <a:spLocks noGrp="1"/>
          </p:cNvSpPr>
          <p:nvPr>
            <p:ph type="title"/>
          </p:nvPr>
        </p:nvSpPr>
        <p:spPr>
          <a:xfrm>
            <a:off x="838200" y="365125"/>
            <a:ext cx="10515600" cy="1325563"/>
          </a:xfrm>
          <a:prstGeom prst="rect">
            <a:avLst/>
          </a:prstGeom>
        </p:spPr>
        <p:txBody>
          <a:bodyPr anchor="b" anchorCtr="0"/>
          <a:lstStyle>
            <a:lvl1pPr>
              <a:defRPr b="1">
                <a:solidFill>
                  <a:srgbClr val="00539F"/>
                </a:solidFill>
              </a:defRPr>
            </a:lvl1pPr>
          </a:lstStyle>
          <a:p>
            <a:r>
              <a:rPr lang="en-GB"/>
              <a:t>Click to edit Master title style</a:t>
            </a:r>
            <a:endParaRPr lang="en-US"/>
          </a:p>
        </p:txBody>
      </p:sp>
    </p:spTree>
    <p:extLst>
      <p:ext uri="{BB962C8B-B14F-4D97-AF65-F5344CB8AC3E}">
        <p14:creationId xmlns:p14="http://schemas.microsoft.com/office/powerpoint/2010/main" val="34820073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6054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BC91A-7B5A-658A-4AD6-15BD2336AD1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AC45D6E-A236-BC8F-B541-631703C020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F09FAF4-F3B0-51B5-1AA3-A0705F2C7893}"/>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D02B6C6D-E3F0-AB53-C3F6-770EEA23D92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3345D48-46BD-BC74-4FE5-EBBF9A2BE5D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3618124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3C232-1673-5FCF-46FA-24471D11EFB5}"/>
              </a:ext>
            </a:extLst>
          </p:cNvPr>
          <p:cNvSpPr>
            <a:spLocks noGrp="1"/>
          </p:cNvSpPr>
          <p:nvPr>
            <p:ph type="title"/>
          </p:nvPr>
        </p:nvSpPr>
        <p:spPr>
          <a:xfrm>
            <a:off x="839788" y="457200"/>
            <a:ext cx="3932237" cy="1600200"/>
          </a:xfrm>
          <a:prstGeom prst="rect">
            <a:avLst/>
          </a:prstGeom>
        </p:spPr>
        <p:txBody>
          <a:bodyPr anchor="b"/>
          <a:lstStyle>
            <a:lvl1pPr>
              <a:defRPr sz="3200" b="1">
                <a:solidFill>
                  <a:srgbClr val="00539F"/>
                </a:solidFill>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A096DB1-319A-3970-9A1D-6D19FB1E772D}"/>
              </a:ext>
            </a:extLst>
          </p:cNvPr>
          <p:cNvSpPr>
            <a:spLocks noGrp="1"/>
          </p:cNvSpPr>
          <p:nvPr>
            <p:ph idx="1"/>
          </p:nvPr>
        </p:nvSpPr>
        <p:spPr>
          <a:xfrm>
            <a:off x="5183188" y="1543878"/>
            <a:ext cx="6172200" cy="431717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0DDDE87F-5EF6-3B10-BE8A-5898FB72D0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361175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D1331-D36C-14CC-6B57-08179C9FAB13}"/>
              </a:ext>
            </a:extLst>
          </p:cNvPr>
          <p:cNvSpPr>
            <a:spLocks noGrp="1"/>
          </p:cNvSpPr>
          <p:nvPr>
            <p:ph type="title"/>
          </p:nvPr>
        </p:nvSpPr>
        <p:spPr>
          <a:xfrm>
            <a:off x="839788" y="457200"/>
            <a:ext cx="3932237" cy="1600200"/>
          </a:xfrm>
          <a:prstGeom prst="rect">
            <a:avLst/>
          </a:prstGeom>
        </p:spPr>
        <p:txBody>
          <a:bodyPr anchor="b"/>
          <a:lstStyle>
            <a:lvl1pPr>
              <a:defRPr sz="3200" b="1">
                <a:solidFill>
                  <a:srgbClr val="00539F"/>
                </a:solidFill>
              </a:defRPr>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996C85F-F970-C334-9D9A-ECCF67FADC5A}"/>
              </a:ext>
            </a:extLst>
          </p:cNvPr>
          <p:cNvSpPr>
            <a:spLocks noGrp="1"/>
          </p:cNvSpPr>
          <p:nvPr>
            <p:ph type="pic" idx="1"/>
          </p:nvPr>
        </p:nvSpPr>
        <p:spPr>
          <a:xfrm>
            <a:off x="5183188" y="1537252"/>
            <a:ext cx="6172200" cy="432379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E24686-8A57-DE54-20C9-C21C21E1DDF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620490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1AE60-B7CF-E689-579C-C4A35C2DB6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9694142D-BCEC-D571-CD21-60F8CB5CA8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B24219-7C87-EF7A-C88C-5FA927C28051}"/>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59B2E06C-C287-4DE1-8084-0FCF36A4596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993BAF-389B-31BB-7036-AF6ABBA30FF9}"/>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04097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D26DD-1393-9125-5E53-CB9FADE4EF67}"/>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794101D-5B25-267C-F550-5902EF019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13E1410-87F2-3AF9-45BE-B9447F4E69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70415309-FB96-8D9D-2606-4E1A79196C9C}"/>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6" name="Footer Placeholder 5">
            <a:extLst>
              <a:ext uri="{FF2B5EF4-FFF2-40B4-BE49-F238E27FC236}">
                <a16:creationId xmlns:a16="http://schemas.microsoft.com/office/drawing/2014/main" id="{4D7CF855-4C12-4110-EE3C-252F817980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F220CCA-F5DD-4A52-D0C2-8F2D57E80958}"/>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3518203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B8BDB-F3C8-18A9-EB2E-BE1452E8872E}"/>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D9B39B9-51CD-C3B7-849C-F48DDC5449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4D9A85-7307-8041-3047-86117E5D13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A27A1D0-391F-F139-12D9-F3A10F4B46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09089-8E53-7B66-4655-1E47A3FEA2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C312C43-6440-25CD-49DE-B85437EA5C40}"/>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8" name="Footer Placeholder 7">
            <a:extLst>
              <a:ext uri="{FF2B5EF4-FFF2-40B4-BE49-F238E27FC236}">
                <a16:creationId xmlns:a16="http://schemas.microsoft.com/office/drawing/2014/main" id="{3D090B55-C0E6-F8CD-9659-E2374EF60C5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66228EF0-A089-FF43-F985-877E6C3D7F37}"/>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95362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B12F7-013C-CF90-1541-35F0AE6A6491}"/>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4DB9F05-3040-ADBD-F428-EBF7E8C326C5}"/>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4" name="Footer Placeholder 3">
            <a:extLst>
              <a:ext uri="{FF2B5EF4-FFF2-40B4-BE49-F238E27FC236}">
                <a16:creationId xmlns:a16="http://schemas.microsoft.com/office/drawing/2014/main" id="{2AB4E5DB-D963-3920-A4BD-6D1EB5071A7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C8F0521-08E4-6C9F-7222-3619BF525687}"/>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69185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11DB1-D84D-7C74-5C0C-9BE3E57784AA}"/>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3" name="Footer Placeholder 2">
            <a:extLst>
              <a:ext uri="{FF2B5EF4-FFF2-40B4-BE49-F238E27FC236}">
                <a16:creationId xmlns:a16="http://schemas.microsoft.com/office/drawing/2014/main" id="{453C3519-2A15-294D-7723-A81F6A6F43F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BC422B16-F6DF-C96E-A6F8-24A7DC11AE2E}"/>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1055967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73C1F-643A-AA61-BD2C-A809CA347D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FD69EE02-4F9B-AB24-B76E-3BCE987ABB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70333F8E-F672-C554-0DFA-0ADB4CF589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517F11-E847-15E5-5D57-FCCE17C5C52E}"/>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6" name="Footer Placeholder 5">
            <a:extLst>
              <a:ext uri="{FF2B5EF4-FFF2-40B4-BE49-F238E27FC236}">
                <a16:creationId xmlns:a16="http://schemas.microsoft.com/office/drawing/2014/main" id="{125522F7-E544-7B04-DE8A-E544F473717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4B02CD0-2F51-565E-B0BF-CBB42C47A026}"/>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252850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4752-DE2E-995C-99EF-C5733BD25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D4184D6-D4F3-4539-FBE3-6260C895B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01D4F8A-0F94-F3E5-283B-66452BB8BA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942B29-8650-0BEF-17A0-E69E8AA05F3B}"/>
              </a:ext>
            </a:extLst>
          </p:cNvPr>
          <p:cNvSpPr>
            <a:spLocks noGrp="1"/>
          </p:cNvSpPr>
          <p:nvPr>
            <p:ph type="dt" sz="half" idx="10"/>
          </p:nvPr>
        </p:nvSpPr>
        <p:spPr/>
        <p:txBody>
          <a:bodyPr/>
          <a:lstStyle/>
          <a:p>
            <a:fld id="{0441213F-60C3-41BE-B0EA-4390A10FA2F3}" type="datetimeFigureOut">
              <a:rPr lang="en-AU" smtClean="0"/>
              <a:t>16/02/2026</a:t>
            </a:fld>
            <a:endParaRPr lang="en-AU"/>
          </a:p>
        </p:txBody>
      </p:sp>
      <p:sp>
        <p:nvSpPr>
          <p:cNvPr id="6" name="Footer Placeholder 5">
            <a:extLst>
              <a:ext uri="{FF2B5EF4-FFF2-40B4-BE49-F238E27FC236}">
                <a16:creationId xmlns:a16="http://schemas.microsoft.com/office/drawing/2014/main" id="{FCF817D9-80FC-7716-1B77-B6FFDB9349C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832B554-5F65-534A-B45E-EEB71E94A90C}"/>
              </a:ext>
            </a:extLst>
          </p:cNvPr>
          <p:cNvSpPr>
            <a:spLocks noGrp="1"/>
          </p:cNvSpPr>
          <p:nvPr>
            <p:ph type="sldNum" sz="quarter" idx="12"/>
          </p:nvPr>
        </p:nvSpPr>
        <p:spPr/>
        <p:txBody>
          <a:bodyPr/>
          <a:lstStyle/>
          <a:p>
            <a:fld id="{85573F6B-AE36-4224-B510-45035140277A}" type="slidenum">
              <a:rPr lang="en-AU" smtClean="0"/>
              <a:t>‹#›</a:t>
            </a:fld>
            <a:endParaRPr lang="en-AU"/>
          </a:p>
        </p:txBody>
      </p:sp>
    </p:spTree>
    <p:extLst>
      <p:ext uri="{BB962C8B-B14F-4D97-AF65-F5344CB8AC3E}">
        <p14:creationId xmlns:p14="http://schemas.microsoft.com/office/powerpoint/2010/main" val="421482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2.png"/><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A215B9-5B20-0C1A-5DEA-D77B8C641A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E5B35B2-2FE2-B22A-2DB1-47D5408B03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28F203C-823B-CE72-AE8F-B1CE78BC14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41213F-60C3-41BE-B0EA-4390A10FA2F3}" type="datetimeFigureOut">
              <a:rPr lang="en-AU" smtClean="0"/>
              <a:t>16/02/2026</a:t>
            </a:fld>
            <a:endParaRPr lang="en-AU"/>
          </a:p>
        </p:txBody>
      </p:sp>
      <p:sp>
        <p:nvSpPr>
          <p:cNvPr id="5" name="Footer Placeholder 4">
            <a:extLst>
              <a:ext uri="{FF2B5EF4-FFF2-40B4-BE49-F238E27FC236}">
                <a16:creationId xmlns:a16="http://schemas.microsoft.com/office/drawing/2014/main" id="{3CDDCB0B-8818-34E8-36C4-7E74BA19E8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0D31FDB6-2CA5-9234-FD5D-43D33CD152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73F6B-AE36-4224-B510-45035140277A}" type="slidenum">
              <a:rPr lang="en-AU" smtClean="0"/>
              <a:t>‹#›</a:t>
            </a:fld>
            <a:endParaRPr lang="en-AU"/>
          </a:p>
        </p:txBody>
      </p:sp>
      <p:sp>
        <p:nvSpPr>
          <p:cNvPr id="8" name="TextBox 7">
            <a:extLst>
              <a:ext uri="{FF2B5EF4-FFF2-40B4-BE49-F238E27FC236}">
                <a16:creationId xmlns:a16="http://schemas.microsoft.com/office/drawing/2014/main" id="{D2185AF9-158B-4537-2C51-EA02DC233A55}"/>
              </a:ext>
            </a:extLst>
          </p:cNvPr>
          <p:cNvSpPr txBox="1"/>
          <p:nvPr userDrawn="1">
            <p:extLst>
              <p:ext uri="{1162E1C5-73C7-4A58-AE30-91384D911F3F}">
                <p184:classification xmlns:p184="http://schemas.microsoft.com/office/powerpoint/2018/4/main" val="hdr"/>
              </p:ext>
            </p:extLst>
          </p:nvPr>
        </p:nvSpPr>
        <p:spPr>
          <a:xfrm>
            <a:off x="5752275" y="6350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959710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81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A blue and yellow emblem with a lion on it&#10;&#10;AI-generated content may be incorrect.">
            <a:extLst>
              <a:ext uri="{FF2B5EF4-FFF2-40B4-BE49-F238E27FC236}">
                <a16:creationId xmlns:a16="http://schemas.microsoft.com/office/drawing/2014/main" id="{5F56A02B-5EDB-6207-5204-B325E1C3B0CD}"/>
              </a:ext>
            </a:extLst>
          </p:cNvPr>
          <p:cNvPicPr>
            <a:picLocks noChangeAspect="1"/>
          </p:cNvPicPr>
          <p:nvPr userDrawn="1"/>
        </p:nvPicPr>
        <p:blipFill>
          <a:blip r:embed="rId11"/>
          <a:stretch>
            <a:fillRect/>
          </a:stretch>
        </p:blipFill>
        <p:spPr>
          <a:xfrm>
            <a:off x="10498328" y="355013"/>
            <a:ext cx="703386" cy="937848"/>
          </a:xfrm>
          <a:prstGeom prst="rect">
            <a:avLst/>
          </a:prstGeom>
        </p:spPr>
      </p:pic>
      <p:pic>
        <p:nvPicPr>
          <p:cNvPr id="8" name="Picture 7">
            <a:extLst>
              <a:ext uri="{FF2B5EF4-FFF2-40B4-BE49-F238E27FC236}">
                <a16:creationId xmlns:a16="http://schemas.microsoft.com/office/drawing/2014/main" id="{185854F0-EC0A-18B9-0BEF-D12B1300C79C}"/>
              </a:ext>
            </a:extLst>
          </p:cNvPr>
          <p:cNvPicPr>
            <a:picLocks noChangeAspect="1"/>
          </p:cNvPicPr>
          <p:nvPr userDrawn="1"/>
        </p:nvPicPr>
        <p:blipFill>
          <a:blip r:embed="rId12"/>
          <a:stretch>
            <a:fillRect/>
          </a:stretch>
        </p:blipFill>
        <p:spPr>
          <a:xfrm>
            <a:off x="0" y="6134101"/>
            <a:ext cx="12192000" cy="571499"/>
          </a:xfrm>
          <a:prstGeom prst="rect">
            <a:avLst/>
          </a:prstGeom>
        </p:spPr>
      </p:pic>
      <p:pic>
        <p:nvPicPr>
          <p:cNvPr id="5" name="Picture 4">
            <a:extLst>
              <a:ext uri="{FF2B5EF4-FFF2-40B4-BE49-F238E27FC236}">
                <a16:creationId xmlns:a16="http://schemas.microsoft.com/office/drawing/2014/main" id="{4DB4F0F5-D11B-1DA2-82C0-76C0876274AC}"/>
              </a:ext>
            </a:extLst>
          </p:cNvPr>
          <p:cNvPicPr>
            <a:picLocks noChangeAspect="1"/>
          </p:cNvPicPr>
          <p:nvPr userDrawn="1"/>
        </p:nvPicPr>
        <p:blipFill>
          <a:blip r:embed="rId13"/>
          <a:stretch>
            <a:fillRect/>
          </a:stretch>
        </p:blipFill>
        <p:spPr>
          <a:xfrm>
            <a:off x="415544" y="6325870"/>
            <a:ext cx="4404591" cy="193802"/>
          </a:xfrm>
          <a:prstGeom prst="rect">
            <a:avLst/>
          </a:prstGeom>
        </p:spPr>
      </p:pic>
    </p:spTree>
    <p:extLst>
      <p:ext uri="{BB962C8B-B14F-4D97-AF65-F5344CB8AC3E}">
        <p14:creationId xmlns:p14="http://schemas.microsoft.com/office/powerpoint/2010/main" val="799650152"/>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png"/><Relationship Id="rId7" Type="http://schemas.openxmlformats.org/officeDocument/2006/relationships/image" Target="../media/image10.emf"/><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8/10/relationships/comments" Target="../comments/modernComment_102_58CBE130.xml"/><Relationship Id="rId1" Type="http://schemas.openxmlformats.org/officeDocument/2006/relationships/slideLayout" Target="../slideLayouts/slideLayout1.xml"/><Relationship Id="rId5" Type="http://schemas.openxmlformats.org/officeDocument/2006/relationships/image" Target="../media/image12.emf"/><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14.emf"/><Relationship Id="rId4" Type="http://schemas.openxmlformats.org/officeDocument/2006/relationships/image" Target="../media/image13.emf"/></Relationships>
</file>

<file path=ppt/slides/_rels/slide5.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5.png"/><Relationship Id="rId7" Type="http://schemas.openxmlformats.org/officeDocument/2006/relationships/image" Target="../media/image1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6.png"/><Relationship Id="rId9" Type="http://schemas.openxmlformats.org/officeDocument/2006/relationships/image" Target="../media/image19.emf"/></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microsoft.com/office/2018/10/relationships/comments" Target="../comments/modernComment_106_4A99C695.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9839324" y="5439562"/>
            <a:ext cx="2389874" cy="1418438"/>
            <a:chOff x="9839324" y="5439562"/>
            <a:chExt cx="2389874" cy="1418438"/>
          </a:xfrm>
        </p:grpSpPr>
        <p:pic>
          <p:nvPicPr>
            <p:cNvPr id="14" name="Picture 13"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2"/>
            <a:srcRect l="15113" t="25217" r="2417" b="2264"/>
            <a:stretch/>
          </p:blipFill>
          <p:spPr>
            <a:xfrm>
              <a:off x="9839324" y="5439562"/>
              <a:ext cx="2352675" cy="1418438"/>
            </a:xfrm>
            <a:prstGeom prst="rect">
              <a:avLst/>
            </a:prstGeom>
          </p:spPr>
        </p:pic>
        <p:sp>
          <p:nvSpPr>
            <p:cNvPr id="16" name="Rectangle 15"/>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3"/>
          <a:stretch>
            <a:fillRect/>
          </a:stretch>
        </p:blipFill>
        <p:spPr>
          <a:xfrm>
            <a:off x="248189" y="5432846"/>
            <a:ext cx="3104612" cy="1245165"/>
          </a:xfrm>
          <a:prstGeom prst="rect">
            <a:avLst/>
          </a:prstGeom>
        </p:spPr>
      </p:pic>
      <p:sp>
        <p:nvSpPr>
          <p:cNvPr id="19" name="Rectangle: Rounded Corners 12">
            <a:extLst>
              <a:ext uri="{FF2B5EF4-FFF2-40B4-BE49-F238E27FC236}">
                <a16:creationId xmlns:a16="http://schemas.microsoft.com/office/drawing/2014/main" id="{77AAC056-D7C9-FE03-6BC5-38E3D95CC685}"/>
              </a:ext>
            </a:extLst>
          </p:cNvPr>
          <p:cNvSpPr/>
          <p:nvPr/>
        </p:nvSpPr>
        <p:spPr>
          <a:xfrm>
            <a:off x="2849193" y="0"/>
            <a:ext cx="8471328" cy="5284680"/>
          </a:xfrm>
          <a:prstGeom prst="roundRect">
            <a:avLst>
              <a:gd name="adj" fmla="val 2746"/>
            </a:avLst>
          </a:prstGeom>
          <a:solidFill>
            <a:srgbClr val="9A3366"/>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Subtitle 2">
            <a:extLst>
              <a:ext uri="{FF2B5EF4-FFF2-40B4-BE49-F238E27FC236}">
                <a16:creationId xmlns:a16="http://schemas.microsoft.com/office/drawing/2014/main" id="{CE0F2971-15F5-D5DC-FD04-55EFCFD1044C}"/>
              </a:ext>
            </a:extLst>
          </p:cNvPr>
          <p:cNvSpPr txBox="1">
            <a:spLocks/>
          </p:cNvSpPr>
          <p:nvPr/>
        </p:nvSpPr>
        <p:spPr>
          <a:xfrm>
            <a:off x="444485" y="590093"/>
            <a:ext cx="2135085"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0000"/>
              </a:lnSpc>
              <a:buNone/>
              <a:defRPr/>
            </a:pPr>
            <a:r>
              <a:rPr lang="en-US" sz="2200">
                <a:latin typeface="Roboto Light" panose="02000000000000000000" pitchFamily="2" charset="0"/>
                <a:ea typeface="Roboto Light" panose="02000000000000000000" pitchFamily="2" charset="0"/>
              </a:rPr>
              <a:t>As an authority, </a:t>
            </a:r>
            <a:br>
              <a:rPr lang="en-US" sz="2200">
                <a:latin typeface="Roboto Light" panose="02000000000000000000" pitchFamily="2" charset="0"/>
                <a:ea typeface="Roboto Light" panose="02000000000000000000" pitchFamily="2" charset="0"/>
              </a:rPr>
            </a:br>
            <a:r>
              <a:rPr lang="en-US" sz="2200">
                <a:latin typeface="Roboto Light" panose="02000000000000000000" pitchFamily="2" charset="0"/>
                <a:ea typeface="Roboto Light" panose="02000000000000000000" pitchFamily="2" charset="0"/>
              </a:rPr>
              <a:t>our enduring function is to:</a:t>
            </a:r>
            <a:endParaRPr lang="en-AU" sz="2200">
              <a:latin typeface="Roboto Light" panose="02000000000000000000" pitchFamily="2" charset="0"/>
              <a:ea typeface="Roboto Light" panose="02000000000000000000" pitchFamily="2" charset="0"/>
            </a:endParaRPr>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5306045" y="1597095"/>
            <a:ext cx="3853460" cy="329338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Aft>
                <a:spcPts val="0"/>
              </a:spcAft>
              <a:buClrTx/>
              <a:buSzTx/>
              <a:buFont typeface="Arial" panose="020B0604020202020204" pitchFamily="34" charset="0"/>
              <a:buNone/>
              <a:tabLst/>
              <a:defRPr/>
            </a:pPr>
            <a:endParaRPr lang="en-AU" sz="2200">
              <a:solidFill>
                <a:schemeClr val="bg1"/>
              </a:solidFill>
              <a:latin typeface="Roboto Light" panose="02000000000000000000" pitchFamily="2" charset="0"/>
              <a:ea typeface="Roboto Light" panose="02000000000000000000" pitchFamily="2" charset="0"/>
            </a:endParaRPr>
          </a:p>
        </p:txBody>
      </p:sp>
      <p:sp>
        <p:nvSpPr>
          <p:cNvPr id="21" name="TextBox 20">
            <a:extLst>
              <a:ext uri="{FF2B5EF4-FFF2-40B4-BE49-F238E27FC236}">
                <a16:creationId xmlns:a16="http://schemas.microsoft.com/office/drawing/2014/main" id="{53B96BD3-F2A7-EAA5-BDDD-2E5AD91FAACE}"/>
              </a:ext>
            </a:extLst>
          </p:cNvPr>
          <p:cNvSpPr txBox="1"/>
          <p:nvPr/>
        </p:nvSpPr>
        <p:spPr>
          <a:xfrm>
            <a:off x="3352801" y="1064019"/>
            <a:ext cx="7083734" cy="4057521"/>
          </a:xfrm>
          <a:prstGeom prst="rect">
            <a:avLst/>
          </a:prstGeom>
          <a:noFill/>
        </p:spPr>
        <p:txBody>
          <a:bodyPr wrap="square" lIns="0" tIns="0" rIns="0" bIns="0" rtlCol="0" anchor="ctr">
            <a:spAutoFit/>
          </a:bodyPr>
          <a:lstStyle/>
          <a:p>
            <a:pPr lvl="0">
              <a:lnSpc>
                <a:spcPct val="114000"/>
              </a:lnSpc>
              <a:defRPr/>
            </a:pPr>
            <a:r>
              <a:rPr lang="en-US" sz="1400">
                <a:solidFill>
                  <a:schemeClr val="bg1"/>
                </a:solidFill>
                <a:latin typeface="Roboto Light"/>
                <a:ea typeface="Roboto Light"/>
                <a:cs typeface="Roboto Light"/>
              </a:rPr>
              <a:t>The following principles will apply in connection with the operation of this Act:</a:t>
            </a:r>
            <a:br>
              <a:rPr lang="en-US" sz="1400">
                <a:solidFill>
                  <a:schemeClr val="bg1"/>
                </a:solidFill>
                <a:latin typeface="Roboto Light" panose="02000000000000000000" pitchFamily="2" charset="0"/>
                <a:ea typeface="Roboto Light" panose="02000000000000000000" pitchFamily="2" charset="0"/>
              </a:rPr>
            </a:br>
            <a:endParaRPr lang="en-US" sz="1400">
              <a:solidFill>
                <a:schemeClr val="bg1"/>
              </a:solidFill>
              <a:latin typeface="Roboto Light" panose="02000000000000000000" pitchFamily="2" charset="0"/>
              <a:ea typeface="Roboto Light" panose="02000000000000000000" pitchFamily="2" charset="0"/>
            </a:endParaRPr>
          </a:p>
          <a:p>
            <a:pPr lvl="1">
              <a:lnSpc>
                <a:spcPct val="114000"/>
              </a:lnSpc>
              <a:defRPr/>
            </a:pPr>
            <a:r>
              <a:rPr lang="en-US" sz="1400">
                <a:solidFill>
                  <a:schemeClr val="bg1"/>
                </a:solidFill>
                <a:latin typeface="Roboto Light"/>
                <a:ea typeface="Roboto Light"/>
                <a:cs typeface="Roboto Light"/>
              </a:rPr>
              <a:t>(a) all young people are to be encouraged to obtain a formal education </a:t>
            </a:r>
            <a:r>
              <a:rPr lang="en-US" sz="1400">
                <a:solidFill>
                  <a:schemeClr val="bg1"/>
                </a:solidFill>
                <a:latin typeface="Roboto Bold"/>
                <a:ea typeface="Roboto Bold"/>
                <a:cs typeface="Roboto Bold"/>
              </a:rPr>
              <a:t>qualification that helps them to live and participate successfully in the world as it constantly changes, after taking into account their goals and abilities;</a:t>
            </a:r>
            <a:br>
              <a:rPr lang="en-US" sz="1400">
                <a:solidFill>
                  <a:schemeClr val="bg1"/>
                </a:solidFill>
                <a:latin typeface="Roboto Light" panose="02000000000000000000" pitchFamily="2" charset="0"/>
                <a:ea typeface="Roboto Light" panose="02000000000000000000" pitchFamily="2" charset="0"/>
              </a:rPr>
            </a:br>
            <a:endParaRPr lang="en-US" sz="1400">
              <a:solidFill>
                <a:schemeClr val="bg1"/>
              </a:solidFill>
              <a:latin typeface="Roboto Light" panose="02000000000000000000" pitchFamily="2" charset="0"/>
              <a:ea typeface="Roboto Light" panose="02000000000000000000" pitchFamily="2" charset="0"/>
            </a:endParaRPr>
          </a:p>
          <a:p>
            <a:pPr marL="457200" lvl="2">
              <a:lnSpc>
                <a:spcPct val="114000"/>
              </a:lnSpc>
              <a:defRPr/>
            </a:pPr>
            <a:r>
              <a:rPr lang="en-US" sz="1400">
                <a:solidFill>
                  <a:schemeClr val="bg1"/>
                </a:solidFill>
                <a:latin typeface="Roboto Light"/>
                <a:ea typeface="Roboto Light"/>
                <a:cs typeface="Roboto Light"/>
              </a:rPr>
              <a:t>(b) it is </a:t>
            </a:r>
            <a:r>
              <a:rPr lang="en-US" sz="1400" err="1">
                <a:solidFill>
                  <a:schemeClr val="bg1"/>
                </a:solidFill>
                <a:latin typeface="Roboto Light"/>
                <a:ea typeface="Roboto Light"/>
                <a:cs typeface="Roboto Light"/>
              </a:rPr>
              <a:t>recognised</a:t>
            </a:r>
            <a:r>
              <a:rPr lang="en-US" sz="1400">
                <a:solidFill>
                  <a:schemeClr val="bg1"/>
                </a:solidFill>
                <a:latin typeface="Roboto Light"/>
                <a:ea typeface="Roboto Light"/>
                <a:cs typeface="Roboto Light"/>
              </a:rPr>
              <a:t>—</a:t>
            </a:r>
          </a:p>
          <a:p>
            <a:pPr marL="1080000" lvl="2" indent="-360000">
              <a:lnSpc>
                <a:spcPct val="114000"/>
              </a:lnSpc>
              <a:spcBef>
                <a:spcPts val="500"/>
              </a:spcBef>
              <a:buFontTx/>
              <a:buAutoNum type="romanLcParenBoth"/>
              <a:defRPr/>
            </a:pPr>
            <a:r>
              <a:rPr lang="en-US" sz="1400">
                <a:solidFill>
                  <a:schemeClr val="bg1"/>
                </a:solidFill>
                <a:latin typeface="Roboto Light"/>
                <a:ea typeface="Roboto Light"/>
                <a:cs typeface="Roboto Light"/>
              </a:rPr>
              <a:t>that </a:t>
            </a:r>
            <a:r>
              <a:rPr lang="en-US" sz="1400" b="1">
                <a:solidFill>
                  <a:schemeClr val="bg1"/>
                </a:solidFill>
                <a:latin typeface="Roboto Bold"/>
                <a:ea typeface="Roboto Bold"/>
                <a:cs typeface="Roboto Bold"/>
              </a:rPr>
              <a:t>young people acquire skills, values and knowledge</a:t>
            </a:r>
            <a:r>
              <a:rPr lang="en-US" sz="1400" b="1">
                <a:solidFill>
                  <a:schemeClr val="bg1"/>
                </a:solidFill>
                <a:latin typeface="Roboto Light"/>
                <a:ea typeface="Roboto Light"/>
                <a:cs typeface="Roboto Light"/>
              </a:rPr>
              <a:t> </a:t>
            </a:r>
            <a:r>
              <a:rPr lang="en-US" sz="1400">
                <a:solidFill>
                  <a:schemeClr val="bg1"/>
                </a:solidFill>
                <a:latin typeface="Roboto Light"/>
                <a:ea typeface="Roboto Light"/>
                <a:cs typeface="Roboto Light"/>
              </a:rPr>
              <a:t>associated with their education through </a:t>
            </a:r>
            <a:r>
              <a:rPr lang="en-US" sz="1400">
                <a:solidFill>
                  <a:schemeClr val="bg1"/>
                </a:solidFill>
                <a:latin typeface="Roboto Bold"/>
                <a:ea typeface="Roboto Bold"/>
                <a:cs typeface="Roboto Bold"/>
              </a:rPr>
              <a:t>their individual </a:t>
            </a:r>
            <a:r>
              <a:rPr lang="en-US" sz="1400" err="1">
                <a:solidFill>
                  <a:schemeClr val="bg1"/>
                </a:solidFill>
                <a:latin typeface="Roboto Bold"/>
                <a:ea typeface="Roboto Bold"/>
                <a:cs typeface="Roboto Bold"/>
              </a:rPr>
              <a:t>endeavours</a:t>
            </a:r>
            <a:r>
              <a:rPr lang="en-US" sz="1400">
                <a:solidFill>
                  <a:schemeClr val="bg1"/>
                </a:solidFill>
                <a:latin typeface="Roboto Bold"/>
                <a:ea typeface="Roboto Bold"/>
                <a:cs typeface="Roboto Bold"/>
              </a:rPr>
              <a:t> </a:t>
            </a:r>
            <a:r>
              <a:rPr lang="en-US" sz="1400">
                <a:solidFill>
                  <a:schemeClr val="bg1"/>
                </a:solidFill>
                <a:latin typeface="Roboto Light"/>
                <a:ea typeface="Roboto Light"/>
                <a:cs typeface="Roboto Light"/>
              </a:rPr>
              <a:t>and through </a:t>
            </a:r>
            <a:br>
              <a:rPr lang="en-US" sz="1400">
                <a:solidFill>
                  <a:schemeClr val="bg1"/>
                </a:solidFill>
                <a:latin typeface="Roboto Light"/>
                <a:ea typeface="Roboto Light"/>
                <a:cs typeface="Roboto Light"/>
              </a:rPr>
            </a:br>
            <a:r>
              <a:rPr lang="en-US" sz="1400">
                <a:solidFill>
                  <a:schemeClr val="bg1"/>
                </a:solidFill>
                <a:latin typeface="Roboto Bold"/>
                <a:ea typeface="Roboto Bold"/>
                <a:cs typeface="Roboto Bold"/>
              </a:rPr>
              <a:t>a range of learning experiences </a:t>
            </a:r>
            <a:r>
              <a:rPr lang="en-US" sz="1400">
                <a:solidFill>
                  <a:schemeClr val="bg1"/>
                </a:solidFill>
                <a:latin typeface="Roboto Light"/>
                <a:ea typeface="Roboto Light"/>
                <a:cs typeface="Roboto Light"/>
              </a:rPr>
              <a:t>and </a:t>
            </a:r>
            <a:r>
              <a:rPr lang="en-US" sz="1400">
                <a:solidFill>
                  <a:schemeClr val="bg1"/>
                </a:solidFill>
                <a:latin typeface="Roboto Bold"/>
                <a:ea typeface="Roboto Bold"/>
                <a:cs typeface="Roboto Bold"/>
              </a:rPr>
              <a:t>in a variety of situations </a:t>
            </a:r>
            <a:r>
              <a:rPr lang="en-US" sz="1400">
                <a:solidFill>
                  <a:schemeClr val="bg1"/>
                </a:solidFill>
                <a:latin typeface="Roboto Light"/>
                <a:ea typeface="Roboto Light"/>
                <a:cs typeface="Roboto Light"/>
              </a:rPr>
              <a:t>that may include, as well as schools, workplaces and training and community </a:t>
            </a:r>
            <a:r>
              <a:rPr lang="en-US" sz="1400" err="1">
                <a:solidFill>
                  <a:schemeClr val="bg1"/>
                </a:solidFill>
                <a:latin typeface="Roboto Light"/>
                <a:ea typeface="Roboto Light"/>
                <a:cs typeface="Roboto Light"/>
              </a:rPr>
              <a:t>organisations</a:t>
            </a:r>
            <a:r>
              <a:rPr lang="en-US" sz="1400">
                <a:solidFill>
                  <a:schemeClr val="bg1"/>
                </a:solidFill>
                <a:latin typeface="Roboto Light"/>
                <a:ea typeface="Roboto Light"/>
                <a:cs typeface="Roboto Light"/>
              </a:rPr>
              <a:t>; and</a:t>
            </a:r>
          </a:p>
          <a:p>
            <a:pPr marL="1080000" lvl="2" indent="-360000">
              <a:lnSpc>
                <a:spcPct val="114000"/>
              </a:lnSpc>
              <a:spcBef>
                <a:spcPts val="500"/>
              </a:spcBef>
              <a:buFontTx/>
              <a:buAutoNum type="romanLcParenBoth"/>
              <a:defRPr/>
            </a:pPr>
            <a:r>
              <a:rPr lang="en-US" sz="1400">
                <a:solidFill>
                  <a:schemeClr val="bg1"/>
                </a:solidFill>
                <a:latin typeface="Roboto Light"/>
                <a:ea typeface="Roboto Light"/>
                <a:cs typeface="Roboto Light"/>
              </a:rPr>
              <a:t>that young people </a:t>
            </a:r>
            <a:r>
              <a:rPr lang="en-US" sz="1400">
                <a:solidFill>
                  <a:schemeClr val="bg1"/>
                </a:solidFill>
                <a:latin typeface="Roboto Bold"/>
                <a:ea typeface="Roboto Bold"/>
              </a:rPr>
              <a:t>require a range of skills and knowledge</a:t>
            </a:r>
            <a:r>
              <a:rPr lang="en-US" sz="1400">
                <a:solidFill>
                  <a:schemeClr val="bg1"/>
                </a:solidFill>
                <a:latin typeface="Roboto Light"/>
                <a:ea typeface="Roboto Light"/>
                <a:cs typeface="Roboto Light"/>
              </a:rPr>
              <a:t>, including literacy and numeracy skills, to assist them to succeed in the wider community</a:t>
            </a:r>
          </a:p>
          <a:p>
            <a:pPr lvl="2">
              <a:lnSpc>
                <a:spcPct val="114000"/>
              </a:lnSpc>
              <a:defRPr/>
            </a:pPr>
            <a:endParaRPr lang="en-US" sz="1400">
              <a:solidFill>
                <a:schemeClr val="bg1"/>
              </a:solidFill>
              <a:latin typeface="Roboto Light"/>
              <a:ea typeface="Roboto Light"/>
              <a:cs typeface="Roboto Light"/>
            </a:endParaRPr>
          </a:p>
          <a:p>
            <a:pPr lvl="0">
              <a:lnSpc>
                <a:spcPct val="114000"/>
              </a:lnSpc>
              <a:defRPr/>
            </a:pPr>
            <a:endParaRPr lang="en-US" sz="1400">
              <a:solidFill>
                <a:schemeClr val="bg1"/>
              </a:solidFill>
              <a:latin typeface="Roboto Light" panose="02000000000000000000" pitchFamily="2" charset="0"/>
              <a:ea typeface="Roboto Light" panose="02000000000000000000" pitchFamily="2" charset="0"/>
            </a:endParaRPr>
          </a:p>
        </p:txBody>
      </p:sp>
      <p:sp>
        <p:nvSpPr>
          <p:cNvPr id="8" name="TextBox 7">
            <a:extLst>
              <a:ext uri="{FF2B5EF4-FFF2-40B4-BE49-F238E27FC236}">
                <a16:creationId xmlns:a16="http://schemas.microsoft.com/office/drawing/2014/main" id="{47E6C1F8-7730-6C06-943A-7200CF78380C}"/>
              </a:ext>
            </a:extLst>
          </p:cNvPr>
          <p:cNvSpPr txBox="1"/>
          <p:nvPr/>
        </p:nvSpPr>
        <p:spPr>
          <a:xfrm>
            <a:off x="3352801" y="654659"/>
            <a:ext cx="3664672" cy="246221"/>
          </a:xfrm>
          <a:prstGeom prst="rect">
            <a:avLst/>
          </a:prstGeom>
          <a:noFill/>
        </p:spPr>
        <p:txBody>
          <a:bodyPr wrap="square" lIns="0" tIns="0" rIns="36000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bg1"/>
                </a:solidFill>
                <a:effectLst/>
                <a:uLnTx/>
                <a:uFillTx/>
                <a:latin typeface="Roboto Bold" panose="02000000000000000000" pitchFamily="2" charset="0"/>
                <a:ea typeface="Roboto Bold" panose="02000000000000000000" pitchFamily="2" charset="0"/>
                <a:cs typeface="+mn-cs"/>
              </a:rPr>
              <a:t>5—Legislative principles</a:t>
            </a:r>
          </a:p>
        </p:txBody>
      </p:sp>
    </p:spTree>
    <p:extLst>
      <p:ext uri="{BB962C8B-B14F-4D97-AF65-F5344CB8AC3E}">
        <p14:creationId xmlns:p14="http://schemas.microsoft.com/office/powerpoint/2010/main" val="188105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9839324" y="5439562"/>
            <a:ext cx="2389874" cy="1418438"/>
            <a:chOff x="9839324" y="5439562"/>
            <a:chExt cx="2389874" cy="1418438"/>
          </a:xfrm>
        </p:grpSpPr>
        <p:pic>
          <p:nvPicPr>
            <p:cNvPr id="25" name="Picture 24"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2"/>
            <a:srcRect l="15113" t="25217" r="2417" b="2264"/>
            <a:stretch/>
          </p:blipFill>
          <p:spPr>
            <a:xfrm>
              <a:off x="9839324" y="5439562"/>
              <a:ext cx="2352675" cy="1418438"/>
            </a:xfrm>
            <a:prstGeom prst="rect">
              <a:avLst/>
            </a:prstGeom>
          </p:spPr>
        </p:pic>
        <p:sp>
          <p:nvSpPr>
            <p:cNvPr id="27" name="Rectangle 26"/>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14" name="Rectangle: Rounded Corners 12">
            <a:extLst>
              <a:ext uri="{FF2B5EF4-FFF2-40B4-BE49-F238E27FC236}">
                <a16:creationId xmlns:a16="http://schemas.microsoft.com/office/drawing/2014/main" id="{7B3A15E3-F051-A3EA-45A3-505566792D6D}"/>
              </a:ext>
            </a:extLst>
          </p:cNvPr>
          <p:cNvSpPr/>
          <p:nvPr/>
        </p:nvSpPr>
        <p:spPr>
          <a:xfrm>
            <a:off x="3001235" y="2564"/>
            <a:ext cx="8792474" cy="5190067"/>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3"/>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AU" sz="22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sp>
        <p:nvSpPr>
          <p:cNvPr id="55" name="TextBox 54">
            <a:extLst>
              <a:ext uri="{FF2B5EF4-FFF2-40B4-BE49-F238E27FC236}">
                <a16:creationId xmlns:a16="http://schemas.microsoft.com/office/drawing/2014/main" id="{F28A4F21-4056-13E5-EA64-B051A77CCD0D}"/>
              </a:ext>
            </a:extLst>
          </p:cNvPr>
          <p:cNvSpPr txBox="1"/>
          <p:nvPr/>
        </p:nvSpPr>
        <p:spPr>
          <a:xfrm>
            <a:off x="5986196" y="1687828"/>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Metacognition</a:t>
            </a:r>
          </a:p>
        </p:txBody>
      </p:sp>
      <p:sp>
        <p:nvSpPr>
          <p:cNvPr id="56" name="TextBox 55">
            <a:extLst>
              <a:ext uri="{FF2B5EF4-FFF2-40B4-BE49-F238E27FC236}">
                <a16:creationId xmlns:a16="http://schemas.microsoft.com/office/drawing/2014/main" id="{6D348AD5-4D3C-1906-D513-4EF60B45B395}"/>
              </a:ext>
            </a:extLst>
          </p:cNvPr>
          <p:cNvSpPr txBox="1"/>
          <p:nvPr/>
        </p:nvSpPr>
        <p:spPr>
          <a:xfrm>
            <a:off x="3182400" y="1687828"/>
            <a:ext cx="2185644"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Agency</a:t>
            </a:r>
          </a:p>
        </p:txBody>
      </p:sp>
      <p:sp>
        <p:nvSpPr>
          <p:cNvPr id="57" name="TextBox 56">
            <a:extLst>
              <a:ext uri="{FF2B5EF4-FFF2-40B4-BE49-F238E27FC236}">
                <a16:creationId xmlns:a16="http://schemas.microsoft.com/office/drawing/2014/main" id="{1B4D96F5-C3D7-1417-BB73-6EFAFBD65504}"/>
              </a:ext>
            </a:extLst>
          </p:cNvPr>
          <p:cNvSpPr txBox="1"/>
          <p:nvPr/>
        </p:nvSpPr>
        <p:spPr>
          <a:xfrm>
            <a:off x="3243417" y="4347404"/>
            <a:ext cx="2124627" cy="213687"/>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Deep authentic learning</a:t>
            </a:r>
          </a:p>
        </p:txBody>
      </p:sp>
      <p:sp>
        <p:nvSpPr>
          <p:cNvPr id="58" name="TextBox 57">
            <a:extLst>
              <a:ext uri="{FF2B5EF4-FFF2-40B4-BE49-F238E27FC236}">
                <a16:creationId xmlns:a16="http://schemas.microsoft.com/office/drawing/2014/main" id="{C732A8EE-CC8E-26E3-997B-DA22C83D31BC}"/>
              </a:ext>
            </a:extLst>
          </p:cNvPr>
          <p:cNvSpPr txBox="1"/>
          <p:nvPr/>
        </p:nvSpPr>
        <p:spPr>
          <a:xfrm>
            <a:off x="5991986" y="4347125"/>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Natural evidence of learning</a:t>
            </a:r>
          </a:p>
        </p:txBody>
      </p:sp>
      <p:sp>
        <p:nvSpPr>
          <p:cNvPr id="59" name="TextBox 58">
            <a:extLst>
              <a:ext uri="{FF2B5EF4-FFF2-40B4-BE49-F238E27FC236}">
                <a16:creationId xmlns:a16="http://schemas.microsoft.com/office/drawing/2014/main" id="{B3FE869F-437E-D832-D246-D4C7AEB32019}"/>
              </a:ext>
            </a:extLst>
          </p:cNvPr>
          <p:cNvSpPr txBox="1"/>
          <p:nvPr/>
        </p:nvSpPr>
        <p:spPr>
          <a:xfrm>
            <a:off x="8711748" y="3929306"/>
            <a:ext cx="2252380" cy="215444"/>
          </a:xfrm>
          <a:prstGeom prst="rect">
            <a:avLst/>
          </a:prstGeom>
          <a:noFill/>
        </p:spPr>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rPr>
              <a:t>Capabilities to thrive</a:t>
            </a:r>
          </a:p>
        </p:txBody>
      </p:sp>
      <p:sp>
        <p:nvSpPr>
          <p:cNvPr id="66" name="Subtitle 2">
            <a:extLst>
              <a:ext uri="{FF2B5EF4-FFF2-40B4-BE49-F238E27FC236}">
                <a16:creationId xmlns:a16="http://schemas.microsoft.com/office/drawing/2014/main" id="{FFA13CC2-808A-F9A2-DD71-287C6DD3D97D}"/>
              </a:ext>
            </a:extLst>
          </p:cNvPr>
          <p:cNvSpPr txBox="1">
            <a:spLocks/>
          </p:cNvSpPr>
          <p:nvPr/>
        </p:nvSpPr>
        <p:spPr>
          <a:xfrm>
            <a:off x="444485" y="590093"/>
            <a:ext cx="2262533" cy="1313179"/>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defRPr/>
            </a:pPr>
            <a:r>
              <a:rPr lang="en-US" sz="2200" b="0" i="0">
                <a:effectLst/>
                <a:latin typeface="Roboto Light" panose="02000000000000000000" pitchFamily="2" charset="0"/>
                <a:ea typeface="Roboto Light" panose="02000000000000000000" pitchFamily="2" charset="0"/>
              </a:rPr>
              <a:t>Learning from its work with schools from 2021–24,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n-AU" sz="22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pic>
        <p:nvPicPr>
          <p:cNvPr id="30" name="Picture 29"/>
          <p:cNvPicPr>
            <a:picLocks noChangeAspect="1"/>
          </p:cNvPicPr>
          <p:nvPr/>
        </p:nvPicPr>
        <p:blipFill>
          <a:blip r:embed="rId4"/>
          <a:stretch>
            <a:fillRect/>
          </a:stretch>
        </p:blipFill>
        <p:spPr>
          <a:xfrm>
            <a:off x="3654647" y="3070227"/>
            <a:ext cx="1314889" cy="1127048"/>
          </a:xfrm>
          <a:prstGeom prst="rect">
            <a:avLst/>
          </a:prstGeom>
        </p:spPr>
      </p:pic>
      <p:pic>
        <p:nvPicPr>
          <p:cNvPr id="31" name="Picture 30"/>
          <p:cNvPicPr>
            <a:picLocks noChangeAspect="1"/>
          </p:cNvPicPr>
          <p:nvPr/>
        </p:nvPicPr>
        <p:blipFill>
          <a:blip r:embed="rId5"/>
          <a:stretch>
            <a:fillRect/>
          </a:stretch>
        </p:blipFill>
        <p:spPr>
          <a:xfrm>
            <a:off x="6508309" y="3024274"/>
            <a:ext cx="1173000" cy="1173000"/>
          </a:xfrm>
          <a:prstGeom prst="rect">
            <a:avLst/>
          </a:prstGeom>
        </p:spPr>
      </p:pic>
      <p:pic>
        <p:nvPicPr>
          <p:cNvPr id="32" name="Picture 31"/>
          <p:cNvPicPr>
            <a:picLocks noChangeAspect="1"/>
          </p:cNvPicPr>
          <p:nvPr/>
        </p:nvPicPr>
        <p:blipFill>
          <a:blip r:embed="rId6"/>
          <a:stretch>
            <a:fillRect/>
          </a:stretch>
        </p:blipFill>
        <p:spPr>
          <a:xfrm>
            <a:off x="8468483" y="815709"/>
            <a:ext cx="2711929" cy="3054489"/>
          </a:xfrm>
          <a:prstGeom prst="rect">
            <a:avLst/>
          </a:prstGeom>
        </p:spPr>
      </p:pic>
      <p:pic>
        <p:nvPicPr>
          <p:cNvPr id="38" name="Picture 37"/>
          <p:cNvPicPr>
            <a:picLocks noChangeAspect="1"/>
          </p:cNvPicPr>
          <p:nvPr/>
        </p:nvPicPr>
        <p:blipFill>
          <a:blip r:embed="rId7"/>
          <a:stretch>
            <a:fillRect/>
          </a:stretch>
        </p:blipFill>
        <p:spPr>
          <a:xfrm>
            <a:off x="3723405" y="362338"/>
            <a:ext cx="1155718" cy="1228864"/>
          </a:xfrm>
          <a:prstGeom prst="rect">
            <a:avLst/>
          </a:prstGeom>
        </p:spPr>
      </p:pic>
      <p:pic>
        <p:nvPicPr>
          <p:cNvPr id="39" name="Picture 38"/>
          <p:cNvPicPr>
            <a:picLocks noChangeAspect="1"/>
          </p:cNvPicPr>
          <p:nvPr/>
        </p:nvPicPr>
        <p:blipFill>
          <a:blip r:embed="rId8"/>
          <a:stretch>
            <a:fillRect/>
          </a:stretch>
        </p:blipFill>
        <p:spPr>
          <a:xfrm>
            <a:off x="6504971" y="379144"/>
            <a:ext cx="1223196" cy="1193722"/>
          </a:xfrm>
          <a:prstGeom prst="rect">
            <a:avLst/>
          </a:prstGeom>
        </p:spPr>
      </p:pic>
      <p:sp>
        <p:nvSpPr>
          <p:cNvPr id="7" name="Subtitle 2">
            <a:extLst>
              <a:ext uri="{FF2B5EF4-FFF2-40B4-BE49-F238E27FC236}">
                <a16:creationId xmlns:a16="http://schemas.microsoft.com/office/drawing/2014/main" id="{4EFD7E2D-8327-5936-2F70-DED571D68FE7}"/>
              </a:ext>
            </a:extLst>
          </p:cNvPr>
          <p:cNvSpPr txBox="1">
            <a:spLocks/>
          </p:cNvSpPr>
          <p:nvPr/>
        </p:nvSpPr>
        <p:spPr>
          <a:xfrm>
            <a:off x="452222" y="1833177"/>
            <a:ext cx="2262533" cy="375799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defRPr/>
            </a:pPr>
            <a:r>
              <a:rPr lang="en-US" sz="1500">
                <a:latin typeface="Roboto Light" panose="02000000000000000000" pitchFamily="2" charset="0"/>
                <a:ea typeface="Roboto Light" panose="02000000000000000000" pitchFamily="2" charset="0"/>
              </a:rPr>
              <a:t>T</a:t>
            </a:r>
            <a:r>
              <a:rPr lang="en-US" sz="1500" b="0" i="0">
                <a:effectLst/>
                <a:latin typeface="Roboto Light" panose="02000000000000000000" pitchFamily="2" charset="0"/>
                <a:ea typeface="Roboto Light" panose="02000000000000000000" pitchFamily="2" charset="0"/>
              </a:rPr>
              <a:t>he SACE Board determined that subject renewal should be guided by four key drivers—agency, metacognition, deep authentic learning, and natural evidence of learning.</a:t>
            </a:r>
          </a:p>
          <a:p>
            <a:pPr marL="0" indent="0">
              <a:lnSpc>
                <a:spcPct val="110000"/>
              </a:lnSpc>
              <a:buNone/>
              <a:defRPr/>
            </a:pPr>
            <a:r>
              <a:rPr lang="en-US" sz="1500" b="0" i="0">
                <a:effectLst/>
                <a:latin typeface="Roboto Light" panose="02000000000000000000" pitchFamily="2" charset="0"/>
                <a:ea typeface="Roboto Light" panose="02000000000000000000" pitchFamily="2" charset="0"/>
              </a:rPr>
              <a:t>Applied together, these drivers support subject designs that cultivate the capabilities young people need to thrive in a changing world</a:t>
            </a:r>
            <a:endParaRPr kumimoji="0" lang="en-US" sz="15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n-AU" sz="1500" b="0" i="0" u="none" strike="noStrike" kern="1200" cap="none" spc="0" normalizeH="0" baseline="0" noProof="0">
              <a:ln>
                <a:noFill/>
              </a:ln>
              <a:solidFill>
                <a:prstClr val="black"/>
              </a:solidFill>
              <a:effectLst/>
              <a:uLnTx/>
              <a:uFillTx/>
              <a:latin typeface="Roboto Light" panose="02000000000000000000" pitchFamily="2" charset="0"/>
              <a:ea typeface="Roboto Light" panose="02000000000000000000" pitchFamily="2" charset="0"/>
              <a:cs typeface="+mn-cs"/>
            </a:endParaRPr>
          </a:p>
        </p:txBody>
      </p:sp>
    </p:spTree>
    <p:extLst>
      <p:ext uri="{BB962C8B-B14F-4D97-AF65-F5344CB8AC3E}">
        <p14:creationId xmlns:p14="http://schemas.microsoft.com/office/powerpoint/2010/main" val="162082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3"/>
          <a:stretch>
            <a:fillRect/>
          </a:stretch>
        </p:blipFill>
        <p:spPr>
          <a:xfrm>
            <a:off x="248189" y="5432846"/>
            <a:ext cx="3104612" cy="1245165"/>
          </a:xfrm>
          <a:prstGeom prst="rect">
            <a:avLst/>
          </a:prstGeom>
        </p:spPr>
      </p:pic>
      <p:grpSp>
        <p:nvGrpSpPr>
          <p:cNvPr id="16" name="Group 15"/>
          <p:cNvGrpSpPr/>
          <p:nvPr/>
        </p:nvGrpSpPr>
        <p:grpSpPr>
          <a:xfrm>
            <a:off x="9839324" y="5439562"/>
            <a:ext cx="2389874" cy="1418438"/>
            <a:chOff x="9839324" y="5439562"/>
            <a:chExt cx="2389874" cy="1418438"/>
          </a:xfrm>
        </p:grpSpPr>
        <p:pic>
          <p:nvPicPr>
            <p:cNvPr id="17" name="Picture 16"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4"/>
            <a:srcRect l="15113" t="25217" r="2417" b="2264"/>
            <a:stretch/>
          </p:blipFill>
          <p:spPr>
            <a:xfrm>
              <a:off x="9839324" y="5439562"/>
              <a:ext cx="2352675" cy="1418438"/>
            </a:xfrm>
            <a:prstGeom prst="rect">
              <a:avLst/>
            </a:prstGeom>
          </p:spPr>
        </p:pic>
        <p:sp>
          <p:nvSpPr>
            <p:cNvPr id="18" name="Rectangle 17"/>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22" name="Rectangle: Rounded Corners 12">
            <a:extLst>
              <a:ext uri="{FF2B5EF4-FFF2-40B4-BE49-F238E27FC236}">
                <a16:creationId xmlns:a16="http://schemas.microsoft.com/office/drawing/2014/main" id="{77AAC056-D7C9-FE03-6BC5-38E3D95CC685}"/>
              </a:ext>
            </a:extLst>
          </p:cNvPr>
          <p:cNvSpPr/>
          <p:nvPr/>
        </p:nvSpPr>
        <p:spPr>
          <a:xfrm>
            <a:off x="2995731" y="1"/>
            <a:ext cx="8792474" cy="4914900"/>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101504" y="2729767"/>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561856" y="2729766"/>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7984757" y="2729888"/>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0445109" y="2729768"/>
            <a:ext cx="1032933" cy="1032933"/>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66" name="Subtitle 2">
            <a:extLst>
              <a:ext uri="{FF2B5EF4-FFF2-40B4-BE49-F238E27FC236}">
                <a16:creationId xmlns:a16="http://schemas.microsoft.com/office/drawing/2014/main" id="{FFA13CC2-808A-F9A2-DD71-287C6DD3D97D}"/>
              </a:ext>
            </a:extLst>
          </p:cNvPr>
          <p:cNvSpPr txBox="1">
            <a:spLocks/>
          </p:cNvSpPr>
          <p:nvPr/>
        </p:nvSpPr>
        <p:spPr>
          <a:xfrm>
            <a:off x="444485" y="590093"/>
            <a:ext cx="2262533" cy="3775479"/>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10000"/>
              </a:lnSpc>
              <a:buNone/>
              <a:defRPr/>
            </a:pPr>
            <a:r>
              <a:rPr lang="en-US" sz="2200">
                <a:latin typeface="Roboto Light" panose="02000000000000000000" pitchFamily="2" charset="0"/>
                <a:ea typeface="Roboto Light" panose="02000000000000000000" pitchFamily="2" charset="0"/>
              </a:rPr>
              <a:t>Co-designing with Subject Renewal Groups (SRGs)</a:t>
            </a:r>
            <a:endParaRPr lang="en-AU" sz="2200">
              <a:latin typeface="Roboto Light" panose="02000000000000000000" pitchFamily="2" charset="0"/>
              <a:ea typeface="Roboto Light" panose="02000000000000000000" pitchFamily="2" charset="0"/>
            </a:endParaRPr>
          </a:p>
        </p:txBody>
      </p:sp>
      <p:pic>
        <p:nvPicPr>
          <p:cNvPr id="14" name="Picture 13"/>
          <p:cNvPicPr>
            <a:picLocks noChangeAspect="1"/>
          </p:cNvPicPr>
          <p:nvPr/>
        </p:nvPicPr>
        <p:blipFill>
          <a:blip r:embed="rId5"/>
          <a:stretch>
            <a:fillRect/>
          </a:stretch>
        </p:blipFill>
        <p:spPr>
          <a:xfrm>
            <a:off x="3056467" y="1557751"/>
            <a:ext cx="8423463" cy="2807821"/>
          </a:xfrm>
          <a:prstGeom prst="rect">
            <a:avLst/>
          </a:prstGeom>
        </p:spPr>
      </p:pic>
      <p:sp>
        <p:nvSpPr>
          <p:cNvPr id="2" name="Subtitle 2">
            <a:extLst>
              <a:ext uri="{FF2B5EF4-FFF2-40B4-BE49-F238E27FC236}">
                <a16:creationId xmlns:a16="http://schemas.microsoft.com/office/drawing/2014/main" id="{E9FE8F9E-DCAA-67AD-FB02-4BA7BB39202A}"/>
              </a:ext>
            </a:extLst>
          </p:cNvPr>
          <p:cNvSpPr txBox="1">
            <a:spLocks/>
          </p:cNvSpPr>
          <p:nvPr/>
        </p:nvSpPr>
        <p:spPr>
          <a:xfrm>
            <a:off x="442597" y="2038999"/>
            <a:ext cx="1838876" cy="1805888"/>
          </a:xfrm>
          <a:prstGeom prst="rect">
            <a:avLst/>
          </a:prstGeom>
        </p:spPr>
        <p:txBody>
          <a:bodyPr vert="horz" lIns="0" tIns="0" rIns="0" bIns="0" rtlCol="0" anchor="t">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20000"/>
              </a:lnSpc>
              <a:buNone/>
              <a:defRPr/>
            </a:pPr>
            <a:r>
              <a:rPr lang="en-US" sz="2200">
                <a:latin typeface="Roboto Light"/>
                <a:ea typeface="Roboto Light"/>
                <a:cs typeface="Roboto Light"/>
              </a:rPr>
              <a:t>The SACE Board is engaging with the diversity of teacher experience and  perspectives on SRGs to design subjects</a:t>
            </a:r>
            <a:endParaRPr lang="en-AU" sz="2200">
              <a:latin typeface="Roboto Light"/>
              <a:ea typeface="Roboto Light"/>
              <a:cs typeface="Roboto Light"/>
            </a:endParaRPr>
          </a:p>
        </p:txBody>
      </p:sp>
    </p:spTree>
    <p:extLst>
      <p:ext uri="{BB962C8B-B14F-4D97-AF65-F5344CB8AC3E}">
        <p14:creationId xmlns:p14="http://schemas.microsoft.com/office/powerpoint/2010/main" val="1489756464"/>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2"/>
          <a:stretch>
            <a:fillRect/>
          </a:stretch>
        </p:blipFill>
        <p:spPr>
          <a:xfrm>
            <a:off x="248189" y="5432846"/>
            <a:ext cx="3104612" cy="1245165"/>
          </a:xfrm>
          <a:prstGeom prst="rect">
            <a:avLst/>
          </a:prstGeom>
        </p:spPr>
      </p:pic>
      <p:grpSp>
        <p:nvGrpSpPr>
          <p:cNvPr id="35" name="Group 34"/>
          <p:cNvGrpSpPr/>
          <p:nvPr/>
        </p:nvGrpSpPr>
        <p:grpSpPr>
          <a:xfrm>
            <a:off x="9839324" y="5439562"/>
            <a:ext cx="2389874" cy="1418438"/>
            <a:chOff x="9839324" y="5439562"/>
            <a:chExt cx="2389874" cy="1418438"/>
          </a:xfrm>
        </p:grpSpPr>
        <p:pic>
          <p:nvPicPr>
            <p:cNvPr id="37" name="Picture 36"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38" name="Rectangle 37"/>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6" name="Rectangle: Rounded Corners 12">
            <a:extLst>
              <a:ext uri="{FF2B5EF4-FFF2-40B4-BE49-F238E27FC236}">
                <a16:creationId xmlns:a16="http://schemas.microsoft.com/office/drawing/2014/main" id="{77AAC056-D7C9-FE03-6BC5-38E3D95CC685}"/>
              </a:ext>
            </a:extLst>
          </p:cNvPr>
          <p:cNvSpPr/>
          <p:nvPr/>
        </p:nvSpPr>
        <p:spPr>
          <a:xfrm>
            <a:off x="3207124" y="95250"/>
            <a:ext cx="6978276" cy="5400000"/>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p:cNvPicPr>
            <a:picLocks noChangeAspect="1"/>
          </p:cNvPicPr>
          <p:nvPr/>
        </p:nvPicPr>
        <p:blipFill>
          <a:blip r:embed="rId4"/>
          <a:stretch>
            <a:fillRect/>
          </a:stretch>
        </p:blipFill>
        <p:spPr>
          <a:xfrm>
            <a:off x="3453357" y="2691178"/>
            <a:ext cx="6194159" cy="2717121"/>
          </a:xfrm>
          <a:prstGeom prst="rect">
            <a:avLst/>
          </a:prstGeom>
        </p:spPr>
      </p:pic>
      <p:pic>
        <p:nvPicPr>
          <p:cNvPr id="4" name="Picture 3"/>
          <p:cNvPicPr>
            <a:picLocks noChangeAspect="1"/>
          </p:cNvPicPr>
          <p:nvPr/>
        </p:nvPicPr>
        <p:blipFill>
          <a:blip r:embed="rId5"/>
          <a:stretch>
            <a:fillRect/>
          </a:stretch>
        </p:blipFill>
        <p:spPr>
          <a:xfrm>
            <a:off x="3453358" y="253281"/>
            <a:ext cx="6184961" cy="2352797"/>
          </a:xfrm>
          <a:prstGeom prst="rect">
            <a:avLst/>
          </a:prstGeom>
        </p:spPr>
      </p:pic>
      <p:cxnSp>
        <p:nvCxnSpPr>
          <p:cNvPr id="42" name="Straight Arrow Connector 41"/>
          <p:cNvCxnSpPr/>
          <p:nvPr/>
        </p:nvCxnSpPr>
        <p:spPr>
          <a:xfrm>
            <a:off x="3764378" y="2588324"/>
            <a:ext cx="5883139" cy="0"/>
          </a:xfrm>
          <a:prstGeom prst="straightConnector1">
            <a:avLst/>
          </a:prstGeom>
          <a:ln>
            <a:solidFill>
              <a:schemeClr val="bg2">
                <a:lumMod val="9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470484" y="2471640"/>
            <a:ext cx="465984" cy="1933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284750"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The new approach </a:t>
            </a:r>
            <a:br>
              <a:rPr lang="en-US" sz="2200">
                <a:latin typeface="Roboto Light" panose="02000000000000000000" pitchFamily="2" charset="0"/>
                <a:ea typeface="Roboto Light" panose="02000000000000000000" pitchFamily="2" charset="0"/>
              </a:rPr>
            </a:br>
            <a:r>
              <a:rPr lang="en-US" sz="2200">
                <a:latin typeface="Roboto Light" panose="02000000000000000000" pitchFamily="2" charset="0"/>
                <a:ea typeface="Roboto Light" panose="02000000000000000000" pitchFamily="2" charset="0"/>
              </a:rPr>
              <a:t>to subject renewal</a:t>
            </a:r>
            <a:endParaRPr lang="en-AU" sz="2200">
              <a:latin typeface="Roboto Light" panose="02000000000000000000" pitchFamily="2" charset="0"/>
              <a:ea typeface="Roboto Light" panose="02000000000000000000" pitchFamily="2" charset="0"/>
            </a:endParaRPr>
          </a:p>
        </p:txBody>
      </p:sp>
      <p:sp>
        <p:nvSpPr>
          <p:cNvPr id="14" name="TextBox 13">
            <a:extLst>
              <a:ext uri="{FF2B5EF4-FFF2-40B4-BE49-F238E27FC236}">
                <a16:creationId xmlns:a16="http://schemas.microsoft.com/office/drawing/2014/main" id="{F28A4F21-4056-13E5-EA64-B051A77CCD0D}"/>
              </a:ext>
            </a:extLst>
          </p:cNvPr>
          <p:cNvSpPr txBox="1"/>
          <p:nvPr/>
        </p:nvSpPr>
        <p:spPr>
          <a:xfrm>
            <a:off x="5477138" y="1379908"/>
            <a:ext cx="792066"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Consult</a:t>
            </a:r>
          </a:p>
        </p:txBody>
      </p:sp>
      <p:sp>
        <p:nvSpPr>
          <p:cNvPr id="16" name="TextBox 15">
            <a:extLst>
              <a:ext uri="{FF2B5EF4-FFF2-40B4-BE49-F238E27FC236}">
                <a16:creationId xmlns:a16="http://schemas.microsoft.com/office/drawing/2014/main" id="{F28A4F21-4056-13E5-EA64-B051A77CCD0D}"/>
              </a:ext>
            </a:extLst>
          </p:cNvPr>
          <p:cNvSpPr txBox="1"/>
          <p:nvPr/>
        </p:nvSpPr>
        <p:spPr>
          <a:xfrm>
            <a:off x="6395198" y="1374688"/>
            <a:ext cx="783534" cy="123111"/>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Implement</a:t>
            </a:r>
          </a:p>
        </p:txBody>
      </p:sp>
      <p:sp>
        <p:nvSpPr>
          <p:cNvPr id="17" name="TextBox 16">
            <a:extLst>
              <a:ext uri="{FF2B5EF4-FFF2-40B4-BE49-F238E27FC236}">
                <a16:creationId xmlns:a16="http://schemas.microsoft.com/office/drawing/2014/main" id="{F28A4F21-4056-13E5-EA64-B051A77CCD0D}"/>
              </a:ext>
            </a:extLst>
          </p:cNvPr>
          <p:cNvSpPr txBox="1"/>
          <p:nvPr/>
        </p:nvSpPr>
        <p:spPr>
          <a:xfrm>
            <a:off x="7348988" y="1190393"/>
            <a:ext cx="783534" cy="492443"/>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Resources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and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professional learning</a:t>
            </a:r>
          </a:p>
        </p:txBody>
      </p:sp>
      <p:sp>
        <p:nvSpPr>
          <p:cNvPr id="13" name="TextBox 12">
            <a:extLst>
              <a:ext uri="{FF2B5EF4-FFF2-40B4-BE49-F238E27FC236}">
                <a16:creationId xmlns:a16="http://schemas.microsoft.com/office/drawing/2014/main" id="{F28A4F21-4056-13E5-EA64-B051A77CCD0D}"/>
              </a:ext>
            </a:extLst>
          </p:cNvPr>
          <p:cNvSpPr txBox="1"/>
          <p:nvPr/>
        </p:nvSpPr>
        <p:spPr>
          <a:xfrm>
            <a:off x="4514093" y="1384919"/>
            <a:ext cx="804271"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Develop</a:t>
            </a:r>
          </a:p>
        </p:txBody>
      </p:sp>
      <p:sp>
        <p:nvSpPr>
          <p:cNvPr id="19" name="TextBox 18">
            <a:extLst>
              <a:ext uri="{FF2B5EF4-FFF2-40B4-BE49-F238E27FC236}">
                <a16:creationId xmlns:a16="http://schemas.microsoft.com/office/drawing/2014/main" id="{F28A4F21-4056-13E5-EA64-B051A77CCD0D}"/>
              </a:ext>
            </a:extLst>
          </p:cNvPr>
          <p:cNvSpPr txBox="1"/>
          <p:nvPr/>
        </p:nvSpPr>
        <p:spPr>
          <a:xfrm>
            <a:off x="4514093" y="2162583"/>
            <a:ext cx="1768976" cy="123111"/>
          </a:xfrm>
          <a:prstGeom prst="rect">
            <a:avLst/>
          </a:prstGeom>
          <a:noFill/>
        </p:spPr>
        <p:txBody>
          <a:bodyPr wrap="square" lIns="0" tIns="0" rIns="0" bIns="0" rtlCol="0" anchor="t">
            <a:spAutoFit/>
          </a:bodyPr>
          <a:lstStyle/>
          <a:p>
            <a:r>
              <a:rPr lang="en-GB" sz="800" b="1">
                <a:latin typeface="Roboto" charset="0"/>
                <a:ea typeface="Roboto" charset="0"/>
                <a:cs typeface="Roboto" charset="0"/>
              </a:rPr>
              <a:t>Risk to impact</a:t>
            </a:r>
          </a:p>
        </p:txBody>
      </p:sp>
      <p:sp>
        <p:nvSpPr>
          <p:cNvPr id="20" name="TextBox 19">
            <a:extLst>
              <a:ext uri="{FF2B5EF4-FFF2-40B4-BE49-F238E27FC236}">
                <a16:creationId xmlns:a16="http://schemas.microsoft.com/office/drawing/2014/main" id="{F28A4F21-4056-13E5-EA64-B051A77CCD0D}"/>
              </a:ext>
            </a:extLst>
          </p:cNvPr>
          <p:cNvSpPr txBox="1"/>
          <p:nvPr/>
        </p:nvSpPr>
        <p:spPr>
          <a:xfrm rot="5400000">
            <a:off x="2975566" y="1244233"/>
            <a:ext cx="1946958" cy="369332"/>
          </a:xfrm>
          <a:prstGeom prst="rect">
            <a:avLst/>
          </a:prstGeom>
          <a:noFill/>
        </p:spPr>
        <p:txBody>
          <a:bodyPr wrap="square" lIns="0" tIns="0" rIns="0" bIns="0" rtlCol="0" anchor="t">
            <a:spAutoFit/>
          </a:bodyPr>
          <a:lstStyle/>
          <a:p>
            <a:pPr algn="ctr"/>
            <a:r>
              <a:rPr lang="en-GB" sz="2400" b="1">
                <a:solidFill>
                  <a:srgbClr val="6D6E70"/>
                </a:solidFill>
                <a:latin typeface="Roboto" charset="0"/>
                <a:ea typeface="Roboto" charset="0"/>
                <a:cs typeface="Roboto" charset="0"/>
              </a:rPr>
              <a:t>OLD</a:t>
            </a:r>
          </a:p>
        </p:txBody>
      </p:sp>
      <p:sp>
        <p:nvSpPr>
          <p:cNvPr id="22" name="TextBox 21">
            <a:extLst>
              <a:ext uri="{FF2B5EF4-FFF2-40B4-BE49-F238E27FC236}">
                <a16:creationId xmlns:a16="http://schemas.microsoft.com/office/drawing/2014/main" id="{F28A4F21-4056-13E5-EA64-B051A77CCD0D}"/>
              </a:ext>
            </a:extLst>
          </p:cNvPr>
          <p:cNvSpPr txBox="1"/>
          <p:nvPr/>
        </p:nvSpPr>
        <p:spPr>
          <a:xfrm rot="5400000">
            <a:off x="3009743" y="3772454"/>
            <a:ext cx="1878603" cy="369332"/>
          </a:xfrm>
          <a:prstGeom prst="rect">
            <a:avLst/>
          </a:prstGeom>
          <a:noFill/>
        </p:spPr>
        <p:txBody>
          <a:bodyPr wrap="square" lIns="0" tIns="0" rIns="0" bIns="0" rtlCol="0" anchor="t">
            <a:spAutoFit/>
          </a:bodyPr>
          <a:lstStyle/>
          <a:p>
            <a:pPr algn="ctr"/>
            <a:r>
              <a:rPr lang="en-GB" sz="2400" b="1">
                <a:solidFill>
                  <a:schemeClr val="bg1"/>
                </a:solidFill>
                <a:latin typeface="Roboto" charset="0"/>
                <a:ea typeface="Roboto" charset="0"/>
                <a:cs typeface="Roboto" charset="0"/>
              </a:rPr>
              <a:t>NEW</a:t>
            </a:r>
          </a:p>
        </p:txBody>
      </p:sp>
      <p:sp>
        <p:nvSpPr>
          <p:cNvPr id="39" name="TextBox 38">
            <a:extLst>
              <a:ext uri="{FF2B5EF4-FFF2-40B4-BE49-F238E27FC236}">
                <a16:creationId xmlns:a16="http://schemas.microsoft.com/office/drawing/2014/main" id="{F28A4F21-4056-13E5-EA64-B051A77CCD0D}"/>
              </a:ext>
            </a:extLst>
          </p:cNvPr>
          <p:cNvSpPr txBox="1"/>
          <p:nvPr/>
        </p:nvSpPr>
        <p:spPr>
          <a:xfrm>
            <a:off x="7603924" y="3884446"/>
            <a:ext cx="783534" cy="123111"/>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Implement</a:t>
            </a:r>
          </a:p>
        </p:txBody>
      </p:sp>
      <p:sp>
        <p:nvSpPr>
          <p:cNvPr id="46" name="TextBox 45">
            <a:extLst>
              <a:ext uri="{FF2B5EF4-FFF2-40B4-BE49-F238E27FC236}">
                <a16:creationId xmlns:a16="http://schemas.microsoft.com/office/drawing/2014/main" id="{F28A4F21-4056-13E5-EA64-B051A77CCD0D}"/>
              </a:ext>
            </a:extLst>
          </p:cNvPr>
          <p:cNvSpPr txBox="1"/>
          <p:nvPr/>
        </p:nvSpPr>
        <p:spPr>
          <a:xfrm>
            <a:off x="6309914" y="2526336"/>
            <a:ext cx="792066" cy="123111"/>
          </a:xfrm>
          <a:prstGeom prst="rect">
            <a:avLst/>
          </a:prstGeom>
          <a:noFill/>
        </p:spPr>
        <p:txBody>
          <a:bodyPr wrap="square" lIns="0" tIns="0" rIns="0" bIns="0" rtlCol="0" anchor="t">
            <a:spAutoFit/>
          </a:bodyPr>
          <a:lstStyle/>
          <a:p>
            <a:pPr algn="ctr"/>
            <a:r>
              <a:rPr lang="en-GB" sz="800" b="1">
                <a:solidFill>
                  <a:schemeClr val="bg2">
                    <a:lumMod val="90000"/>
                  </a:schemeClr>
                </a:solidFill>
                <a:latin typeface="Roboto" charset="0"/>
                <a:ea typeface="Roboto" charset="0"/>
                <a:cs typeface="Roboto" charset="0"/>
              </a:rPr>
              <a:t>TIME</a:t>
            </a:r>
          </a:p>
        </p:txBody>
      </p:sp>
      <p:sp>
        <p:nvSpPr>
          <p:cNvPr id="34" name="TextBox 33">
            <a:extLst>
              <a:ext uri="{FF2B5EF4-FFF2-40B4-BE49-F238E27FC236}">
                <a16:creationId xmlns:a16="http://schemas.microsoft.com/office/drawing/2014/main" id="{F28A4F21-4056-13E5-EA64-B051A77CCD0D}"/>
              </a:ext>
            </a:extLst>
          </p:cNvPr>
          <p:cNvSpPr txBox="1"/>
          <p:nvPr/>
        </p:nvSpPr>
        <p:spPr>
          <a:xfrm>
            <a:off x="8556240" y="3677241"/>
            <a:ext cx="870438" cy="492443"/>
          </a:xfrm>
          <a:prstGeom prst="rect">
            <a:avLst/>
          </a:prstGeom>
          <a:noFill/>
        </p:spPr>
        <p:txBody>
          <a:bodyPr wrap="square" lIns="0" tIns="0" rIns="0" bIns="0" rtlCol="0" anchor="t">
            <a:spAutoFit/>
          </a:bodyPr>
          <a:lstStyle/>
          <a:p>
            <a:pPr algn="ctr"/>
            <a:r>
              <a:rPr lang="en-GB" sz="800" b="1">
                <a:solidFill>
                  <a:schemeClr val="bg1"/>
                </a:solidFill>
                <a:latin typeface="Roboto" charset="0"/>
                <a:ea typeface="Roboto" charset="0"/>
                <a:cs typeface="Roboto" charset="0"/>
              </a:rPr>
              <a:t>Resources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and </a:t>
            </a:r>
            <a:br>
              <a:rPr lang="en-GB" sz="800" b="1">
                <a:solidFill>
                  <a:schemeClr val="bg1"/>
                </a:solidFill>
                <a:latin typeface="Roboto" charset="0"/>
                <a:ea typeface="Roboto" charset="0"/>
                <a:cs typeface="Roboto" charset="0"/>
              </a:rPr>
            </a:br>
            <a:r>
              <a:rPr lang="en-GB" sz="800" b="1">
                <a:solidFill>
                  <a:schemeClr val="bg1"/>
                </a:solidFill>
                <a:latin typeface="Roboto" charset="0"/>
                <a:ea typeface="Roboto" charset="0"/>
                <a:cs typeface="Roboto" charset="0"/>
              </a:rPr>
              <a:t>professional learning</a:t>
            </a:r>
          </a:p>
        </p:txBody>
      </p:sp>
      <p:sp>
        <p:nvSpPr>
          <p:cNvPr id="41" name="TextBox 40">
            <a:extLst>
              <a:ext uri="{FF2B5EF4-FFF2-40B4-BE49-F238E27FC236}">
                <a16:creationId xmlns:a16="http://schemas.microsoft.com/office/drawing/2014/main" id="{F28A4F21-4056-13E5-EA64-B051A77CCD0D}"/>
              </a:ext>
            </a:extLst>
          </p:cNvPr>
          <p:cNvSpPr txBox="1"/>
          <p:nvPr/>
        </p:nvSpPr>
        <p:spPr>
          <a:xfrm>
            <a:off x="4411727" y="3582740"/>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Develop</a:t>
            </a:r>
          </a:p>
        </p:txBody>
      </p:sp>
      <p:sp>
        <p:nvSpPr>
          <p:cNvPr id="44" name="TextBox 43">
            <a:extLst>
              <a:ext uri="{FF2B5EF4-FFF2-40B4-BE49-F238E27FC236}">
                <a16:creationId xmlns:a16="http://schemas.microsoft.com/office/drawing/2014/main" id="{F28A4F21-4056-13E5-EA64-B051A77CCD0D}"/>
              </a:ext>
            </a:extLst>
          </p:cNvPr>
          <p:cNvSpPr txBox="1"/>
          <p:nvPr/>
        </p:nvSpPr>
        <p:spPr>
          <a:xfrm>
            <a:off x="4411726" y="3896975"/>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Test</a:t>
            </a:r>
          </a:p>
        </p:txBody>
      </p:sp>
      <p:sp>
        <p:nvSpPr>
          <p:cNvPr id="45" name="TextBox 44">
            <a:extLst>
              <a:ext uri="{FF2B5EF4-FFF2-40B4-BE49-F238E27FC236}">
                <a16:creationId xmlns:a16="http://schemas.microsoft.com/office/drawing/2014/main" id="{F28A4F21-4056-13E5-EA64-B051A77CCD0D}"/>
              </a:ext>
            </a:extLst>
          </p:cNvPr>
          <p:cNvSpPr txBox="1"/>
          <p:nvPr/>
        </p:nvSpPr>
        <p:spPr>
          <a:xfrm>
            <a:off x="4411725" y="4211210"/>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Adapt</a:t>
            </a:r>
          </a:p>
        </p:txBody>
      </p:sp>
      <p:sp>
        <p:nvSpPr>
          <p:cNvPr id="47" name="TextBox 46">
            <a:extLst>
              <a:ext uri="{FF2B5EF4-FFF2-40B4-BE49-F238E27FC236}">
                <a16:creationId xmlns:a16="http://schemas.microsoft.com/office/drawing/2014/main" id="{F28A4F21-4056-13E5-EA64-B051A77CCD0D}"/>
              </a:ext>
            </a:extLst>
          </p:cNvPr>
          <p:cNvSpPr txBox="1"/>
          <p:nvPr/>
        </p:nvSpPr>
        <p:spPr>
          <a:xfrm>
            <a:off x="5443712" y="3582327"/>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Develop</a:t>
            </a:r>
          </a:p>
        </p:txBody>
      </p:sp>
      <p:sp>
        <p:nvSpPr>
          <p:cNvPr id="48" name="TextBox 47">
            <a:extLst>
              <a:ext uri="{FF2B5EF4-FFF2-40B4-BE49-F238E27FC236}">
                <a16:creationId xmlns:a16="http://schemas.microsoft.com/office/drawing/2014/main" id="{F28A4F21-4056-13E5-EA64-B051A77CCD0D}"/>
              </a:ext>
            </a:extLst>
          </p:cNvPr>
          <p:cNvSpPr txBox="1"/>
          <p:nvPr/>
        </p:nvSpPr>
        <p:spPr>
          <a:xfrm>
            <a:off x="5443711" y="3897559"/>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Test</a:t>
            </a:r>
          </a:p>
        </p:txBody>
      </p:sp>
      <p:sp>
        <p:nvSpPr>
          <p:cNvPr id="49" name="TextBox 48">
            <a:extLst>
              <a:ext uri="{FF2B5EF4-FFF2-40B4-BE49-F238E27FC236}">
                <a16:creationId xmlns:a16="http://schemas.microsoft.com/office/drawing/2014/main" id="{F28A4F21-4056-13E5-EA64-B051A77CCD0D}"/>
              </a:ext>
            </a:extLst>
          </p:cNvPr>
          <p:cNvSpPr txBox="1"/>
          <p:nvPr/>
        </p:nvSpPr>
        <p:spPr>
          <a:xfrm>
            <a:off x="5443710" y="4212561"/>
            <a:ext cx="804271" cy="123111"/>
          </a:xfrm>
          <a:prstGeom prst="rect">
            <a:avLst/>
          </a:prstGeom>
          <a:noFill/>
        </p:spPr>
        <p:txBody>
          <a:bodyPr wrap="square" lIns="0" tIns="0" rIns="0" bIns="0" rtlCol="0" anchor="t">
            <a:spAutoFit/>
          </a:bodyPr>
          <a:lstStyle/>
          <a:p>
            <a:pPr algn="ctr"/>
            <a:r>
              <a:rPr lang="en-GB" sz="800">
                <a:solidFill>
                  <a:srgbClr val="6D6E70"/>
                </a:solidFill>
                <a:latin typeface="Roboto Light" charset="0"/>
                <a:ea typeface="Roboto Light" charset="0"/>
                <a:cs typeface="Roboto Light" charset="0"/>
              </a:rPr>
              <a:t>Adapt</a:t>
            </a:r>
          </a:p>
        </p:txBody>
      </p:sp>
      <p:sp>
        <p:nvSpPr>
          <p:cNvPr id="50" name="TextBox 49">
            <a:extLst>
              <a:ext uri="{FF2B5EF4-FFF2-40B4-BE49-F238E27FC236}">
                <a16:creationId xmlns:a16="http://schemas.microsoft.com/office/drawing/2014/main" id="{F28A4F21-4056-13E5-EA64-B051A77CCD0D}"/>
              </a:ext>
            </a:extLst>
          </p:cNvPr>
          <p:cNvSpPr txBox="1"/>
          <p:nvPr/>
        </p:nvSpPr>
        <p:spPr>
          <a:xfrm>
            <a:off x="6470484" y="3884446"/>
            <a:ext cx="825494" cy="123111"/>
          </a:xfrm>
          <a:prstGeom prst="rect">
            <a:avLst/>
          </a:prstGeom>
          <a:noFill/>
        </p:spPr>
        <p:txBody>
          <a:bodyPr wrap="square" lIns="0" tIns="0" rIns="0" bIns="0" rtlCol="0" anchor="t">
            <a:spAutoFit/>
          </a:bodyPr>
          <a:lstStyle/>
          <a:p>
            <a:pPr algn="ctr"/>
            <a:r>
              <a:rPr lang="en-GB" sz="800" b="1">
                <a:latin typeface="Roboto" charset="0"/>
                <a:ea typeface="Roboto" charset="0"/>
                <a:cs typeface="Roboto" charset="0"/>
              </a:rPr>
              <a:t>Consult</a:t>
            </a:r>
          </a:p>
        </p:txBody>
      </p:sp>
      <p:sp>
        <p:nvSpPr>
          <p:cNvPr id="3" name="TextBox 2">
            <a:extLst>
              <a:ext uri="{FF2B5EF4-FFF2-40B4-BE49-F238E27FC236}">
                <a16:creationId xmlns:a16="http://schemas.microsoft.com/office/drawing/2014/main" id="{68C22BE2-5EFD-2DC9-B0AB-75EB5316D869}"/>
              </a:ext>
            </a:extLst>
          </p:cNvPr>
          <p:cNvSpPr txBox="1"/>
          <p:nvPr/>
        </p:nvSpPr>
        <p:spPr>
          <a:xfrm>
            <a:off x="523576" y="1540572"/>
            <a:ext cx="2382639" cy="3539430"/>
          </a:xfrm>
          <a:prstGeom prst="rect">
            <a:avLst/>
          </a:prstGeom>
          <a:noFill/>
        </p:spPr>
        <p:txBody>
          <a:bodyPr wrap="square" lIns="0" tIns="0" rIns="360000" bIns="0" rtlCol="0" anchor="ctr">
            <a:spAutoFit/>
          </a:bodyPr>
          <a:lstStyle/>
          <a:p>
            <a:pPr>
              <a:lnSpc>
                <a:spcPct val="110000"/>
              </a:lnSpc>
            </a:pPr>
            <a:r>
              <a:rPr lang="en-US" sz="1500">
                <a:solidFill>
                  <a:srgbClr val="000000"/>
                </a:solidFill>
                <a:effectLst/>
                <a:latin typeface="Roboto Light" charset="0"/>
                <a:ea typeface="Roboto Light" charset="0"/>
                <a:cs typeface="Roboto Light" charset="0"/>
              </a:rPr>
              <a:t>To achieve change, we are co-designing in partnership with teachers, students and other stakeholders using a responsive design approach to test innovative prototypes in real-world settings.</a:t>
            </a:r>
          </a:p>
          <a:p>
            <a:pPr>
              <a:lnSpc>
                <a:spcPct val="110000"/>
              </a:lnSpc>
            </a:pPr>
            <a:r>
              <a:rPr lang="en-US" sz="1500">
                <a:solidFill>
                  <a:srgbClr val="000000"/>
                </a:solidFill>
                <a:effectLst/>
                <a:latin typeface="Roboto Light" charset="0"/>
                <a:ea typeface="Roboto Light" charset="0"/>
                <a:cs typeface="Roboto Light" charset="0"/>
              </a:rPr>
              <a:t> </a:t>
            </a:r>
          </a:p>
          <a:p>
            <a:pPr>
              <a:lnSpc>
                <a:spcPct val="110000"/>
              </a:lnSpc>
            </a:pPr>
            <a:r>
              <a:rPr lang="en-US" sz="1500">
                <a:solidFill>
                  <a:srgbClr val="000000"/>
                </a:solidFill>
                <a:effectLst/>
                <a:latin typeface="Roboto Light" charset="0"/>
                <a:ea typeface="Roboto Light" charset="0"/>
                <a:cs typeface="Roboto Light" charset="0"/>
              </a:rPr>
              <a:t>System wide consultation and implementation will be provided.</a:t>
            </a:r>
            <a:endParaRPr lang="en-AU" sz="15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1174662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9839324" y="5439562"/>
            <a:ext cx="2389874" cy="1418438"/>
            <a:chOff x="9839324" y="5439562"/>
            <a:chExt cx="2389874" cy="1418438"/>
          </a:xfrm>
        </p:grpSpPr>
        <p:pic>
          <p:nvPicPr>
            <p:cNvPr id="12" name="Picture 11"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14" name="Rectangle 1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70" name="TextBox 69"/>
          <p:cNvSpPr txBox="1"/>
          <p:nvPr/>
        </p:nvSpPr>
        <p:spPr>
          <a:xfrm>
            <a:off x="8049450" y="2869981"/>
            <a:ext cx="1842384" cy="1272143"/>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Brings it all together</a:t>
            </a:r>
          </a:p>
          <a:p>
            <a:pPr marL="0" lvl="1" algn="ctr">
              <a:lnSpc>
                <a:spcPts val="1400"/>
              </a:lnSpc>
              <a:spcBef>
                <a:spcPts val="800"/>
              </a:spcBef>
            </a:pPr>
            <a:r>
              <a:rPr lang="en-US" sz="1200">
                <a:latin typeface="Roboto Light" charset="0"/>
                <a:ea typeface="Roboto Light" charset="0"/>
                <a:cs typeface="Roboto Light" charset="0"/>
              </a:rPr>
              <a:t>A structured document that consolidates insights from the vision statement, blueprint and prototypes</a:t>
            </a:r>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130649"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a:latin typeface="Roboto Light" charset="0"/>
                <a:ea typeface="Roboto Light" charset="0"/>
                <a:cs typeface="Roboto Light" charset="0"/>
              </a:rPr>
              <a:t>Using this </a:t>
            </a:r>
            <a:br>
              <a:rPr lang="en-US" sz="2200">
                <a:latin typeface="Roboto Light" charset="0"/>
                <a:ea typeface="Roboto Light" charset="0"/>
                <a:cs typeface="Roboto Light" charset="0"/>
              </a:rPr>
            </a:br>
            <a:r>
              <a:rPr lang="en-US" sz="2200">
                <a:latin typeface="Roboto Light" charset="0"/>
                <a:ea typeface="Roboto Light" charset="0"/>
                <a:cs typeface="Roboto Light" charset="0"/>
              </a:rPr>
              <a:t>new approach</a:t>
            </a:r>
            <a:endParaRPr lang="en-GB" sz="2200" b="1">
              <a:latin typeface="Roboto" charset="0"/>
              <a:ea typeface="Roboto" charset="0"/>
              <a:cs typeface="Roboto" charset="0"/>
            </a:endParaRPr>
          </a:p>
        </p:txBody>
      </p:sp>
      <p:sp>
        <p:nvSpPr>
          <p:cNvPr id="37" name="Subtitle 2">
            <a:extLst>
              <a:ext uri="{FF2B5EF4-FFF2-40B4-BE49-F238E27FC236}">
                <a16:creationId xmlns:a16="http://schemas.microsoft.com/office/drawing/2014/main" id="{20086A3C-B01D-9C68-193C-3A1FE59ED690}"/>
              </a:ext>
            </a:extLst>
          </p:cNvPr>
          <p:cNvSpPr txBox="1">
            <a:spLocks/>
          </p:cNvSpPr>
          <p:nvPr/>
        </p:nvSpPr>
        <p:spPr>
          <a:xfrm>
            <a:off x="541992" y="2301487"/>
            <a:ext cx="1944058" cy="927488"/>
          </a:xfrm>
          <a:prstGeom prst="rect">
            <a:avLst/>
          </a:prstGeom>
        </p:spPr>
        <p:txBody>
          <a:bodyPr vert="horz" lIns="0" tIns="0" rIns="0" bIns="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2400">
                <a:latin typeface="Roboto Light" charset="0"/>
                <a:ea typeface="Roboto Light" charset="0"/>
                <a:cs typeface="Roboto Light" charset="0"/>
              </a:rPr>
              <a:t>The SACE and Subject Renewal Groups (SRGs) are </a:t>
            </a:r>
            <a:r>
              <a:rPr lang="en-US" sz="2200">
                <a:solidFill>
                  <a:srgbClr val="000000"/>
                </a:solidFill>
                <a:latin typeface="Roboto Light" charset="0"/>
                <a:ea typeface="Roboto Light" charset="0"/>
              </a:rPr>
              <a:t>designing</a:t>
            </a:r>
            <a:r>
              <a:rPr lang="en-US" sz="2400">
                <a:latin typeface="Roboto Light" charset="0"/>
                <a:ea typeface="Roboto Light" charset="0"/>
                <a:cs typeface="Roboto Light" charset="0"/>
              </a:rPr>
              <a:t> the following artefacts</a:t>
            </a:r>
            <a:endParaRPr lang="en-GB" sz="2400">
              <a:latin typeface="Roboto Light" charset="0"/>
              <a:ea typeface="Roboto Light" charset="0"/>
              <a:cs typeface="Roboto Light" charset="0"/>
            </a:endParaRPr>
          </a:p>
        </p:txBody>
      </p:sp>
      <p:sp>
        <p:nvSpPr>
          <p:cNvPr id="50" name="Subtitle 2">
            <a:extLst>
              <a:ext uri="{FF2B5EF4-FFF2-40B4-BE49-F238E27FC236}">
                <a16:creationId xmlns:a16="http://schemas.microsoft.com/office/drawing/2014/main" id="{20086A3C-B01D-9C68-193C-3A1FE59ED690}"/>
              </a:ext>
            </a:extLst>
          </p:cNvPr>
          <p:cNvSpPr txBox="1">
            <a:spLocks/>
          </p:cNvSpPr>
          <p:nvPr/>
        </p:nvSpPr>
        <p:spPr>
          <a:xfrm>
            <a:off x="2979882" y="2320756"/>
            <a:ext cx="1686608" cy="53834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Vision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Statement</a:t>
            </a:r>
            <a:endParaRPr lang="en-GB" sz="1800" b="1">
              <a:solidFill>
                <a:srgbClr val="9A3366"/>
              </a:solidFill>
              <a:latin typeface="Roboto" charset="0"/>
              <a:ea typeface="Roboto" charset="0"/>
              <a:cs typeface="Roboto" charset="0"/>
            </a:endParaRPr>
          </a:p>
        </p:txBody>
      </p:sp>
      <p:sp>
        <p:nvSpPr>
          <p:cNvPr id="51" name="Subtitle 2">
            <a:extLst>
              <a:ext uri="{FF2B5EF4-FFF2-40B4-BE49-F238E27FC236}">
                <a16:creationId xmlns:a16="http://schemas.microsoft.com/office/drawing/2014/main" id="{20086A3C-B01D-9C68-193C-3A1FE59ED690}"/>
              </a:ext>
            </a:extLst>
          </p:cNvPr>
          <p:cNvSpPr txBox="1">
            <a:spLocks/>
          </p:cNvSpPr>
          <p:nvPr/>
        </p:nvSpPr>
        <p:spPr>
          <a:xfrm>
            <a:off x="4666491" y="2320756"/>
            <a:ext cx="1697998" cy="599313"/>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Blueprint</a:t>
            </a:r>
            <a:endParaRPr lang="en-GB" sz="1800" b="1">
              <a:solidFill>
                <a:srgbClr val="9A3366"/>
              </a:solidFill>
              <a:latin typeface="Roboto" charset="0"/>
              <a:ea typeface="Roboto" charset="0"/>
              <a:cs typeface="Roboto" charset="0"/>
            </a:endParaRPr>
          </a:p>
        </p:txBody>
      </p:sp>
      <p:sp>
        <p:nvSpPr>
          <p:cNvPr id="52" name="Subtitle 2">
            <a:extLst>
              <a:ext uri="{FF2B5EF4-FFF2-40B4-BE49-F238E27FC236}">
                <a16:creationId xmlns:a16="http://schemas.microsoft.com/office/drawing/2014/main" id="{20086A3C-B01D-9C68-193C-3A1FE59ED690}"/>
              </a:ext>
            </a:extLst>
          </p:cNvPr>
          <p:cNvSpPr txBox="1">
            <a:spLocks/>
          </p:cNvSpPr>
          <p:nvPr/>
        </p:nvSpPr>
        <p:spPr>
          <a:xfrm>
            <a:off x="6364487" y="2320756"/>
            <a:ext cx="1723641" cy="689581"/>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Prototype</a:t>
            </a:r>
            <a:endParaRPr lang="en-GB" sz="1800" b="1">
              <a:solidFill>
                <a:srgbClr val="9A3366"/>
              </a:solidFill>
              <a:latin typeface="Roboto" charset="0"/>
              <a:ea typeface="Roboto" charset="0"/>
              <a:cs typeface="Roboto" charset="0"/>
            </a:endParaRPr>
          </a:p>
        </p:txBody>
      </p:sp>
      <p:sp>
        <p:nvSpPr>
          <p:cNvPr id="53" name="Subtitle 2">
            <a:extLst>
              <a:ext uri="{FF2B5EF4-FFF2-40B4-BE49-F238E27FC236}">
                <a16:creationId xmlns:a16="http://schemas.microsoft.com/office/drawing/2014/main" id="{20086A3C-B01D-9C68-193C-3A1FE59ED690}"/>
              </a:ext>
            </a:extLst>
          </p:cNvPr>
          <p:cNvSpPr txBox="1">
            <a:spLocks/>
          </p:cNvSpPr>
          <p:nvPr/>
        </p:nvSpPr>
        <p:spPr>
          <a:xfrm>
            <a:off x="8088128" y="2320756"/>
            <a:ext cx="1660340" cy="663045"/>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Design Map</a:t>
            </a:r>
            <a:endParaRPr lang="en-GB" sz="1800" b="1">
              <a:solidFill>
                <a:srgbClr val="9A3366"/>
              </a:solidFill>
              <a:latin typeface="Roboto" charset="0"/>
              <a:ea typeface="Roboto" charset="0"/>
              <a:cs typeface="Roboto" charset="0"/>
            </a:endParaRPr>
          </a:p>
        </p:txBody>
      </p:sp>
      <p:cxnSp>
        <p:nvCxnSpPr>
          <p:cNvPr id="41" name="Straight Connector 40">
            <a:extLst>
              <a:ext uri="{FF2B5EF4-FFF2-40B4-BE49-F238E27FC236}">
                <a16:creationId xmlns:a16="http://schemas.microsoft.com/office/drawing/2014/main" id="{60AAB5FF-23B6-65F8-DD06-A1527FAA78D6}"/>
              </a:ext>
            </a:extLst>
          </p:cNvPr>
          <p:cNvCxnSpPr>
            <a:cxnSpLocks/>
          </p:cNvCxnSpPr>
          <p:nvPr/>
        </p:nvCxnSpPr>
        <p:spPr>
          <a:xfrm>
            <a:off x="2979882"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60AAB5FF-23B6-65F8-DD06-A1527FAA78D6}"/>
              </a:ext>
            </a:extLst>
          </p:cNvPr>
          <p:cNvCxnSpPr>
            <a:cxnSpLocks/>
          </p:cNvCxnSpPr>
          <p:nvPr/>
        </p:nvCxnSpPr>
        <p:spPr>
          <a:xfrm>
            <a:off x="9849385"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0AAB5FF-23B6-65F8-DD06-A1527FAA78D6}"/>
              </a:ext>
            </a:extLst>
          </p:cNvPr>
          <p:cNvCxnSpPr>
            <a:cxnSpLocks/>
          </p:cNvCxnSpPr>
          <p:nvPr/>
        </p:nvCxnSpPr>
        <p:spPr>
          <a:xfrm>
            <a:off x="6364488"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60AAB5FF-23B6-65F8-DD06-A1527FAA78D6}"/>
              </a:ext>
            </a:extLst>
          </p:cNvPr>
          <p:cNvCxnSpPr>
            <a:cxnSpLocks/>
          </p:cNvCxnSpPr>
          <p:nvPr/>
        </p:nvCxnSpPr>
        <p:spPr>
          <a:xfrm>
            <a:off x="4666490"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0AAB5FF-23B6-65F8-DD06-A1527FAA78D6}"/>
              </a:ext>
            </a:extLst>
          </p:cNvPr>
          <p:cNvCxnSpPr>
            <a:cxnSpLocks/>
          </p:cNvCxnSpPr>
          <p:nvPr/>
        </p:nvCxnSpPr>
        <p:spPr>
          <a:xfrm>
            <a:off x="8088128" y="1613383"/>
            <a:ext cx="0" cy="3564000"/>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0AAB5FF-23B6-65F8-DD06-A1527FAA78D6}"/>
              </a:ext>
            </a:extLst>
          </p:cNvPr>
          <p:cNvCxnSpPr>
            <a:cxnSpLocks/>
          </p:cNvCxnSpPr>
          <p:nvPr/>
        </p:nvCxnSpPr>
        <p:spPr>
          <a:xfrm>
            <a:off x="11480348" y="1613383"/>
            <a:ext cx="0" cy="2788514"/>
          </a:xfrm>
          <a:prstGeom prst="line">
            <a:avLst/>
          </a:prstGeom>
          <a:ln w="19050">
            <a:solidFill>
              <a:srgbClr val="9A3366"/>
            </a:solidFill>
          </a:ln>
        </p:spPr>
        <p:style>
          <a:lnRef idx="1">
            <a:schemeClr val="accent1"/>
          </a:lnRef>
          <a:fillRef idx="0">
            <a:schemeClr val="accent1"/>
          </a:fillRef>
          <a:effectRef idx="0">
            <a:schemeClr val="accent1"/>
          </a:effectRef>
          <a:fontRef idx="minor">
            <a:schemeClr val="tx1"/>
          </a:fontRef>
        </p:style>
      </p:cxnSp>
      <p:sp>
        <p:nvSpPr>
          <p:cNvPr id="58" name="Subtitle 2">
            <a:extLst>
              <a:ext uri="{FF2B5EF4-FFF2-40B4-BE49-F238E27FC236}">
                <a16:creationId xmlns:a16="http://schemas.microsoft.com/office/drawing/2014/main" id="{20086A3C-B01D-9C68-193C-3A1FE59ED690}"/>
              </a:ext>
            </a:extLst>
          </p:cNvPr>
          <p:cNvSpPr txBox="1">
            <a:spLocks/>
          </p:cNvSpPr>
          <p:nvPr/>
        </p:nvSpPr>
        <p:spPr>
          <a:xfrm>
            <a:off x="9811767" y="2320756"/>
            <a:ext cx="1660340" cy="649541"/>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800" b="1">
                <a:solidFill>
                  <a:srgbClr val="9A3366"/>
                </a:solidFill>
                <a:latin typeface="Roboto" charset="0"/>
                <a:ea typeface="Roboto" charset="0"/>
                <a:cs typeface="Roboto" charset="0"/>
              </a:rPr>
              <a:t>Subject </a:t>
            </a:r>
            <a:br>
              <a:rPr lang="en-US" sz="1800" b="1">
                <a:solidFill>
                  <a:srgbClr val="9A3366"/>
                </a:solidFill>
                <a:latin typeface="Roboto" charset="0"/>
                <a:ea typeface="Roboto" charset="0"/>
                <a:cs typeface="Roboto" charset="0"/>
              </a:rPr>
            </a:br>
            <a:r>
              <a:rPr lang="en-US" sz="1800" b="1">
                <a:solidFill>
                  <a:srgbClr val="9A3366"/>
                </a:solidFill>
                <a:latin typeface="Roboto" charset="0"/>
                <a:ea typeface="Roboto" charset="0"/>
                <a:cs typeface="Roboto" charset="0"/>
              </a:rPr>
              <a:t>Outline</a:t>
            </a:r>
            <a:endParaRPr lang="en-GB" sz="1800" b="1">
              <a:solidFill>
                <a:srgbClr val="9A3366"/>
              </a:solidFill>
              <a:latin typeface="Roboto" charset="0"/>
              <a:ea typeface="Roboto" charset="0"/>
              <a:cs typeface="Roboto" charset="0"/>
            </a:endParaRPr>
          </a:p>
        </p:txBody>
      </p:sp>
      <p:sp>
        <p:nvSpPr>
          <p:cNvPr id="67" name="TextBox 66"/>
          <p:cNvSpPr txBox="1"/>
          <p:nvPr/>
        </p:nvSpPr>
        <p:spPr>
          <a:xfrm>
            <a:off x="2979882" y="2869981"/>
            <a:ext cx="1686608" cy="1272143"/>
          </a:xfrm>
          <a:prstGeom prst="rect">
            <a:avLst/>
          </a:prstGeom>
          <a:noFill/>
        </p:spPr>
        <p:txBody>
          <a:bodyPr wrap="square" lIns="91440" tIns="45720" rIns="91440" bIns="45720" rtlCol="0" anchor="t">
            <a:spAutoFit/>
          </a:bodyPr>
          <a:lstStyle/>
          <a:p>
            <a:pPr marL="0" lvl="1" algn="ctr">
              <a:lnSpc>
                <a:spcPts val="1400"/>
              </a:lnSpc>
              <a:spcBef>
                <a:spcPts val="800"/>
              </a:spcBef>
            </a:pPr>
            <a:r>
              <a:rPr lang="en-US" sz="1200">
                <a:latin typeface="Roboto Light"/>
                <a:ea typeface="Roboto Medium"/>
                <a:cs typeface="Roboto Light"/>
              </a:rPr>
              <a:t>Defines the </a:t>
            </a:r>
            <a:br>
              <a:rPr lang="en-US" sz="1200">
                <a:latin typeface="Roboto Light"/>
                <a:ea typeface="Roboto Medium" panose="02000000000000000000" pitchFamily="2" charset="0"/>
                <a:cs typeface="Roboto Light" charset="0"/>
              </a:rPr>
            </a:br>
            <a:r>
              <a:rPr lang="en-US" sz="1200">
                <a:latin typeface="Roboto Light"/>
                <a:ea typeface="Roboto Medium"/>
                <a:cs typeface="Roboto Light"/>
              </a:rPr>
              <a:t>big picture</a:t>
            </a:r>
          </a:p>
          <a:p>
            <a:pPr marL="0" lvl="1" algn="ctr">
              <a:lnSpc>
                <a:spcPts val="1400"/>
              </a:lnSpc>
              <a:spcBef>
                <a:spcPts val="800"/>
              </a:spcBef>
            </a:pPr>
            <a:r>
              <a:rPr lang="en-US" sz="1200">
                <a:latin typeface="Roboto Light"/>
                <a:ea typeface="Roboto Light"/>
                <a:cs typeface="Roboto Light"/>
              </a:rPr>
              <a:t>A clear and inspiring description of what the subject aims to achieve in the future</a:t>
            </a:r>
          </a:p>
        </p:txBody>
      </p:sp>
      <p:sp>
        <p:nvSpPr>
          <p:cNvPr id="68" name="TextBox 67"/>
          <p:cNvSpPr txBox="1"/>
          <p:nvPr/>
        </p:nvSpPr>
        <p:spPr>
          <a:xfrm>
            <a:off x="4688111" y="2869981"/>
            <a:ext cx="1686608" cy="1092607"/>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Maps the plan</a:t>
            </a:r>
          </a:p>
          <a:p>
            <a:pPr marL="0" lvl="1" algn="ctr">
              <a:lnSpc>
                <a:spcPts val="1400"/>
              </a:lnSpc>
              <a:spcBef>
                <a:spcPts val="800"/>
              </a:spcBef>
            </a:pPr>
            <a:r>
              <a:rPr lang="en-US" sz="1200">
                <a:latin typeface="Roboto Light" charset="0"/>
                <a:ea typeface="Roboto Light" charset="0"/>
                <a:cs typeface="Roboto Light" charset="0"/>
              </a:rPr>
              <a:t>A conceptual plan </a:t>
            </a:r>
            <a:br>
              <a:rPr lang="en-US" sz="1200">
                <a:latin typeface="Roboto Light" charset="0"/>
                <a:ea typeface="Roboto Light" charset="0"/>
                <a:cs typeface="Roboto Light" charset="0"/>
              </a:rPr>
            </a:br>
            <a:r>
              <a:rPr lang="en-US" sz="1200">
                <a:latin typeface="Roboto Light" charset="0"/>
                <a:ea typeface="Roboto Light" charset="0"/>
                <a:cs typeface="Roboto Light" charset="0"/>
              </a:rPr>
              <a:t>that shows how the key drivers will come to life</a:t>
            </a:r>
          </a:p>
        </p:txBody>
      </p:sp>
      <p:sp>
        <p:nvSpPr>
          <p:cNvPr id="69" name="TextBox 68"/>
          <p:cNvSpPr txBox="1"/>
          <p:nvPr/>
        </p:nvSpPr>
        <p:spPr>
          <a:xfrm>
            <a:off x="6375878" y="2869981"/>
            <a:ext cx="1715720" cy="1272143"/>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Tests the ideas</a:t>
            </a:r>
          </a:p>
          <a:p>
            <a:pPr marL="0" lvl="1" algn="ctr">
              <a:lnSpc>
                <a:spcPts val="1400"/>
              </a:lnSpc>
              <a:spcBef>
                <a:spcPts val="800"/>
              </a:spcBef>
            </a:pPr>
            <a:r>
              <a:rPr lang="en-US" sz="1200">
                <a:latin typeface="Roboto Light" charset="0"/>
                <a:ea typeface="Roboto Light" charset="0"/>
                <a:cs typeface="Roboto Light" charset="0"/>
              </a:rPr>
              <a:t>A practical trial of key concepts, learning design, and assessment approaches</a:t>
            </a:r>
          </a:p>
        </p:txBody>
      </p:sp>
      <p:pic>
        <p:nvPicPr>
          <p:cNvPr id="38" name="Picture 37"/>
          <p:cNvPicPr>
            <a:picLocks noChangeAspect="1"/>
          </p:cNvPicPr>
          <p:nvPr/>
        </p:nvPicPr>
        <p:blipFill>
          <a:blip r:embed="rId5"/>
          <a:stretch>
            <a:fillRect/>
          </a:stretch>
        </p:blipFill>
        <p:spPr>
          <a:xfrm>
            <a:off x="3518078" y="1613383"/>
            <a:ext cx="677064" cy="646487"/>
          </a:xfrm>
          <a:prstGeom prst="rect">
            <a:avLst/>
          </a:prstGeom>
        </p:spPr>
      </p:pic>
      <p:pic>
        <p:nvPicPr>
          <p:cNvPr id="39" name="Picture 38"/>
          <p:cNvPicPr>
            <a:picLocks noChangeAspect="1"/>
          </p:cNvPicPr>
          <p:nvPr/>
        </p:nvPicPr>
        <p:blipFill>
          <a:blip r:embed="rId6"/>
          <a:stretch>
            <a:fillRect/>
          </a:stretch>
        </p:blipFill>
        <p:spPr>
          <a:xfrm>
            <a:off x="5227171" y="1613383"/>
            <a:ext cx="564327" cy="586900"/>
          </a:xfrm>
          <a:prstGeom prst="rect">
            <a:avLst/>
          </a:prstGeom>
        </p:spPr>
      </p:pic>
      <p:pic>
        <p:nvPicPr>
          <p:cNvPr id="40" name="Picture 39"/>
          <p:cNvPicPr>
            <a:picLocks noChangeAspect="1"/>
          </p:cNvPicPr>
          <p:nvPr/>
        </p:nvPicPr>
        <p:blipFill>
          <a:blip r:embed="rId7"/>
          <a:stretch>
            <a:fillRect/>
          </a:stretch>
        </p:blipFill>
        <p:spPr>
          <a:xfrm>
            <a:off x="6969754" y="1613383"/>
            <a:ext cx="480128" cy="534482"/>
          </a:xfrm>
          <a:prstGeom prst="rect">
            <a:avLst/>
          </a:prstGeom>
        </p:spPr>
      </p:pic>
      <p:pic>
        <p:nvPicPr>
          <p:cNvPr id="42" name="Picture 41"/>
          <p:cNvPicPr>
            <a:picLocks noChangeAspect="1"/>
          </p:cNvPicPr>
          <p:nvPr/>
        </p:nvPicPr>
        <p:blipFill>
          <a:blip r:embed="rId8"/>
          <a:stretch>
            <a:fillRect/>
          </a:stretch>
        </p:blipFill>
        <p:spPr>
          <a:xfrm>
            <a:off x="8672967" y="1613383"/>
            <a:ext cx="510168" cy="501372"/>
          </a:xfrm>
          <a:prstGeom prst="rect">
            <a:avLst/>
          </a:prstGeom>
        </p:spPr>
      </p:pic>
      <p:pic>
        <p:nvPicPr>
          <p:cNvPr id="43" name="Picture 42"/>
          <p:cNvPicPr>
            <a:picLocks noChangeAspect="1"/>
          </p:cNvPicPr>
          <p:nvPr/>
        </p:nvPicPr>
        <p:blipFill>
          <a:blip r:embed="rId9"/>
          <a:stretch>
            <a:fillRect/>
          </a:stretch>
        </p:blipFill>
        <p:spPr>
          <a:xfrm>
            <a:off x="10418959" y="1613383"/>
            <a:ext cx="423142" cy="589236"/>
          </a:xfrm>
          <a:prstGeom prst="rect">
            <a:avLst/>
          </a:prstGeom>
        </p:spPr>
      </p:pic>
      <p:sp>
        <p:nvSpPr>
          <p:cNvPr id="4" name="TextBox 3"/>
          <p:cNvSpPr txBox="1"/>
          <p:nvPr/>
        </p:nvSpPr>
        <p:spPr>
          <a:xfrm>
            <a:off x="9788430" y="2869981"/>
            <a:ext cx="1759787" cy="913070"/>
          </a:xfrm>
          <a:prstGeom prst="rect">
            <a:avLst/>
          </a:prstGeom>
          <a:noFill/>
        </p:spPr>
        <p:txBody>
          <a:bodyPr wrap="square" rtlCol="0">
            <a:spAutoFit/>
          </a:bodyPr>
          <a:lstStyle/>
          <a:p>
            <a:pPr marL="0" lvl="1" algn="ctr">
              <a:lnSpc>
                <a:spcPts val="1400"/>
              </a:lnSpc>
              <a:spcBef>
                <a:spcPts val="800"/>
              </a:spcBef>
            </a:pPr>
            <a:r>
              <a:rPr lang="en-US" sz="1200">
                <a:latin typeface="Roboto Medium" panose="02000000000000000000" pitchFamily="2" charset="0"/>
                <a:ea typeface="Roboto Medium" panose="02000000000000000000" pitchFamily="2" charset="0"/>
                <a:cs typeface="Roboto Light" charset="0"/>
              </a:rPr>
              <a:t>Sets the policy</a:t>
            </a:r>
          </a:p>
          <a:p>
            <a:pPr marL="0" lvl="1" algn="ctr">
              <a:lnSpc>
                <a:spcPts val="1400"/>
              </a:lnSpc>
              <a:spcBef>
                <a:spcPts val="800"/>
              </a:spcBef>
            </a:pPr>
            <a:r>
              <a:rPr lang="en-US" sz="1200">
                <a:latin typeface="Roboto Light" charset="0"/>
                <a:ea typeface="Roboto Light" charset="0"/>
                <a:cs typeface="Roboto Light" charset="0"/>
              </a:rPr>
              <a:t>The accredited policy document for the subject</a:t>
            </a:r>
          </a:p>
        </p:txBody>
      </p:sp>
    </p:spTree>
    <p:extLst>
      <p:ext uri="{BB962C8B-B14F-4D97-AF65-F5344CB8AC3E}">
        <p14:creationId xmlns:p14="http://schemas.microsoft.com/office/powerpoint/2010/main" val="429220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9839324" y="5439562"/>
            <a:ext cx="2389874" cy="1418438"/>
            <a:chOff x="9839324" y="5439562"/>
            <a:chExt cx="2389874" cy="1418438"/>
          </a:xfrm>
        </p:grpSpPr>
        <p:pic>
          <p:nvPicPr>
            <p:cNvPr id="9" name="Picture 8"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10" name="Rectangle 9"/>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34" name="Rectangle: Rounded Corners 12">
            <a:extLst>
              <a:ext uri="{FF2B5EF4-FFF2-40B4-BE49-F238E27FC236}">
                <a16:creationId xmlns:a16="http://schemas.microsoft.com/office/drawing/2014/main" id="{77AAC056-D7C9-FE03-6BC5-38E3D95CC685}"/>
              </a:ext>
            </a:extLst>
          </p:cNvPr>
          <p:cNvSpPr/>
          <p:nvPr/>
        </p:nvSpPr>
        <p:spPr>
          <a:xfrm>
            <a:off x="2955135" y="0"/>
            <a:ext cx="8471328" cy="4893734"/>
          </a:xfrm>
          <a:prstGeom prst="roundRect">
            <a:avLst>
              <a:gd name="adj" fmla="val 2746"/>
            </a:avLst>
          </a:prstGeom>
          <a:solidFill>
            <a:srgbClr val="9A336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7" name="Subtitle 2">
            <a:extLst>
              <a:ext uri="{FF2B5EF4-FFF2-40B4-BE49-F238E27FC236}">
                <a16:creationId xmlns:a16="http://schemas.microsoft.com/office/drawing/2014/main" id="{20086A3C-B01D-9C68-193C-3A1FE59ED690}"/>
              </a:ext>
            </a:extLst>
          </p:cNvPr>
          <p:cNvSpPr txBox="1">
            <a:spLocks/>
          </p:cNvSpPr>
          <p:nvPr/>
        </p:nvSpPr>
        <p:spPr>
          <a:xfrm>
            <a:off x="541992" y="464458"/>
            <a:ext cx="2130649" cy="1626560"/>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a:latin typeface="Roboto Light" charset="0"/>
                <a:ea typeface="Roboto Light" charset="0"/>
                <a:cs typeface="Roboto Light" charset="0"/>
              </a:rPr>
              <a:t>Our big questions about subject renewal</a:t>
            </a:r>
            <a:endParaRPr lang="en-GB" sz="2200">
              <a:latin typeface="Roboto Light" charset="0"/>
              <a:ea typeface="Roboto Light" charset="0"/>
              <a:cs typeface="Roboto Light" charset="0"/>
            </a:endParaRPr>
          </a:p>
        </p:txBody>
      </p:sp>
      <p:sp>
        <p:nvSpPr>
          <p:cNvPr id="33" name="TextBox 32">
            <a:extLst>
              <a:ext uri="{FF2B5EF4-FFF2-40B4-BE49-F238E27FC236}">
                <a16:creationId xmlns:a16="http://schemas.microsoft.com/office/drawing/2014/main" id="{A6BB6069-3DC1-1804-839F-871AB8B39AA6}"/>
              </a:ext>
            </a:extLst>
          </p:cNvPr>
          <p:cNvSpPr txBox="1"/>
          <p:nvPr/>
        </p:nvSpPr>
        <p:spPr>
          <a:xfrm>
            <a:off x="3352801" y="397673"/>
            <a:ext cx="7603066" cy="4134465"/>
          </a:xfrm>
          <a:prstGeom prst="rect">
            <a:avLst/>
          </a:prstGeom>
          <a:noFill/>
        </p:spPr>
        <p:txBody>
          <a:bodyPr wrap="square" lIns="91440" tIns="45720" rIns="91440" bIns="45720" rtlCol="0" anchor="t">
            <a:spAutoFit/>
          </a:bodyPr>
          <a:lstStyle/>
          <a:p>
            <a:pPr>
              <a:spcBef>
                <a:spcPts val="500"/>
              </a:spcBef>
            </a:pPr>
            <a:r>
              <a:rPr lang="en-US" sz="2200" b="1">
                <a:solidFill>
                  <a:schemeClr val="bg1"/>
                </a:solidFill>
                <a:latin typeface="Roboto" charset="0"/>
                <a:ea typeface="Roboto" charset="0"/>
                <a:cs typeface="Roboto" charset="0"/>
              </a:rPr>
              <a:t>1. Did we create our intended impact?</a:t>
            </a:r>
            <a:endParaRPr lang="en-US" sz="2200">
              <a:solidFill>
                <a:schemeClr val="bg1"/>
              </a:solidFill>
              <a:latin typeface="Roboto" charset="0"/>
              <a:ea typeface="Roboto" charset="0"/>
              <a:cs typeface="Roboto" charset="0"/>
            </a:endParaRPr>
          </a:p>
          <a:p>
            <a:pPr>
              <a:spcBef>
                <a:spcPts val="500"/>
              </a:spcBef>
            </a:pPr>
            <a:r>
              <a:rPr lang="en-US">
                <a:solidFill>
                  <a:schemeClr val="bg1"/>
                </a:solidFill>
                <a:latin typeface="Roboto Light" charset="0"/>
                <a:ea typeface="Roboto Light" charset="0"/>
                <a:cs typeface="Roboto Light" charset="0"/>
              </a:rPr>
              <a:t>We achieved strong impact on student agency and deep authentic learning, with clear evidence of increased ownership, engagement, and relevance; metacognition showed promising growth despite teaching and learning challenges, while natural evidence of learning contributed but requires further system-wide confidence and comparability.</a:t>
            </a:r>
          </a:p>
          <a:p>
            <a:pPr>
              <a:spcBef>
                <a:spcPts val="500"/>
              </a:spcBef>
            </a:pPr>
            <a:endParaRPr lang="en-US" b="1">
              <a:solidFill>
                <a:schemeClr val="bg1"/>
              </a:solidFill>
              <a:latin typeface="Roboto" charset="0"/>
              <a:ea typeface="Roboto" charset="0"/>
              <a:cs typeface="Roboto" charset="0"/>
            </a:endParaRPr>
          </a:p>
          <a:p>
            <a:pPr>
              <a:spcBef>
                <a:spcPts val="500"/>
              </a:spcBef>
            </a:pPr>
            <a:r>
              <a:rPr lang="en-US" sz="2200" b="1">
                <a:solidFill>
                  <a:schemeClr val="bg1"/>
                </a:solidFill>
                <a:latin typeface="Roboto" charset="0"/>
                <a:ea typeface="Roboto" charset="0"/>
                <a:cs typeface="Roboto" charset="0"/>
              </a:rPr>
              <a:t>2. From a change perspective, were learning and assessment practices sufficiently challenged?</a:t>
            </a:r>
            <a:endParaRPr lang="en-US" sz="2200">
              <a:solidFill>
                <a:schemeClr val="bg1"/>
              </a:solidFill>
              <a:latin typeface="Roboto" charset="0"/>
              <a:ea typeface="Roboto" charset="0"/>
              <a:cs typeface="Roboto" charset="0"/>
            </a:endParaRPr>
          </a:p>
          <a:p>
            <a:pPr>
              <a:spcBef>
                <a:spcPts val="500"/>
              </a:spcBef>
            </a:pPr>
            <a:r>
              <a:rPr lang="en-US">
                <a:solidFill>
                  <a:schemeClr val="bg1"/>
                </a:solidFill>
                <a:latin typeface="Roboto Light"/>
                <a:ea typeface="Roboto Light"/>
                <a:cs typeface="Roboto Light"/>
              </a:rPr>
              <a:t>Our prototypes challenged current practices, but the shift is only partial—change is visible with positive signs of cultural movement toward the subject renewal drivers, while concerns from some stakeholders indicate deeper change is still needed.</a:t>
            </a:r>
          </a:p>
        </p:txBody>
      </p:sp>
      <p:sp>
        <p:nvSpPr>
          <p:cNvPr id="2" name="Subtitle 2">
            <a:extLst>
              <a:ext uri="{FF2B5EF4-FFF2-40B4-BE49-F238E27FC236}">
                <a16:creationId xmlns:a16="http://schemas.microsoft.com/office/drawing/2014/main" id="{A316AE0D-2AE8-9710-D150-FDE957E08D01}"/>
              </a:ext>
            </a:extLst>
          </p:cNvPr>
          <p:cNvSpPr txBox="1">
            <a:spLocks/>
          </p:cNvSpPr>
          <p:nvPr/>
        </p:nvSpPr>
        <p:spPr>
          <a:xfrm>
            <a:off x="541992" y="1471893"/>
            <a:ext cx="2130649" cy="4109757"/>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sz="1500">
                <a:latin typeface="Roboto Light" charset="0"/>
                <a:ea typeface="Roboto Light" charset="0"/>
                <a:cs typeface="Roboto Light" charset="0"/>
              </a:rPr>
              <a:t>After one year we wanted to know and learn about our subject renewal program.</a:t>
            </a:r>
          </a:p>
          <a:p>
            <a:pPr marL="0" indent="0">
              <a:lnSpc>
                <a:spcPct val="120000"/>
              </a:lnSpc>
              <a:buNone/>
            </a:pPr>
            <a:r>
              <a:rPr lang="en-US" sz="1500">
                <a:latin typeface="Roboto Light" charset="0"/>
                <a:ea typeface="Roboto Light" charset="0"/>
                <a:cs typeface="Roboto Light" charset="0"/>
              </a:rPr>
              <a:t>We collected evaluative data from SRG teachers and students and facilitated sensemaking events with stakeholders.</a:t>
            </a:r>
          </a:p>
          <a:p>
            <a:pPr marL="0" indent="0">
              <a:lnSpc>
                <a:spcPct val="120000"/>
              </a:lnSpc>
              <a:buNone/>
            </a:pPr>
            <a:r>
              <a:rPr lang="en-US" sz="1500">
                <a:latin typeface="Roboto Light" charset="0"/>
                <a:ea typeface="Roboto Light" charset="0"/>
                <a:cs typeface="Roboto Light" charset="0"/>
              </a:rPr>
              <a:t>The data for some subjects was limited, but sufficient to learn about the subject renewal program.</a:t>
            </a:r>
            <a:endParaRPr lang="en-GB" sz="1500">
              <a:latin typeface="Roboto Light" charset="0"/>
              <a:ea typeface="Roboto Light" charset="0"/>
              <a:cs typeface="Roboto Light" charset="0"/>
            </a:endParaRPr>
          </a:p>
        </p:txBody>
      </p:sp>
    </p:spTree>
    <p:extLst>
      <p:ext uri="{BB962C8B-B14F-4D97-AF65-F5344CB8AC3E}">
        <p14:creationId xmlns:p14="http://schemas.microsoft.com/office/powerpoint/2010/main" val="59746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4"/>
            <a:srcRect l="15113" t="25217" r="2417" b="2264"/>
            <a:stretch/>
          </p:blipFill>
          <p:spPr>
            <a:xfrm>
              <a:off x="9839324" y="5439562"/>
              <a:ext cx="2352675" cy="1418438"/>
            </a:xfrm>
            <a:prstGeom prst="rect">
              <a:avLst/>
            </a:prstGeom>
          </p:spPr>
        </p:pic>
        <p:sp>
          <p:nvSpPr>
            <p:cNvPr id="24" name="Rectangle 2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77AAC056-D7C9-FE03-6BC5-38E3D95CC685}"/>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5178943" y="706316"/>
            <a:ext cx="5948960"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5"/>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9" name="Subtitle 2">
            <a:extLst>
              <a:ext uri="{FF2B5EF4-FFF2-40B4-BE49-F238E27FC236}">
                <a16:creationId xmlns:a16="http://schemas.microsoft.com/office/drawing/2014/main" id="{CE0F2971-15F5-D5DC-FD04-55EFCFD1044C}"/>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92614EA4-02C1-C7E6-3BF1-285E8B6710BF}"/>
              </a:ext>
            </a:extLst>
          </p:cNvPr>
          <p:cNvSpPr txBox="1"/>
          <p:nvPr/>
        </p:nvSpPr>
        <p:spPr>
          <a:xfrm>
            <a:off x="3322229" y="901598"/>
            <a:ext cx="1950297" cy="731867"/>
          </a:xfrm>
          <a:prstGeom prst="rect">
            <a:avLst/>
          </a:prstGeom>
          <a:noFill/>
        </p:spPr>
        <p:txBody>
          <a:bodyPr wrap="square" rtlCol="0">
            <a:spAutoFit/>
          </a:bodyPr>
          <a:lstStyle/>
          <a:p>
            <a:pPr>
              <a:lnSpc>
                <a:spcPct val="107000"/>
              </a:lnSpc>
              <a:spcAft>
                <a:spcPts val="800"/>
              </a:spcAft>
              <a:buNone/>
            </a:pPr>
            <a:r>
              <a:rPr lang="en-AU" sz="2000" b="1" kern="100">
                <a:solidFill>
                  <a:schemeClr val="bg1"/>
                </a:solidFill>
                <a:effectLst/>
                <a:latin typeface="Roboto" charset="0"/>
                <a:ea typeface="Roboto" charset="0"/>
                <a:cs typeface="Roboto" charset="0"/>
              </a:rPr>
              <a:t>Agency as </a:t>
            </a:r>
            <a:br>
              <a:rPr lang="en-AU" sz="2000" b="1" kern="100">
                <a:solidFill>
                  <a:schemeClr val="bg1"/>
                </a:solidFill>
                <a:effectLst/>
                <a:latin typeface="Roboto" charset="0"/>
                <a:ea typeface="Roboto" charset="0"/>
                <a:cs typeface="Roboto" charset="0"/>
              </a:rPr>
            </a:br>
            <a:r>
              <a:rPr lang="en-AU" sz="2000" b="1" kern="100">
                <a:solidFill>
                  <a:schemeClr val="bg1"/>
                </a:solidFill>
                <a:effectLst/>
                <a:latin typeface="Roboto" charset="0"/>
                <a:ea typeface="Roboto" charset="0"/>
                <a:cs typeface="Roboto" charset="0"/>
              </a:rPr>
              <a:t>the thread</a:t>
            </a:r>
          </a:p>
        </p:txBody>
      </p:sp>
      <p:sp>
        <p:nvSpPr>
          <p:cNvPr id="14" name="TextBox 13">
            <a:extLst>
              <a:ext uri="{FF2B5EF4-FFF2-40B4-BE49-F238E27FC236}">
                <a16:creationId xmlns:a16="http://schemas.microsoft.com/office/drawing/2014/main" id="{C4DA13E2-7DC4-B47A-6B12-9B45B45BF536}"/>
              </a:ext>
            </a:extLst>
          </p:cNvPr>
          <p:cNvSpPr txBox="1"/>
          <p:nvPr/>
        </p:nvSpPr>
        <p:spPr>
          <a:xfrm>
            <a:off x="3342401" y="2853372"/>
            <a:ext cx="1950297" cy="1061188"/>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Structure </a:t>
            </a:r>
            <a:br>
              <a:rPr lang="en-US" sz="2000" b="1" kern="100">
                <a:solidFill>
                  <a:schemeClr val="bg1"/>
                </a:solidFill>
                <a:effectLst/>
                <a:latin typeface="Roboto" charset="0"/>
                <a:ea typeface="Roboto" charset="0"/>
                <a:cs typeface="Roboto" charset="0"/>
              </a:rPr>
            </a:br>
            <a:r>
              <a:rPr lang="en-US" sz="2000" b="1" kern="100">
                <a:solidFill>
                  <a:schemeClr val="bg1"/>
                </a:solidFill>
                <a:effectLst/>
                <a:latin typeface="Roboto" charset="0"/>
                <a:ea typeface="Roboto" charset="0"/>
                <a:cs typeface="Roboto" charset="0"/>
              </a:rPr>
              <a:t>that sets students free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C6A478A7-3996-CADD-F6C1-45D3ED5B4E14}"/>
              </a:ext>
            </a:extLst>
          </p:cNvPr>
          <p:cNvSpPr txBox="1"/>
          <p:nvPr/>
        </p:nvSpPr>
        <p:spPr>
          <a:xfrm>
            <a:off x="5272526"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AU" sz="1400">
                <a:solidFill>
                  <a:srgbClr val="000000"/>
                </a:solidFill>
                <a:effectLst/>
                <a:latin typeface="Roboto Light"/>
                <a:ea typeface="Roboto Light"/>
                <a:cs typeface="Roboto Light"/>
              </a:rPr>
              <a:t>Designing </a:t>
            </a:r>
            <a:br>
              <a:rPr lang="en-AU" sz="1400">
                <a:effectLst/>
                <a:latin typeface="Roboto Light" charset="0"/>
                <a:ea typeface="Roboto Light" charset="0"/>
                <a:cs typeface="Roboto Light" charset="0"/>
              </a:rPr>
            </a:br>
            <a:r>
              <a:rPr lang="en-AU" sz="1400">
                <a:solidFill>
                  <a:srgbClr val="000000"/>
                </a:solidFill>
                <a:effectLst/>
                <a:latin typeface="Roboto Light"/>
                <a:ea typeface="Roboto Light"/>
                <a:cs typeface="Roboto Light"/>
              </a:rPr>
              <a:t>prototypes using separate drivers</a:t>
            </a:r>
            <a:r>
              <a:rPr lang="en-AU" sz="1400">
                <a:solidFill>
                  <a:srgbClr val="000000"/>
                </a:solidFill>
                <a:latin typeface="Roboto Light"/>
                <a:ea typeface="Roboto Light"/>
                <a:cs typeface="Roboto Light"/>
              </a:rPr>
              <a:t>.</a:t>
            </a:r>
            <a:r>
              <a:rPr lang="en-AU" sz="1400">
                <a:solidFill>
                  <a:srgbClr val="000000"/>
                </a:solidFill>
                <a:effectLst/>
                <a:latin typeface="Roboto Light"/>
                <a:ea typeface="Roboto Light"/>
                <a:cs typeface="Roboto Light"/>
              </a:rPr>
              <a:t> </a:t>
            </a:r>
            <a:endParaRPr lang="en-AU" sz="1400" kern="100">
              <a:effectLst/>
              <a:latin typeface="Roboto Light"/>
              <a:ea typeface="Roboto Light"/>
              <a:cs typeface="Roboto Light"/>
            </a:endParaRPr>
          </a:p>
        </p:txBody>
      </p:sp>
      <p:sp>
        <p:nvSpPr>
          <p:cNvPr id="17" name="TextBox 16">
            <a:extLst>
              <a:ext uri="{FF2B5EF4-FFF2-40B4-BE49-F238E27FC236}">
                <a16:creationId xmlns:a16="http://schemas.microsoft.com/office/drawing/2014/main" id="{5619176D-1880-6819-0F70-42A4D8FFBEF9}"/>
              </a:ext>
            </a:extLst>
          </p:cNvPr>
          <p:cNvSpPr txBox="1"/>
          <p:nvPr/>
        </p:nvSpPr>
        <p:spPr>
          <a:xfrm>
            <a:off x="7257403" y="901598"/>
            <a:ext cx="1850575"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solidFill>
                  <a:srgbClr val="000000"/>
                </a:solidFill>
                <a:effectLst/>
                <a:latin typeface="Roboto Light"/>
                <a:ea typeface="Roboto Light"/>
                <a:cs typeface="Roboto Light"/>
              </a:rPr>
              <a:t>Amplify agency as the anchor for subject prototypes, connecting </a:t>
            </a:r>
            <a:r>
              <a:rPr lang="en-US" sz="1400">
                <a:solidFill>
                  <a:srgbClr val="000000"/>
                </a:solidFill>
                <a:latin typeface="Roboto Light"/>
                <a:ea typeface="Roboto Light"/>
                <a:cs typeface="Roboto Light"/>
              </a:rPr>
              <a:t>self-direction</a:t>
            </a:r>
            <a:r>
              <a:rPr lang="en-US" sz="1400">
                <a:solidFill>
                  <a:srgbClr val="000000"/>
                </a:solidFill>
                <a:effectLst/>
                <a:latin typeface="Roboto Light"/>
                <a:ea typeface="Roboto Light"/>
                <a:cs typeface="Roboto Light"/>
              </a:rPr>
              <a:t>, metacognition, and authentic learning</a:t>
            </a:r>
            <a:r>
              <a:rPr lang="en-US" sz="1400">
                <a:solidFill>
                  <a:srgbClr val="000000"/>
                </a:solidFill>
                <a:latin typeface="Roboto Light"/>
                <a:ea typeface="Roboto Light"/>
                <a:cs typeface="Roboto Light"/>
              </a:rPr>
              <a:t>.</a:t>
            </a:r>
            <a:endParaRPr lang="en-AU" sz="1400" kern="100">
              <a:effectLst/>
              <a:latin typeface="Roboto Light" charset="0"/>
              <a:ea typeface="Roboto Light" charset="0"/>
              <a:cs typeface="Roboto Light" charset="0"/>
            </a:endParaRPr>
          </a:p>
        </p:txBody>
      </p:sp>
      <p:sp>
        <p:nvSpPr>
          <p:cNvPr id="18" name="TextBox 17">
            <a:extLst>
              <a:ext uri="{FF2B5EF4-FFF2-40B4-BE49-F238E27FC236}">
                <a16:creationId xmlns:a16="http://schemas.microsoft.com/office/drawing/2014/main" id="{D92A56E1-FE33-D75B-AD91-E5E11F32861B}"/>
              </a:ext>
            </a:extLst>
          </p:cNvPr>
          <p:cNvSpPr txBox="1"/>
          <p:nvPr/>
        </p:nvSpPr>
        <p:spPr>
          <a:xfrm>
            <a:off x="9187902"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AU" sz="1400" kern="100">
                <a:effectLst/>
                <a:latin typeface="Roboto Light"/>
                <a:ea typeface="Roboto Light"/>
                <a:cs typeface="Roboto Light"/>
              </a:rPr>
              <a:t>Designing prototypes with coherence between drivers</a:t>
            </a:r>
            <a:r>
              <a:rPr lang="en-AU" sz="1400" kern="100">
                <a:latin typeface="Roboto Light"/>
                <a:ea typeface="Roboto Light"/>
                <a:cs typeface="Roboto Light"/>
              </a:rPr>
              <a:t>.</a:t>
            </a:r>
            <a:endParaRPr lang="en-AU" sz="1400" kern="100">
              <a:effectLst/>
              <a:latin typeface="Roboto Light" charset="0"/>
              <a:ea typeface="Roboto Light" charset="0"/>
              <a:cs typeface="Roboto Light" charset="0"/>
            </a:endParaRPr>
          </a:p>
        </p:txBody>
      </p:sp>
      <p:sp>
        <p:nvSpPr>
          <p:cNvPr id="19" name="TextBox 18">
            <a:extLst>
              <a:ext uri="{FF2B5EF4-FFF2-40B4-BE49-F238E27FC236}">
                <a16:creationId xmlns:a16="http://schemas.microsoft.com/office/drawing/2014/main" id="{DAD70E6E-1A64-25D8-8447-516569CFC3A5}"/>
              </a:ext>
            </a:extLst>
          </p:cNvPr>
          <p:cNvSpPr txBox="1"/>
          <p:nvPr/>
        </p:nvSpPr>
        <p:spPr>
          <a:xfrm>
            <a:off x="5279250" y="2853372"/>
            <a:ext cx="1967753" cy="1704266"/>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Uncertainty in natural evidence, leading teachers and students to curate evidence to satisfy perceived grading expectations.</a:t>
            </a:r>
            <a:endParaRPr lang="en-AU" sz="1400">
              <a:latin typeface="Roboto Light" charset="0"/>
              <a:ea typeface="Roboto Light" charset="0"/>
              <a:cs typeface="Roboto Light" charset="0"/>
            </a:endParaRPr>
          </a:p>
        </p:txBody>
      </p:sp>
      <p:sp>
        <p:nvSpPr>
          <p:cNvPr id="20" name="TextBox 19">
            <a:extLst>
              <a:ext uri="{FF2B5EF4-FFF2-40B4-BE49-F238E27FC236}">
                <a16:creationId xmlns:a16="http://schemas.microsoft.com/office/drawing/2014/main" id="{0953CFC7-3010-4802-2E56-6954D133F774}"/>
              </a:ext>
            </a:extLst>
          </p:cNvPr>
          <p:cNvSpPr txBox="1"/>
          <p:nvPr/>
        </p:nvSpPr>
        <p:spPr>
          <a:xfrm>
            <a:off x="7264128" y="2853372"/>
            <a:ext cx="1843850" cy="1829673"/>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Introduce Evidence Guides to help students and teachers identify acceptable evidence that is authentic and verifiable.</a:t>
            </a:r>
            <a:endParaRPr lang="en-AU" sz="1400">
              <a:latin typeface="Roboto Light"/>
              <a:ea typeface="Roboto Light"/>
              <a:cs typeface="Roboto Light"/>
            </a:endParaRPr>
          </a:p>
        </p:txBody>
      </p:sp>
      <p:sp>
        <p:nvSpPr>
          <p:cNvPr id="21" name="TextBox 20">
            <a:extLst>
              <a:ext uri="{FF2B5EF4-FFF2-40B4-BE49-F238E27FC236}">
                <a16:creationId xmlns:a16="http://schemas.microsoft.com/office/drawing/2014/main" id="{4AECCEF2-A115-DE8C-1304-5D79B00ED6D3}"/>
              </a:ext>
            </a:extLst>
          </p:cNvPr>
          <p:cNvSpPr txBox="1"/>
          <p:nvPr/>
        </p:nvSpPr>
        <p:spPr>
          <a:xfrm>
            <a:off x="9187902" y="2853372"/>
            <a:ext cx="1967753" cy="1954203"/>
          </a:xfrm>
          <a:prstGeom prst="rect">
            <a:avLst/>
          </a:prstGeom>
          <a:noFill/>
        </p:spPr>
        <p:txBody>
          <a:bodyPr wrap="square" lIns="91440" tIns="45720" rIns="91440" bIns="45720" rtlCol="0" anchor="t" anchorCtr="0">
            <a:noAutofit/>
          </a:bodyPr>
          <a:lstStyle/>
          <a:p>
            <a:r>
              <a:rPr lang="en-US" sz="1400">
                <a:latin typeface="Roboto Light"/>
                <a:ea typeface="Roboto Light"/>
                <a:cs typeface="Roboto Light"/>
              </a:rPr>
              <a:t>Confident, self-directed learning where students share natural evidence.</a:t>
            </a:r>
            <a:endParaRPr lang="en-AU" sz="1400">
              <a:latin typeface="Roboto Light"/>
              <a:ea typeface="Roboto Light"/>
              <a:cs typeface="Roboto Light"/>
            </a:endParaRPr>
          </a:p>
        </p:txBody>
      </p:sp>
      <p:sp>
        <p:nvSpPr>
          <p:cNvPr id="25" name="TextBox 24">
            <a:extLst>
              <a:ext uri="{FF2B5EF4-FFF2-40B4-BE49-F238E27FC236}">
                <a16:creationId xmlns:a16="http://schemas.microsoft.com/office/drawing/2014/main" id="{7862B74F-8D62-FDEF-4C99-6159D3B794CA}"/>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D6015B18-FA76-BE50-BFE0-8C96069C7AFE}"/>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6B0FAEE2-58AF-179E-31A1-C577792256B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5" name="Straight Connector 4"/>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7193210" y="608924"/>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9138073" y="586094"/>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591829"/>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646C1-EB99-BF74-3A00-C15D3832AF99}"/>
            </a:ext>
          </a:extLst>
        </p:cNvPr>
        <p:cNvGrpSpPr/>
        <p:nvPr/>
      </p:nvGrpSpPr>
      <p:grpSpPr>
        <a:xfrm>
          <a:off x="0" y="0"/>
          <a:ext cx="0" cy="0"/>
          <a:chOff x="0" y="0"/>
          <a:chExt cx="0" cy="0"/>
        </a:xfrm>
      </p:grpSpPr>
      <p:grpSp>
        <p:nvGrpSpPr>
          <p:cNvPr id="22" name="Group 21">
            <a:extLst>
              <a:ext uri="{FF2B5EF4-FFF2-40B4-BE49-F238E27FC236}">
                <a16:creationId xmlns:a16="http://schemas.microsoft.com/office/drawing/2014/main" id="{F4B34D59-B81C-4650-72F8-8E1CD5AD8FDD}"/>
              </a:ext>
            </a:extLst>
          </p:cNvPr>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08D2FE3A-18FB-E360-B17B-BC89E01092B3}"/>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24" name="Rectangle 23">
              <a:extLst>
                <a:ext uri="{FF2B5EF4-FFF2-40B4-BE49-F238E27FC236}">
                  <a16:creationId xmlns:a16="http://schemas.microsoft.com/office/drawing/2014/main" id="{E59F57A2-3D72-E391-BDDC-215B9F6F1714}"/>
                </a:ext>
              </a:extLst>
            </p:cNvPr>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D240B6C-FCB4-0CF4-71E4-6573BB7121C0}"/>
                </a:ext>
              </a:extLst>
            </p:cNvPr>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09906FFD-1568-CD5C-5AD6-D1E65BEA2DBC}"/>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AB4C203B-010F-903E-060F-D5833246F4CF}"/>
              </a:ext>
            </a:extLst>
          </p:cNvPr>
          <p:cNvSpPr/>
          <p:nvPr/>
        </p:nvSpPr>
        <p:spPr>
          <a:xfrm>
            <a:off x="5178942" y="706316"/>
            <a:ext cx="5985405"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B5F80C2-25EE-9CB6-0260-C1D4E10B0789}"/>
              </a:ext>
            </a:extLst>
          </p:cNvPr>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3A8A142-D5FF-FCB5-3FB3-0E0980567FD1}"/>
              </a:ext>
            </a:extLst>
          </p:cNvPr>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C4220B67-3A91-3B4F-008B-50C5CFF7E485}"/>
              </a:ext>
            </a:extLst>
          </p:cNvPr>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742F2E6-B502-921E-C28E-6BEA02065902}"/>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E4F1EB36-FFD0-EA44-B632-C9C279DE0BFA}"/>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4DBEAB20-0326-985E-8252-5197A2A57CB0}"/>
              </a:ext>
            </a:extLst>
          </p:cNvPr>
          <p:cNvSpPr txBox="1"/>
          <p:nvPr/>
        </p:nvSpPr>
        <p:spPr>
          <a:xfrm>
            <a:off x="3322229" y="901598"/>
            <a:ext cx="1950297" cy="40254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latin typeface="Roboto" charset="0"/>
                <a:ea typeface="Roboto" charset="0"/>
                <a:cs typeface="Roboto" charset="0"/>
              </a:rPr>
              <a:t>A</a:t>
            </a:r>
            <a:r>
              <a:rPr lang="en-AU" sz="2000" b="1" kern="100">
                <a:solidFill>
                  <a:schemeClr val="bg1"/>
                </a:solidFill>
                <a:latin typeface="Roboto" charset="0"/>
                <a:ea typeface="Roboto" charset="0"/>
                <a:cs typeface="Roboto" charset="0"/>
              </a:rPr>
              <a:t>I resilient</a:t>
            </a:r>
            <a:endParaRPr lang="en-AU" sz="2000" b="1" kern="100">
              <a:solidFill>
                <a:schemeClr val="bg1"/>
              </a:solidFill>
              <a:effectLst/>
              <a:latin typeface="Roboto" charset="0"/>
              <a:ea typeface="Roboto" charset="0"/>
              <a:cs typeface="Roboto" charset="0"/>
            </a:endParaRPr>
          </a:p>
        </p:txBody>
      </p:sp>
      <p:sp>
        <p:nvSpPr>
          <p:cNvPr id="14" name="TextBox 13">
            <a:extLst>
              <a:ext uri="{FF2B5EF4-FFF2-40B4-BE49-F238E27FC236}">
                <a16:creationId xmlns:a16="http://schemas.microsoft.com/office/drawing/2014/main" id="{4ECB292F-C022-5B11-C6DE-6B1AB409F3E6}"/>
              </a:ext>
            </a:extLst>
          </p:cNvPr>
          <p:cNvSpPr txBox="1"/>
          <p:nvPr/>
        </p:nvSpPr>
        <p:spPr>
          <a:xfrm>
            <a:off x="3342401" y="2853372"/>
            <a:ext cx="1950297" cy="40254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Less is more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131878B6-FA75-24E1-10AE-11DB98BE3DC2}"/>
              </a:ext>
            </a:extLst>
          </p:cNvPr>
          <p:cNvSpPr txBox="1"/>
          <p:nvPr/>
        </p:nvSpPr>
        <p:spPr>
          <a:xfrm>
            <a:off x="5272526" y="901598"/>
            <a:ext cx="1967753"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Roboto Light" panose="02000000000000000000" pitchFamily="2" charset="0"/>
                <a:cs typeface="Times New Roman" panose="02020603050405020304" pitchFamily="18" charset="0"/>
              </a:rPr>
              <a:t>Assessment tasks that prioritise product over process and are easily replicated or generated by AI.</a:t>
            </a:r>
          </a:p>
        </p:txBody>
      </p:sp>
      <p:sp>
        <p:nvSpPr>
          <p:cNvPr id="18" name="TextBox 17">
            <a:extLst>
              <a:ext uri="{FF2B5EF4-FFF2-40B4-BE49-F238E27FC236}">
                <a16:creationId xmlns:a16="http://schemas.microsoft.com/office/drawing/2014/main" id="{CA7D9C7C-AC00-CFBE-E304-D9B782AC7B27}"/>
              </a:ext>
            </a:extLst>
          </p:cNvPr>
          <p:cNvSpPr txBox="1"/>
          <p:nvPr/>
        </p:nvSpPr>
        <p:spPr>
          <a:xfrm>
            <a:off x="9187902" y="901598"/>
            <a:ext cx="2050594"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Aptos" panose="020B0004020202020204" pitchFamily="34" charset="0"/>
                <a:cs typeface="Times New Roman" panose="02020603050405020304" pitchFamily="18" charset="0"/>
              </a:rPr>
              <a:t>Learners who can articulate their thinking, justify decisions, and demonstrate learning in ways that remain robust in AI-rich environments.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E158578E-EC36-BCFD-5C3E-23F0414FE5D9}"/>
              </a:ext>
            </a:extLst>
          </p:cNvPr>
          <p:cNvSpPr txBox="1"/>
          <p:nvPr/>
        </p:nvSpPr>
        <p:spPr>
          <a:xfrm>
            <a:off x="5279250" y="2853372"/>
            <a:ext cx="1967753" cy="1704266"/>
          </a:xfrm>
          <a:prstGeom prst="rect">
            <a:avLst/>
          </a:prstGeom>
          <a:noFill/>
        </p:spPr>
        <p:txBody>
          <a:bodyPr wrap="square" rtlCol="0" anchor="t" anchorCtr="0">
            <a:noAutofit/>
          </a:bodyPr>
          <a:lstStyle/>
          <a:p>
            <a:pPr>
              <a:lnSpc>
                <a:spcPct val="107000"/>
              </a:lnSpc>
              <a:spcAft>
                <a:spcPts val="800"/>
              </a:spcAft>
            </a:pPr>
            <a:r>
              <a:rPr lang="en-AU" sz="1400" kern="100">
                <a:effectLst/>
                <a:latin typeface="Roboto Light" panose="02000000000000000000" pitchFamily="2" charset="0"/>
                <a:ea typeface="Aptos" panose="020B0004020202020204" pitchFamily="34" charset="0"/>
                <a:cs typeface="Times New Roman" panose="02020603050405020304" pitchFamily="18" charset="0"/>
              </a:rPr>
              <a:t>Broad and fragmented content coverage, inconsistently organised and assessed through too many tasks.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12333C52-FE11-4692-1A3D-37E37DAC103D}"/>
              </a:ext>
            </a:extLst>
          </p:cNvPr>
          <p:cNvSpPr txBox="1"/>
          <p:nvPr/>
        </p:nvSpPr>
        <p:spPr>
          <a:xfrm>
            <a:off x="7264128" y="2853372"/>
            <a:ext cx="1896022" cy="1829673"/>
          </a:xfrm>
          <a:prstGeom prst="rect">
            <a:avLst/>
          </a:prstGeom>
          <a:noFill/>
        </p:spPr>
        <p:txBody>
          <a:bodyPr wrap="square" rtlCol="0" anchor="t" anchorCtr="0">
            <a:noAutofit/>
          </a:bodyPr>
          <a:lstStyle/>
          <a:p>
            <a:pPr>
              <a:lnSpc>
                <a:spcPct val="107000"/>
              </a:lnSpc>
              <a:spcAft>
                <a:spcPts val="800"/>
              </a:spcAft>
              <a:buNone/>
            </a:pPr>
            <a:r>
              <a:rPr lang="en-AU" sz="1400" kern="100">
                <a:effectLst/>
                <a:latin typeface="Roboto Light" panose="02000000000000000000" pitchFamily="2" charset="0"/>
                <a:ea typeface="Aptos" panose="020B0004020202020204" pitchFamily="34" charset="0"/>
                <a:cs typeface="Times New Roman" panose="02020603050405020304" pitchFamily="18" charset="0"/>
              </a:rPr>
              <a:t>Organising subject requirements around a small number of agreed learning concepts that anchor content and assessment.</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F09DBD89-159C-9917-1F76-9AE4422AE990}"/>
              </a:ext>
            </a:extLst>
          </p:cNvPr>
          <p:cNvSpPr txBox="1"/>
          <p:nvPr/>
        </p:nvSpPr>
        <p:spPr>
          <a:xfrm>
            <a:off x="9187902" y="2853372"/>
            <a:ext cx="1967753" cy="1954203"/>
          </a:xfrm>
          <a:prstGeom prst="rect">
            <a:avLst/>
          </a:prstGeom>
          <a:noFill/>
        </p:spPr>
        <p:txBody>
          <a:bodyPr wrap="square" rtlCol="0" anchor="t" anchorCtr="0">
            <a:noAutofit/>
          </a:bodyPr>
          <a:lstStyle/>
          <a:p>
            <a:pPr>
              <a:lnSpc>
                <a:spcPct val="107000"/>
              </a:lnSpc>
              <a:spcAft>
                <a:spcPts val="800"/>
              </a:spcAft>
            </a:pPr>
            <a:r>
              <a:rPr lang="en-US" sz="1400" kern="100">
                <a:effectLst/>
                <a:latin typeface="Roboto Light" panose="02000000000000000000" pitchFamily="2" charset="0"/>
                <a:ea typeface="Aptos" panose="020B0004020202020204" pitchFamily="34" charset="0"/>
                <a:cs typeface="Times New Roman" panose="02020603050405020304" pitchFamily="18" charset="0"/>
              </a:rPr>
              <a:t>Fewer tasks and deeper authentic learning and assessment of big ideas.</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82FA885A-1A31-D032-F590-FE1107D75498}"/>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2A5D0DF0-F087-325B-3892-977EDFF334BB}"/>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9EB446FA-8CCC-9489-3BCD-BC7E1C8EFE2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34" name="Straight Connector 33">
            <a:extLst>
              <a:ext uri="{FF2B5EF4-FFF2-40B4-BE49-F238E27FC236}">
                <a16:creationId xmlns:a16="http://schemas.microsoft.com/office/drawing/2014/main" id="{4724FA24-C7DA-1456-40D4-5659490ADCF7}"/>
              </a:ext>
            </a:extLst>
          </p:cNvPr>
          <p:cNvCxnSpPr/>
          <p:nvPr/>
        </p:nvCxnSpPr>
        <p:spPr>
          <a:xfrm flipH="1">
            <a:off x="7193210" y="64926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3AB9DE9-969D-E240-0F3C-BF831D16D26B}"/>
              </a:ext>
            </a:extLst>
          </p:cNvPr>
          <p:cNvCxnSpPr/>
          <p:nvPr/>
        </p:nvCxnSpPr>
        <p:spPr>
          <a:xfrm flipH="1">
            <a:off x="9138073" y="62643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DB3E3D3-BEC2-18B0-792D-936C2DA69AD2}"/>
              </a:ext>
            </a:extLst>
          </p:cNvPr>
          <p:cNvSpPr txBox="1"/>
          <p:nvPr/>
        </p:nvSpPr>
        <p:spPr>
          <a:xfrm>
            <a:off x="7350872" y="898293"/>
            <a:ext cx="1843850" cy="1829673"/>
          </a:xfrm>
          <a:prstGeom prst="rect">
            <a:avLst/>
          </a:prstGeom>
          <a:noFill/>
        </p:spPr>
        <p:txBody>
          <a:bodyPr wrap="square" rtlCol="0" anchor="t" anchorCtr="0">
            <a:noAutofit/>
          </a:bodyPr>
          <a:lstStyle/>
          <a:p>
            <a:pPr>
              <a:lnSpc>
                <a:spcPct val="107000"/>
              </a:lnSpc>
              <a:spcAft>
                <a:spcPts val="800"/>
              </a:spcAft>
            </a:pPr>
            <a:r>
              <a:rPr lang="en-US" sz="1400" kern="100">
                <a:effectLst/>
                <a:latin typeface="Roboto Light" panose="02000000000000000000" pitchFamily="2" charset="0"/>
                <a:ea typeface="Aptos" panose="020B0004020202020204" pitchFamily="34" charset="0"/>
                <a:cs typeface="Times New Roman" panose="02020603050405020304" pitchFamily="18" charset="0"/>
              </a:rPr>
              <a:t>Continuing to </a:t>
            </a:r>
            <a:r>
              <a:rPr lang="en-US" sz="1400" kern="100" err="1">
                <a:effectLst/>
                <a:latin typeface="Roboto Light" panose="02000000000000000000" pitchFamily="2" charset="0"/>
                <a:ea typeface="Aptos" panose="020B0004020202020204" pitchFamily="34" charset="0"/>
                <a:cs typeface="Times New Roman" panose="02020603050405020304" pitchFamily="18" charset="0"/>
              </a:rPr>
              <a:t>prioritise</a:t>
            </a:r>
            <a:r>
              <a:rPr lang="en-US" sz="1400" kern="100">
                <a:effectLst/>
                <a:latin typeface="Roboto Light" panose="02000000000000000000" pitchFamily="2" charset="0"/>
                <a:ea typeface="Aptos" panose="020B0004020202020204" pitchFamily="34" charset="0"/>
                <a:cs typeface="Times New Roman" panose="02020603050405020304" pitchFamily="18" charset="0"/>
              </a:rPr>
              <a:t> natural evidence of learning.</a:t>
            </a:r>
            <a:endParaRPr lang="en-AU" sz="1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B5982F7A-1927-74BA-11E1-0E2A4FBEA121}"/>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2952101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839324" y="5439562"/>
            <a:ext cx="2389874" cy="1418438"/>
            <a:chOff x="9839324" y="5439562"/>
            <a:chExt cx="2389874" cy="1418438"/>
          </a:xfrm>
        </p:grpSpPr>
        <p:pic>
          <p:nvPicPr>
            <p:cNvPr id="23" name="Picture 22" descr="A white background with words&#10;&#10;AI-generated content may be incorrect.">
              <a:extLst>
                <a:ext uri="{FF2B5EF4-FFF2-40B4-BE49-F238E27FC236}">
                  <a16:creationId xmlns:a16="http://schemas.microsoft.com/office/drawing/2014/main" id="{77AD9CFD-0453-B94D-02D4-C4286FCA6D97}"/>
                </a:ext>
              </a:extLst>
            </p:cNvPr>
            <p:cNvPicPr>
              <a:picLocks noChangeAspect="1"/>
            </p:cNvPicPr>
            <p:nvPr/>
          </p:nvPicPr>
          <p:blipFill rotWithShape="1">
            <a:blip r:embed="rId3"/>
            <a:srcRect l="15113" t="25217" r="2417" b="2264"/>
            <a:stretch/>
          </p:blipFill>
          <p:spPr>
            <a:xfrm>
              <a:off x="9839324" y="5439562"/>
              <a:ext cx="2352675" cy="1418438"/>
            </a:xfrm>
            <a:prstGeom prst="rect">
              <a:avLst/>
            </a:prstGeom>
          </p:spPr>
        </p:pic>
        <p:sp>
          <p:nvSpPr>
            <p:cNvPr id="24" name="Rectangle 23"/>
            <p:cNvSpPr/>
            <p:nvPr/>
          </p:nvSpPr>
          <p:spPr>
            <a:xfrm>
              <a:off x="11016000" y="6436800"/>
              <a:ext cx="1101600" cy="358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130791" y="6364008"/>
              <a:ext cx="1098407" cy="430887"/>
            </a:xfrm>
            <a:prstGeom prst="rect">
              <a:avLst/>
            </a:prstGeom>
            <a:noFill/>
          </p:spPr>
          <p:txBody>
            <a:bodyPr wrap="square" rtlCol="0">
              <a:spAutoFit/>
            </a:bodyPr>
            <a:lstStyle/>
            <a:p>
              <a:r>
                <a:rPr lang="en-US" sz="2200" b="1">
                  <a:solidFill>
                    <a:srgbClr val="9A3366"/>
                  </a:solidFill>
                  <a:latin typeface="Roboto Black" charset="0"/>
                  <a:ea typeface="Roboto Black" charset="0"/>
                  <a:cs typeface="Roboto Black" charset="0"/>
                </a:rPr>
                <a:t>Thrive.</a:t>
              </a:r>
            </a:p>
          </p:txBody>
        </p:sp>
      </p:grpSp>
      <p:sp>
        <p:nvSpPr>
          <p:cNvPr id="8" name="Rectangle: Rounded Corners 12">
            <a:extLst>
              <a:ext uri="{FF2B5EF4-FFF2-40B4-BE49-F238E27FC236}">
                <a16:creationId xmlns:a16="http://schemas.microsoft.com/office/drawing/2014/main" id="{77AAC056-D7C9-FE03-6BC5-38E3D95CC685}"/>
              </a:ext>
            </a:extLst>
          </p:cNvPr>
          <p:cNvSpPr/>
          <p:nvPr/>
        </p:nvSpPr>
        <p:spPr>
          <a:xfrm>
            <a:off x="2955135" y="0"/>
            <a:ext cx="8471328" cy="5012268"/>
          </a:xfrm>
          <a:prstGeom prst="roundRect">
            <a:avLst>
              <a:gd name="adj" fmla="val 2746"/>
            </a:avLst>
          </a:prstGeom>
          <a:solidFill>
            <a:schemeClr val="bg1"/>
          </a:solidFill>
          <a:ln>
            <a:noFill/>
          </a:ln>
          <a:effectLst>
            <a:outerShdw blurRad="508000" dist="2540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5178943" y="706316"/>
            <a:ext cx="5948960" cy="2021650"/>
          </a:xfrm>
          <a:prstGeom prst="rect">
            <a:avLst/>
          </a:prstGeom>
          <a:solidFill>
            <a:srgbClr val="DBB4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199326" y="2661395"/>
            <a:ext cx="5928577" cy="2021650"/>
          </a:xfrm>
          <a:prstGeom prst="rect">
            <a:avLst/>
          </a:prstGeom>
          <a:solidFill>
            <a:srgbClr val="EBD7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250497" y="706316"/>
            <a:ext cx="1948829" cy="3976729"/>
          </a:xfrm>
          <a:prstGeom prst="rect">
            <a:avLst/>
          </a:prstGeom>
          <a:solidFill>
            <a:srgbClr val="9A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p:cNvCxnSpPr/>
          <p:nvPr/>
        </p:nvCxnSpPr>
        <p:spPr>
          <a:xfrm>
            <a:off x="3482468" y="2661395"/>
            <a:ext cx="765494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C5CCDD8-EFC9-817E-28F5-3AAB36D3D9E6}"/>
              </a:ext>
            </a:extLst>
          </p:cNvPr>
          <p:cNvPicPr>
            <a:picLocks noChangeAspect="1"/>
          </p:cNvPicPr>
          <p:nvPr/>
        </p:nvPicPr>
        <p:blipFill>
          <a:blip r:embed="rId4"/>
          <a:stretch>
            <a:fillRect/>
          </a:stretch>
        </p:blipFill>
        <p:spPr>
          <a:xfrm>
            <a:off x="248189" y="5432846"/>
            <a:ext cx="3104612" cy="1245165"/>
          </a:xfrm>
          <a:prstGeom prst="rect">
            <a:avLst/>
          </a:prstGeom>
        </p:spPr>
      </p:pic>
      <p:sp>
        <p:nvSpPr>
          <p:cNvPr id="15" name="Subtitle 2">
            <a:extLst>
              <a:ext uri="{FF2B5EF4-FFF2-40B4-BE49-F238E27FC236}">
                <a16:creationId xmlns:a16="http://schemas.microsoft.com/office/drawing/2014/main" id="{292AEB08-F06A-C4F4-2CDF-038EA2D37EA9}"/>
              </a:ext>
            </a:extLst>
          </p:cNvPr>
          <p:cNvSpPr txBox="1">
            <a:spLocks/>
          </p:cNvSpPr>
          <p:nvPr/>
        </p:nvSpPr>
        <p:spPr>
          <a:xfrm>
            <a:off x="4858288" y="7004914"/>
            <a:ext cx="3853460" cy="5185622"/>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AU" sz="2200">
              <a:latin typeface="Roboto Light" panose="02000000000000000000" pitchFamily="2" charset="0"/>
              <a:ea typeface="Roboto Light" panose="02000000000000000000" pitchFamily="2" charset="0"/>
            </a:endParaRPr>
          </a:p>
        </p:txBody>
      </p:sp>
      <p:sp>
        <p:nvSpPr>
          <p:cNvPr id="13" name="TextBox 12">
            <a:extLst>
              <a:ext uri="{FF2B5EF4-FFF2-40B4-BE49-F238E27FC236}">
                <a16:creationId xmlns:a16="http://schemas.microsoft.com/office/drawing/2014/main" id="{92614EA4-02C1-C7E6-3BF1-285E8B6710BF}"/>
              </a:ext>
            </a:extLst>
          </p:cNvPr>
          <p:cNvSpPr txBox="1"/>
          <p:nvPr/>
        </p:nvSpPr>
        <p:spPr>
          <a:xfrm>
            <a:off x="3322229" y="901598"/>
            <a:ext cx="1950297" cy="1080296"/>
          </a:xfrm>
          <a:prstGeom prst="rect">
            <a:avLst/>
          </a:prstGeom>
          <a:noFill/>
        </p:spPr>
        <p:txBody>
          <a:bodyPr wrap="square" rtlCol="0">
            <a:spAutoFit/>
          </a:bodyPr>
          <a:lstStyle/>
          <a:p>
            <a:pPr>
              <a:lnSpc>
                <a:spcPct val="107000"/>
              </a:lnSpc>
              <a:spcAft>
                <a:spcPts val="800"/>
              </a:spcAft>
              <a:buNone/>
            </a:pPr>
            <a:r>
              <a:rPr lang="en-AU" sz="2000" b="1" kern="100">
                <a:solidFill>
                  <a:schemeClr val="bg1"/>
                </a:solidFill>
                <a:effectLst/>
                <a:latin typeface="Roboto" charset="0"/>
                <a:ea typeface="Roboto" charset="0"/>
                <a:cs typeface="Roboto" charset="0"/>
              </a:rPr>
              <a:t>Confidence through collaboration</a:t>
            </a:r>
          </a:p>
        </p:txBody>
      </p:sp>
      <p:sp>
        <p:nvSpPr>
          <p:cNvPr id="14" name="TextBox 13">
            <a:extLst>
              <a:ext uri="{FF2B5EF4-FFF2-40B4-BE49-F238E27FC236}">
                <a16:creationId xmlns:a16="http://schemas.microsoft.com/office/drawing/2014/main" id="{C4DA13E2-7DC4-B47A-6B12-9B45B45BF536}"/>
              </a:ext>
            </a:extLst>
          </p:cNvPr>
          <p:cNvSpPr txBox="1"/>
          <p:nvPr/>
        </p:nvSpPr>
        <p:spPr>
          <a:xfrm>
            <a:off x="3342401" y="2853372"/>
            <a:ext cx="1950297" cy="1080296"/>
          </a:xfrm>
          <a:prstGeom prst="rect">
            <a:avLst/>
          </a:prstGeom>
          <a:noFill/>
        </p:spPr>
        <p:txBody>
          <a:bodyPr wrap="square" rtlCol="0">
            <a:spAutoFit/>
          </a:bodyPr>
          <a:lstStyle/>
          <a:p>
            <a:pPr>
              <a:lnSpc>
                <a:spcPct val="107000"/>
              </a:lnSpc>
              <a:spcAft>
                <a:spcPts val="800"/>
              </a:spcAft>
              <a:buNone/>
            </a:pPr>
            <a:r>
              <a:rPr lang="en-US" sz="2000" b="1" kern="100">
                <a:solidFill>
                  <a:schemeClr val="bg1"/>
                </a:solidFill>
                <a:effectLst/>
                <a:latin typeface="Roboto" charset="0"/>
                <a:ea typeface="Roboto" charset="0"/>
                <a:cs typeface="Roboto" charset="0"/>
              </a:rPr>
              <a:t>Making the renewal path visible</a:t>
            </a:r>
            <a:endParaRPr lang="en-AU" sz="2000" b="1" kern="100">
              <a:solidFill>
                <a:schemeClr val="bg1"/>
              </a:solidFill>
              <a:effectLst/>
              <a:latin typeface="Roboto" charset="0"/>
              <a:ea typeface="Roboto" charset="0"/>
              <a:cs typeface="Roboto" charset="0"/>
            </a:endParaRPr>
          </a:p>
        </p:txBody>
      </p:sp>
      <p:sp>
        <p:nvSpPr>
          <p:cNvPr id="16" name="TextBox 15">
            <a:extLst>
              <a:ext uri="{FF2B5EF4-FFF2-40B4-BE49-F238E27FC236}">
                <a16:creationId xmlns:a16="http://schemas.microsoft.com/office/drawing/2014/main" id="{C6A478A7-3996-CADD-F6C1-45D3ED5B4E14}"/>
              </a:ext>
            </a:extLst>
          </p:cNvPr>
          <p:cNvSpPr txBox="1"/>
          <p:nvPr/>
        </p:nvSpPr>
        <p:spPr>
          <a:xfrm>
            <a:off x="5272526"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SRGs working in isolation with mixed confidence. </a:t>
            </a:r>
            <a:endParaRPr lang="en-AU" sz="1400" kern="100">
              <a:effectLst/>
              <a:latin typeface="Roboto Light" charset="0"/>
              <a:ea typeface="Roboto Light" charset="0"/>
              <a:cs typeface="Roboto Light" charset="0"/>
            </a:endParaRPr>
          </a:p>
        </p:txBody>
      </p:sp>
      <p:sp>
        <p:nvSpPr>
          <p:cNvPr id="17" name="TextBox 16">
            <a:extLst>
              <a:ext uri="{FF2B5EF4-FFF2-40B4-BE49-F238E27FC236}">
                <a16:creationId xmlns:a16="http://schemas.microsoft.com/office/drawing/2014/main" id="{5619176D-1880-6819-0F70-42A4D8FFBEF9}"/>
              </a:ext>
            </a:extLst>
          </p:cNvPr>
          <p:cNvSpPr txBox="1"/>
          <p:nvPr/>
        </p:nvSpPr>
        <p:spPr>
          <a:xfrm>
            <a:off x="7257403" y="901598"/>
            <a:ext cx="1850575"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latin typeface="Roboto Light"/>
                <a:ea typeface="Roboto Light"/>
                <a:cs typeface="Roboto Light"/>
              </a:rPr>
              <a:t>Expand prototype testing for richer learning, backed by SACE support, and learning area collaboration.</a:t>
            </a:r>
            <a:endParaRPr lang="en-AU" sz="1400" kern="100">
              <a:effectLst/>
              <a:latin typeface="Roboto Light" charset="0"/>
              <a:ea typeface="Roboto Light" charset="0"/>
              <a:cs typeface="Roboto Light" charset="0"/>
            </a:endParaRPr>
          </a:p>
        </p:txBody>
      </p:sp>
      <p:sp>
        <p:nvSpPr>
          <p:cNvPr id="18" name="TextBox 17">
            <a:extLst>
              <a:ext uri="{FF2B5EF4-FFF2-40B4-BE49-F238E27FC236}">
                <a16:creationId xmlns:a16="http://schemas.microsoft.com/office/drawing/2014/main" id="{D92A56E1-FE33-D75B-AD91-E5E11F32861B}"/>
              </a:ext>
            </a:extLst>
          </p:cNvPr>
          <p:cNvSpPr txBox="1"/>
          <p:nvPr/>
        </p:nvSpPr>
        <p:spPr>
          <a:xfrm>
            <a:off x="9187902" y="901598"/>
            <a:ext cx="1967753" cy="1704266"/>
          </a:xfrm>
          <a:prstGeom prst="rect">
            <a:avLst/>
          </a:prstGeom>
          <a:noFill/>
        </p:spPr>
        <p:txBody>
          <a:bodyPr wrap="square" lIns="91440" tIns="45720" rIns="91440" bIns="45720" rtlCol="0" anchor="t" anchorCtr="0">
            <a:noAutofit/>
          </a:bodyPr>
          <a:lstStyle/>
          <a:p>
            <a:pPr>
              <a:lnSpc>
                <a:spcPct val="107000"/>
              </a:lnSpc>
              <a:spcAft>
                <a:spcPts val="800"/>
              </a:spcAft>
              <a:buNone/>
            </a:pPr>
            <a:r>
              <a:rPr lang="en-US" sz="1400">
                <a:latin typeface="Roboto Light"/>
                <a:ea typeface="Roboto Light"/>
                <a:cs typeface="Roboto Light"/>
              </a:rPr>
              <a:t>SRGs feeling </a:t>
            </a:r>
            <a:br>
              <a:rPr lang="en-US" sz="1400">
                <a:latin typeface="Roboto Light" charset="0"/>
                <a:ea typeface="Roboto Light" charset="0"/>
                <a:cs typeface="Roboto Light" charset="0"/>
              </a:rPr>
            </a:br>
            <a:r>
              <a:rPr lang="en-US" sz="1400">
                <a:latin typeface="Roboto Light"/>
                <a:ea typeface="Roboto Light"/>
                <a:cs typeface="Roboto Light"/>
              </a:rPr>
              <a:t>confident about implementing change. </a:t>
            </a:r>
            <a:endParaRPr lang="en-AU" sz="1400" kern="100">
              <a:effectLst/>
              <a:latin typeface="Roboto Light"/>
              <a:ea typeface="Roboto Light"/>
              <a:cs typeface="Roboto Light"/>
            </a:endParaRPr>
          </a:p>
        </p:txBody>
      </p:sp>
      <p:sp>
        <p:nvSpPr>
          <p:cNvPr id="19" name="TextBox 18">
            <a:extLst>
              <a:ext uri="{FF2B5EF4-FFF2-40B4-BE49-F238E27FC236}">
                <a16:creationId xmlns:a16="http://schemas.microsoft.com/office/drawing/2014/main" id="{DAD70E6E-1A64-25D8-8447-516569CFC3A5}"/>
              </a:ext>
            </a:extLst>
          </p:cNvPr>
          <p:cNvSpPr txBox="1"/>
          <p:nvPr/>
        </p:nvSpPr>
        <p:spPr>
          <a:xfrm>
            <a:off x="5279250" y="2853372"/>
            <a:ext cx="1967753" cy="1704266"/>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kern="100">
                <a:effectLst/>
                <a:latin typeface="Roboto Light"/>
                <a:ea typeface="Roboto Light"/>
                <a:cs typeface="Roboto Light"/>
              </a:rPr>
              <a:t>SRGs see the </a:t>
            </a:r>
            <a:br>
              <a:rPr lang="en-US" sz="1400" kern="100">
                <a:effectLst/>
                <a:latin typeface="Roboto Light" charset="0"/>
                <a:ea typeface="Roboto Light" charset="0"/>
                <a:cs typeface="Roboto Light" charset="0"/>
              </a:rPr>
            </a:br>
            <a:r>
              <a:rPr lang="en-US" sz="1400" kern="100">
                <a:effectLst/>
                <a:latin typeface="Roboto Light"/>
                <a:ea typeface="Roboto Light"/>
                <a:cs typeface="Roboto Light"/>
              </a:rPr>
              <a:t>process as fragmented steps</a:t>
            </a:r>
            <a:r>
              <a:rPr lang="en-US" sz="1400" kern="100">
                <a:latin typeface="Roboto Light"/>
                <a:ea typeface="Roboto Light"/>
                <a:cs typeface="Roboto Light"/>
              </a:rPr>
              <a:t>.</a:t>
            </a:r>
            <a:endParaRPr lang="en-AU" sz="1400">
              <a:latin typeface="Roboto Light" charset="0"/>
              <a:ea typeface="Roboto Light" charset="0"/>
              <a:cs typeface="Roboto Light" charset="0"/>
            </a:endParaRPr>
          </a:p>
        </p:txBody>
      </p:sp>
      <p:sp>
        <p:nvSpPr>
          <p:cNvPr id="20" name="TextBox 19">
            <a:extLst>
              <a:ext uri="{FF2B5EF4-FFF2-40B4-BE49-F238E27FC236}">
                <a16:creationId xmlns:a16="http://schemas.microsoft.com/office/drawing/2014/main" id="{0953CFC7-3010-4802-2E56-6954D133F774}"/>
              </a:ext>
            </a:extLst>
          </p:cNvPr>
          <p:cNvSpPr txBox="1"/>
          <p:nvPr/>
        </p:nvSpPr>
        <p:spPr>
          <a:xfrm>
            <a:off x="7264128" y="2853372"/>
            <a:ext cx="1896022" cy="1829673"/>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Provide structured guidance about the renewal process, stakeholder roles, and introduce </a:t>
            </a:r>
            <a:r>
              <a:rPr lang="en-US" sz="1400" i="1">
                <a:latin typeface="Roboto Light"/>
                <a:ea typeface="Roboto Light"/>
                <a:cs typeface="Roboto Light"/>
              </a:rPr>
              <a:t>subject design maps </a:t>
            </a:r>
            <a:r>
              <a:rPr lang="en-US" sz="1400">
                <a:latin typeface="Roboto Light"/>
                <a:ea typeface="Roboto Light"/>
                <a:cs typeface="Roboto Light"/>
              </a:rPr>
              <a:t>to guide progress.</a:t>
            </a:r>
            <a:endParaRPr lang="en-AU" sz="1400">
              <a:latin typeface="Roboto Light"/>
              <a:ea typeface="Roboto Light"/>
              <a:cs typeface="Roboto Light"/>
            </a:endParaRPr>
          </a:p>
        </p:txBody>
      </p:sp>
      <p:sp>
        <p:nvSpPr>
          <p:cNvPr id="21" name="TextBox 20">
            <a:extLst>
              <a:ext uri="{FF2B5EF4-FFF2-40B4-BE49-F238E27FC236}">
                <a16:creationId xmlns:a16="http://schemas.microsoft.com/office/drawing/2014/main" id="{4AECCEF2-A115-DE8C-1304-5D79B00ED6D3}"/>
              </a:ext>
            </a:extLst>
          </p:cNvPr>
          <p:cNvSpPr txBox="1"/>
          <p:nvPr/>
        </p:nvSpPr>
        <p:spPr>
          <a:xfrm>
            <a:off x="9187902" y="2853372"/>
            <a:ext cx="1967753" cy="1954203"/>
          </a:xfrm>
          <a:prstGeom prst="rect">
            <a:avLst/>
          </a:prstGeom>
          <a:noFill/>
        </p:spPr>
        <p:txBody>
          <a:bodyPr wrap="square" lIns="91440" tIns="45720" rIns="91440" bIns="45720" rtlCol="0" anchor="t" anchorCtr="0">
            <a:noAutofit/>
          </a:bodyPr>
          <a:lstStyle/>
          <a:p>
            <a:pPr>
              <a:lnSpc>
                <a:spcPct val="107000"/>
              </a:lnSpc>
              <a:spcAft>
                <a:spcPts val="800"/>
              </a:spcAft>
            </a:pPr>
            <a:r>
              <a:rPr lang="en-US" sz="1400">
                <a:latin typeface="Roboto Light"/>
                <a:ea typeface="Roboto Light"/>
                <a:cs typeface="Roboto Light"/>
              </a:rPr>
              <a:t>Clear, transparent process where SRGs feel valued.</a:t>
            </a:r>
            <a:endParaRPr lang="en-AU" sz="1400">
              <a:latin typeface="Roboto Light" charset="0"/>
              <a:ea typeface="Roboto Light" charset="0"/>
              <a:cs typeface="Roboto Light" charset="0"/>
            </a:endParaRPr>
          </a:p>
        </p:txBody>
      </p:sp>
      <p:sp>
        <p:nvSpPr>
          <p:cNvPr id="25" name="TextBox 24">
            <a:extLst>
              <a:ext uri="{FF2B5EF4-FFF2-40B4-BE49-F238E27FC236}">
                <a16:creationId xmlns:a16="http://schemas.microsoft.com/office/drawing/2014/main" id="{7862B74F-8D62-FDEF-4C99-6159D3B794CA}"/>
              </a:ext>
            </a:extLst>
          </p:cNvPr>
          <p:cNvSpPr txBox="1"/>
          <p:nvPr/>
        </p:nvSpPr>
        <p:spPr>
          <a:xfrm>
            <a:off x="5250584" y="351269"/>
            <a:ext cx="196775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FROM</a:t>
            </a:r>
          </a:p>
        </p:txBody>
      </p:sp>
      <p:sp>
        <p:nvSpPr>
          <p:cNvPr id="26" name="TextBox 25">
            <a:extLst>
              <a:ext uri="{FF2B5EF4-FFF2-40B4-BE49-F238E27FC236}">
                <a16:creationId xmlns:a16="http://schemas.microsoft.com/office/drawing/2014/main" id="{D6015B18-FA76-BE50-BFE0-8C96069C7AFE}"/>
              </a:ext>
            </a:extLst>
          </p:cNvPr>
          <p:cNvSpPr txBox="1"/>
          <p:nvPr/>
        </p:nvSpPr>
        <p:spPr>
          <a:xfrm>
            <a:off x="7218337"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THROUGH</a:t>
            </a:r>
          </a:p>
        </p:txBody>
      </p:sp>
      <p:sp>
        <p:nvSpPr>
          <p:cNvPr id="27" name="TextBox 26">
            <a:extLst>
              <a:ext uri="{FF2B5EF4-FFF2-40B4-BE49-F238E27FC236}">
                <a16:creationId xmlns:a16="http://schemas.microsoft.com/office/drawing/2014/main" id="{6B0FAEE2-58AF-179E-31A1-C577792256B1}"/>
              </a:ext>
            </a:extLst>
          </p:cNvPr>
          <p:cNvSpPr txBox="1"/>
          <p:nvPr/>
        </p:nvSpPr>
        <p:spPr>
          <a:xfrm>
            <a:off x="9186090" y="351269"/>
            <a:ext cx="1941813" cy="307777"/>
          </a:xfrm>
          <a:prstGeom prst="rect">
            <a:avLst/>
          </a:prstGeom>
          <a:noFill/>
        </p:spPr>
        <p:txBody>
          <a:bodyPr wrap="square" rtlCol="0">
            <a:spAutoFit/>
          </a:bodyPr>
          <a:lstStyle/>
          <a:p>
            <a:pPr algn="ctr"/>
            <a:r>
              <a:rPr lang="en-AU" sz="1400" spc="100">
                <a:latin typeface="Roboto Bold" panose="02000000000000000000" pitchFamily="2" charset="0"/>
                <a:ea typeface="Roboto Bold" panose="02000000000000000000" pitchFamily="2" charset="0"/>
              </a:rPr>
              <a:t>TO</a:t>
            </a:r>
          </a:p>
        </p:txBody>
      </p:sp>
      <p:cxnSp>
        <p:nvCxnSpPr>
          <p:cNvPr id="34" name="Straight Connector 33"/>
          <p:cNvCxnSpPr/>
          <p:nvPr/>
        </p:nvCxnSpPr>
        <p:spPr>
          <a:xfrm flipH="1">
            <a:off x="7193210" y="64926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9138073" y="626438"/>
            <a:ext cx="22890" cy="408553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BF45CF9E-7A05-EE8B-F168-3CE305927B6D}"/>
              </a:ext>
            </a:extLst>
          </p:cNvPr>
          <p:cNvSpPr txBox="1">
            <a:spLocks/>
          </p:cNvSpPr>
          <p:nvPr/>
        </p:nvSpPr>
        <p:spPr>
          <a:xfrm>
            <a:off x="541992" y="393985"/>
            <a:ext cx="1980316" cy="3542766"/>
          </a:xfrm>
          <a:prstGeom prst="rect">
            <a:avLst/>
          </a:prstGeom>
        </p:spPr>
        <p:txBody>
          <a:bodyPr vert="horz" lIns="0" tIns="0" rIns="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en-US" sz="2200">
                <a:latin typeface="Roboto Light" panose="02000000000000000000" pitchFamily="2" charset="0"/>
                <a:ea typeface="Roboto Light" panose="02000000000000000000" pitchFamily="2" charset="0"/>
              </a:rPr>
              <a:t>Our learnings have informed the following considerations:</a:t>
            </a:r>
            <a:endParaRPr lang="en-AU" sz="220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50707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A45916D48BA242A5197732718E6A14" ma:contentTypeVersion="15" ma:contentTypeDescription="Create a new document." ma:contentTypeScope="" ma:versionID="9bc80ad2147a0f7898df39b337524d41">
  <xsd:schema xmlns:xsd="http://www.w3.org/2001/XMLSchema" xmlns:xs="http://www.w3.org/2001/XMLSchema" xmlns:p="http://schemas.microsoft.com/office/2006/metadata/properties" xmlns:ns2="4fc72eee-d776-4f42-8f0d-78c0592e6aef" xmlns:ns3="30c1a202-7a9a-4b9d-a66a-35dd91fe8e6a" targetNamespace="http://schemas.microsoft.com/office/2006/metadata/properties" ma:root="true" ma:fieldsID="ce0b85313f24c8ddd9ac56ba70431732" ns2:_="" ns3:_="">
    <xsd:import namespace="4fc72eee-d776-4f42-8f0d-78c0592e6aef"/>
    <xsd:import namespace="30c1a202-7a9a-4b9d-a66a-35dd91fe8e6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c72eee-d776-4f42-8f0d-78c0592e6ae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370eb56-23ec-4dd7-ad3b-7e7421525dd8}" ma:internalName="TaxCatchAll" ma:showField="CatchAllData" ma:web="4fc72eee-d776-4f42-8f0d-78c0592e6ae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0c1a202-7a9a-4b9d-a66a-35dd91fe8e6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e6689ef-ec6c-48c7-abc7-2160df37b93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c72eee-d776-4f42-8f0d-78c0592e6aef" xsi:nil="true"/>
    <lcf76f155ced4ddcb4097134ff3c332f xmlns="30c1a202-7a9a-4b9d-a66a-35dd91fe8e6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5EFF07-A8B3-4E20-86DD-00CB35DB637C}">
  <ds:schemaRefs>
    <ds:schemaRef ds:uri="30c1a202-7a9a-4b9d-a66a-35dd91fe8e6a"/>
    <ds:schemaRef ds:uri="4fc72eee-d776-4f42-8f0d-78c0592e6ae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696BF1E-3843-4A0B-9B7B-E0710869F94A}">
  <ds:schemaRefs>
    <ds:schemaRef ds:uri="30c1a202-7a9a-4b9d-a66a-35dd91fe8e6a"/>
    <ds:schemaRef ds:uri="4fc72eee-d776-4f42-8f0d-78c0592e6ae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AF783F4-AE51-425A-9F6A-A23D38103FCE}">
  <ds:schemaRefs>
    <ds:schemaRef ds:uri="http://schemas.microsoft.com/sharepoint/v3/contenttype/forms"/>
  </ds:schemaRefs>
</ds:datastoreItem>
</file>

<file path=docMetadata/LabelInfo.xml><?xml version="1.0" encoding="utf-8"?>
<clbl:labelList xmlns:clbl="http://schemas.microsoft.com/office/2020/mipLabelMetadata">
  <clbl:label id="{77274858-3b1d-4431-8679-d878f40e28fd}" enabled="1" method="Privileged" siteId="{bda528f7-fca9-432f-bc98-bd7e90d40906}"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5</Notes>
  <HiddenSlides>0</HiddenSlide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dc:title>
  <dc:creator>Barry, Ella (SACE)</dc:creator>
  <cp:revision>2</cp:revision>
  <cp:lastPrinted>2025-12-01T01:50:56Z</cp:lastPrinted>
  <dcterms:created xsi:type="dcterms:W3CDTF">2025-06-30T06:13:41Z</dcterms:created>
  <dcterms:modified xsi:type="dcterms:W3CDTF">2026-02-17T05:17:44Z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0x0101005BA45916D48BA242A5197732718E6A14</vt:lpwstr>
  </property>
  <property fmtid="{D5CDD505-2E9C-101B-9397-08002B2CF9AE}" pid="3" name="ClassificationContentMarkingHeaderLocations">
    <vt:lpwstr>Office Theme:8</vt:lpwstr>
  </property>
  <property fmtid="{D5CDD505-2E9C-101B-9397-08002B2CF9AE}" pid="4" name="ClassificationContentMarkingHeaderText">
    <vt:lpwstr>OFFICIAL</vt:lpwstr>
  </property>
  <property fmtid="{D5CDD505-2E9C-101B-9397-08002B2CF9AE}" pid="5" name="MediaServiceImageTags">
    <vt:lpwstr/>
  </property>
</Properties>
</file>