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5.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sldIdLst>
    <p:sldId id="256" r:id="rId6"/>
    <p:sldId id="285" r:id="rId7"/>
    <p:sldId id="286" r:id="rId8"/>
    <p:sldId id="287" r:id="rId9"/>
    <p:sldId id="288" r:id="rId10"/>
    <p:sldId id="282" r:id="rId11"/>
    <p:sldId id="283"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83C6"/>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39B95F-E18B-4A90-BFAD-6F0DE3D0A9DE}" v="9" dt="2022-01-17T03:26:43.32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1" d="100"/>
          <a:sy n="61" d="100"/>
        </p:scale>
        <p:origin x="102" y="1248"/>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tableStyles" Target="tableStyles.xml" Id="rId18" /><Relationship Type="http://schemas.openxmlformats.org/officeDocument/2006/relationships/customXml" Target="../customXml/item3.xml" Id="rId3"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theme" Target="theme/theme1.xml" Id="rId17" /><Relationship Type="http://schemas.openxmlformats.org/officeDocument/2006/relationships/customXml" Target="../customXml/item2.xml" Id="rId2" /><Relationship Type="http://schemas.openxmlformats.org/officeDocument/2006/relationships/viewProps" Target="viewProps.xml" Id="rId16"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slideMaster" Target="slideMasters/slideMaster1.xml" Id="rId5" /><Relationship Type="http://schemas.openxmlformats.org/officeDocument/2006/relationships/presProps" Target="presProps.xml" Id="rId15" /><Relationship Type="http://schemas.openxmlformats.org/officeDocument/2006/relationships/slide" Target="slides/slide5.xml" Id="rId10" /><Relationship Type="http://schemas.microsoft.com/office/2015/10/relationships/revisionInfo" Target="revisionInfo.xml" Id="rId19"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notesMaster" Target="notesMasters/notesMaster1.xml" Id="rId14" /><Relationship Type="http://schemas.openxmlformats.org/officeDocument/2006/relationships/customXml" Target="/customXML/item5.xml" Id="R55ae1ee741174157"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95AF0-ED97-4F19-815A-AC9C0520D888}" type="datetimeFigureOut">
              <a:rPr lang="en-AU" smtClean="0"/>
              <a:t>2/02/2022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975338-872C-4EE9-958C-41263441262F}" type="slidenum">
              <a:rPr lang="en-AU" smtClean="0"/>
              <a:t>‹#›</a:t>
            </a:fld>
            <a:endParaRPr lang="en-AU"/>
          </a:p>
        </p:txBody>
      </p:sp>
    </p:spTree>
    <p:extLst>
      <p:ext uri="{BB962C8B-B14F-4D97-AF65-F5344CB8AC3E}">
        <p14:creationId xmlns:p14="http://schemas.microsoft.com/office/powerpoint/2010/main" val="723304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JESS</a:t>
            </a:r>
          </a:p>
        </p:txBody>
      </p:sp>
      <p:sp>
        <p:nvSpPr>
          <p:cNvPr id="4" name="Slide Number Placeholder 3"/>
          <p:cNvSpPr>
            <a:spLocks noGrp="1"/>
          </p:cNvSpPr>
          <p:nvPr>
            <p:ph type="sldNum" sz="quarter" idx="5"/>
          </p:nvPr>
        </p:nvSpPr>
        <p:spPr/>
        <p:txBody>
          <a:bodyPr/>
          <a:lstStyle/>
          <a:p>
            <a:fld id="{34131251-E561-4EA0-AF39-330F1CF3D6CA}" type="slidenum">
              <a:rPr lang="en-AU" smtClean="0"/>
              <a:t>6</a:t>
            </a:fld>
            <a:endParaRPr lang="en-AU"/>
          </a:p>
        </p:txBody>
      </p:sp>
    </p:spTree>
    <p:extLst>
      <p:ext uri="{BB962C8B-B14F-4D97-AF65-F5344CB8AC3E}">
        <p14:creationId xmlns:p14="http://schemas.microsoft.com/office/powerpoint/2010/main" val="2679984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DANNY</a:t>
            </a:r>
          </a:p>
          <a:p>
            <a:r>
              <a:rPr lang="en-AU" dirty="0"/>
              <a:t>(From C level up) Parts or components of improvement could look like examining aspects of performance or participation (e.g. appreciation for the complex nature of skilful performance and the factors influencing it) or it could look like stages or levels of improvement</a:t>
            </a:r>
          </a:p>
        </p:txBody>
      </p:sp>
      <p:sp>
        <p:nvSpPr>
          <p:cNvPr id="4" name="Slide Number Placeholder 3"/>
          <p:cNvSpPr>
            <a:spLocks noGrp="1"/>
          </p:cNvSpPr>
          <p:nvPr>
            <p:ph type="sldNum" sz="quarter" idx="5"/>
          </p:nvPr>
        </p:nvSpPr>
        <p:spPr/>
        <p:txBody>
          <a:bodyPr/>
          <a:lstStyle/>
          <a:p>
            <a:fld id="{34131251-E561-4EA0-AF39-330F1CF3D6CA}" type="slidenum">
              <a:rPr lang="en-AU" smtClean="0"/>
              <a:t>7</a:t>
            </a:fld>
            <a:endParaRPr lang="en-AU"/>
          </a:p>
        </p:txBody>
      </p:sp>
    </p:spTree>
    <p:extLst>
      <p:ext uri="{BB962C8B-B14F-4D97-AF65-F5344CB8AC3E}">
        <p14:creationId xmlns:p14="http://schemas.microsoft.com/office/powerpoint/2010/main" val="964534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JESS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NB: in the perf standards, C level reads: </a:t>
            </a:r>
            <a:r>
              <a:rPr lang="en-AU" sz="1800" dirty="0">
                <a:effectLst/>
                <a:latin typeface="Roboto Light"/>
                <a:ea typeface="SimSun" panose="02010600030101010101" pitchFamily="2" charset="-122"/>
                <a:cs typeface="Times New Roman" panose="02020603050405020304" pitchFamily="18" charset="0"/>
              </a:rPr>
              <a:t>Evaluation of some implemented strategies. Interpret this to mean at least one strategy is evaluated and there needs to be some evaluation for it to be at a C standard compared to description at a D level.</a:t>
            </a:r>
          </a:p>
          <a:p>
            <a:endParaRPr lang="en-AU" dirty="0"/>
          </a:p>
        </p:txBody>
      </p:sp>
      <p:sp>
        <p:nvSpPr>
          <p:cNvPr id="4" name="Slide Number Placeholder 3"/>
          <p:cNvSpPr>
            <a:spLocks noGrp="1"/>
          </p:cNvSpPr>
          <p:nvPr>
            <p:ph type="sldNum" sz="quarter" idx="5"/>
          </p:nvPr>
        </p:nvSpPr>
        <p:spPr/>
        <p:txBody>
          <a:bodyPr/>
          <a:lstStyle/>
          <a:p>
            <a:fld id="{34131251-E561-4EA0-AF39-330F1CF3D6CA}" type="slidenum">
              <a:rPr lang="en-AU" smtClean="0"/>
              <a:t>8</a:t>
            </a:fld>
            <a:endParaRPr lang="en-AU"/>
          </a:p>
        </p:txBody>
      </p:sp>
    </p:spTree>
    <p:extLst>
      <p:ext uri="{BB962C8B-B14F-4D97-AF65-F5344CB8AC3E}">
        <p14:creationId xmlns:p14="http://schemas.microsoft.com/office/powerpoint/2010/main" val="220508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AABF-B56C-4327-A4C6-DCECBB4992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94DC192-F8D7-412D-84EF-B099A7DFB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D37EEEB-855D-46C5-BA26-0E2166527920}"/>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5" name="Footer Placeholder 4">
            <a:extLst>
              <a:ext uri="{FF2B5EF4-FFF2-40B4-BE49-F238E27FC236}">
                <a16:creationId xmlns:a16="http://schemas.microsoft.com/office/drawing/2014/main" id="{65A77E0F-353F-468E-A994-E7284EEC11D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91D557A-2E5A-4ED7-961E-47AB9A79E356}"/>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356970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86947-7794-4A75-8C4D-563C9A212D1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3C0364D-FAA3-4407-A2B9-1A1C11ACE5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BBC5323-4F77-4C4B-BF16-0DBEB24F8246}"/>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5" name="Footer Placeholder 4">
            <a:extLst>
              <a:ext uri="{FF2B5EF4-FFF2-40B4-BE49-F238E27FC236}">
                <a16:creationId xmlns:a16="http://schemas.microsoft.com/office/drawing/2014/main" id="{3C044D4E-8AD2-4C0E-B639-B2671FFE42A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DC3DBCA-2BC3-4377-9417-32E14C003B60}"/>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207804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D7AB4F-AAF4-4569-9CD5-5C2044EC19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9834253-C0B8-48C6-B329-084792700B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82D661D-5967-44BC-A495-5978D7CB4035}"/>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5" name="Footer Placeholder 4">
            <a:extLst>
              <a:ext uri="{FF2B5EF4-FFF2-40B4-BE49-F238E27FC236}">
                <a16:creationId xmlns:a16="http://schemas.microsoft.com/office/drawing/2014/main" id="{A5517570-FD97-450C-A196-8240134D4B9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131F274-1AD9-4146-AEDF-B05A7142D759}"/>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356433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90DF-EB93-4968-9CE7-7B62DC477FA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E1DF472-57D7-4BA8-9B97-8588A6BB33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FEED4C0-DB14-4F1E-8242-1C86D3AD50C4}"/>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5" name="Footer Placeholder 4">
            <a:extLst>
              <a:ext uri="{FF2B5EF4-FFF2-40B4-BE49-F238E27FC236}">
                <a16:creationId xmlns:a16="http://schemas.microsoft.com/office/drawing/2014/main" id="{F2D2690E-30A2-45D9-BCBB-9649FB29F4B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0712E18-3682-46E6-86C6-7BF84EBC308E}"/>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372622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120F3-FFA4-4638-970B-6F6A3A8518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9324CE6-6D62-43B4-8DB1-9672F21564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88D9FA-8FCD-4D1C-990B-4A84A3EB8642}"/>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5" name="Footer Placeholder 4">
            <a:extLst>
              <a:ext uri="{FF2B5EF4-FFF2-40B4-BE49-F238E27FC236}">
                <a16:creationId xmlns:a16="http://schemas.microsoft.com/office/drawing/2014/main" id="{8C1708DB-F8DF-47A8-839F-49D81340985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690E978-E7FD-4540-BB29-4316A99C2208}"/>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76380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14E9-7305-4BE7-A72B-BF73E15D0D2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8BB4DE6-A6C0-4C87-81A3-A458A014CF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C77C9-0088-48CA-A25C-1AD693D95D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BE1D9B0-4D0A-4C90-98F1-74E2099A7691}"/>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6" name="Footer Placeholder 5">
            <a:extLst>
              <a:ext uri="{FF2B5EF4-FFF2-40B4-BE49-F238E27FC236}">
                <a16:creationId xmlns:a16="http://schemas.microsoft.com/office/drawing/2014/main" id="{C1BBC98F-2B0D-4860-82A8-8A48F72421B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D98E378-100A-48BC-8969-80FA9BF3536F}"/>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407125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B54-F678-4EEF-8716-CE8865E288B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8B3BCD8-7599-4F52-878C-DC4B0A585B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5580D6-5ADB-465A-B3A0-32193E57AB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9BFA5B1-9052-4857-822B-48AD2DBAB0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9D4CDD-12DF-4639-82A7-2A45A035C7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D2A5F3D-0AAE-454C-BEAF-8F7E3216061B}"/>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8" name="Footer Placeholder 7">
            <a:extLst>
              <a:ext uri="{FF2B5EF4-FFF2-40B4-BE49-F238E27FC236}">
                <a16:creationId xmlns:a16="http://schemas.microsoft.com/office/drawing/2014/main" id="{FA485E45-821F-4D5C-AF28-73CD483412C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46E3583-3221-4AC6-8A61-15D904320B4A}"/>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87149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8A736-34CB-4295-A8F8-63BCA39D504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A8505CC-F5F1-43BD-BCBE-4224AE03E7BF}"/>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4" name="Footer Placeholder 3">
            <a:extLst>
              <a:ext uri="{FF2B5EF4-FFF2-40B4-BE49-F238E27FC236}">
                <a16:creationId xmlns:a16="http://schemas.microsoft.com/office/drawing/2014/main" id="{BF885D24-7DDA-4F2D-A476-A8144A637BF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EED8541-B815-400A-B606-8D7B91CC1E2A}"/>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963394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0AF6D0-7DA4-4F71-804B-9896F1089FE9}"/>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3" name="Footer Placeholder 2">
            <a:extLst>
              <a:ext uri="{FF2B5EF4-FFF2-40B4-BE49-F238E27FC236}">
                <a16:creationId xmlns:a16="http://schemas.microsoft.com/office/drawing/2014/main" id="{CC56E637-A1A9-4D98-885E-3C8141B09B9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F6F5C8D-DA1E-484F-BBCD-B467473A46F1}"/>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151697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044B-8E85-40E0-BB0A-16531A672D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BAFDFCB-8493-4303-9F9D-D04E9718D7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9D6918D-D4E7-409B-A624-E9317941F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36917-124F-4F2C-BC34-498740AEB157}"/>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6" name="Footer Placeholder 5">
            <a:extLst>
              <a:ext uri="{FF2B5EF4-FFF2-40B4-BE49-F238E27FC236}">
                <a16:creationId xmlns:a16="http://schemas.microsoft.com/office/drawing/2014/main" id="{EC252273-F058-4CD5-B711-736F7943A04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97B6652-C28E-4798-8155-D42E7D7EBC08}"/>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117959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1C6F-2CFE-49FA-9EDF-BC1562C664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175FD83-1370-4822-BEA4-BB694E88F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ACD69B0-47C8-4D20-B173-E6B5D0314D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E416AA-903F-47C6-AF84-A98B95DEACEE}"/>
              </a:ext>
            </a:extLst>
          </p:cNvPr>
          <p:cNvSpPr>
            <a:spLocks noGrp="1"/>
          </p:cNvSpPr>
          <p:nvPr>
            <p:ph type="dt" sz="half" idx="10"/>
          </p:nvPr>
        </p:nvSpPr>
        <p:spPr/>
        <p:txBody>
          <a:bodyPr/>
          <a:lstStyle/>
          <a:p>
            <a:fld id="{860EB284-F48F-4E23-A8F5-AA04F0C5A59E}" type="datetimeFigureOut">
              <a:rPr lang="en-AU" smtClean="0"/>
              <a:t>2/02/2022</a:t>
            </a:fld>
            <a:endParaRPr lang="en-AU"/>
          </a:p>
        </p:txBody>
      </p:sp>
      <p:sp>
        <p:nvSpPr>
          <p:cNvPr id="6" name="Footer Placeholder 5">
            <a:extLst>
              <a:ext uri="{FF2B5EF4-FFF2-40B4-BE49-F238E27FC236}">
                <a16:creationId xmlns:a16="http://schemas.microsoft.com/office/drawing/2014/main" id="{40498480-5D85-4B56-826D-8B61B0B678E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A54B9DB-A6B8-4918-90AD-CE482084C6B7}"/>
              </a:ext>
            </a:extLst>
          </p:cNvPr>
          <p:cNvSpPr>
            <a:spLocks noGrp="1"/>
          </p:cNvSpPr>
          <p:nvPr>
            <p:ph type="sldNum" sz="quarter" idx="12"/>
          </p:nvPr>
        </p:nvSpPr>
        <p:spPr/>
        <p:txBody>
          <a:bodyPr/>
          <a:lstStyle/>
          <a:p>
            <a:fld id="{427BF146-247E-4836-873F-99C94605D6E0}" type="slidenum">
              <a:rPr lang="en-AU" smtClean="0"/>
              <a:t>‹#›</a:t>
            </a:fld>
            <a:endParaRPr lang="en-AU"/>
          </a:p>
        </p:txBody>
      </p:sp>
    </p:spTree>
    <p:extLst>
      <p:ext uri="{BB962C8B-B14F-4D97-AF65-F5344CB8AC3E}">
        <p14:creationId xmlns:p14="http://schemas.microsoft.com/office/powerpoint/2010/main" val="155469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A9A847-C141-464A-98E6-124C126848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D3997B7-5405-4CD6-9B77-1EB63D86E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79663F-BAA1-458D-A5EC-2950C0783E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EB284-F48F-4E23-A8F5-AA04F0C5A59E}" type="datetimeFigureOut">
              <a:rPr lang="en-AU" smtClean="0"/>
              <a:t>2/02/2022</a:t>
            </a:fld>
            <a:endParaRPr lang="en-AU"/>
          </a:p>
        </p:txBody>
      </p:sp>
      <p:sp>
        <p:nvSpPr>
          <p:cNvPr id="5" name="Footer Placeholder 4">
            <a:extLst>
              <a:ext uri="{FF2B5EF4-FFF2-40B4-BE49-F238E27FC236}">
                <a16:creationId xmlns:a16="http://schemas.microsoft.com/office/drawing/2014/main" id="{9BA17623-4FD0-4743-A819-CB7EC7FCE3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0A5F4E4-7060-4C83-9960-F5E73C1ADD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BF146-247E-4836-873F-99C94605D6E0}" type="slidenum">
              <a:rPr lang="en-AU" smtClean="0"/>
              <a:t>‹#›</a:t>
            </a:fld>
            <a:endParaRPr lang="en-AU"/>
          </a:p>
        </p:txBody>
      </p:sp>
      <p:sp>
        <p:nvSpPr>
          <p:cNvPr id="8" name="TextBox 7">
            <a:extLst>
              <a:ext uri="{FF2B5EF4-FFF2-40B4-BE49-F238E27FC236}">
                <a16:creationId xmlns:a16="http://schemas.microsoft.com/office/drawing/2014/main" id="{CA32E7AF-C105-47E2-B98F-65FB8BE04FAB}"/>
              </a:ext>
            </a:extLst>
          </p:cNvPr>
          <p:cNvSpPr txBox="1"/>
          <p:nvPr userDrawn="1">
            <p:extLst>
              <p:ext uri="{1162E1C5-73C7-4A58-AE30-91384D911F3F}">
                <p184:classification xmlns:p184="http://schemas.microsoft.com/office/powerpoint/2018/4/main" val="hdr"/>
              </p:ext>
            </p:extLst>
          </p:nvPr>
        </p:nvSpPr>
        <p:spPr>
          <a:xfrm>
            <a:off x="5660200" y="0"/>
            <a:ext cx="730250" cy="182880"/>
          </a:xfrm>
          <a:prstGeom prst="rect">
            <a:avLst/>
          </a:prstGeom>
        </p:spPr>
        <p:txBody>
          <a:bodyPr horzOverflow="overflow" lIns="0" tIns="0" rIns="0" bIns="0">
            <a:spAutoFit/>
          </a:bodyPr>
          <a:lstStyle/>
          <a:p>
            <a:pPr algn="ctr"/>
            <a:r>
              <a:rPr lang="en-AU" sz="1200">
                <a:solidFill>
                  <a:srgbClr val="A80000"/>
                </a:solidFill>
                <a:latin typeface="Arial" panose="020B0604020202020204" pitchFamily="34" charset="0"/>
                <a:cs typeface="Arial" panose="020B0604020202020204" pitchFamily="34" charset="0"/>
              </a:rPr>
              <a:t>OFFICIAL</a:t>
            </a:r>
          </a:p>
        </p:txBody>
      </p:sp>
    </p:spTree>
    <p:extLst>
      <p:ext uri="{BB962C8B-B14F-4D97-AF65-F5344CB8AC3E}">
        <p14:creationId xmlns:p14="http://schemas.microsoft.com/office/powerpoint/2010/main" val="3569708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337ED-9975-4401-A823-E78843460E75}"/>
              </a:ext>
            </a:extLst>
          </p:cNvPr>
          <p:cNvSpPr>
            <a:spLocks noGrp="1"/>
          </p:cNvSpPr>
          <p:nvPr>
            <p:ph type="ctrTitle"/>
          </p:nvPr>
        </p:nvSpPr>
        <p:spPr/>
        <p:txBody>
          <a:bodyPr/>
          <a:lstStyle/>
          <a:p>
            <a:r>
              <a:rPr lang="en-AU" dirty="0">
                <a:latin typeface="Roboto Light" panose="02000000000000000000" pitchFamily="2" charset="0"/>
                <a:ea typeface="Roboto Light" panose="02000000000000000000" pitchFamily="2" charset="0"/>
              </a:rPr>
              <a:t>Performance Standards Elaborations</a:t>
            </a:r>
          </a:p>
        </p:txBody>
      </p:sp>
      <p:sp>
        <p:nvSpPr>
          <p:cNvPr id="3" name="Subtitle 2">
            <a:extLst>
              <a:ext uri="{FF2B5EF4-FFF2-40B4-BE49-F238E27FC236}">
                <a16:creationId xmlns:a16="http://schemas.microsoft.com/office/drawing/2014/main" id="{218DDBCC-6C12-4D95-A289-C36126FB8E01}"/>
              </a:ext>
            </a:extLst>
          </p:cNvPr>
          <p:cNvSpPr>
            <a:spLocks noGrp="1"/>
          </p:cNvSpPr>
          <p:nvPr>
            <p:ph type="subTitle" idx="1"/>
          </p:nvPr>
        </p:nvSpPr>
        <p:spPr>
          <a:xfrm>
            <a:off x="1524000" y="3602037"/>
            <a:ext cx="9144000" cy="2133599"/>
          </a:xfrm>
        </p:spPr>
        <p:txBody>
          <a:bodyPr>
            <a:normAutofit/>
          </a:bodyPr>
          <a:lstStyle/>
          <a:p>
            <a:pPr>
              <a:lnSpc>
                <a:spcPct val="150000"/>
              </a:lnSpc>
            </a:pPr>
            <a:r>
              <a:rPr lang="en-AU" i="1" dirty="0">
                <a:latin typeface="Roboto Light" panose="02000000000000000000" pitchFamily="2" charset="0"/>
                <a:ea typeface="Roboto Light" panose="02000000000000000000" pitchFamily="2" charset="0"/>
              </a:rPr>
              <a:t>Elaborations are a guide only.</a:t>
            </a:r>
          </a:p>
          <a:p>
            <a:pPr>
              <a:lnSpc>
                <a:spcPct val="150000"/>
              </a:lnSpc>
            </a:pPr>
            <a:r>
              <a:rPr lang="en-AU" dirty="0">
                <a:latin typeface="Roboto Light" panose="02000000000000000000" pitchFamily="2" charset="0"/>
                <a:ea typeface="Roboto Light" panose="02000000000000000000" pitchFamily="2" charset="0"/>
              </a:rPr>
              <a:t>Recommendation: use this PowerPoint in conjunction with the documents “Stage 2 Physical Education – Assessment Support”</a:t>
            </a:r>
          </a:p>
        </p:txBody>
      </p:sp>
      <p:sp>
        <p:nvSpPr>
          <p:cNvPr id="4" name="Title 1">
            <a:extLst>
              <a:ext uri="{FF2B5EF4-FFF2-40B4-BE49-F238E27FC236}">
                <a16:creationId xmlns:a16="http://schemas.microsoft.com/office/drawing/2014/main" id="{455D00D4-7621-499D-8D42-19547EC3D74D}"/>
              </a:ext>
            </a:extLst>
          </p:cNvPr>
          <p:cNvSpPr txBox="1">
            <a:spLocks/>
          </p:cNvSpPr>
          <p:nvPr/>
        </p:nvSpPr>
        <p:spPr>
          <a:xfrm>
            <a:off x="384495" y="6107184"/>
            <a:ext cx="8507835" cy="49914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865755" algn="ctr"/>
                <a:tab pos="6391275" algn="r"/>
              </a:tabLst>
            </a:pPr>
            <a:r>
              <a:rPr lang="en-AU" sz="1100" dirty="0">
                <a:latin typeface="Arial" panose="020B0604020202020204" pitchFamily="34" charset="0"/>
                <a:cs typeface="Arial" panose="020B0604020202020204" pitchFamily="34" charset="0"/>
              </a:rPr>
              <a:t>A1022547, </a:t>
            </a:r>
            <a:r>
              <a:rPr lang="en-AU" sz="1100" dirty="0">
                <a:latin typeface="Arial" panose="020B0604020202020204" pitchFamily="34" charset="0"/>
                <a:ea typeface="Calibri" panose="020F0502020204030204" pitchFamily="34" charset="0"/>
                <a:cs typeface="Arial" panose="020B0604020202020204" pitchFamily="34" charset="0"/>
              </a:rPr>
              <a:t>Stage 2 Physical Education</a:t>
            </a:r>
          </a:p>
          <a:p>
            <a:pPr algn="l">
              <a:tabLst>
                <a:tab pos="2971800" algn="ctr"/>
                <a:tab pos="5943600" algn="r"/>
              </a:tabLst>
            </a:pPr>
            <a:r>
              <a:rPr lang="en-AU" sz="1100" dirty="0">
                <a:latin typeface="Arial" panose="020B0604020202020204" pitchFamily="34" charset="0"/>
                <a:ea typeface="Calibri" panose="020F0502020204030204" pitchFamily="34" charset="0"/>
                <a:cs typeface="Arial" panose="020B0604020202020204" pitchFamily="34" charset="0"/>
              </a:rPr>
              <a:t>© SACE Board of South Australia 2021</a:t>
            </a:r>
            <a:endParaRPr lang="en-AU" sz="1100" dirty="0"/>
          </a:p>
        </p:txBody>
      </p:sp>
    </p:spTree>
    <p:extLst>
      <p:ext uri="{BB962C8B-B14F-4D97-AF65-F5344CB8AC3E}">
        <p14:creationId xmlns:p14="http://schemas.microsoft.com/office/powerpoint/2010/main" val="2065140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a:extLst>
              <a:ext uri="{FF2B5EF4-FFF2-40B4-BE49-F238E27FC236}">
                <a16:creationId xmlns:a16="http://schemas.microsoft.com/office/drawing/2014/main" id="{B14A3DA9-3125-4E14-9FED-65668E3F151A}"/>
              </a:ext>
            </a:extLst>
          </p:cNvPr>
          <p:cNvGraphicFramePr>
            <a:graphicFrameLocks/>
          </p:cNvGraphicFramePr>
          <p:nvPr>
            <p:extLst>
              <p:ext uri="{D42A27DB-BD31-4B8C-83A1-F6EECF244321}">
                <p14:modId xmlns:p14="http://schemas.microsoft.com/office/powerpoint/2010/main" val="720307597"/>
              </p:ext>
            </p:extLst>
          </p:nvPr>
        </p:nvGraphicFramePr>
        <p:xfrm>
          <a:off x="136235" y="576000"/>
          <a:ext cx="11919529" cy="6165634"/>
        </p:xfrm>
        <a:graphic>
          <a:graphicData uri="http://schemas.openxmlformats.org/drawingml/2006/table">
            <a:tbl>
              <a:tblPr firstRow="1" bandRow="1">
                <a:tableStyleId>{21E4AEA4-8DFA-4A89-87EB-49C32662AFE0}</a:tableStyleId>
              </a:tblPr>
              <a:tblGrid>
                <a:gridCol w="653060">
                  <a:extLst>
                    <a:ext uri="{9D8B030D-6E8A-4147-A177-3AD203B41FA5}">
                      <a16:colId xmlns:a16="http://schemas.microsoft.com/office/drawing/2014/main" val="2729031686"/>
                    </a:ext>
                  </a:extLst>
                </a:gridCol>
                <a:gridCol w="2488078">
                  <a:extLst>
                    <a:ext uri="{9D8B030D-6E8A-4147-A177-3AD203B41FA5}">
                      <a16:colId xmlns:a16="http://schemas.microsoft.com/office/drawing/2014/main" val="1098426247"/>
                    </a:ext>
                  </a:extLst>
                </a:gridCol>
                <a:gridCol w="8778391">
                  <a:extLst>
                    <a:ext uri="{9D8B030D-6E8A-4147-A177-3AD203B41FA5}">
                      <a16:colId xmlns:a16="http://schemas.microsoft.com/office/drawing/2014/main" val="2588976099"/>
                    </a:ext>
                  </a:extLst>
                </a:gridCol>
              </a:tblGrid>
              <a:tr h="789072">
                <a:tc>
                  <a:txBody>
                    <a:bodyPr/>
                    <a:lstStyle/>
                    <a:p>
                      <a:pPr algn="ctr"/>
                      <a:r>
                        <a:rPr lang="en-AU" sz="1800" b="1" kern="1200" dirty="0">
                          <a:solidFill>
                            <a:schemeClr val="lt1"/>
                          </a:solidFill>
                          <a:effectLst/>
                        </a:rPr>
                        <a:t>A1</a:t>
                      </a:r>
                      <a:endParaRPr lang="en-AU" sz="1800" b="1" kern="1200" dirty="0">
                        <a:solidFill>
                          <a:schemeClr val="lt1"/>
                        </a:solidFill>
                        <a:effectLst/>
                        <a:latin typeface="+mn-lt"/>
                        <a:ea typeface="+mn-ea"/>
                        <a:cs typeface="+mn-cs"/>
                      </a:endParaRPr>
                    </a:p>
                  </a:txBody>
                  <a:tcPr anchor="ctr"/>
                </a:tc>
                <a:tc>
                  <a:txBody>
                    <a:bodyPr/>
                    <a:lstStyle/>
                    <a:p>
                      <a:pPr algn="ctr"/>
                      <a:r>
                        <a:rPr lang="en-AU" sz="1800" b="1" kern="1200" dirty="0">
                          <a:solidFill>
                            <a:schemeClr val="lt1"/>
                          </a:solidFill>
                          <a:effectLst/>
                        </a:rPr>
                        <a:t>Performance Standard</a:t>
                      </a:r>
                      <a:endParaRPr lang="en-AU" sz="1800" b="1" kern="1200" dirty="0">
                        <a:solidFill>
                          <a:schemeClr val="lt1"/>
                        </a:solidFill>
                        <a:effectLst/>
                        <a:latin typeface="+mn-lt"/>
                        <a:ea typeface="+mn-ea"/>
                        <a:cs typeface="+mn-cs"/>
                      </a:endParaRPr>
                    </a:p>
                  </a:txBody>
                  <a:tcPr anchor="ctr"/>
                </a:tc>
                <a:tc>
                  <a:txBody>
                    <a:bodyPr/>
                    <a:lstStyle/>
                    <a:p>
                      <a:pPr algn="l"/>
                      <a:r>
                        <a:rPr lang="en-AU" sz="1800" b="1" kern="1200" dirty="0">
                          <a:solidFill>
                            <a:schemeClr val="lt1"/>
                          </a:solidFill>
                          <a:effectLst/>
                        </a:rPr>
                        <a:t>Some examples of how students may demonstrate this</a:t>
                      </a:r>
                      <a:endParaRPr lang="en-AU" sz="1800" b="1" kern="1200" dirty="0">
                        <a:solidFill>
                          <a:schemeClr val="lt1"/>
                        </a:solidFill>
                        <a:effectLst/>
                        <a:latin typeface="+mn-lt"/>
                        <a:ea typeface="+mn-ea"/>
                        <a:cs typeface="+mn-cs"/>
                      </a:endParaRPr>
                    </a:p>
                  </a:txBody>
                  <a:tcPr anchor="ctr"/>
                </a:tc>
                <a:extLst>
                  <a:ext uri="{0D108BD9-81ED-4DB2-BD59-A6C34878D82A}">
                    <a16:rowId xmlns:a16="http://schemas.microsoft.com/office/drawing/2014/main" val="418659291"/>
                  </a:ext>
                </a:extLst>
              </a:tr>
              <a:tr h="1348603">
                <a:tc>
                  <a:txBody>
                    <a:bodyPr/>
                    <a:lstStyle/>
                    <a:p>
                      <a:pPr algn="ctr"/>
                      <a:r>
                        <a:rPr lang="en-AU" sz="1800" b="1" kern="1200" dirty="0">
                          <a:solidFill>
                            <a:schemeClr val="dk1"/>
                          </a:solidFill>
                          <a:effectLst/>
                        </a:rPr>
                        <a:t>A</a:t>
                      </a:r>
                      <a:endParaRPr lang="en-AU" sz="1800" b="1" kern="1200" dirty="0">
                        <a:solidFill>
                          <a:schemeClr val="dk1"/>
                        </a:solidFill>
                        <a:effectLst/>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b="1" kern="1200" dirty="0">
                          <a:solidFill>
                            <a:schemeClr val="dk1"/>
                          </a:solidFill>
                          <a:effectLst/>
                        </a:rPr>
                        <a:t>Insightful</a:t>
                      </a:r>
                      <a:r>
                        <a:rPr lang="en-AU" sz="1800" kern="1200" dirty="0">
                          <a:solidFill>
                            <a:schemeClr val="dk1"/>
                          </a:solidFill>
                          <a:effectLst/>
                        </a:rPr>
                        <a:t> and </a:t>
                      </a:r>
                      <a:r>
                        <a:rPr lang="en-AU" sz="1800" b="1" kern="1200" dirty="0">
                          <a:solidFill>
                            <a:schemeClr val="dk1"/>
                          </a:solidFill>
                          <a:effectLst/>
                        </a:rPr>
                        <a:t>highly effective </a:t>
                      </a:r>
                      <a:r>
                        <a:rPr lang="en-AU" sz="1800" kern="1200" dirty="0">
                          <a:solidFill>
                            <a:schemeClr val="dk1"/>
                          </a:solidFill>
                          <a:effectLst/>
                        </a:rPr>
                        <a:t>contextual application</a:t>
                      </a:r>
                      <a:endParaRPr lang="en-AU" sz="1800" kern="1200" dirty="0">
                        <a:solidFill>
                          <a:schemeClr val="dk1"/>
                        </a:solidFill>
                        <a:effectLst/>
                        <a:latin typeface="+mn-lt"/>
                        <a:ea typeface="+mn-ea"/>
                        <a:cs typeface="+mn-cs"/>
                      </a:endParaRPr>
                    </a:p>
                  </a:txBody>
                  <a:tcPr anchor="ctr"/>
                </a:tc>
                <a:tc>
                  <a:txBody>
                    <a:bodyPr/>
                    <a:lstStyle/>
                    <a:p>
                      <a:r>
                        <a:rPr kumimoji="0" lang="en-AU" sz="1600" b="1" u="none" strike="noStrike" kern="1200" cap="none" spc="0" normalizeH="0" baseline="0" dirty="0">
                          <a:ln>
                            <a:noFill/>
                          </a:ln>
                          <a:solidFill>
                            <a:prstClr val="black"/>
                          </a:solidFill>
                          <a:effectLst/>
                          <a:uLnTx/>
                          <a:uFillTx/>
                        </a:rPr>
                        <a:t>Deep, refined and consistently accurate </a:t>
                      </a:r>
                      <a:r>
                        <a:rPr kumimoji="0" lang="en-AU" sz="1600" b="0" u="none" strike="noStrike" kern="1200" cap="none" spc="0" normalizeH="0" baseline="0" dirty="0">
                          <a:ln>
                            <a:noFill/>
                          </a:ln>
                          <a:solidFill>
                            <a:prstClr val="black"/>
                          </a:solidFill>
                          <a:effectLst/>
                          <a:uLnTx/>
                          <a:uFillTx/>
                        </a:rPr>
                        <a:t>use of relevant KU. </a:t>
                      </a:r>
                      <a:r>
                        <a:rPr kumimoji="0" lang="en-AU" sz="1600" b="1" u="none" strike="noStrike" kern="1200" cap="none" spc="0" normalizeH="0" baseline="0" dirty="0">
                          <a:ln>
                            <a:noFill/>
                          </a:ln>
                          <a:solidFill>
                            <a:prstClr val="black"/>
                          </a:solidFill>
                          <a:effectLst/>
                          <a:uLnTx/>
                          <a:uFillTx/>
                        </a:rPr>
                        <a:t>Focused use </a:t>
                      </a:r>
                      <a:r>
                        <a:rPr kumimoji="0" lang="en-AU" sz="1600" b="0" u="none" strike="noStrike" kern="1200" cap="none" spc="0" normalizeH="0" baseline="0" dirty="0">
                          <a:ln>
                            <a:noFill/>
                          </a:ln>
                          <a:solidFill>
                            <a:prstClr val="black"/>
                          </a:solidFill>
                          <a:effectLst/>
                          <a:uLnTx/>
                          <a:uFillTx/>
                        </a:rPr>
                        <a:t>of KU to make sense of movement concepts and/or strategies </a:t>
                      </a:r>
                      <a:r>
                        <a:rPr kumimoji="0" lang="en-AU" sz="1600" b="1" u="none" strike="noStrike" kern="1200" cap="none" spc="0" normalizeH="0" baseline="0" dirty="0">
                          <a:ln>
                            <a:noFill/>
                          </a:ln>
                          <a:solidFill>
                            <a:prstClr val="black"/>
                          </a:solidFill>
                          <a:effectLst/>
                          <a:uLnTx/>
                          <a:uFillTx/>
                        </a:rPr>
                        <a:t>specific to the context </a:t>
                      </a:r>
                      <a:r>
                        <a:rPr kumimoji="0" lang="en-AU" sz="1600" b="0" u="none" strike="noStrike" kern="1200" cap="none" spc="0" normalizeH="0" baseline="0" dirty="0">
                          <a:ln>
                            <a:noFill/>
                          </a:ln>
                          <a:solidFill>
                            <a:prstClr val="black"/>
                          </a:solidFill>
                          <a:effectLst/>
                          <a:uLnTx/>
                          <a:uFillTx/>
                        </a:rPr>
                        <a:t>of the physical activity and the participant/s. This is demonstrated when </a:t>
                      </a:r>
                      <a:r>
                        <a:rPr kumimoji="0" lang="en-AU" sz="1600" b="1" u="none" strike="noStrike" kern="1200" cap="none" spc="0" normalizeH="0" baseline="0" dirty="0">
                          <a:ln>
                            <a:noFill/>
                          </a:ln>
                          <a:solidFill>
                            <a:prstClr val="black"/>
                          </a:solidFill>
                          <a:effectLst/>
                          <a:uLnTx/>
                          <a:uFillTx/>
                        </a:rPr>
                        <a:t>using KU to inform</a:t>
                      </a:r>
                      <a:r>
                        <a:rPr kumimoji="0" lang="en-AU" sz="1600" b="0" u="none" strike="noStrike" kern="1200" cap="none" spc="0" normalizeH="0" baseline="0" dirty="0">
                          <a:ln>
                            <a:noFill/>
                          </a:ln>
                          <a:solidFill>
                            <a:prstClr val="black"/>
                          </a:solidFill>
                          <a:effectLst/>
                          <a:uLnTx/>
                          <a:uFillTx/>
                        </a:rPr>
                        <a:t>: the analysis and evaluation of evidence; the evaluation of participation or performance improvement; and the implementation and evaluation of strategies.</a:t>
                      </a:r>
                      <a:endPar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006862806"/>
                  </a:ext>
                </a:extLst>
              </a:tr>
              <a:tr h="1320800">
                <a:tc>
                  <a:txBody>
                    <a:bodyPr/>
                    <a:lstStyle/>
                    <a:p>
                      <a:pPr algn="ctr"/>
                      <a:r>
                        <a:rPr lang="en-AU" sz="1800" b="1" kern="1200" dirty="0">
                          <a:solidFill>
                            <a:schemeClr val="dk1"/>
                          </a:solidFill>
                          <a:effectLst/>
                        </a:rPr>
                        <a:t>B</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Considered</a:t>
                      </a:r>
                      <a:r>
                        <a:rPr lang="en-AU" sz="1800" kern="1200" dirty="0">
                          <a:solidFill>
                            <a:schemeClr val="dk1"/>
                          </a:solidFill>
                          <a:effectLst/>
                        </a:rPr>
                        <a:t> and </a:t>
                      </a:r>
                      <a:r>
                        <a:rPr lang="en-AU" sz="1800" b="1" kern="1200" dirty="0">
                          <a:solidFill>
                            <a:schemeClr val="dk1"/>
                          </a:solidFill>
                          <a:effectLst/>
                        </a:rPr>
                        <a:t>mostly effective</a:t>
                      </a:r>
                      <a:r>
                        <a:rPr lang="en-AU" sz="1800" kern="1200" dirty="0">
                          <a:solidFill>
                            <a:schemeClr val="dk1"/>
                          </a:solidFill>
                          <a:effectLst/>
                        </a:rPr>
                        <a:t> contextual application</a:t>
                      </a:r>
                      <a:endParaRPr lang="en-AU" sz="1800" kern="1200" dirty="0">
                        <a:solidFill>
                          <a:schemeClr val="dk1"/>
                        </a:solidFill>
                        <a:effectLst/>
                        <a:latin typeface="+mn-lt"/>
                        <a:ea typeface="+mn-ea"/>
                        <a:cs typeface="+mn-cs"/>
                      </a:endParaRPr>
                    </a:p>
                  </a:txBody>
                  <a:tcPr anchor="ctr"/>
                </a:tc>
                <a:tc>
                  <a:txBody>
                    <a:bodyPr/>
                    <a:lstStyle/>
                    <a:p>
                      <a:r>
                        <a:rPr kumimoji="0" lang="en-AU" sz="1600" b="1" u="none" strike="noStrike" kern="1200" cap="none" spc="0" normalizeH="0" baseline="0" dirty="0">
                          <a:ln>
                            <a:noFill/>
                          </a:ln>
                          <a:solidFill>
                            <a:prstClr val="black"/>
                          </a:solidFill>
                          <a:effectLst/>
                          <a:uLnTx/>
                          <a:uFillTx/>
                        </a:rPr>
                        <a:t>Relevant and accurate </a:t>
                      </a:r>
                      <a:r>
                        <a:rPr kumimoji="0" lang="en-AU" sz="1600" b="0" u="none" strike="noStrike" kern="1200" cap="none" spc="0" normalizeH="0" baseline="0" dirty="0">
                          <a:ln>
                            <a:noFill/>
                          </a:ln>
                          <a:solidFill>
                            <a:prstClr val="black"/>
                          </a:solidFill>
                          <a:effectLst/>
                          <a:uLnTx/>
                          <a:uFillTx/>
                        </a:rPr>
                        <a:t>KU is used to make sense of movement concepts and/or strategies. It can be clearly identified how </a:t>
                      </a:r>
                      <a:r>
                        <a:rPr kumimoji="0" lang="en-AU" sz="1600" b="1" u="none" strike="noStrike" kern="1200" cap="none" spc="0" normalizeH="0" baseline="0" dirty="0">
                          <a:ln>
                            <a:noFill/>
                          </a:ln>
                          <a:solidFill>
                            <a:prstClr val="black"/>
                          </a:solidFill>
                          <a:effectLst/>
                          <a:uLnTx/>
                          <a:uFillTx/>
                        </a:rPr>
                        <a:t>KU has been used (considered) to inform </a:t>
                      </a:r>
                      <a:r>
                        <a:rPr kumimoji="0" lang="en-AU" sz="1600" b="0" u="none" strike="noStrike" kern="1200" cap="none" spc="0" normalizeH="0" baseline="0" dirty="0">
                          <a:ln>
                            <a:noFill/>
                          </a:ln>
                          <a:solidFill>
                            <a:prstClr val="black"/>
                          </a:solidFill>
                          <a:effectLst/>
                          <a:uLnTx/>
                          <a:uFillTx/>
                        </a:rPr>
                        <a:t>analysis and evaluation of evidence, evaluation of improvement and the implementation and evaluation of strategies. This use of KU is specific to the physical activity and the participant/s.</a:t>
                      </a:r>
                      <a:endPar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279734385"/>
                  </a:ext>
                </a:extLst>
              </a:tr>
              <a:tr h="794806">
                <a:tc>
                  <a:txBody>
                    <a:bodyPr/>
                    <a:lstStyle/>
                    <a:p>
                      <a:pPr algn="ctr"/>
                      <a:r>
                        <a:rPr lang="en-AU" sz="1800" b="1" kern="1200" dirty="0">
                          <a:solidFill>
                            <a:schemeClr val="dk1"/>
                          </a:solidFill>
                          <a:effectLst/>
                        </a:rPr>
                        <a:t>C</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Contextual</a:t>
                      </a:r>
                      <a:r>
                        <a:rPr lang="en-AU" sz="1800" kern="1200" dirty="0">
                          <a:solidFill>
                            <a:schemeClr val="dk1"/>
                          </a:solidFill>
                          <a:effectLst/>
                        </a:rPr>
                        <a:t> application</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rPr>
                        <a:t>KU is </a:t>
                      </a:r>
                      <a:r>
                        <a:rPr kumimoji="0" lang="en-AU" sz="1600" b="1" u="none" strike="noStrike" kern="1200" cap="none" spc="0" normalizeH="0" baseline="0" dirty="0">
                          <a:ln>
                            <a:noFill/>
                          </a:ln>
                          <a:solidFill>
                            <a:prstClr val="black"/>
                          </a:solidFill>
                          <a:effectLst/>
                          <a:uLnTx/>
                          <a:uFillTx/>
                        </a:rPr>
                        <a:t>accurate</a:t>
                      </a:r>
                      <a:r>
                        <a:rPr kumimoji="0" lang="en-AU" sz="1600" b="0" u="none" strike="noStrike" kern="1200" cap="none" spc="0" normalizeH="0" baseline="0" dirty="0">
                          <a:ln>
                            <a:noFill/>
                          </a:ln>
                          <a:solidFill>
                            <a:prstClr val="black"/>
                          </a:solidFill>
                          <a:effectLst/>
                          <a:uLnTx/>
                          <a:uFillTx/>
                        </a:rPr>
                        <a:t> and there are </a:t>
                      </a:r>
                      <a:r>
                        <a:rPr kumimoji="0" lang="en-AU" sz="1600" b="1" u="none" strike="noStrike" kern="1200" cap="none" spc="0" normalizeH="0" baseline="0" dirty="0">
                          <a:ln>
                            <a:noFill/>
                          </a:ln>
                          <a:solidFill>
                            <a:prstClr val="black"/>
                          </a:solidFill>
                          <a:effectLst/>
                          <a:uLnTx/>
                          <a:uFillTx/>
                        </a:rPr>
                        <a:t>links</a:t>
                      </a:r>
                      <a:r>
                        <a:rPr kumimoji="0" lang="en-AU" sz="1600" b="0" u="none" strike="noStrike" kern="1200" cap="none" spc="0" normalizeH="0" baseline="0" dirty="0">
                          <a:ln>
                            <a:noFill/>
                          </a:ln>
                          <a:solidFill>
                            <a:prstClr val="black"/>
                          </a:solidFill>
                          <a:effectLst/>
                          <a:uLnTx/>
                          <a:uFillTx/>
                        </a:rPr>
                        <a:t> showing how </a:t>
                      </a:r>
                      <a:r>
                        <a:rPr kumimoji="0" lang="en-AU" sz="1600" b="1" u="none" strike="noStrike" kern="1200" cap="none" spc="0" normalizeH="0" baseline="0" dirty="0">
                          <a:ln>
                            <a:noFill/>
                          </a:ln>
                          <a:solidFill>
                            <a:prstClr val="black"/>
                          </a:solidFill>
                          <a:effectLst/>
                          <a:uLnTx/>
                          <a:uFillTx/>
                        </a:rPr>
                        <a:t>KU has been used to inform </a:t>
                      </a:r>
                      <a:r>
                        <a:rPr kumimoji="0" lang="en-AU" sz="1600" b="0" u="none" strike="noStrike" kern="1200" cap="none" spc="0" normalizeH="0" baseline="0" dirty="0">
                          <a:ln>
                            <a:noFill/>
                          </a:ln>
                          <a:solidFill>
                            <a:prstClr val="black"/>
                          </a:solidFill>
                          <a:effectLst/>
                          <a:uLnTx/>
                          <a:uFillTx/>
                        </a:rPr>
                        <a:t>other components of the task, including analysis and evaluation of evidence, evaluation of improvement and/or the implementation and evaluation of strategies. KU may be generalised but is </a:t>
                      </a:r>
                      <a:r>
                        <a:rPr kumimoji="0" lang="en-AU" sz="1600" b="1" u="none" strike="noStrike" kern="1200" cap="none" spc="0" normalizeH="0" baseline="0" dirty="0">
                          <a:ln>
                            <a:noFill/>
                          </a:ln>
                          <a:solidFill>
                            <a:prstClr val="black"/>
                          </a:solidFill>
                          <a:effectLst/>
                          <a:uLnTx/>
                          <a:uFillTx/>
                        </a:rPr>
                        <a:t>relevant</a:t>
                      </a:r>
                      <a:r>
                        <a:rPr kumimoji="0" lang="en-AU" sz="1600" b="0" u="none" strike="noStrike" kern="1200" cap="none" spc="0" normalizeH="0" baseline="0" dirty="0">
                          <a:ln>
                            <a:noFill/>
                          </a:ln>
                          <a:solidFill>
                            <a:prstClr val="black"/>
                          </a:solidFill>
                          <a:effectLst/>
                          <a:uLnTx/>
                          <a:uFillTx/>
                        </a:rPr>
                        <a:t> to the physical activity, the participant/s or both.</a:t>
                      </a:r>
                      <a:endPar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903777907"/>
                  </a:ext>
                </a:extLst>
              </a:tr>
              <a:tr h="767062">
                <a:tc>
                  <a:txBody>
                    <a:bodyPr/>
                    <a:lstStyle/>
                    <a:p>
                      <a:pPr algn="ctr"/>
                      <a:r>
                        <a:rPr lang="en-AU" sz="1800" b="1" kern="1200" dirty="0">
                          <a:solidFill>
                            <a:schemeClr val="dk1"/>
                          </a:solidFill>
                          <a:effectLst/>
                        </a:rPr>
                        <a:t>D</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Some</a:t>
                      </a:r>
                      <a:r>
                        <a:rPr lang="en-AU" sz="1800" kern="1200" dirty="0">
                          <a:solidFill>
                            <a:schemeClr val="dk1"/>
                          </a:solidFill>
                          <a:effectLst/>
                        </a:rPr>
                        <a:t> application</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KU is </a:t>
                      </a:r>
                      <a:r>
                        <a:rPr kumimoji="0" lang="en-AU" sz="1600" b="1" u="none" strike="noStrike" kern="1200" cap="none" spc="0" normalizeH="0" baseline="0" dirty="0">
                          <a:ln>
                            <a:noFill/>
                          </a:ln>
                          <a:solidFill>
                            <a:prstClr val="black"/>
                          </a:solidFill>
                          <a:effectLst/>
                          <a:uLnTx/>
                          <a:uFillTx/>
                          <a:latin typeface="+mn-lt"/>
                          <a:ea typeface="+mn-ea"/>
                          <a:cs typeface="+mn-cs"/>
                        </a:rPr>
                        <a:t>generalised. </a:t>
                      </a:r>
                      <a:r>
                        <a:rPr kumimoji="0" lang="en-AU" sz="1600" b="0" u="none" strike="noStrike" kern="1200" cap="none" spc="0" normalizeH="0" baseline="0" dirty="0">
                          <a:ln>
                            <a:noFill/>
                          </a:ln>
                          <a:solidFill>
                            <a:prstClr val="black"/>
                          </a:solidFill>
                          <a:effectLst/>
                          <a:uLnTx/>
                          <a:uFillTx/>
                          <a:latin typeface="+mn-lt"/>
                          <a:ea typeface="+mn-ea"/>
                          <a:cs typeface="+mn-cs"/>
                        </a:rPr>
                        <a:t>to the physical activity or participant/s. It is mostly accurate, particularly when recounted, but there may be some errors in how it is used to inform other components of the task.</a:t>
                      </a:r>
                    </a:p>
                  </a:txBody>
                  <a:tcPr anchor="ctr"/>
                </a:tc>
                <a:extLst>
                  <a:ext uri="{0D108BD9-81ED-4DB2-BD59-A6C34878D82A}">
                    <a16:rowId xmlns:a16="http://schemas.microsoft.com/office/drawing/2014/main" val="1266043509"/>
                  </a:ext>
                </a:extLst>
              </a:tr>
              <a:tr h="873297">
                <a:tc>
                  <a:txBody>
                    <a:bodyPr/>
                    <a:lstStyle/>
                    <a:p>
                      <a:pPr algn="ctr"/>
                      <a:r>
                        <a:rPr lang="en-AU" sz="1800" b="1" kern="1200" dirty="0">
                          <a:solidFill>
                            <a:schemeClr val="dk1"/>
                          </a:solidFill>
                          <a:effectLst/>
                        </a:rPr>
                        <a:t>E</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Attempted</a:t>
                      </a:r>
                      <a:r>
                        <a:rPr lang="en-AU" sz="1800" kern="1200" dirty="0">
                          <a:solidFill>
                            <a:schemeClr val="dk1"/>
                          </a:solidFill>
                          <a:effectLst/>
                        </a:rPr>
                        <a:t> application</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KU is </a:t>
                      </a:r>
                      <a:r>
                        <a:rPr kumimoji="0" lang="en-AU" sz="1600" b="1" u="none" strike="noStrike" kern="1200" cap="none" spc="0" normalizeH="0" baseline="0" dirty="0">
                          <a:ln>
                            <a:noFill/>
                          </a:ln>
                          <a:solidFill>
                            <a:prstClr val="black"/>
                          </a:solidFill>
                          <a:effectLst/>
                          <a:uLnTx/>
                          <a:uFillTx/>
                          <a:latin typeface="+mn-lt"/>
                          <a:ea typeface="+mn-ea"/>
                          <a:cs typeface="+mn-cs"/>
                        </a:rPr>
                        <a:t>stated</a:t>
                      </a:r>
                      <a:r>
                        <a:rPr kumimoji="0" lang="en-AU" sz="1600" b="0" u="none" strike="noStrike" kern="1200" cap="none" spc="0" normalizeH="0" baseline="0" dirty="0">
                          <a:ln>
                            <a:noFill/>
                          </a:ln>
                          <a:solidFill>
                            <a:prstClr val="black"/>
                          </a:solidFill>
                          <a:effectLst/>
                          <a:uLnTx/>
                          <a:uFillTx/>
                          <a:latin typeface="+mn-lt"/>
                          <a:ea typeface="+mn-ea"/>
                          <a:cs typeface="+mn-cs"/>
                        </a:rPr>
                        <a:t>. There may be some attempted links to the physical activity or participant/s.</a:t>
                      </a:r>
                    </a:p>
                  </a:txBody>
                  <a:tcPr anchor="ctr"/>
                </a:tc>
                <a:extLst>
                  <a:ext uri="{0D108BD9-81ED-4DB2-BD59-A6C34878D82A}">
                    <a16:rowId xmlns:a16="http://schemas.microsoft.com/office/drawing/2014/main" val="3081030576"/>
                  </a:ext>
                </a:extLst>
              </a:tr>
            </a:tbl>
          </a:graphicData>
        </a:graphic>
      </p:graphicFrame>
      <p:sp>
        <p:nvSpPr>
          <p:cNvPr id="4" name="TextBox 3">
            <a:extLst>
              <a:ext uri="{FF2B5EF4-FFF2-40B4-BE49-F238E27FC236}">
                <a16:creationId xmlns:a16="http://schemas.microsoft.com/office/drawing/2014/main" id="{C56732C7-47CD-435F-9F35-AD1D4D40DC6E}"/>
              </a:ext>
            </a:extLst>
          </p:cNvPr>
          <p:cNvSpPr txBox="1"/>
          <p:nvPr/>
        </p:nvSpPr>
        <p:spPr>
          <a:xfrm>
            <a:off x="136235" y="106891"/>
            <a:ext cx="11919528" cy="369332"/>
          </a:xfrm>
          <a:prstGeom prst="rect">
            <a:avLst/>
          </a:prstGeom>
          <a:noFill/>
        </p:spPr>
        <p:txBody>
          <a:bodyPr wrap="square">
            <a:spAutoFit/>
          </a:bodyPr>
          <a:lstStyle/>
          <a:p>
            <a:pPr>
              <a:spcAft>
                <a:spcPts val="600"/>
              </a:spcAft>
            </a:pPr>
            <a:r>
              <a:rPr lang="en-AU" sz="1800" dirty="0">
                <a:effectLst/>
              </a:rPr>
              <a:t>A1: Contextual application of knowledge and understanding to movement concepts and strategies.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440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a:extLst>
              <a:ext uri="{FF2B5EF4-FFF2-40B4-BE49-F238E27FC236}">
                <a16:creationId xmlns:a16="http://schemas.microsoft.com/office/drawing/2014/main" id="{B14A3DA9-3125-4E14-9FED-65668E3F151A}"/>
              </a:ext>
            </a:extLst>
          </p:cNvPr>
          <p:cNvGraphicFramePr>
            <a:graphicFrameLocks/>
          </p:cNvGraphicFramePr>
          <p:nvPr>
            <p:extLst>
              <p:ext uri="{D42A27DB-BD31-4B8C-83A1-F6EECF244321}">
                <p14:modId xmlns:p14="http://schemas.microsoft.com/office/powerpoint/2010/main" val="1943568333"/>
              </p:ext>
            </p:extLst>
          </p:nvPr>
        </p:nvGraphicFramePr>
        <p:xfrm>
          <a:off x="136234" y="576000"/>
          <a:ext cx="11919529" cy="5751161"/>
        </p:xfrm>
        <a:graphic>
          <a:graphicData uri="http://schemas.openxmlformats.org/drawingml/2006/table">
            <a:tbl>
              <a:tblPr firstRow="1" bandRow="1">
                <a:tableStyleId>{5C22544A-7EE6-4342-B048-85BDC9FD1C3A}</a:tableStyleId>
              </a:tblPr>
              <a:tblGrid>
                <a:gridCol w="653060">
                  <a:extLst>
                    <a:ext uri="{9D8B030D-6E8A-4147-A177-3AD203B41FA5}">
                      <a16:colId xmlns:a16="http://schemas.microsoft.com/office/drawing/2014/main" val="2729031686"/>
                    </a:ext>
                  </a:extLst>
                </a:gridCol>
                <a:gridCol w="2488078">
                  <a:extLst>
                    <a:ext uri="{9D8B030D-6E8A-4147-A177-3AD203B41FA5}">
                      <a16:colId xmlns:a16="http://schemas.microsoft.com/office/drawing/2014/main" val="1098426247"/>
                    </a:ext>
                  </a:extLst>
                </a:gridCol>
                <a:gridCol w="8778391">
                  <a:extLst>
                    <a:ext uri="{9D8B030D-6E8A-4147-A177-3AD203B41FA5}">
                      <a16:colId xmlns:a16="http://schemas.microsoft.com/office/drawing/2014/main" val="2588976099"/>
                    </a:ext>
                  </a:extLst>
                </a:gridCol>
              </a:tblGrid>
              <a:tr h="748393">
                <a:tc>
                  <a:txBody>
                    <a:bodyPr/>
                    <a:lstStyle/>
                    <a:p>
                      <a:pPr algn="ctr"/>
                      <a:r>
                        <a:rPr lang="en-AU" sz="1800" b="1" kern="1200" dirty="0">
                          <a:solidFill>
                            <a:schemeClr val="lt1"/>
                          </a:solidFill>
                          <a:effectLst/>
                        </a:rPr>
                        <a:t>A2</a:t>
                      </a:r>
                      <a:endParaRPr lang="en-AU" sz="1800" b="1" kern="1200" dirty="0">
                        <a:solidFill>
                          <a:schemeClr val="lt1"/>
                        </a:solidFill>
                        <a:effectLst/>
                        <a:latin typeface="+mn-lt"/>
                        <a:ea typeface="+mn-ea"/>
                        <a:cs typeface="+mn-cs"/>
                      </a:endParaRPr>
                    </a:p>
                  </a:txBody>
                  <a:tcPr anchor="ctr"/>
                </a:tc>
                <a:tc>
                  <a:txBody>
                    <a:bodyPr/>
                    <a:lstStyle/>
                    <a:p>
                      <a:pPr algn="ctr"/>
                      <a:r>
                        <a:rPr lang="en-AU" sz="1800" b="1" kern="1200" dirty="0">
                          <a:solidFill>
                            <a:schemeClr val="lt1"/>
                          </a:solidFill>
                          <a:effectLst/>
                        </a:rPr>
                        <a:t>Performance Standard</a:t>
                      </a:r>
                      <a:endParaRPr lang="en-AU" sz="1800" b="1" kern="1200" dirty="0">
                        <a:solidFill>
                          <a:schemeClr val="lt1"/>
                        </a:solidFill>
                        <a:effectLst/>
                        <a:latin typeface="+mn-lt"/>
                        <a:ea typeface="+mn-ea"/>
                        <a:cs typeface="+mn-cs"/>
                      </a:endParaRPr>
                    </a:p>
                  </a:txBody>
                  <a:tcPr anchor="ctr"/>
                </a:tc>
                <a:tc>
                  <a:txBody>
                    <a:bodyPr/>
                    <a:lstStyle/>
                    <a:p>
                      <a:pPr algn="l"/>
                      <a:r>
                        <a:rPr lang="en-AU" sz="1800" b="1" kern="1200" dirty="0">
                          <a:solidFill>
                            <a:schemeClr val="lt1"/>
                          </a:solidFill>
                          <a:effectLst/>
                        </a:rPr>
                        <a:t>Some examples of how students may demonstrate this</a:t>
                      </a:r>
                      <a:endParaRPr lang="en-AU" sz="1800" b="1" kern="1200" dirty="0">
                        <a:solidFill>
                          <a:schemeClr val="lt1"/>
                        </a:solidFill>
                        <a:effectLst/>
                        <a:latin typeface="+mn-lt"/>
                        <a:ea typeface="+mn-ea"/>
                        <a:cs typeface="+mn-cs"/>
                      </a:endParaRPr>
                    </a:p>
                  </a:txBody>
                  <a:tcPr anchor="ctr"/>
                </a:tc>
                <a:extLst>
                  <a:ext uri="{0D108BD9-81ED-4DB2-BD59-A6C34878D82A}">
                    <a16:rowId xmlns:a16="http://schemas.microsoft.com/office/drawing/2014/main" val="418659291"/>
                  </a:ext>
                </a:extLst>
              </a:tr>
              <a:tr h="1705612">
                <a:tc>
                  <a:txBody>
                    <a:bodyPr/>
                    <a:lstStyle/>
                    <a:p>
                      <a:pPr algn="ctr"/>
                      <a:r>
                        <a:rPr lang="en-AU" sz="1800" b="1" kern="1200" dirty="0">
                          <a:solidFill>
                            <a:schemeClr val="dk1"/>
                          </a:solidFill>
                          <a:effectLst/>
                        </a:rPr>
                        <a:t>A</a:t>
                      </a:r>
                      <a:endParaRPr lang="en-AU" sz="1800" b="1" kern="1200" dirty="0">
                        <a:solidFill>
                          <a:schemeClr val="dk1"/>
                        </a:solidFill>
                        <a:effectLst/>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b="1" kern="1200" dirty="0">
                          <a:solidFill>
                            <a:schemeClr val="dk1"/>
                          </a:solidFill>
                          <a:effectLst/>
                        </a:rPr>
                        <a:t>Highly effective </a:t>
                      </a:r>
                      <a:r>
                        <a:rPr lang="en-AU" sz="1800" kern="1200" dirty="0">
                          <a:solidFill>
                            <a:schemeClr val="dk1"/>
                          </a:solidFill>
                          <a:effectLst/>
                        </a:rPr>
                        <a:t>and </a:t>
                      </a:r>
                      <a:r>
                        <a:rPr lang="en-AU" sz="1800" b="1" kern="1200" dirty="0">
                          <a:solidFill>
                            <a:schemeClr val="dk1"/>
                          </a:solidFill>
                          <a:effectLst/>
                        </a:rPr>
                        <a:t>focused </a:t>
                      </a:r>
                      <a:r>
                        <a:rPr lang="en-AU" sz="1800" b="0" kern="1200" dirty="0">
                          <a:solidFill>
                            <a:schemeClr val="dk1"/>
                          </a:solidFill>
                          <a:effectLst/>
                        </a:rPr>
                        <a:t>application</a:t>
                      </a:r>
                      <a:endParaRPr lang="en-AU" sz="1800" b="1" kern="1200" dirty="0">
                        <a:solidFill>
                          <a:schemeClr val="dk1"/>
                        </a:solidFill>
                        <a:effectLst/>
                        <a:latin typeface="+mn-lt"/>
                        <a:ea typeface="+mn-ea"/>
                        <a:cs typeface="+mn-cs"/>
                      </a:endParaRPr>
                    </a:p>
                  </a:txBody>
                  <a:tcPr anchor="ctr"/>
                </a:tc>
                <a:tc>
                  <a:txBody>
                    <a:bodyPr/>
                    <a:lstStyle/>
                    <a:p>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tailors</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the use of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specific and identified</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collaborative skill/s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toward achieving an intended purpose</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for the physical activity context and the participant/s involved. The student adapts the use of the skill/s according to the context of the person/s they are collaborating with and the context of the situation. There may be multiple collaborative skills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used according to the needs of the situation</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and/or there is evidence of the skill/s being used and modified across multiple situations in order to achieve the intended outcomes related to the physical activity and participant/s.</a:t>
                      </a:r>
                    </a:p>
                  </a:txBody>
                  <a:tcPr anchor="ctr"/>
                </a:tc>
                <a:extLst>
                  <a:ext uri="{0D108BD9-81ED-4DB2-BD59-A6C34878D82A}">
                    <a16:rowId xmlns:a16="http://schemas.microsoft.com/office/drawing/2014/main" val="3006862806"/>
                  </a:ext>
                </a:extLst>
              </a:tr>
              <a:tr h="1011804">
                <a:tc>
                  <a:txBody>
                    <a:bodyPr/>
                    <a:lstStyle/>
                    <a:p>
                      <a:pPr algn="ctr"/>
                      <a:r>
                        <a:rPr lang="en-AU" sz="1800" b="1" kern="1200" dirty="0">
                          <a:solidFill>
                            <a:schemeClr val="dk1"/>
                          </a:solidFill>
                          <a:effectLst/>
                        </a:rPr>
                        <a:t>B</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Mostly effective </a:t>
                      </a:r>
                      <a:r>
                        <a:rPr lang="en-AU" sz="1800" kern="1200" dirty="0">
                          <a:solidFill>
                            <a:schemeClr val="dk1"/>
                          </a:solidFill>
                          <a:effectLst/>
                        </a:rPr>
                        <a:t>application</a:t>
                      </a:r>
                      <a:endParaRPr lang="en-AU" sz="1800" kern="1200" dirty="0">
                        <a:solidFill>
                          <a:schemeClr val="dk1"/>
                        </a:solidFill>
                        <a:effectLst/>
                        <a:latin typeface="+mn-lt"/>
                        <a:ea typeface="+mn-ea"/>
                        <a:cs typeface="+mn-cs"/>
                      </a:endParaRPr>
                    </a:p>
                  </a:txBody>
                  <a:tcPr anchor="ctr"/>
                </a:tc>
                <a:tc>
                  <a:txBody>
                    <a:bodyPr/>
                    <a:lstStyle/>
                    <a:p>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identifies</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the collaborative skill/s they are using and how they are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intended to impact the outcomes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the physical activity and/or participant/s. There may be multiple collaborative skill/s used. The student may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adapt the skill/s used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according to the person/s they are collaborating with and the situation.</a:t>
                      </a:r>
                    </a:p>
                  </a:txBody>
                  <a:tcPr anchor="ctr"/>
                </a:tc>
                <a:extLst>
                  <a:ext uri="{0D108BD9-81ED-4DB2-BD59-A6C34878D82A}">
                    <a16:rowId xmlns:a16="http://schemas.microsoft.com/office/drawing/2014/main" val="279734385"/>
                  </a:ext>
                </a:extLst>
              </a:tr>
              <a:tr h="780534">
                <a:tc>
                  <a:txBody>
                    <a:bodyPr/>
                    <a:lstStyle/>
                    <a:p>
                      <a:pPr algn="ctr"/>
                      <a:r>
                        <a:rPr lang="en-AU" sz="1800" b="1" kern="1200" dirty="0">
                          <a:solidFill>
                            <a:schemeClr val="dk1"/>
                          </a:solidFill>
                          <a:effectLst/>
                        </a:rPr>
                        <a:t>C</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Generally effective </a:t>
                      </a:r>
                      <a:r>
                        <a:rPr lang="en-AU" sz="1800" kern="1200" dirty="0">
                          <a:solidFill>
                            <a:schemeClr val="dk1"/>
                          </a:solidFill>
                          <a:effectLst/>
                        </a:rPr>
                        <a:t>application</a:t>
                      </a:r>
                      <a:endParaRPr lang="en-AU" sz="1800" kern="1200" dirty="0">
                        <a:solidFill>
                          <a:schemeClr val="dk1"/>
                        </a:solidFill>
                        <a:effectLst/>
                        <a:latin typeface="+mn-lt"/>
                        <a:ea typeface="+mn-ea"/>
                        <a:cs typeface="+mn-cs"/>
                      </a:endParaRPr>
                    </a:p>
                  </a:txBody>
                  <a:tcPr anchor="ctr"/>
                </a:tc>
                <a:tc>
                  <a:txBody>
                    <a:bodyPr/>
                    <a:lstStyle/>
                    <a:p>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uses</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collaborative skill/s within a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physical activity context</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The collaborative skill/s may be broad or general in nature, but their use by the student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achieves an outcome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the participant/s and/or physical activity.</a:t>
                      </a:r>
                    </a:p>
                  </a:txBody>
                  <a:tcPr anchor="ctr"/>
                </a:tc>
                <a:extLst>
                  <a:ext uri="{0D108BD9-81ED-4DB2-BD59-A6C34878D82A}">
                    <a16:rowId xmlns:a16="http://schemas.microsoft.com/office/drawing/2014/main" val="3903777907"/>
                  </a:ext>
                </a:extLst>
              </a:tr>
              <a:tr h="570774">
                <a:tc>
                  <a:txBody>
                    <a:bodyPr/>
                    <a:lstStyle/>
                    <a:p>
                      <a:pPr algn="ctr"/>
                      <a:r>
                        <a:rPr lang="en-AU" sz="1800" b="1" kern="1200" dirty="0">
                          <a:solidFill>
                            <a:schemeClr val="dk1"/>
                          </a:solidFill>
                          <a:effectLst/>
                        </a:rPr>
                        <a:t>D</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Some</a:t>
                      </a:r>
                      <a:r>
                        <a:rPr lang="en-AU" sz="1800" kern="1200" dirty="0">
                          <a:solidFill>
                            <a:schemeClr val="dk1"/>
                          </a:solidFill>
                          <a:effectLst/>
                        </a:rPr>
                        <a:t> application</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Student </a:t>
                      </a:r>
                      <a:r>
                        <a:rPr kumimoji="0" lang="en-AU" sz="1600" b="1" u="none" strike="noStrike" kern="1200" cap="none" spc="0" normalizeH="0" baseline="0" dirty="0">
                          <a:ln>
                            <a:noFill/>
                          </a:ln>
                          <a:solidFill>
                            <a:prstClr val="black"/>
                          </a:solidFill>
                          <a:effectLst/>
                          <a:uLnTx/>
                          <a:uFillTx/>
                          <a:latin typeface="+mn-lt"/>
                          <a:ea typeface="+mn-ea"/>
                          <a:cs typeface="+mn-cs"/>
                        </a:rPr>
                        <a:t>generalises</a:t>
                      </a:r>
                      <a:r>
                        <a:rPr kumimoji="0" lang="en-AU" sz="1600" b="0" u="none" strike="noStrike" kern="1200" cap="none" spc="0" normalizeH="0" baseline="0" dirty="0">
                          <a:ln>
                            <a:noFill/>
                          </a:ln>
                          <a:solidFill>
                            <a:prstClr val="black"/>
                          </a:solidFill>
                          <a:effectLst/>
                          <a:uLnTx/>
                          <a:uFillTx/>
                          <a:latin typeface="+mn-lt"/>
                          <a:ea typeface="+mn-ea"/>
                          <a:cs typeface="+mn-cs"/>
                        </a:rPr>
                        <a:t> their use of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collaborative </a:t>
                      </a:r>
                      <a:r>
                        <a:rPr kumimoji="0" lang="en-AU" sz="1600" b="0" u="none" strike="noStrike" kern="1200" cap="none" spc="0" normalizeH="0" baseline="0" dirty="0">
                          <a:ln>
                            <a:noFill/>
                          </a:ln>
                          <a:solidFill>
                            <a:prstClr val="black"/>
                          </a:solidFill>
                          <a:effectLst/>
                          <a:uLnTx/>
                          <a:uFillTx/>
                          <a:latin typeface="+mn-lt"/>
                          <a:ea typeface="+mn-ea"/>
                          <a:cs typeface="+mn-cs"/>
                        </a:rPr>
                        <a:t>skill/s. The skill/s are used within a physical activity context.</a:t>
                      </a:r>
                    </a:p>
                  </a:txBody>
                  <a:tcPr anchor="ctr"/>
                </a:tc>
                <a:extLst>
                  <a:ext uri="{0D108BD9-81ED-4DB2-BD59-A6C34878D82A}">
                    <a16:rowId xmlns:a16="http://schemas.microsoft.com/office/drawing/2014/main" val="1266043509"/>
                  </a:ext>
                </a:extLst>
              </a:tr>
              <a:tr h="828276">
                <a:tc>
                  <a:txBody>
                    <a:bodyPr/>
                    <a:lstStyle/>
                    <a:p>
                      <a:pPr algn="ctr"/>
                      <a:r>
                        <a:rPr lang="en-AU" sz="1800" b="1" kern="1200" dirty="0">
                          <a:solidFill>
                            <a:schemeClr val="dk1"/>
                          </a:solidFill>
                          <a:effectLst/>
                        </a:rPr>
                        <a:t>E</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Attempted</a:t>
                      </a:r>
                      <a:r>
                        <a:rPr lang="en-AU" sz="1800" kern="1200" dirty="0">
                          <a:solidFill>
                            <a:schemeClr val="dk1"/>
                          </a:solidFill>
                          <a:effectLst/>
                        </a:rPr>
                        <a:t> application</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Student </a:t>
                      </a:r>
                      <a:r>
                        <a:rPr kumimoji="0" lang="en-AU" sz="1600" b="1" u="none" strike="noStrike" kern="1200" cap="none" spc="0" normalizeH="0" baseline="0" dirty="0">
                          <a:ln>
                            <a:noFill/>
                          </a:ln>
                          <a:solidFill>
                            <a:prstClr val="black"/>
                          </a:solidFill>
                          <a:effectLst/>
                          <a:uLnTx/>
                          <a:uFillTx/>
                          <a:latin typeface="+mn-lt"/>
                          <a:ea typeface="+mn-ea"/>
                          <a:cs typeface="+mn-cs"/>
                        </a:rPr>
                        <a:t>references</a:t>
                      </a:r>
                      <a:r>
                        <a:rPr kumimoji="0" lang="en-AU" sz="1600" b="0" u="none" strike="noStrike" kern="1200" cap="none" spc="0" normalizeH="0" baseline="0" dirty="0">
                          <a:ln>
                            <a:noFill/>
                          </a:ln>
                          <a:solidFill>
                            <a:prstClr val="black"/>
                          </a:solidFill>
                          <a:effectLst/>
                          <a:uLnTx/>
                          <a:uFillTx/>
                          <a:latin typeface="+mn-lt"/>
                          <a:ea typeface="+mn-ea"/>
                          <a:cs typeface="+mn-cs"/>
                        </a:rPr>
                        <a:t>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collaborative </a:t>
                      </a:r>
                      <a:r>
                        <a:rPr kumimoji="0" lang="en-AU" sz="1600" b="0" u="none" strike="noStrike" kern="1200" cap="none" spc="0" normalizeH="0" baseline="0" dirty="0">
                          <a:ln>
                            <a:noFill/>
                          </a:ln>
                          <a:solidFill>
                            <a:prstClr val="black"/>
                          </a:solidFill>
                          <a:effectLst/>
                          <a:uLnTx/>
                          <a:uFillTx/>
                          <a:latin typeface="+mn-lt"/>
                          <a:ea typeface="+mn-ea"/>
                          <a:cs typeface="+mn-cs"/>
                        </a:rPr>
                        <a:t>skill/s. There is minimal evidence of how the skill/s were used within a physical activity context.</a:t>
                      </a:r>
                    </a:p>
                  </a:txBody>
                  <a:tcPr anchor="ctr"/>
                </a:tc>
                <a:extLst>
                  <a:ext uri="{0D108BD9-81ED-4DB2-BD59-A6C34878D82A}">
                    <a16:rowId xmlns:a16="http://schemas.microsoft.com/office/drawing/2014/main" val="3081030576"/>
                  </a:ext>
                </a:extLst>
              </a:tr>
            </a:tbl>
          </a:graphicData>
        </a:graphic>
      </p:graphicFrame>
      <p:sp>
        <p:nvSpPr>
          <p:cNvPr id="3" name="TextBox 2">
            <a:extLst>
              <a:ext uri="{FF2B5EF4-FFF2-40B4-BE49-F238E27FC236}">
                <a16:creationId xmlns:a16="http://schemas.microsoft.com/office/drawing/2014/main" id="{49AEE859-6EFF-428E-9B6C-C89AC47E6D35}"/>
              </a:ext>
            </a:extLst>
          </p:cNvPr>
          <p:cNvSpPr txBox="1"/>
          <p:nvPr/>
        </p:nvSpPr>
        <p:spPr>
          <a:xfrm>
            <a:off x="136235" y="106891"/>
            <a:ext cx="11919528" cy="369332"/>
          </a:xfrm>
          <a:prstGeom prst="rect">
            <a:avLst/>
          </a:prstGeom>
          <a:noFill/>
        </p:spPr>
        <p:txBody>
          <a:bodyPr wrap="square">
            <a:spAutoFit/>
          </a:bodyPr>
          <a:lstStyle/>
          <a:p>
            <a:pPr>
              <a:spcAft>
                <a:spcPts val="600"/>
              </a:spcAft>
            </a:pPr>
            <a:r>
              <a:rPr lang="en-AU" sz="1800" dirty="0">
                <a:effectLst/>
              </a:rPr>
              <a:t>A2: Application of collaborative skills in physical activity contexts.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74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a:extLst>
              <a:ext uri="{FF2B5EF4-FFF2-40B4-BE49-F238E27FC236}">
                <a16:creationId xmlns:a16="http://schemas.microsoft.com/office/drawing/2014/main" id="{B14A3DA9-3125-4E14-9FED-65668E3F151A}"/>
              </a:ext>
            </a:extLst>
          </p:cNvPr>
          <p:cNvGraphicFramePr>
            <a:graphicFrameLocks/>
          </p:cNvGraphicFramePr>
          <p:nvPr>
            <p:extLst>
              <p:ext uri="{D42A27DB-BD31-4B8C-83A1-F6EECF244321}">
                <p14:modId xmlns:p14="http://schemas.microsoft.com/office/powerpoint/2010/main" val="2778756603"/>
              </p:ext>
            </p:extLst>
          </p:nvPr>
        </p:nvGraphicFramePr>
        <p:xfrm>
          <a:off x="136235" y="576000"/>
          <a:ext cx="11919529" cy="6223202"/>
        </p:xfrm>
        <a:graphic>
          <a:graphicData uri="http://schemas.openxmlformats.org/drawingml/2006/table">
            <a:tbl>
              <a:tblPr firstRow="1" bandRow="1">
                <a:tableStyleId>{F5AB1C69-6EDB-4FF4-983F-18BD219EF322}</a:tableStyleId>
              </a:tblPr>
              <a:tblGrid>
                <a:gridCol w="653060">
                  <a:extLst>
                    <a:ext uri="{9D8B030D-6E8A-4147-A177-3AD203B41FA5}">
                      <a16:colId xmlns:a16="http://schemas.microsoft.com/office/drawing/2014/main" val="2729031686"/>
                    </a:ext>
                  </a:extLst>
                </a:gridCol>
                <a:gridCol w="2415131">
                  <a:extLst>
                    <a:ext uri="{9D8B030D-6E8A-4147-A177-3AD203B41FA5}">
                      <a16:colId xmlns:a16="http://schemas.microsoft.com/office/drawing/2014/main" val="1098426247"/>
                    </a:ext>
                  </a:extLst>
                </a:gridCol>
                <a:gridCol w="8851338">
                  <a:extLst>
                    <a:ext uri="{9D8B030D-6E8A-4147-A177-3AD203B41FA5}">
                      <a16:colId xmlns:a16="http://schemas.microsoft.com/office/drawing/2014/main" val="2588976099"/>
                    </a:ext>
                  </a:extLst>
                </a:gridCol>
              </a:tblGrid>
              <a:tr h="696964">
                <a:tc>
                  <a:txBody>
                    <a:bodyPr/>
                    <a:lstStyle/>
                    <a:p>
                      <a:pPr algn="ctr"/>
                      <a:r>
                        <a:rPr lang="en-AU" sz="1800" b="1" kern="1200" dirty="0">
                          <a:solidFill>
                            <a:schemeClr val="lt1"/>
                          </a:solidFill>
                          <a:effectLst/>
                        </a:rPr>
                        <a:t>A3</a:t>
                      </a:r>
                      <a:endParaRPr lang="en-AU" sz="1800" b="1" kern="1200" dirty="0">
                        <a:solidFill>
                          <a:schemeClr val="lt1"/>
                        </a:solidFill>
                        <a:effectLst/>
                        <a:latin typeface="+mn-lt"/>
                        <a:ea typeface="+mn-ea"/>
                        <a:cs typeface="+mn-cs"/>
                      </a:endParaRPr>
                    </a:p>
                  </a:txBody>
                  <a:tcPr anchor="ctr"/>
                </a:tc>
                <a:tc>
                  <a:txBody>
                    <a:bodyPr/>
                    <a:lstStyle/>
                    <a:p>
                      <a:pPr algn="ctr"/>
                      <a:r>
                        <a:rPr lang="en-AU" sz="1800" b="1" kern="1200" dirty="0">
                          <a:solidFill>
                            <a:schemeClr val="lt1"/>
                          </a:solidFill>
                          <a:effectLst/>
                        </a:rPr>
                        <a:t>Performance Standard</a:t>
                      </a:r>
                      <a:endParaRPr lang="en-AU" sz="1800" b="1" kern="1200" dirty="0">
                        <a:solidFill>
                          <a:schemeClr val="lt1"/>
                        </a:solidFill>
                        <a:effectLst/>
                        <a:latin typeface="+mn-lt"/>
                        <a:ea typeface="+mn-ea"/>
                        <a:cs typeface="+mn-cs"/>
                      </a:endParaRPr>
                    </a:p>
                  </a:txBody>
                  <a:tcPr anchor="ctr"/>
                </a:tc>
                <a:tc>
                  <a:txBody>
                    <a:bodyPr/>
                    <a:lstStyle/>
                    <a:p>
                      <a:pPr algn="l"/>
                      <a:r>
                        <a:rPr lang="en-AU" sz="1800" b="1" kern="1200" dirty="0">
                          <a:solidFill>
                            <a:schemeClr val="lt1"/>
                          </a:solidFill>
                          <a:effectLst/>
                        </a:rPr>
                        <a:t>Some examples of how students may demonstrate this</a:t>
                      </a:r>
                      <a:endParaRPr lang="en-AU" sz="1800" b="1" kern="1200" dirty="0">
                        <a:solidFill>
                          <a:schemeClr val="lt1"/>
                        </a:solidFill>
                        <a:effectLst/>
                        <a:latin typeface="+mn-lt"/>
                        <a:ea typeface="+mn-ea"/>
                        <a:cs typeface="+mn-cs"/>
                      </a:endParaRPr>
                    </a:p>
                  </a:txBody>
                  <a:tcPr anchor="ctr"/>
                </a:tc>
                <a:extLst>
                  <a:ext uri="{0D108BD9-81ED-4DB2-BD59-A6C34878D82A}">
                    <a16:rowId xmlns:a16="http://schemas.microsoft.com/office/drawing/2014/main" val="418659291"/>
                  </a:ext>
                </a:extLst>
              </a:tr>
              <a:tr h="1780131">
                <a:tc>
                  <a:txBody>
                    <a:bodyPr/>
                    <a:lstStyle/>
                    <a:p>
                      <a:pPr algn="ctr"/>
                      <a:r>
                        <a:rPr lang="en-AU" sz="1800" b="1" kern="1200" dirty="0">
                          <a:solidFill>
                            <a:schemeClr val="dk1"/>
                          </a:solidFill>
                          <a:effectLst/>
                        </a:rPr>
                        <a:t>A</a:t>
                      </a:r>
                      <a:endParaRPr lang="en-AU" sz="1800" b="1" kern="1200" dirty="0">
                        <a:solidFill>
                          <a:schemeClr val="dk1"/>
                        </a:solidFill>
                        <a:effectLst/>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b="1" kern="1200" dirty="0">
                          <a:solidFill>
                            <a:schemeClr val="dk1"/>
                          </a:solidFill>
                          <a:effectLst/>
                        </a:rPr>
                        <a:t>Highly strategic </a:t>
                      </a:r>
                      <a:r>
                        <a:rPr lang="en-AU" sz="1800" b="0" kern="1200" dirty="0">
                          <a:solidFill>
                            <a:schemeClr val="dk1"/>
                          </a:solidFill>
                          <a:effectLst/>
                        </a:rPr>
                        <a:t>application and implementation</a:t>
                      </a:r>
                      <a:endParaRPr lang="en-AU" sz="1800" b="1" kern="1200" dirty="0">
                        <a:solidFill>
                          <a:schemeClr val="dk1"/>
                        </a:solidFill>
                        <a:effectLst/>
                        <a:latin typeface="+mn-lt"/>
                        <a:ea typeface="+mn-ea"/>
                        <a:cs typeface="+mn-cs"/>
                      </a:endParaRPr>
                    </a:p>
                  </a:txBody>
                  <a:tcPr anchor="ctr"/>
                </a:tc>
                <a:tc>
                  <a:txBody>
                    <a:bodyPr/>
                    <a:lstStyle/>
                    <a:p>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plans and implements strategies that are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informed by the evidence of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(information about) the participation/performance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and</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intended outcomes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improving participation/performance. Strategies are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refined, modified and changed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according to evidence collected and analysed about the participation/performance and evaluation of previously implemented strategies.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Specific consideration is given to the context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of the physical activity and participant/s in planning strategies and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adapting</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how they are implemented. As a result, strategies are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consistently relevant and tailored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the context, including any goals or outcomes for which they are intended to achieve.</a:t>
                      </a:r>
                    </a:p>
                  </a:txBody>
                  <a:tcPr anchor="ctr"/>
                </a:tc>
                <a:extLst>
                  <a:ext uri="{0D108BD9-81ED-4DB2-BD59-A6C34878D82A}">
                    <a16:rowId xmlns:a16="http://schemas.microsoft.com/office/drawing/2014/main" val="3006862806"/>
                  </a:ext>
                </a:extLst>
              </a:tr>
              <a:tr h="1056010">
                <a:tc>
                  <a:txBody>
                    <a:bodyPr/>
                    <a:lstStyle/>
                    <a:p>
                      <a:pPr algn="ctr"/>
                      <a:r>
                        <a:rPr lang="en-AU" sz="1800" b="1" kern="1200" dirty="0">
                          <a:solidFill>
                            <a:schemeClr val="dk1"/>
                          </a:solidFill>
                          <a:effectLst/>
                        </a:rPr>
                        <a:t>B</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Strategic </a:t>
                      </a:r>
                      <a:r>
                        <a:rPr lang="en-AU" sz="1800" b="0" kern="1200" dirty="0">
                          <a:solidFill>
                            <a:schemeClr val="dk1"/>
                          </a:solidFill>
                          <a:effectLst/>
                        </a:rPr>
                        <a:t>application and implementation</a:t>
                      </a:r>
                      <a:endParaRPr lang="en-AU" sz="1800" kern="1200" dirty="0">
                        <a:solidFill>
                          <a:schemeClr val="dk1"/>
                        </a:solidFill>
                        <a:effectLst/>
                        <a:latin typeface="+mn-lt"/>
                        <a:ea typeface="+mn-ea"/>
                        <a:cs typeface="+mn-cs"/>
                      </a:endParaRPr>
                    </a:p>
                  </a:txBody>
                  <a:tcPr anchor="ctr"/>
                </a:tc>
                <a:tc>
                  <a:txBody>
                    <a:bodyPr/>
                    <a:lstStyle/>
                    <a:p>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plans and implements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appropriate strategies that are informed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by evidence (information about) the participation/performance, with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relevance for the goals/intended outcomes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improving participation/performance. Strategies are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refined, modified or changed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in response to evidence collected about the participation/performance and/or evaluation of previously implemented strategies.</a:t>
                      </a:r>
                    </a:p>
                  </a:txBody>
                  <a:tcPr anchor="ctr"/>
                </a:tc>
                <a:extLst>
                  <a:ext uri="{0D108BD9-81ED-4DB2-BD59-A6C34878D82A}">
                    <a16:rowId xmlns:a16="http://schemas.microsoft.com/office/drawing/2014/main" val="279734385"/>
                  </a:ext>
                </a:extLst>
              </a:tr>
              <a:tr h="1056010">
                <a:tc>
                  <a:txBody>
                    <a:bodyPr/>
                    <a:lstStyle/>
                    <a:p>
                      <a:pPr algn="ctr"/>
                      <a:r>
                        <a:rPr lang="en-AU" sz="1800" b="1" kern="1200" dirty="0">
                          <a:solidFill>
                            <a:schemeClr val="dk1"/>
                          </a:solidFill>
                          <a:effectLst/>
                        </a:rPr>
                        <a:t>C</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Competent </a:t>
                      </a:r>
                      <a:r>
                        <a:rPr lang="en-AU" sz="1800" b="0" kern="1200" dirty="0">
                          <a:solidFill>
                            <a:schemeClr val="dk1"/>
                          </a:solidFill>
                          <a:effectLst/>
                        </a:rPr>
                        <a:t>application and implementation</a:t>
                      </a:r>
                      <a:endParaRPr lang="en-AU" sz="18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uses some evidence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of the participation/performance when planning strategies for implementation. It is clear how the strategies are intended to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impact the participation/performance outcomes</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but the strategies may be broad or generally relevant. Strategies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may be modified or changed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in response to evidence collected or evaluation of previously implemented strategies.</a:t>
                      </a:r>
                    </a:p>
                  </a:txBody>
                  <a:tcPr anchor="ctr"/>
                </a:tc>
                <a:extLst>
                  <a:ext uri="{0D108BD9-81ED-4DB2-BD59-A6C34878D82A}">
                    <a16:rowId xmlns:a16="http://schemas.microsoft.com/office/drawing/2014/main" val="3903777907"/>
                  </a:ext>
                </a:extLst>
              </a:tr>
              <a:tr h="814636">
                <a:tc>
                  <a:txBody>
                    <a:bodyPr/>
                    <a:lstStyle/>
                    <a:p>
                      <a:pPr algn="ctr"/>
                      <a:r>
                        <a:rPr lang="en-AU" sz="1800" b="1" kern="1200" dirty="0">
                          <a:solidFill>
                            <a:schemeClr val="dk1"/>
                          </a:solidFill>
                          <a:effectLst/>
                        </a:rPr>
                        <a:t>D</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Some</a:t>
                      </a:r>
                      <a:r>
                        <a:rPr lang="en-AU" sz="1800" kern="1200" dirty="0">
                          <a:solidFill>
                            <a:schemeClr val="dk1"/>
                          </a:solidFill>
                          <a:effectLst/>
                        </a:rPr>
                        <a:t> application </a:t>
                      </a:r>
                      <a:r>
                        <a:rPr lang="en-AU" sz="1800" b="0" kern="1200" dirty="0">
                          <a:solidFill>
                            <a:schemeClr val="dk1"/>
                          </a:solidFill>
                          <a:effectLst/>
                        </a:rPr>
                        <a:t>and implementation</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Student implements strategies that are </a:t>
                      </a:r>
                      <a:r>
                        <a:rPr kumimoji="0" lang="en-AU" sz="1600" b="1" u="none" strike="noStrike" kern="1200" cap="none" spc="0" normalizeH="0" baseline="0" dirty="0">
                          <a:ln>
                            <a:noFill/>
                          </a:ln>
                          <a:solidFill>
                            <a:prstClr val="black"/>
                          </a:solidFill>
                          <a:effectLst/>
                          <a:uLnTx/>
                          <a:uFillTx/>
                          <a:latin typeface="+mn-lt"/>
                          <a:ea typeface="+mn-ea"/>
                          <a:cs typeface="+mn-cs"/>
                        </a:rPr>
                        <a:t>mostly relevant </a:t>
                      </a:r>
                      <a:r>
                        <a:rPr kumimoji="0" lang="en-AU" sz="1600" b="0" u="none" strike="noStrike" kern="1200" cap="none" spc="0" normalizeH="0" baseline="0" dirty="0">
                          <a:ln>
                            <a:noFill/>
                          </a:ln>
                          <a:solidFill>
                            <a:prstClr val="black"/>
                          </a:solidFill>
                          <a:effectLst/>
                          <a:uLnTx/>
                          <a:uFillTx/>
                          <a:latin typeface="+mn-lt"/>
                          <a:ea typeface="+mn-ea"/>
                          <a:cs typeface="+mn-cs"/>
                        </a:rPr>
                        <a:t>to improving participation/performance in the physical activity. There may be evidence of the participation/performance used when planning strategies. Limited changes or modifications to strategies are made.</a:t>
                      </a:r>
                    </a:p>
                  </a:txBody>
                  <a:tcPr anchor="ctr"/>
                </a:tc>
                <a:extLst>
                  <a:ext uri="{0D108BD9-81ED-4DB2-BD59-A6C34878D82A}">
                    <a16:rowId xmlns:a16="http://schemas.microsoft.com/office/drawing/2014/main" val="1266043509"/>
                  </a:ext>
                </a:extLst>
              </a:tr>
              <a:tr h="771358">
                <a:tc>
                  <a:txBody>
                    <a:bodyPr/>
                    <a:lstStyle/>
                    <a:p>
                      <a:pPr algn="ctr"/>
                      <a:r>
                        <a:rPr lang="en-AU" sz="1800" b="1" kern="1200" dirty="0">
                          <a:solidFill>
                            <a:schemeClr val="dk1"/>
                          </a:solidFill>
                          <a:effectLst/>
                        </a:rPr>
                        <a:t>E</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Attempted</a:t>
                      </a:r>
                      <a:r>
                        <a:rPr lang="en-AU" sz="1800" kern="1200" dirty="0">
                          <a:solidFill>
                            <a:schemeClr val="dk1"/>
                          </a:solidFill>
                          <a:effectLst/>
                        </a:rPr>
                        <a:t> application </a:t>
                      </a:r>
                      <a:r>
                        <a:rPr lang="en-AU" sz="1800" b="0" kern="1200" dirty="0">
                          <a:solidFill>
                            <a:schemeClr val="dk1"/>
                          </a:solidFill>
                          <a:effectLst/>
                        </a:rPr>
                        <a:t>and implementation</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Student </a:t>
                      </a:r>
                      <a:r>
                        <a:rPr kumimoji="0" lang="en-AU" sz="1600" b="1" u="none" strike="noStrike" kern="1200" cap="none" spc="0" normalizeH="0" baseline="0" dirty="0">
                          <a:ln>
                            <a:noFill/>
                          </a:ln>
                          <a:solidFill>
                            <a:prstClr val="black"/>
                          </a:solidFill>
                          <a:effectLst/>
                          <a:uLnTx/>
                          <a:uFillTx/>
                          <a:latin typeface="+mn-lt"/>
                          <a:ea typeface="+mn-ea"/>
                          <a:cs typeface="+mn-cs"/>
                        </a:rPr>
                        <a:t>identifies</a:t>
                      </a:r>
                      <a:r>
                        <a:rPr kumimoji="0" lang="en-AU" sz="1600" b="0" u="none" strike="noStrike" kern="1200" cap="none" spc="0" normalizeH="0" baseline="0" dirty="0">
                          <a:ln>
                            <a:noFill/>
                          </a:ln>
                          <a:solidFill>
                            <a:prstClr val="black"/>
                          </a:solidFill>
                          <a:effectLst/>
                          <a:uLnTx/>
                          <a:uFillTx/>
                          <a:latin typeface="+mn-lt"/>
                          <a:ea typeface="+mn-ea"/>
                          <a:cs typeface="+mn-cs"/>
                        </a:rPr>
                        <a:t> the strategies they are implementing. There may be some links to the physical activity and/or participant. </a:t>
                      </a:r>
                    </a:p>
                  </a:txBody>
                  <a:tcPr anchor="ctr"/>
                </a:tc>
                <a:extLst>
                  <a:ext uri="{0D108BD9-81ED-4DB2-BD59-A6C34878D82A}">
                    <a16:rowId xmlns:a16="http://schemas.microsoft.com/office/drawing/2014/main" val="3081030576"/>
                  </a:ext>
                </a:extLst>
              </a:tr>
            </a:tbl>
          </a:graphicData>
        </a:graphic>
      </p:graphicFrame>
      <p:sp>
        <p:nvSpPr>
          <p:cNvPr id="3" name="TextBox 2">
            <a:extLst>
              <a:ext uri="{FF2B5EF4-FFF2-40B4-BE49-F238E27FC236}">
                <a16:creationId xmlns:a16="http://schemas.microsoft.com/office/drawing/2014/main" id="{5EC3319D-682E-4394-BA69-80BF1D9973BA}"/>
              </a:ext>
            </a:extLst>
          </p:cNvPr>
          <p:cNvSpPr txBox="1"/>
          <p:nvPr/>
        </p:nvSpPr>
        <p:spPr>
          <a:xfrm>
            <a:off x="136235" y="106891"/>
            <a:ext cx="11919528" cy="369332"/>
          </a:xfrm>
          <a:prstGeom prst="rect">
            <a:avLst/>
          </a:prstGeom>
          <a:noFill/>
        </p:spPr>
        <p:txBody>
          <a:bodyPr wrap="square">
            <a:spAutoFit/>
          </a:bodyPr>
          <a:lstStyle/>
          <a:p>
            <a:pPr>
              <a:spcAft>
                <a:spcPts val="600"/>
              </a:spcAft>
            </a:pPr>
            <a:r>
              <a:rPr lang="en-AU" sz="1800" dirty="0">
                <a:effectLst/>
              </a:rPr>
              <a:t>A3: Application of evidence to inform the implementation of strategies for participation and/or performance improvement.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806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a:extLst>
              <a:ext uri="{FF2B5EF4-FFF2-40B4-BE49-F238E27FC236}">
                <a16:creationId xmlns:a16="http://schemas.microsoft.com/office/drawing/2014/main" id="{B14A3DA9-3125-4E14-9FED-65668E3F151A}"/>
              </a:ext>
            </a:extLst>
          </p:cNvPr>
          <p:cNvGraphicFramePr>
            <a:graphicFrameLocks/>
          </p:cNvGraphicFramePr>
          <p:nvPr>
            <p:extLst>
              <p:ext uri="{D42A27DB-BD31-4B8C-83A1-F6EECF244321}">
                <p14:modId xmlns:p14="http://schemas.microsoft.com/office/powerpoint/2010/main" val="3872626242"/>
              </p:ext>
            </p:extLst>
          </p:nvPr>
        </p:nvGraphicFramePr>
        <p:xfrm>
          <a:off x="136800" y="576000"/>
          <a:ext cx="11919529" cy="6076615"/>
        </p:xfrm>
        <a:graphic>
          <a:graphicData uri="http://schemas.openxmlformats.org/drawingml/2006/table">
            <a:tbl>
              <a:tblPr firstRow="1" bandRow="1">
                <a:tableStyleId>{93296810-A885-4BE3-A3E7-6D5BEEA58F35}</a:tableStyleId>
              </a:tblPr>
              <a:tblGrid>
                <a:gridCol w="653060">
                  <a:extLst>
                    <a:ext uri="{9D8B030D-6E8A-4147-A177-3AD203B41FA5}">
                      <a16:colId xmlns:a16="http://schemas.microsoft.com/office/drawing/2014/main" val="2729031686"/>
                    </a:ext>
                  </a:extLst>
                </a:gridCol>
                <a:gridCol w="2488078">
                  <a:extLst>
                    <a:ext uri="{9D8B030D-6E8A-4147-A177-3AD203B41FA5}">
                      <a16:colId xmlns:a16="http://schemas.microsoft.com/office/drawing/2014/main" val="1098426247"/>
                    </a:ext>
                  </a:extLst>
                </a:gridCol>
                <a:gridCol w="8778391">
                  <a:extLst>
                    <a:ext uri="{9D8B030D-6E8A-4147-A177-3AD203B41FA5}">
                      <a16:colId xmlns:a16="http://schemas.microsoft.com/office/drawing/2014/main" val="2588976099"/>
                    </a:ext>
                  </a:extLst>
                </a:gridCol>
              </a:tblGrid>
              <a:tr h="789072">
                <a:tc>
                  <a:txBody>
                    <a:bodyPr/>
                    <a:lstStyle/>
                    <a:p>
                      <a:pPr algn="ctr"/>
                      <a:r>
                        <a:rPr lang="en-AU" sz="1800" b="1" kern="1200" dirty="0">
                          <a:solidFill>
                            <a:schemeClr val="lt1"/>
                          </a:solidFill>
                          <a:effectLst/>
                        </a:rPr>
                        <a:t>A4</a:t>
                      </a:r>
                      <a:endParaRPr lang="en-AU" sz="1800" b="1" kern="1200" dirty="0">
                        <a:solidFill>
                          <a:schemeClr val="lt1"/>
                        </a:solidFill>
                        <a:effectLst/>
                        <a:latin typeface="+mn-lt"/>
                        <a:ea typeface="+mn-ea"/>
                        <a:cs typeface="+mn-cs"/>
                      </a:endParaRPr>
                    </a:p>
                  </a:txBody>
                  <a:tcPr anchor="ctr"/>
                </a:tc>
                <a:tc>
                  <a:txBody>
                    <a:bodyPr/>
                    <a:lstStyle/>
                    <a:p>
                      <a:pPr algn="ctr"/>
                      <a:r>
                        <a:rPr lang="en-AU" sz="1800" b="1" kern="1200" dirty="0">
                          <a:solidFill>
                            <a:schemeClr val="lt1"/>
                          </a:solidFill>
                          <a:effectLst/>
                        </a:rPr>
                        <a:t>Performance Standard</a:t>
                      </a:r>
                      <a:endParaRPr lang="en-AU" sz="1800" b="1" kern="1200" dirty="0">
                        <a:solidFill>
                          <a:schemeClr val="lt1"/>
                        </a:solidFill>
                        <a:effectLst/>
                        <a:latin typeface="+mn-lt"/>
                        <a:ea typeface="+mn-ea"/>
                        <a:cs typeface="+mn-cs"/>
                      </a:endParaRPr>
                    </a:p>
                  </a:txBody>
                  <a:tcPr anchor="ctr"/>
                </a:tc>
                <a:tc>
                  <a:txBody>
                    <a:bodyPr/>
                    <a:lstStyle/>
                    <a:p>
                      <a:pPr algn="l"/>
                      <a:r>
                        <a:rPr lang="en-AU" sz="1800" b="1" kern="1200" dirty="0">
                          <a:solidFill>
                            <a:schemeClr val="lt1"/>
                          </a:solidFill>
                          <a:effectLst/>
                        </a:rPr>
                        <a:t>Some examples of how students may demonstrate this</a:t>
                      </a:r>
                      <a:endParaRPr lang="en-AU" sz="1800" b="1" kern="1200" dirty="0">
                        <a:solidFill>
                          <a:schemeClr val="lt1"/>
                        </a:solidFill>
                        <a:effectLst/>
                        <a:latin typeface="+mn-lt"/>
                        <a:ea typeface="+mn-ea"/>
                        <a:cs typeface="+mn-cs"/>
                      </a:endParaRPr>
                    </a:p>
                  </a:txBody>
                  <a:tcPr anchor="ctr"/>
                </a:tc>
                <a:extLst>
                  <a:ext uri="{0D108BD9-81ED-4DB2-BD59-A6C34878D82A}">
                    <a16:rowId xmlns:a16="http://schemas.microsoft.com/office/drawing/2014/main" val="418659291"/>
                  </a:ext>
                </a:extLst>
              </a:tr>
              <a:tr h="1348603">
                <a:tc>
                  <a:txBody>
                    <a:bodyPr/>
                    <a:lstStyle/>
                    <a:p>
                      <a:pPr algn="ctr"/>
                      <a:r>
                        <a:rPr lang="en-AU" sz="1800" b="1" kern="1200" dirty="0">
                          <a:solidFill>
                            <a:schemeClr val="dk1"/>
                          </a:solidFill>
                          <a:effectLst/>
                        </a:rPr>
                        <a:t>A</a:t>
                      </a:r>
                      <a:endParaRPr lang="en-AU" sz="1800" b="1" kern="1200" dirty="0">
                        <a:solidFill>
                          <a:schemeClr val="dk1"/>
                        </a:solidFill>
                        <a:effectLst/>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800" b="1" kern="1200" dirty="0">
                          <a:solidFill>
                            <a:schemeClr val="dk1"/>
                          </a:solidFill>
                          <a:effectLst/>
                        </a:rPr>
                        <a:t>Highly effective </a:t>
                      </a:r>
                      <a:br>
                        <a:rPr lang="en-AU" sz="1800" b="1" kern="1200" dirty="0">
                          <a:solidFill>
                            <a:schemeClr val="dk1"/>
                          </a:solidFill>
                          <a:effectLst/>
                        </a:rPr>
                      </a:br>
                      <a:r>
                        <a:rPr lang="en-AU" sz="1800" kern="1200" dirty="0">
                          <a:solidFill>
                            <a:schemeClr val="dk1"/>
                          </a:solidFill>
                          <a:effectLst/>
                        </a:rPr>
                        <a:t>and </a:t>
                      </a:r>
                      <a:r>
                        <a:rPr lang="en-AU" sz="1800" b="1" kern="1200" dirty="0">
                          <a:solidFill>
                            <a:schemeClr val="dk1"/>
                          </a:solidFill>
                          <a:effectLst/>
                        </a:rPr>
                        <a:t>accurate</a:t>
                      </a:r>
                      <a:endParaRPr lang="en-AU" sz="1800" b="1" kern="1200" dirty="0">
                        <a:solidFill>
                          <a:schemeClr val="dk1"/>
                        </a:solidFill>
                        <a:effectLst/>
                        <a:latin typeface="+mn-lt"/>
                        <a:ea typeface="+mn-ea"/>
                        <a:cs typeface="+mn-cs"/>
                      </a:endParaRPr>
                    </a:p>
                  </a:txBody>
                  <a:tcPr anchor="ctr"/>
                </a:tc>
                <a:tc>
                  <a:txBody>
                    <a:bodyPr/>
                    <a:lstStyle/>
                    <a:p>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uses terminology from the Focus Areas that is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consistently correct and relevant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the context in which it is used. Where there is opportunity to use terminology, the student does so. Terminology is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accurate according to the specific Key Idea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being applied. The use of terminology is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sophisticated</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in relation to its subject-specificity, by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adding depth</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to the meaning/understanding/application/evaluation of participation/performance within physical activity that the student is communicating.</a:t>
                      </a:r>
                    </a:p>
                  </a:txBody>
                  <a:tcPr anchor="ctr"/>
                </a:tc>
                <a:extLst>
                  <a:ext uri="{0D108BD9-81ED-4DB2-BD59-A6C34878D82A}">
                    <a16:rowId xmlns:a16="http://schemas.microsoft.com/office/drawing/2014/main" val="3006862806"/>
                  </a:ext>
                </a:extLst>
              </a:tr>
              <a:tr h="1175883">
                <a:tc>
                  <a:txBody>
                    <a:bodyPr/>
                    <a:lstStyle/>
                    <a:p>
                      <a:pPr algn="ctr"/>
                      <a:r>
                        <a:rPr lang="en-AU" sz="1800" b="1" kern="1200" dirty="0">
                          <a:solidFill>
                            <a:schemeClr val="dk1"/>
                          </a:solidFill>
                          <a:effectLst/>
                        </a:rPr>
                        <a:t>B</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Mostly effective</a:t>
                      </a:r>
                      <a:r>
                        <a:rPr lang="en-AU" sz="1800" kern="1200" dirty="0">
                          <a:solidFill>
                            <a:schemeClr val="dk1"/>
                          </a:solidFill>
                          <a:effectLst/>
                        </a:rPr>
                        <a:t> </a:t>
                      </a:r>
                      <a:br>
                        <a:rPr lang="en-AU" sz="1800" kern="1200" dirty="0">
                          <a:solidFill>
                            <a:schemeClr val="dk1"/>
                          </a:solidFill>
                          <a:effectLst/>
                        </a:rPr>
                      </a:br>
                      <a:r>
                        <a:rPr lang="en-AU" sz="1800" kern="1200" dirty="0">
                          <a:solidFill>
                            <a:schemeClr val="dk1"/>
                          </a:solidFill>
                          <a:effectLst/>
                        </a:rPr>
                        <a:t>and </a:t>
                      </a:r>
                      <a:r>
                        <a:rPr lang="en-AU" sz="1800" b="1" kern="1200" dirty="0">
                          <a:solidFill>
                            <a:schemeClr val="dk1"/>
                          </a:solidFill>
                          <a:effectLst/>
                        </a:rPr>
                        <a:t>accurate</a:t>
                      </a:r>
                      <a:endParaRPr lang="en-AU" sz="1800" b="1" kern="1200" dirty="0">
                        <a:solidFill>
                          <a:schemeClr val="dk1"/>
                        </a:solidFill>
                        <a:effectLst/>
                        <a:latin typeface="+mn-lt"/>
                        <a:ea typeface="+mn-ea"/>
                        <a:cs typeface="+mn-cs"/>
                      </a:endParaRPr>
                    </a:p>
                  </a:txBody>
                  <a:tcPr anchor="ctr"/>
                </a:tc>
                <a:tc>
                  <a:txBody>
                    <a:bodyPr/>
                    <a:lstStyle/>
                    <a:p>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uses terminology from the Focus Areas that is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consistently correct and relevant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the context in which it is used. Where there is opportunity to use terminology, the student does so the majority of the time. The use of terminology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contributes</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 to the meaning/understanding/application/evaluation of participation/performance within physical activity that the student is communicating.</a:t>
                      </a:r>
                    </a:p>
                  </a:txBody>
                  <a:tcPr anchor="ctr"/>
                </a:tc>
                <a:extLst>
                  <a:ext uri="{0D108BD9-81ED-4DB2-BD59-A6C34878D82A}">
                    <a16:rowId xmlns:a16="http://schemas.microsoft.com/office/drawing/2014/main" val="279734385"/>
                  </a:ext>
                </a:extLst>
              </a:tr>
              <a:tr h="794806">
                <a:tc>
                  <a:txBody>
                    <a:bodyPr/>
                    <a:lstStyle/>
                    <a:p>
                      <a:pPr algn="ctr"/>
                      <a:r>
                        <a:rPr lang="en-AU" sz="1800" b="1" kern="1200" dirty="0">
                          <a:solidFill>
                            <a:schemeClr val="dk1"/>
                          </a:solidFill>
                          <a:effectLst/>
                        </a:rPr>
                        <a:t>C</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Generally effective </a:t>
                      </a:r>
                    </a:p>
                    <a:p>
                      <a:pPr algn="ctr"/>
                      <a:r>
                        <a:rPr lang="en-AU" sz="1800" b="0" kern="1200" dirty="0">
                          <a:solidFill>
                            <a:schemeClr val="dk1"/>
                          </a:solidFill>
                          <a:effectLst/>
                        </a:rPr>
                        <a:t>use of</a:t>
                      </a:r>
                      <a:endParaRPr lang="en-AU" sz="1800" b="1"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Student uses terminology from the Focus Areas that is </a:t>
                      </a:r>
                      <a:r>
                        <a:rPr kumimoji="0" lang="en-AU" sz="1600" b="1"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mostly correct and relevant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for the context in which it is used to communicate about the physical activity participation/performance. There may be a few errors in the way terminology is used or there may be times where general language is used when subject-specific terminology would have been appropriate.</a:t>
                      </a:r>
                    </a:p>
                  </a:txBody>
                  <a:tcPr anchor="ctr"/>
                </a:tc>
                <a:extLst>
                  <a:ext uri="{0D108BD9-81ED-4DB2-BD59-A6C34878D82A}">
                    <a16:rowId xmlns:a16="http://schemas.microsoft.com/office/drawing/2014/main" val="3903777907"/>
                  </a:ext>
                </a:extLst>
              </a:tr>
              <a:tr h="767062">
                <a:tc>
                  <a:txBody>
                    <a:bodyPr/>
                    <a:lstStyle/>
                    <a:p>
                      <a:pPr algn="ctr"/>
                      <a:r>
                        <a:rPr lang="en-AU" sz="1800" b="1" kern="1200" dirty="0">
                          <a:solidFill>
                            <a:schemeClr val="dk1"/>
                          </a:solidFill>
                          <a:effectLst/>
                        </a:rPr>
                        <a:t>D</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Some</a:t>
                      </a:r>
                      <a:r>
                        <a:rPr lang="en-AU" sz="1800" kern="1200" dirty="0">
                          <a:solidFill>
                            <a:schemeClr val="dk1"/>
                          </a:solidFill>
                          <a:effectLst/>
                        </a:rPr>
                        <a:t> use of</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Student uses </a:t>
                      </a:r>
                      <a:r>
                        <a:rPr kumimoji="0" lang="en-AU" sz="1600" b="1" u="none" strike="noStrike" kern="1200" cap="none" spc="0" normalizeH="0" baseline="0" dirty="0">
                          <a:ln>
                            <a:noFill/>
                          </a:ln>
                          <a:solidFill>
                            <a:prstClr val="black"/>
                          </a:solidFill>
                          <a:effectLst/>
                          <a:uLnTx/>
                          <a:uFillTx/>
                          <a:latin typeface="+mn-lt"/>
                          <a:ea typeface="+mn-ea"/>
                          <a:cs typeface="+mn-cs"/>
                        </a:rPr>
                        <a:t>some correct </a:t>
                      </a:r>
                      <a:r>
                        <a:rPr kumimoji="0" lang="en-AU" sz="1600" b="0" u="none" strike="noStrike" kern="1200" cap="none" spc="0" normalizeH="0" baseline="0" dirty="0">
                          <a:ln>
                            <a:noFill/>
                          </a:ln>
                          <a:solidFill>
                            <a:prstClr val="black"/>
                          </a:solidFill>
                          <a:effectLst/>
                          <a:uLnTx/>
                          <a:uFillTx/>
                          <a:latin typeface="+mn-lt"/>
                          <a:ea typeface="+mn-ea"/>
                          <a:cs typeface="+mn-cs"/>
                        </a:rPr>
                        <a:t>terminology from the Focus Areas to communicate about the physical activity participation/performance, however, there is a tendency toward using general language </a:t>
                      </a:r>
                      <a:r>
                        <a:rPr kumimoji="0" lang="en-AU" sz="1600" b="0" i="0" u="none" strike="noStrike" kern="1200" cap="none" spc="0" normalizeH="0" baseline="0" dirty="0">
                          <a:ln>
                            <a:noFill/>
                          </a:ln>
                          <a:solidFill>
                            <a:prstClr val="black"/>
                          </a:solidFill>
                          <a:effectLst/>
                          <a:uLnTx/>
                          <a:uFillTx/>
                          <a:latin typeface="Calibri" panose="020F0502020204030204" pitchFamily="34" charset="0"/>
                          <a:cs typeface="Times New Roman" panose="02020603050405020304" pitchFamily="18" charset="0"/>
                        </a:rPr>
                        <a:t>when subject-specific terminology would have been appropriate.</a:t>
                      </a:r>
                      <a:endParaRPr kumimoji="0" lang="en-AU" sz="1600" b="0" u="none" strike="noStrike" kern="1200" cap="none" spc="0" normalizeH="0" baseline="0" dirty="0">
                        <a:ln>
                          <a:noFill/>
                        </a:ln>
                        <a:solidFill>
                          <a:prstClr val="black"/>
                        </a:solidFill>
                        <a:effectLst/>
                        <a:uLnTx/>
                        <a:uFillTx/>
                        <a:latin typeface="+mn-lt"/>
                        <a:ea typeface="+mn-ea"/>
                        <a:cs typeface="+mn-cs"/>
                      </a:endParaRPr>
                    </a:p>
                  </a:txBody>
                  <a:tcPr anchor="ctr"/>
                </a:tc>
                <a:extLst>
                  <a:ext uri="{0D108BD9-81ED-4DB2-BD59-A6C34878D82A}">
                    <a16:rowId xmlns:a16="http://schemas.microsoft.com/office/drawing/2014/main" val="1266043509"/>
                  </a:ext>
                </a:extLst>
              </a:tr>
              <a:tr h="873297">
                <a:tc>
                  <a:txBody>
                    <a:bodyPr/>
                    <a:lstStyle/>
                    <a:p>
                      <a:pPr algn="ctr"/>
                      <a:r>
                        <a:rPr lang="en-AU" sz="1800" b="1" kern="1200" dirty="0">
                          <a:solidFill>
                            <a:schemeClr val="dk1"/>
                          </a:solidFill>
                          <a:effectLst/>
                        </a:rPr>
                        <a:t>E</a:t>
                      </a:r>
                      <a:endParaRPr lang="en-AU" sz="1800" b="1" kern="1200" dirty="0">
                        <a:solidFill>
                          <a:schemeClr val="dk1"/>
                        </a:solidFill>
                        <a:effectLst/>
                        <a:latin typeface="+mn-lt"/>
                        <a:ea typeface="+mn-ea"/>
                        <a:cs typeface="+mn-cs"/>
                      </a:endParaRPr>
                    </a:p>
                  </a:txBody>
                  <a:tcPr anchor="ctr"/>
                </a:tc>
                <a:tc>
                  <a:txBody>
                    <a:bodyPr/>
                    <a:lstStyle/>
                    <a:p>
                      <a:pPr algn="ctr"/>
                      <a:r>
                        <a:rPr lang="en-AU" sz="1800" b="1" kern="1200" dirty="0">
                          <a:solidFill>
                            <a:schemeClr val="dk1"/>
                          </a:solidFill>
                          <a:effectLst/>
                        </a:rPr>
                        <a:t>Attempted</a:t>
                      </a:r>
                      <a:r>
                        <a:rPr lang="en-AU" sz="1800" kern="1200" dirty="0">
                          <a:solidFill>
                            <a:schemeClr val="dk1"/>
                          </a:solidFill>
                          <a:effectLst/>
                        </a:rPr>
                        <a:t> use of</a:t>
                      </a:r>
                      <a:endParaRPr lang="en-AU" sz="1800" kern="1200" dirty="0">
                        <a:solidFill>
                          <a:schemeClr val="dk1"/>
                        </a:solidFill>
                        <a:effectLst/>
                        <a:latin typeface="+mn-lt"/>
                        <a:ea typeface="+mn-ea"/>
                        <a:cs typeface="+mn-cs"/>
                      </a:endParaRPr>
                    </a:p>
                  </a:txBody>
                  <a:tcPr anchor="ctr"/>
                </a:tc>
                <a:tc>
                  <a:txBody>
                    <a:bodyPr/>
                    <a:lstStyle/>
                    <a:p>
                      <a:r>
                        <a:rPr kumimoji="0" lang="en-AU" sz="1600" b="0" u="none" strike="noStrike" kern="1200" cap="none" spc="0" normalizeH="0" baseline="0" dirty="0">
                          <a:ln>
                            <a:noFill/>
                          </a:ln>
                          <a:solidFill>
                            <a:prstClr val="black"/>
                          </a:solidFill>
                          <a:effectLst/>
                          <a:uLnTx/>
                          <a:uFillTx/>
                          <a:latin typeface="+mn-lt"/>
                          <a:ea typeface="+mn-ea"/>
                          <a:cs typeface="+mn-cs"/>
                        </a:rPr>
                        <a:t>Student uses terminology from the Focus Areas </a:t>
                      </a:r>
                      <a:r>
                        <a:rPr kumimoji="0" lang="en-AU" sz="1600" b="1" u="none" strike="noStrike" kern="1200" cap="none" spc="0" normalizeH="0" baseline="0" dirty="0">
                          <a:ln>
                            <a:noFill/>
                          </a:ln>
                          <a:solidFill>
                            <a:prstClr val="black"/>
                          </a:solidFill>
                          <a:effectLst/>
                          <a:uLnTx/>
                          <a:uFillTx/>
                          <a:latin typeface="+mn-lt"/>
                          <a:ea typeface="+mn-ea"/>
                          <a:cs typeface="+mn-cs"/>
                        </a:rPr>
                        <a:t>sporadically and sometimes correctly</a:t>
                      </a:r>
                      <a:r>
                        <a:rPr kumimoji="0" lang="en-AU" sz="1600" b="0" u="none" strike="noStrike" kern="1200" cap="none" spc="0" normalizeH="0" baseline="0" dirty="0">
                          <a:ln>
                            <a:noFill/>
                          </a:ln>
                          <a:solidFill>
                            <a:prstClr val="black"/>
                          </a:solidFill>
                          <a:effectLst/>
                          <a:uLnTx/>
                          <a:uFillTx/>
                          <a:latin typeface="+mn-lt"/>
                          <a:ea typeface="+mn-ea"/>
                          <a:cs typeface="+mn-cs"/>
                        </a:rPr>
                        <a:t>, to communicate something about physical activity. </a:t>
                      </a:r>
                    </a:p>
                  </a:txBody>
                  <a:tcPr anchor="ctr"/>
                </a:tc>
                <a:extLst>
                  <a:ext uri="{0D108BD9-81ED-4DB2-BD59-A6C34878D82A}">
                    <a16:rowId xmlns:a16="http://schemas.microsoft.com/office/drawing/2014/main" val="3081030576"/>
                  </a:ext>
                </a:extLst>
              </a:tr>
            </a:tbl>
          </a:graphicData>
        </a:graphic>
      </p:graphicFrame>
      <p:sp>
        <p:nvSpPr>
          <p:cNvPr id="3" name="TextBox 2">
            <a:extLst>
              <a:ext uri="{FF2B5EF4-FFF2-40B4-BE49-F238E27FC236}">
                <a16:creationId xmlns:a16="http://schemas.microsoft.com/office/drawing/2014/main" id="{E443D0A1-751F-4732-B531-D65ED49F75FD}"/>
              </a:ext>
            </a:extLst>
          </p:cNvPr>
          <p:cNvSpPr txBox="1"/>
          <p:nvPr/>
        </p:nvSpPr>
        <p:spPr>
          <a:xfrm>
            <a:off x="136235" y="106891"/>
            <a:ext cx="11919528" cy="369332"/>
          </a:xfrm>
          <a:prstGeom prst="rect">
            <a:avLst/>
          </a:prstGeom>
          <a:noFill/>
        </p:spPr>
        <p:txBody>
          <a:bodyPr wrap="square">
            <a:spAutoFit/>
          </a:bodyPr>
          <a:lstStyle/>
          <a:p>
            <a:pPr>
              <a:spcAft>
                <a:spcPts val="600"/>
              </a:spcAft>
            </a:pPr>
            <a:r>
              <a:rPr lang="en-AU" sz="1800" dirty="0">
                <a:effectLst/>
              </a:rPr>
              <a:t>A4: Use of subject-specific terminology.</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5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3F84AAD-71BE-4933-84F5-108820C8CE4F}"/>
              </a:ext>
            </a:extLst>
          </p:cNvPr>
          <p:cNvGraphicFramePr>
            <a:graphicFrameLocks noGrp="1"/>
          </p:cNvGraphicFramePr>
          <p:nvPr>
            <p:extLst>
              <p:ext uri="{D42A27DB-BD31-4B8C-83A1-F6EECF244321}">
                <p14:modId xmlns:p14="http://schemas.microsoft.com/office/powerpoint/2010/main" val="797525541"/>
              </p:ext>
            </p:extLst>
          </p:nvPr>
        </p:nvGraphicFramePr>
        <p:xfrm>
          <a:off x="136800" y="576000"/>
          <a:ext cx="11897743" cy="6225492"/>
        </p:xfrm>
        <a:graphic>
          <a:graphicData uri="http://schemas.openxmlformats.org/drawingml/2006/table">
            <a:tbl>
              <a:tblPr firstRow="1" firstCol="1" bandRow="1">
                <a:tableStyleId>{21E4AEA4-8DFA-4A89-87EB-49C32662AFE0}</a:tableStyleId>
              </a:tblPr>
              <a:tblGrid>
                <a:gridCol w="654310">
                  <a:extLst>
                    <a:ext uri="{9D8B030D-6E8A-4147-A177-3AD203B41FA5}">
                      <a16:colId xmlns:a16="http://schemas.microsoft.com/office/drawing/2014/main" val="667729081"/>
                    </a:ext>
                  </a:extLst>
                </a:gridCol>
                <a:gridCol w="1876448">
                  <a:extLst>
                    <a:ext uri="{9D8B030D-6E8A-4147-A177-3AD203B41FA5}">
                      <a16:colId xmlns:a16="http://schemas.microsoft.com/office/drawing/2014/main" val="1110788285"/>
                    </a:ext>
                  </a:extLst>
                </a:gridCol>
                <a:gridCol w="9366985">
                  <a:extLst>
                    <a:ext uri="{9D8B030D-6E8A-4147-A177-3AD203B41FA5}">
                      <a16:colId xmlns:a16="http://schemas.microsoft.com/office/drawing/2014/main" val="1998152066"/>
                    </a:ext>
                  </a:extLst>
                </a:gridCol>
              </a:tblGrid>
              <a:tr h="586125">
                <a:tc>
                  <a:txBody>
                    <a:bodyPr/>
                    <a:lstStyle/>
                    <a:p>
                      <a:pPr marL="270510" indent="-270510">
                        <a:spcAft>
                          <a:spcPts val="600"/>
                        </a:spcAft>
                      </a:pPr>
                      <a:r>
                        <a:rPr lang="en-AU" sz="1800" dirty="0">
                          <a:effectLst/>
                        </a:rPr>
                        <a:t> AE1</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lgn="ctr">
                        <a:spcAft>
                          <a:spcPts val="600"/>
                        </a:spcAft>
                      </a:pPr>
                      <a:r>
                        <a:rPr lang="en-AU" sz="1800" dirty="0">
                          <a:effectLst/>
                        </a:rPr>
                        <a:t>Performance Standard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lang="en-AU" sz="1800" dirty="0">
                          <a:effectLst/>
                        </a:rPr>
                        <a:t>Some examples of how students may demonstrate this.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864934641"/>
                  </a:ext>
                </a:extLst>
              </a:tr>
              <a:tr h="2347191">
                <a:tc>
                  <a:txBody>
                    <a:bodyPr/>
                    <a:lstStyle/>
                    <a:p>
                      <a:pPr algn="ctr">
                        <a:spcAft>
                          <a:spcPts val="600"/>
                        </a:spcAft>
                      </a:pPr>
                      <a:r>
                        <a:rPr lang="en-AU" sz="1800" dirty="0">
                          <a:effectLst/>
                        </a:rPr>
                        <a:t>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Critical</a:t>
                      </a:r>
                      <a:r>
                        <a:rPr lang="en-AU" sz="1800" dirty="0">
                          <a:effectLst/>
                        </a:rPr>
                        <a:t> analysis and </a:t>
                      </a:r>
                      <a:r>
                        <a:rPr lang="en-AU" sz="1800" b="1" dirty="0">
                          <a:effectLst/>
                        </a:rPr>
                        <a:t>perceptive</a:t>
                      </a:r>
                      <a:r>
                        <a:rPr lang="en-AU" sz="1800" dirty="0">
                          <a:effectLst/>
                        </a:rPr>
                        <a:t> 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Student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examines parts of evidence</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draws out relationships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(trends, connections, comparisons, contrasts, causation, correlation) between different types or parts of evidence.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Evidence is synthesised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where possible, contrasted to determine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different perspectives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on how evidence could be interpreted and what this says about the participation or performance.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Evidence used to support other points being made is consistently highly relevant. There is nuanced appreciation for the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validity and reliability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when using the evidence, which may look like a student demonstrating possible shortcomings when using the evidence. (At an upper A level, there may be intentional, targeted selection of evidence to support the point i.e. not an abundance of all evidence that has been collected being included within the response).</a:t>
                      </a:r>
                      <a:endParaRPr lang="en-AU" sz="1600" dirty="0"/>
                    </a:p>
                  </a:txBody>
                  <a:tcPr marL="53880" marR="53880" marT="0" marB="0" anchor="ctr"/>
                </a:tc>
                <a:extLst>
                  <a:ext uri="{0D108BD9-81ED-4DB2-BD59-A6C34878D82A}">
                    <a16:rowId xmlns:a16="http://schemas.microsoft.com/office/drawing/2014/main" val="4046447960"/>
                  </a:ext>
                </a:extLst>
              </a:tr>
              <a:tr h="1031882">
                <a:tc>
                  <a:txBody>
                    <a:bodyPr/>
                    <a:lstStyle/>
                    <a:p>
                      <a:pPr algn="ctr">
                        <a:spcAft>
                          <a:spcPts val="600"/>
                        </a:spcAft>
                      </a:pPr>
                      <a:r>
                        <a:rPr lang="en-AU" sz="1800" dirty="0">
                          <a:effectLst/>
                        </a:rPr>
                        <a:t>B</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Thoughtful </a:t>
                      </a:r>
                      <a:r>
                        <a:rPr lang="en-AU" sz="1800" dirty="0">
                          <a:effectLst/>
                        </a:rPr>
                        <a:t>analysis and 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Student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breaks down evidence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into parts and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identifies relationships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(trends, connections, comparisons, contrasts) between different types or parts of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evidence to examine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what it says about participation or performance. There may be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different perspectives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given on how evidence could be interpreted and what this says about the participation or performance. Evidence used to support other points being made is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relevant</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lang="en-AU" sz="1600" dirty="0"/>
                    </a:p>
                  </a:txBody>
                  <a:tcPr marL="53880" marR="53880" marT="0" marB="0" anchor="ctr"/>
                </a:tc>
                <a:extLst>
                  <a:ext uri="{0D108BD9-81ED-4DB2-BD59-A6C34878D82A}">
                    <a16:rowId xmlns:a16="http://schemas.microsoft.com/office/drawing/2014/main" val="2015481064"/>
                  </a:ext>
                </a:extLst>
              </a:tr>
              <a:tr h="921926">
                <a:tc>
                  <a:txBody>
                    <a:bodyPr/>
                    <a:lstStyle/>
                    <a:p>
                      <a:pPr algn="ctr">
                        <a:spcAft>
                          <a:spcPts val="600"/>
                        </a:spcAft>
                      </a:pPr>
                      <a:r>
                        <a:rPr lang="en-AU" sz="1800" dirty="0">
                          <a:effectLst/>
                        </a:rPr>
                        <a:t>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Competent </a:t>
                      </a:r>
                      <a:r>
                        <a:rPr lang="en-AU" sz="1800" dirty="0">
                          <a:effectLst/>
                        </a:rPr>
                        <a:t>analysis and </a:t>
                      </a:r>
                      <a:r>
                        <a:rPr lang="en-AU" sz="1800" b="1" dirty="0">
                          <a:effectLst/>
                        </a:rPr>
                        <a:t>some</a:t>
                      </a:r>
                      <a:r>
                        <a:rPr lang="en-AU" sz="1800" dirty="0">
                          <a:effectLst/>
                        </a:rPr>
                        <a:t> 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is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some break down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of evidence into parts and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some relationships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(trends, connections, comparisons, contrasts) between types or parts of evidence are identified with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links made to participation or performance</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Evidence used to support other points being made is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mostly relevant</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txBody>
                  <a:tcPr marL="53880" marR="53880" marT="0" marB="0" anchor="ctr"/>
                </a:tc>
                <a:extLst>
                  <a:ext uri="{0D108BD9-81ED-4DB2-BD59-A6C34878D82A}">
                    <a16:rowId xmlns:a16="http://schemas.microsoft.com/office/drawing/2014/main" val="3979384671"/>
                  </a:ext>
                </a:extLst>
              </a:tr>
              <a:tr h="623653">
                <a:tc>
                  <a:txBody>
                    <a:bodyPr/>
                    <a:lstStyle/>
                    <a:p>
                      <a:pPr algn="ctr">
                        <a:spcAft>
                          <a:spcPts val="600"/>
                        </a:spcAft>
                      </a:pPr>
                      <a:r>
                        <a:rPr lang="en-AU" sz="1800" dirty="0">
                          <a:effectLst/>
                        </a:rPr>
                        <a:t>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Basic</a:t>
                      </a:r>
                      <a:r>
                        <a:rPr lang="en-AU" sz="1800" dirty="0">
                          <a:effectLst/>
                        </a:rPr>
                        <a:t> analysis and </a:t>
                      </a:r>
                      <a:r>
                        <a:rPr lang="en-AU" sz="1800" b="1" dirty="0">
                          <a:effectLst/>
                        </a:rPr>
                        <a:t>description</a:t>
                      </a:r>
                      <a:endParaRPr lang="en-AU"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600" dirty="0">
                          <a:effectLst/>
                        </a:rPr>
                        <a:t>The evidence is </a:t>
                      </a:r>
                      <a:r>
                        <a:rPr lang="en-AU" sz="1600" b="1" dirty="0">
                          <a:effectLst/>
                        </a:rPr>
                        <a:t>explained, recounted or stated </a:t>
                      </a:r>
                      <a:r>
                        <a:rPr lang="en-AU" sz="1600" dirty="0">
                          <a:effectLst/>
                        </a:rPr>
                        <a:t>as presented. There is a </a:t>
                      </a:r>
                      <a:r>
                        <a:rPr lang="en-AU" sz="1600" b="1" dirty="0">
                          <a:effectLst/>
                        </a:rPr>
                        <a:t>basic attempt to breakdown </a:t>
                      </a:r>
                      <a:r>
                        <a:rPr lang="en-AU" sz="1600" dirty="0">
                          <a:effectLst/>
                        </a:rPr>
                        <a:t>evidence and/or </a:t>
                      </a:r>
                      <a:r>
                        <a:rPr lang="en-AU" sz="1600" b="1" dirty="0">
                          <a:effectLst/>
                        </a:rPr>
                        <a:t>identify a relationship </a:t>
                      </a:r>
                      <a:r>
                        <a:rPr lang="en-AU" sz="1600" dirty="0">
                          <a:effectLst/>
                        </a:rPr>
                        <a:t>between pieces of evidence. The process of collecting evidence may be outlined.</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2350349226"/>
                  </a:ext>
                </a:extLst>
              </a:tr>
              <a:tr h="714715">
                <a:tc>
                  <a:txBody>
                    <a:bodyPr/>
                    <a:lstStyle/>
                    <a:p>
                      <a:pPr algn="ctr">
                        <a:spcAft>
                          <a:spcPts val="600"/>
                        </a:spcAft>
                      </a:pPr>
                      <a:r>
                        <a:rPr lang="en-AU" sz="1800" dirty="0">
                          <a:effectLst/>
                        </a:rPr>
                        <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Attempted</a:t>
                      </a:r>
                      <a:r>
                        <a:rPr lang="en-AU" sz="1800" dirty="0">
                          <a:effectLst/>
                        </a:rPr>
                        <a:t> description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600" dirty="0">
                          <a:effectLst/>
                        </a:rPr>
                        <a:t>Student </a:t>
                      </a:r>
                      <a:r>
                        <a:rPr lang="en-AU" sz="1600" b="1" dirty="0">
                          <a:effectLst/>
                        </a:rPr>
                        <a:t>identifies or outlines what evidence they have</a:t>
                      </a:r>
                      <a:r>
                        <a:rPr lang="en-AU" sz="1600" dirty="0">
                          <a:effectLst/>
                        </a:rPr>
                        <a:t>. There may be some reference to parts of the evidence in isolation from other parts. The process of collecting evidence may be outlined.</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3643636040"/>
                  </a:ext>
                </a:extLst>
              </a:tr>
            </a:tbl>
          </a:graphicData>
        </a:graphic>
      </p:graphicFrame>
      <p:sp>
        <p:nvSpPr>
          <p:cNvPr id="6" name="TextBox 5">
            <a:extLst>
              <a:ext uri="{FF2B5EF4-FFF2-40B4-BE49-F238E27FC236}">
                <a16:creationId xmlns:a16="http://schemas.microsoft.com/office/drawing/2014/main" id="{AEF76F27-A48E-4466-9732-D4B128618DBE}"/>
              </a:ext>
            </a:extLst>
          </p:cNvPr>
          <p:cNvSpPr txBox="1"/>
          <p:nvPr/>
        </p:nvSpPr>
        <p:spPr>
          <a:xfrm>
            <a:off x="125341" y="108000"/>
            <a:ext cx="11919528" cy="369332"/>
          </a:xfrm>
          <a:prstGeom prst="rect">
            <a:avLst/>
          </a:prstGeom>
          <a:noFill/>
        </p:spPr>
        <p:txBody>
          <a:bodyPr wrap="square">
            <a:spAutoFit/>
          </a:bodyPr>
          <a:lstStyle/>
          <a:p>
            <a:pPr>
              <a:spcAft>
                <a:spcPts val="600"/>
              </a:spcAft>
            </a:pPr>
            <a:r>
              <a:rPr lang="en-AU" sz="1800" dirty="0">
                <a:effectLst/>
              </a:rPr>
              <a:t>AE1: Analysis and evaluation of evidence relating to physical activity.</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154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3F84AAD-71BE-4933-84F5-108820C8CE4F}"/>
              </a:ext>
            </a:extLst>
          </p:cNvPr>
          <p:cNvGraphicFramePr>
            <a:graphicFrameLocks noGrp="1"/>
          </p:cNvGraphicFramePr>
          <p:nvPr>
            <p:extLst>
              <p:ext uri="{D42A27DB-BD31-4B8C-83A1-F6EECF244321}">
                <p14:modId xmlns:p14="http://schemas.microsoft.com/office/powerpoint/2010/main" val="2657908346"/>
              </p:ext>
            </p:extLst>
          </p:nvPr>
        </p:nvGraphicFramePr>
        <p:xfrm>
          <a:off x="136800" y="576000"/>
          <a:ext cx="11878196" cy="6191225"/>
        </p:xfrm>
        <a:graphic>
          <a:graphicData uri="http://schemas.openxmlformats.org/drawingml/2006/table">
            <a:tbl>
              <a:tblPr firstRow="1" firstCol="1" bandRow="1">
                <a:tableStyleId>{5C22544A-7EE6-4342-B048-85BDC9FD1C3A}</a:tableStyleId>
              </a:tblPr>
              <a:tblGrid>
                <a:gridCol w="644036">
                  <a:extLst>
                    <a:ext uri="{9D8B030D-6E8A-4147-A177-3AD203B41FA5}">
                      <a16:colId xmlns:a16="http://schemas.microsoft.com/office/drawing/2014/main" val="667729081"/>
                    </a:ext>
                  </a:extLst>
                </a:gridCol>
                <a:gridCol w="2254293">
                  <a:extLst>
                    <a:ext uri="{9D8B030D-6E8A-4147-A177-3AD203B41FA5}">
                      <a16:colId xmlns:a16="http://schemas.microsoft.com/office/drawing/2014/main" val="1110788285"/>
                    </a:ext>
                  </a:extLst>
                </a:gridCol>
                <a:gridCol w="8979867">
                  <a:extLst>
                    <a:ext uri="{9D8B030D-6E8A-4147-A177-3AD203B41FA5}">
                      <a16:colId xmlns:a16="http://schemas.microsoft.com/office/drawing/2014/main" val="1998152066"/>
                    </a:ext>
                  </a:extLst>
                </a:gridCol>
              </a:tblGrid>
              <a:tr h="575119">
                <a:tc>
                  <a:txBody>
                    <a:bodyPr/>
                    <a:lstStyle/>
                    <a:p>
                      <a:pPr marL="270510" indent="-270510">
                        <a:spcAft>
                          <a:spcPts val="600"/>
                        </a:spcAft>
                      </a:pPr>
                      <a:r>
                        <a:rPr lang="en-AU" sz="1800" dirty="0">
                          <a:effectLst/>
                        </a:rPr>
                        <a:t> AE2</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lgn="ctr">
                        <a:spcAft>
                          <a:spcPts val="600"/>
                        </a:spcAft>
                      </a:pPr>
                      <a:r>
                        <a:rPr lang="en-AU" sz="1800" dirty="0">
                          <a:effectLst/>
                        </a:rPr>
                        <a:t>Performance Standard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lang="en-AU" sz="1800" dirty="0">
                          <a:effectLst/>
                        </a:rPr>
                        <a:t>Some examples of how students may demonstrate this.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864934641"/>
                  </a:ext>
                </a:extLst>
              </a:tr>
              <a:tr h="1304569">
                <a:tc>
                  <a:txBody>
                    <a:bodyPr/>
                    <a:lstStyle/>
                    <a:p>
                      <a:pPr algn="ctr">
                        <a:spcAft>
                          <a:spcPts val="600"/>
                        </a:spcAft>
                      </a:pPr>
                      <a:r>
                        <a:rPr lang="en-AU" sz="1800" dirty="0">
                          <a:effectLst/>
                        </a:rPr>
                        <a:t>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Insightful</a:t>
                      </a:r>
                      <a:r>
                        <a:rPr lang="en-AU" sz="1800" dirty="0">
                          <a:effectLst/>
                        </a:rPr>
                        <a:t> reflection on and 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Student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examines parts or components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of the performance or participation improvement (or lack of) </a:t>
                      </a:r>
                      <a:b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from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different perspectives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or with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consideration given to various factors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influencing the improvement outcomes. The reflection on improvement demonstrates an appreciation for the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complex, multidimensional nature of performance or participation improvement</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Judgments</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made about the value or level of improvement are supported with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multiple forms of evidence</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txBody>
                  <a:tcPr marL="53880" marR="53880" marT="0" marB="0" anchor="ctr"/>
                </a:tc>
                <a:extLst>
                  <a:ext uri="{0D108BD9-81ED-4DB2-BD59-A6C34878D82A}">
                    <a16:rowId xmlns:a16="http://schemas.microsoft.com/office/drawing/2014/main" val="4046447960"/>
                  </a:ext>
                </a:extLst>
              </a:tr>
              <a:tr h="1312909">
                <a:tc>
                  <a:txBody>
                    <a:bodyPr/>
                    <a:lstStyle/>
                    <a:p>
                      <a:pPr algn="ctr">
                        <a:spcAft>
                          <a:spcPts val="600"/>
                        </a:spcAft>
                      </a:pPr>
                      <a:r>
                        <a:rPr lang="en-AU" sz="1800" dirty="0">
                          <a:effectLst/>
                        </a:rPr>
                        <a:t>B</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Considered</a:t>
                      </a:r>
                      <a:r>
                        <a:rPr lang="en-AU" sz="1800" dirty="0">
                          <a:effectLst/>
                        </a:rPr>
                        <a:t> reflection on and evaluation with </a:t>
                      </a:r>
                      <a:r>
                        <a:rPr lang="en-AU" sz="1800" b="1" dirty="0">
                          <a:effectLst/>
                        </a:rPr>
                        <a:t>some insights</a:t>
                      </a:r>
                      <a:endParaRPr lang="en-AU"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Student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examines parts or components</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the performance or participation improvement (or lack of). There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may be consideration given to different perspectives or other factors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influencing the improvement outcomes.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are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clear judgments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about the value or level of improvement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supported with evidence</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Some judgments may be supported with multiple forms of evidence.</a:t>
                      </a:r>
                    </a:p>
                  </a:txBody>
                  <a:tcPr marL="53880" marR="53880" marT="0" marB="0" anchor="ctr"/>
                </a:tc>
                <a:extLst>
                  <a:ext uri="{0D108BD9-81ED-4DB2-BD59-A6C34878D82A}">
                    <a16:rowId xmlns:a16="http://schemas.microsoft.com/office/drawing/2014/main" val="2015481064"/>
                  </a:ext>
                </a:extLst>
              </a:tr>
              <a:tr h="1113346">
                <a:tc>
                  <a:txBody>
                    <a:bodyPr/>
                    <a:lstStyle/>
                    <a:p>
                      <a:pPr algn="ctr">
                        <a:spcAft>
                          <a:spcPts val="600"/>
                        </a:spcAft>
                      </a:pPr>
                      <a:r>
                        <a:rPr lang="en-AU" sz="1800" dirty="0">
                          <a:effectLst/>
                        </a:rPr>
                        <a:t>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Competent </a:t>
                      </a:r>
                      <a:r>
                        <a:rPr lang="en-AU" sz="1800" b="0" dirty="0">
                          <a:effectLst/>
                        </a:rPr>
                        <a:t>r</a:t>
                      </a:r>
                      <a:r>
                        <a:rPr lang="en-AU" sz="1800" dirty="0">
                          <a:effectLst/>
                        </a:rPr>
                        <a:t>eflection on and </a:t>
                      </a:r>
                      <a:r>
                        <a:rPr lang="en-AU" sz="1800" b="1" dirty="0">
                          <a:effectLst/>
                        </a:rPr>
                        <a:t>some</a:t>
                      </a:r>
                      <a:r>
                        <a:rPr lang="en-AU" sz="1800" dirty="0">
                          <a:effectLst/>
                        </a:rPr>
                        <a:t> 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Student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identifies</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whether there was improvement or not with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some exploration into different parts or components</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the participation or performance.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is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some judgment </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about the value or level of improvement which is supported with </a:t>
                      </a:r>
                      <a:r>
                        <a:rPr kumimoji="0" lang="en-AU"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some evidence</a:t>
                      </a:r>
                      <a:r>
                        <a:rPr kumimoji="0" lang="en-AU"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 judgment/s may be general in nature and the evidence used may be broad and superficial.</a:t>
                      </a:r>
                    </a:p>
                  </a:txBody>
                  <a:tcPr marL="53880" marR="53880" marT="0" marB="0" anchor="ctr"/>
                </a:tc>
                <a:extLst>
                  <a:ext uri="{0D108BD9-81ED-4DB2-BD59-A6C34878D82A}">
                    <a16:rowId xmlns:a16="http://schemas.microsoft.com/office/drawing/2014/main" val="3979384671"/>
                  </a:ext>
                </a:extLst>
              </a:tr>
              <a:tr h="1034457">
                <a:tc>
                  <a:txBody>
                    <a:bodyPr/>
                    <a:lstStyle/>
                    <a:p>
                      <a:pPr algn="ctr">
                        <a:spcAft>
                          <a:spcPts val="600"/>
                        </a:spcAft>
                      </a:pPr>
                      <a:r>
                        <a:rPr lang="en-AU" sz="1800" dirty="0">
                          <a:effectLst/>
                        </a:rPr>
                        <a:t>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Basic</a:t>
                      </a:r>
                      <a:r>
                        <a:rPr lang="en-AU" sz="1800" dirty="0">
                          <a:effectLst/>
                        </a:rPr>
                        <a:t> reflection on and </a:t>
                      </a:r>
                      <a:r>
                        <a:rPr lang="en-AU" sz="1800" b="1" dirty="0">
                          <a:effectLst/>
                        </a:rPr>
                        <a:t>description</a:t>
                      </a:r>
                      <a:endParaRPr lang="en-AU"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600" dirty="0">
                          <a:effectLst/>
                        </a:rPr>
                        <a:t>Student </a:t>
                      </a:r>
                      <a:r>
                        <a:rPr lang="en-AU" sz="1600" b="1" dirty="0">
                          <a:effectLst/>
                        </a:rPr>
                        <a:t>identifies</a:t>
                      </a:r>
                      <a:r>
                        <a:rPr lang="en-AU" sz="1600" dirty="0">
                          <a:effectLst/>
                        </a:rPr>
                        <a:t> whether there was improvement or not in performance or participation. </a:t>
                      </a:r>
                    </a:p>
                    <a:p>
                      <a:pPr>
                        <a:spcAft>
                          <a:spcPts val="600"/>
                        </a:spcAft>
                      </a:pPr>
                      <a:r>
                        <a:rPr lang="en-AU" sz="1600" dirty="0">
                          <a:effectLst/>
                        </a:rPr>
                        <a:t>The performance or participation experience is </a:t>
                      </a:r>
                      <a:r>
                        <a:rPr lang="en-AU" sz="1600" b="1" dirty="0">
                          <a:effectLst/>
                        </a:rPr>
                        <a:t>explained</a:t>
                      </a:r>
                      <a:r>
                        <a:rPr lang="en-AU" sz="1600" dirty="0">
                          <a:effectLst/>
                        </a:rPr>
                        <a:t>. There may be information given about how the player felt about the experience or their general strengths and weaknesses rather than on the improvement (or lack of) that was attained.</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2350349226"/>
                  </a:ext>
                </a:extLst>
              </a:tr>
              <a:tr h="833722">
                <a:tc>
                  <a:txBody>
                    <a:bodyPr/>
                    <a:lstStyle/>
                    <a:p>
                      <a:pPr algn="ctr">
                        <a:spcAft>
                          <a:spcPts val="600"/>
                        </a:spcAft>
                      </a:pPr>
                      <a:r>
                        <a:rPr lang="en-AU" sz="1800" dirty="0">
                          <a:effectLst/>
                        </a:rPr>
                        <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Attempted</a:t>
                      </a:r>
                      <a:r>
                        <a:rPr lang="en-AU" sz="1800" dirty="0">
                          <a:effectLst/>
                        </a:rPr>
                        <a:t> reflection on and description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600" dirty="0">
                          <a:effectLst/>
                        </a:rPr>
                        <a:t>Student </a:t>
                      </a:r>
                      <a:r>
                        <a:rPr lang="en-AU" sz="1600" b="1" dirty="0">
                          <a:effectLst/>
                        </a:rPr>
                        <a:t>outlines</a:t>
                      </a:r>
                      <a:r>
                        <a:rPr lang="en-AU" sz="1600" dirty="0">
                          <a:effectLst/>
                        </a:rPr>
                        <a:t> the performance or participation experience with minimal reference to whether there was improvement or not.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3643636040"/>
                  </a:ext>
                </a:extLst>
              </a:tr>
            </a:tbl>
          </a:graphicData>
        </a:graphic>
      </p:graphicFrame>
      <p:sp>
        <p:nvSpPr>
          <p:cNvPr id="6" name="TextBox 5">
            <a:extLst>
              <a:ext uri="{FF2B5EF4-FFF2-40B4-BE49-F238E27FC236}">
                <a16:creationId xmlns:a16="http://schemas.microsoft.com/office/drawing/2014/main" id="{155398A8-4BA9-4593-9335-DEB6DF3BFC7A}"/>
              </a:ext>
            </a:extLst>
          </p:cNvPr>
          <p:cNvSpPr txBox="1"/>
          <p:nvPr/>
        </p:nvSpPr>
        <p:spPr>
          <a:xfrm>
            <a:off x="136236" y="108000"/>
            <a:ext cx="11919528" cy="369332"/>
          </a:xfrm>
          <a:prstGeom prst="rect">
            <a:avLst/>
          </a:prstGeom>
          <a:noFill/>
        </p:spPr>
        <p:txBody>
          <a:bodyPr wrap="square">
            <a:spAutoFit/>
          </a:bodyPr>
          <a:lstStyle/>
          <a:p>
            <a:pPr>
              <a:spcAft>
                <a:spcPts val="600"/>
              </a:spcAft>
            </a:pPr>
            <a:r>
              <a:rPr lang="en-AU" sz="1800" dirty="0">
                <a:effectLst/>
              </a:rPr>
              <a:t>AE2: Reflection on and evaluation of participation and/or performance improvement.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246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3F84AAD-71BE-4933-84F5-108820C8CE4F}"/>
              </a:ext>
            </a:extLst>
          </p:cNvPr>
          <p:cNvGraphicFramePr>
            <a:graphicFrameLocks noGrp="1"/>
          </p:cNvGraphicFramePr>
          <p:nvPr>
            <p:extLst>
              <p:ext uri="{D42A27DB-BD31-4B8C-83A1-F6EECF244321}">
                <p14:modId xmlns:p14="http://schemas.microsoft.com/office/powerpoint/2010/main" val="27018615"/>
              </p:ext>
            </p:extLst>
          </p:nvPr>
        </p:nvGraphicFramePr>
        <p:xfrm>
          <a:off x="134930" y="323264"/>
          <a:ext cx="11922140" cy="6468127"/>
        </p:xfrm>
        <a:graphic>
          <a:graphicData uri="http://schemas.openxmlformats.org/drawingml/2006/table">
            <a:tbl>
              <a:tblPr firstRow="1" firstCol="1" bandRow="1">
                <a:tableStyleId>{F5AB1C69-6EDB-4FF4-983F-18BD219EF322}</a:tableStyleId>
              </a:tblPr>
              <a:tblGrid>
                <a:gridCol w="560059">
                  <a:extLst>
                    <a:ext uri="{9D8B030D-6E8A-4147-A177-3AD203B41FA5}">
                      <a16:colId xmlns:a16="http://schemas.microsoft.com/office/drawing/2014/main" val="667729081"/>
                    </a:ext>
                  </a:extLst>
                </a:gridCol>
                <a:gridCol w="1334814">
                  <a:extLst>
                    <a:ext uri="{9D8B030D-6E8A-4147-A177-3AD203B41FA5}">
                      <a16:colId xmlns:a16="http://schemas.microsoft.com/office/drawing/2014/main" val="1110788285"/>
                    </a:ext>
                  </a:extLst>
                </a:gridCol>
                <a:gridCol w="10027267">
                  <a:extLst>
                    <a:ext uri="{9D8B030D-6E8A-4147-A177-3AD203B41FA5}">
                      <a16:colId xmlns:a16="http://schemas.microsoft.com/office/drawing/2014/main" val="1998152066"/>
                    </a:ext>
                  </a:extLst>
                </a:gridCol>
              </a:tblGrid>
              <a:tr h="560656">
                <a:tc>
                  <a:txBody>
                    <a:bodyPr/>
                    <a:lstStyle/>
                    <a:p>
                      <a:pPr marL="270510" indent="-270510">
                        <a:spcAft>
                          <a:spcPts val="600"/>
                        </a:spcAft>
                      </a:pPr>
                      <a:r>
                        <a:rPr lang="en-AU" sz="1800" dirty="0">
                          <a:effectLst/>
                        </a:rPr>
                        <a:t> AE3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lgn="ctr">
                        <a:spcAft>
                          <a:spcPts val="600"/>
                        </a:spcAft>
                      </a:pPr>
                      <a:r>
                        <a:rPr lang="en-AU" sz="1800" dirty="0">
                          <a:effectLst/>
                        </a:rPr>
                        <a:t>Performance Standard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lgn="l">
                        <a:spcAft>
                          <a:spcPts val="600"/>
                        </a:spcAft>
                      </a:pPr>
                      <a:r>
                        <a:rPr lang="en-AU" sz="1800" dirty="0">
                          <a:effectLst/>
                        </a:rPr>
                        <a:t>Some examples of how students may demonstrate this.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864934641"/>
                  </a:ext>
                </a:extLst>
              </a:tr>
              <a:tr h="1761189">
                <a:tc>
                  <a:txBody>
                    <a:bodyPr/>
                    <a:lstStyle/>
                    <a:p>
                      <a:pPr algn="ctr">
                        <a:spcAft>
                          <a:spcPts val="600"/>
                        </a:spcAft>
                      </a:pPr>
                      <a:r>
                        <a:rPr lang="en-AU" sz="1800" dirty="0">
                          <a:effectLst/>
                        </a:rPr>
                        <a:t>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Perceptive</a:t>
                      </a:r>
                      <a:r>
                        <a:rPr lang="en-AU" sz="1800" dirty="0">
                          <a:effectLst/>
                        </a:rPr>
                        <a:t> 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Evaluates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deeper</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than the obvious,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judgment is nuanced and entirely founded on evidence </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(criteria). </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Student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uses evidence to inform a judgment </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that considers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different perspectives </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on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why or how any particular strategy was effective and/or ineffective </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whether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strategy achieved its intended outcomes</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These perspectives </a:t>
                      </a:r>
                      <a:r>
                        <a:rPr kumimoji="0" lang="en-AU" sz="1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may</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include (but are not limited to) comparing different sources of evidence (examples include evidence collected from training/practice or performance situation or post-training fitness or skills testing), different viewpoints or applying different concepts from K&amp;U to determine a level of value for the strategy. Students may use evidence of transfer from training/practice to the performance situation to support justification for the effective or ineffective aspects of the strategy. </a:t>
                      </a:r>
                    </a:p>
                  </a:txBody>
                  <a:tcPr marL="53880" marR="53880" marT="0" marB="0" anchor="ctr"/>
                </a:tc>
                <a:extLst>
                  <a:ext uri="{0D108BD9-81ED-4DB2-BD59-A6C34878D82A}">
                    <a16:rowId xmlns:a16="http://schemas.microsoft.com/office/drawing/2014/main" val="4046447960"/>
                  </a:ext>
                </a:extLst>
              </a:tr>
              <a:tr h="1279496">
                <a:tc>
                  <a:txBody>
                    <a:bodyPr/>
                    <a:lstStyle/>
                    <a:p>
                      <a:pPr algn="ctr">
                        <a:spcAft>
                          <a:spcPts val="600"/>
                        </a:spcAft>
                      </a:pPr>
                      <a:r>
                        <a:rPr lang="en-AU" sz="1800" dirty="0">
                          <a:effectLst/>
                        </a:rPr>
                        <a:t>B</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a:effectLst/>
                        </a:rPr>
                        <a:t>Thoughtful </a:t>
                      </a:r>
                      <a:r>
                        <a:rPr lang="en-AU" sz="1800">
                          <a:effectLst/>
                        </a:rPr>
                        <a:t>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Evaluation of strategies, for the most part, is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informed by evidence </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(criteria), and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beyond the superficial</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Student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uses evidence </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 support the reasons for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why a strategy was effective or ineffective </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whether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strategy achieved its intended outcomes</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Student is able to give a judgment about the value of particular aspects of strategies, perhaps identifying parts that were effective and parts that were ineffective. Evidence may include evidence collected from training/practice or performance situation or post-training fitness or skills testing.</a:t>
                      </a:r>
                    </a:p>
                  </a:txBody>
                  <a:tcPr marL="53880" marR="53880" marT="0" marB="0" anchor="ctr"/>
                </a:tc>
                <a:extLst>
                  <a:ext uri="{0D108BD9-81ED-4DB2-BD59-A6C34878D82A}">
                    <a16:rowId xmlns:a16="http://schemas.microsoft.com/office/drawing/2014/main" val="2015481064"/>
                  </a:ext>
                </a:extLst>
              </a:tr>
              <a:tr h="1279496">
                <a:tc>
                  <a:txBody>
                    <a:bodyPr/>
                    <a:lstStyle/>
                    <a:p>
                      <a:pPr algn="ctr">
                        <a:spcAft>
                          <a:spcPts val="600"/>
                        </a:spcAft>
                      </a:pPr>
                      <a:r>
                        <a:rPr lang="en-AU" sz="1800" dirty="0">
                          <a:effectLst/>
                        </a:rPr>
                        <a:t>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Description, </a:t>
                      </a:r>
                      <a:r>
                        <a:rPr lang="en-AU" sz="1800" b="0" dirty="0">
                          <a:effectLst/>
                        </a:rPr>
                        <a:t>with </a:t>
                      </a:r>
                      <a:r>
                        <a:rPr lang="en-AU" sz="1800" b="1" dirty="0">
                          <a:effectLst/>
                        </a:rPr>
                        <a:t>some</a:t>
                      </a:r>
                      <a:r>
                        <a:rPr lang="en-AU" sz="1800" dirty="0">
                          <a:effectLst/>
                        </a:rPr>
                        <a:t> evaluation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needs to be clear evidence of some evaluation of at least one strategy.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may be some description. The differentiating factor from a D level is that there is some evaluation – meaning the student provides a </a:t>
                      </a:r>
                      <a:r>
                        <a:rPr kumimoji="0" lang="en-AU"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judgement of the value of the strategy based on one or more criteria</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Evaluation may be superficial. For example, student provides a holistic judgment about the value of a strategy/</a:t>
                      </a:r>
                      <a:r>
                        <a:rPr kumimoji="0" lang="en-AU" sz="14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ies</a:t>
                      </a:r>
                      <a:r>
                        <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This may look like the student identifying that a training session was good/bad and giving some reasons why. Reasons may be general in nature.</a:t>
                      </a:r>
                      <a:endParaRPr lang="en-AU" sz="1400" dirty="0"/>
                    </a:p>
                  </a:txBody>
                  <a:tcPr marL="53880" marR="53880" marT="0" marB="0" anchor="ctr"/>
                </a:tc>
                <a:extLst>
                  <a:ext uri="{0D108BD9-81ED-4DB2-BD59-A6C34878D82A}">
                    <a16:rowId xmlns:a16="http://schemas.microsoft.com/office/drawing/2014/main" val="3979384671"/>
                  </a:ext>
                </a:extLst>
              </a:tr>
              <a:tr h="1038650">
                <a:tc>
                  <a:txBody>
                    <a:bodyPr/>
                    <a:lstStyle/>
                    <a:p>
                      <a:pPr algn="ctr">
                        <a:spcAft>
                          <a:spcPts val="600"/>
                        </a:spcAft>
                      </a:pPr>
                      <a:r>
                        <a:rPr lang="en-AU" sz="1800" dirty="0">
                          <a:effectLst/>
                        </a:rPr>
                        <a:t>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lang="en-AU" sz="1800" b="1" dirty="0">
                          <a:effectLst/>
                        </a:rPr>
                        <a:t>Description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400" dirty="0">
                          <a:effectLst/>
                        </a:rPr>
                        <a:t>The experiences of implementing strategies are </a:t>
                      </a:r>
                      <a:r>
                        <a:rPr lang="en-AU" sz="1400" b="1" dirty="0">
                          <a:effectLst/>
                        </a:rPr>
                        <a:t>recounted</a:t>
                      </a:r>
                      <a:r>
                        <a:rPr lang="en-AU" sz="1400" dirty="0">
                          <a:effectLst/>
                        </a:rPr>
                        <a:t>. Student outlines, sometimes in great detail, their strategies (journey/training/practice) without providing a judgement of their value. </a:t>
                      </a:r>
                    </a:p>
                    <a:p>
                      <a:pPr marL="0" marR="0" lvl="0" indent="0" algn="l" defTabSz="457200" rtl="0" eaLnBrk="1" fontAlgn="auto" latinLnBrk="0" hangingPunct="1">
                        <a:lnSpc>
                          <a:spcPct val="100000"/>
                        </a:lnSpc>
                        <a:spcBef>
                          <a:spcPts val="0"/>
                        </a:spcBef>
                        <a:spcAft>
                          <a:spcPts val="600"/>
                        </a:spcAft>
                        <a:buClrTx/>
                        <a:buSzTx/>
                        <a:buFontTx/>
                        <a:buNone/>
                        <a:tabLst/>
                        <a:defRPr/>
                      </a:pPr>
                      <a:r>
                        <a:rPr lang="en-AU" sz="1400" dirty="0">
                          <a:effectLst/>
                        </a:rPr>
                        <a:t>For example, Student talks about how they felt when undertaking practice/training. Information about how the strategies looked and what happened is provided without a judgment given for how valuable these strategies were.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2350349226"/>
                  </a:ext>
                </a:extLst>
              </a:tr>
              <a:tr h="541904">
                <a:tc>
                  <a:txBody>
                    <a:bodyPr/>
                    <a:lstStyle/>
                    <a:p>
                      <a:pPr algn="ctr">
                        <a:spcAft>
                          <a:spcPts val="600"/>
                        </a:spcAft>
                      </a:pPr>
                      <a:r>
                        <a:rPr lang="en-AU" sz="1800" dirty="0">
                          <a:effectLst/>
                        </a:rPr>
                        <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800" b="1" dirty="0">
                          <a:effectLst/>
                        </a:rPr>
                        <a:t>Attempted</a:t>
                      </a:r>
                      <a:r>
                        <a:rPr lang="en-AU" sz="1800" dirty="0">
                          <a:effectLst/>
                        </a:rPr>
                        <a:t> description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tc>
                  <a:txBody>
                    <a:bodyPr/>
                    <a:lstStyle/>
                    <a:p>
                      <a:pPr>
                        <a:spcAft>
                          <a:spcPts val="600"/>
                        </a:spcAft>
                      </a:pPr>
                      <a:r>
                        <a:rPr lang="en-AU" sz="1400" dirty="0">
                          <a:effectLst/>
                        </a:rPr>
                        <a:t>Student has </a:t>
                      </a:r>
                      <a:r>
                        <a:rPr lang="en-AU" sz="1400" b="1" dirty="0">
                          <a:effectLst/>
                        </a:rPr>
                        <a:t>attempted to outline the strategies </a:t>
                      </a:r>
                      <a:r>
                        <a:rPr lang="en-AU" sz="1400" dirty="0">
                          <a:effectLst/>
                        </a:rPr>
                        <a:t>that they implemented but it is relatively unclear</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880" marR="53880" marT="0" marB="0" anchor="ctr"/>
                </a:tc>
                <a:extLst>
                  <a:ext uri="{0D108BD9-81ED-4DB2-BD59-A6C34878D82A}">
                    <a16:rowId xmlns:a16="http://schemas.microsoft.com/office/drawing/2014/main" val="3643636040"/>
                  </a:ext>
                </a:extLst>
              </a:tr>
            </a:tbl>
          </a:graphicData>
        </a:graphic>
      </p:graphicFrame>
      <p:sp>
        <p:nvSpPr>
          <p:cNvPr id="6" name="TextBox 5">
            <a:extLst>
              <a:ext uri="{FF2B5EF4-FFF2-40B4-BE49-F238E27FC236}">
                <a16:creationId xmlns:a16="http://schemas.microsoft.com/office/drawing/2014/main" id="{27C8A858-8646-45CF-92FD-7CD5147ADCA1}"/>
              </a:ext>
            </a:extLst>
          </p:cNvPr>
          <p:cNvSpPr txBox="1"/>
          <p:nvPr/>
        </p:nvSpPr>
        <p:spPr>
          <a:xfrm>
            <a:off x="137542" y="14437"/>
            <a:ext cx="11919528" cy="369332"/>
          </a:xfrm>
          <a:prstGeom prst="rect">
            <a:avLst/>
          </a:prstGeom>
          <a:noFill/>
        </p:spPr>
        <p:txBody>
          <a:bodyPr wrap="square">
            <a:spAutoFit/>
          </a:bodyPr>
          <a:lstStyle/>
          <a:p>
            <a:pPr>
              <a:spcAft>
                <a:spcPts val="600"/>
              </a:spcAft>
            </a:pPr>
            <a:r>
              <a:rPr lang="en-AU" sz="1800" dirty="0">
                <a:effectLst/>
              </a:rPr>
              <a:t>AE3: Evaluation of implemented strategies.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1934424"/>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5.xml.rels>&#65279;<?xml version="1.0" encoding="utf-8"?><Relationships xmlns="http://schemas.openxmlformats.org/package/2006/relationships"><Relationship Type="http://schemas.openxmlformats.org/officeDocument/2006/relationships/customXmlProps" Target="/customXML/itemProps5.xml" Id="Rd3c4172d526e4b2384ade4b889302c76" /></Relationships>
</file>

<file path=customXML/item5.xml><?xml version="1.0" encoding="utf-8"?>
<metadata xmlns="http://www.objective.com/ecm/document/metadata/CB029ECD6D85427BAD5E1D35DE4A29A4" version="1.0.0">
  <systemFields>
    <field name="Objective-Id">
      <value order="0">A1022547</value>
    </field>
    <field name="Objective-Title">
      <value order="0">Stage 2 Physical Education - Performance Standard Elaborations (updated for 2022)</value>
    </field>
    <field name="Objective-Description">
      <value order="0"/>
    </field>
    <field name="Objective-CreationStamp">
      <value order="0">2021-08-18T00:23:41Z</value>
    </field>
    <field name="Objective-IsApproved">
      <value order="0">false</value>
    </field>
    <field name="Objective-IsPublished">
      <value order="0">true</value>
    </field>
    <field name="Objective-DatePublished">
      <value order="0">2022-02-01T23:56:37Z</value>
    </field>
    <field name="Objective-ModificationStamp">
      <value order="0">2022-02-01T23:56:37Z</value>
    </field>
    <field name="Objective-Owner">
      <value order="0">Alina Pietrzyk</value>
    </field>
    <field name="Objective-Path">
      <value order="0">Objective Global Folder:Quality Assurance Cycle:Stage 2 - 3. Confirming:Stage 2 Final Moderation:Stage 2 Final Moderation 2021:Calibration:Health and Physical Education:Physical Education:School Assessment</value>
    </field>
    <field name="Objective-Parent">
      <value order="0">School Assessment</value>
    </field>
    <field name="Objective-State">
      <value order="0">Published</value>
    </field>
    <field name="Objective-VersionId">
      <value order="0">vA1745427</value>
    </field>
    <field name="Objective-Version">
      <value order="0">6.0</value>
    </field>
    <field name="Objective-VersionNumber">
      <value order="0">6</value>
    </field>
    <field name="Objective-VersionComment">
      <value order="0"/>
    </field>
    <field name="Objective-FileNumber">
      <value order="0">qA18637</value>
    </field>
    <field name="Objective-Classification">
      <value order="0"/>
    </field>
    <field name="Objective-Caveats">
      <value order="0"/>
    </field>
  </systemFields>
  <catalogues>
    <catalogue name="Document Type Catalogue" type="type" ori="id:cA25">
      <field name="Objective-Security Classification">
        <value order="0">OFFICIAL</value>
      </field>
    </catalogue>
  </catalogues>
</metadata>
</file>

<file path=customXML/itemProps5.xml><?xml version="1.0" encoding="utf-8"?>
<ds:datastoreItem xmlns:ds="http://schemas.openxmlformats.org/officeDocument/2006/customXml" ds:itemID="{5745109E-2DDF-40CB-AC2B-FF9B10C90820}">
  <ds:schemaRefs>
    <ds:schemaRef ds:uri="http://www.objective.com/ecm/document/metadata/CB029ECD6D85427BAD5E1D35DE4A29A4"/>
  </ds:schemaRefs>
</ds:datastoreItem>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FA749C84F7CD24ABD4EFD71B8F8849D" ma:contentTypeVersion="13" ma:contentTypeDescription="Create a new document." ma:contentTypeScope="" ma:versionID="255186768b4e20851c49038b8245856f">
  <xsd:schema xmlns:xsd="http://www.w3.org/2001/XMLSchema" xmlns:xs="http://www.w3.org/2001/XMLSchema" xmlns:p="http://schemas.microsoft.com/office/2006/metadata/properties" xmlns:ns2="2ad4ac95-6a41-4ce8-97ee-4b2c94af493a" xmlns:ns3="21566076-0606-4024-89c6-48ee27e703c5" targetNamespace="http://schemas.microsoft.com/office/2006/metadata/properties" ma:root="true" ma:fieldsID="9818e31b4154d24bc2502e9b34f43ba6" ns2:_="" ns3:_="">
    <xsd:import namespace="2ad4ac95-6a41-4ce8-97ee-4b2c94af493a"/>
    <xsd:import namespace="21566076-0606-4024-89c6-48ee27e703c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d4ac95-6a41-4ce8-97ee-4b2c94af49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566076-0606-4024-89c6-48ee27e703c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2.xml><?xml version="1.0" encoding="utf-8"?>
<ds:datastoreItem xmlns:ds="http://schemas.openxmlformats.org/officeDocument/2006/customXml" ds:itemID="{4241CE2B-9D2B-4FFA-923B-A566030E625D}">
  <ds:schemaRefs>
    <ds:schemaRef ds:uri="http://schemas.openxmlformats.org/package/2006/metadata/core-properties"/>
    <ds:schemaRef ds:uri="c5aa402c-ea13-4302-8467-8a95dd568e83"/>
    <ds:schemaRef ds:uri="http://purl.org/dc/terms/"/>
    <ds:schemaRef ds:uri="http://www.w3.org/XML/1998/namespace"/>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36e67e40-aca1-4f29-a05f-26245c868f73"/>
  </ds:schemaRefs>
</ds:datastoreItem>
</file>

<file path=customXml/itemProps3.xml><?xml version="1.0" encoding="utf-8"?>
<ds:datastoreItem xmlns:ds="http://schemas.openxmlformats.org/officeDocument/2006/customXml" ds:itemID="{2470BBBE-C929-4BD3-9732-547CEAEA7A04}">
  <ds:schemaRefs>
    <ds:schemaRef ds:uri="http://schemas.microsoft.com/sharepoint/v3/contenttype/forms"/>
  </ds:schemaRefs>
</ds:datastoreItem>
</file>

<file path=customXml/itemProps4.xml><?xml version="1.0" encoding="utf-8"?>
<ds:datastoreItem xmlns:ds="http://schemas.openxmlformats.org/officeDocument/2006/customXml" ds:itemID="{63D0FDF8-9BC1-4190-9F08-700FEF5805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d4ac95-6a41-4ce8-97ee-4b2c94af493a"/>
    <ds:schemaRef ds:uri="21566076-0606-4024-89c6-48ee27e703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2469</TotalTime>
  <Words>2556</Words>
  <Application>Microsoft Office PowerPoint</Application>
  <PresentationFormat>Widescreen</PresentationFormat>
  <Paragraphs>157</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Roboto Light</vt:lpstr>
      <vt:lpstr>Office Theme</vt:lpstr>
      <vt:lpstr>Performance Standards Elaborations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Standards Elaborations</dc:title>
  <dc:creator>Morrish, Jessica</dc:creator>
  <cp:lastModifiedBy>Pietrzyk, Alina (SACE)</cp:lastModifiedBy>
  <cp:revision>8</cp:revision>
  <dcterms:created xsi:type="dcterms:W3CDTF">2021-08-05T05:54:48Z</dcterms:created>
  <dcterms:modified xsi:type="dcterms:W3CDTF">2022-02-01T23:56:27Z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0x0101007FA749C84F7CD24ABD4EFD71B8F8849D</vt:lpwstr>
  </property>
  <property fmtid="{D5CDD505-2E9C-101B-9397-08002B2CF9AE}" pid="3" name="MSIP_Label_77274858-3b1d-4431-8679-d878f40e28fd_Enabled">
    <vt:lpwstr>true</vt:lpwstr>
  </property>
  <property fmtid="{D5CDD505-2E9C-101B-9397-08002B2CF9AE}" pid="4" name="MSIP_Label_77274858-3b1d-4431-8679-d878f40e28fd_SetDate">
    <vt:lpwstr>2022-01-31T02:26:00Z</vt:lpwstr>
  </property>
  <property fmtid="{D5CDD505-2E9C-101B-9397-08002B2CF9AE}" pid="5" name="MSIP_Label_77274858-3b1d-4431-8679-d878f40e28fd_Method">
    <vt:lpwstr>Privileged</vt:lpwstr>
  </property>
  <property fmtid="{D5CDD505-2E9C-101B-9397-08002B2CF9AE}" pid="6" name="MSIP_Label_77274858-3b1d-4431-8679-d878f40e28fd_Name">
    <vt:lpwstr>-Official</vt:lpwstr>
  </property>
  <property fmtid="{D5CDD505-2E9C-101B-9397-08002B2CF9AE}" pid="7" name="MSIP_Label_77274858-3b1d-4431-8679-d878f40e28fd_SiteId">
    <vt:lpwstr>bda528f7-fca9-432f-bc98-bd7e90d40906</vt:lpwstr>
  </property>
  <property fmtid="{D5CDD505-2E9C-101B-9397-08002B2CF9AE}" pid="8" name="MSIP_Label_77274858-3b1d-4431-8679-d878f40e28fd_ActionId">
    <vt:lpwstr>aa6a3b6b-25e7-4fd3-86bb-cf3012a71bf1</vt:lpwstr>
  </property>
  <property fmtid="{D5CDD505-2E9C-101B-9397-08002B2CF9AE}" pid="9" name="MSIP_Label_77274858-3b1d-4431-8679-d878f40e28fd_ContentBits">
    <vt:lpwstr>1</vt:lpwstr>
  </property>
  <property fmtid="{D5CDD505-2E9C-101B-9397-08002B2CF9AE}" pid="10" name="ClassificationContentMarkingHeaderLocations">
    <vt:lpwstr>Office Theme:8</vt:lpwstr>
  </property>
  <property fmtid="{D5CDD505-2E9C-101B-9397-08002B2CF9AE}" pid="11" name="ClassificationContentMarkingHeaderText">
    <vt:lpwstr>OFFICIAL</vt:lpwstr>
  </property>
  <property fmtid="{D5CDD505-2E9C-101B-9397-08002B2CF9AE}" pid="12" name="Objective-Id">
    <vt:lpwstr>A1022547</vt:lpwstr>
  </property>
  <property fmtid="{D5CDD505-2E9C-101B-9397-08002B2CF9AE}" pid="13" name="Objective-Title">
    <vt:lpwstr>Stage 2 Physical Education - Performance Standard Elaborations (updated for 2022)</vt:lpwstr>
  </property>
  <property fmtid="{D5CDD505-2E9C-101B-9397-08002B2CF9AE}" pid="14" name="Objective-Description">
    <vt:lpwstr/>
  </property>
  <property fmtid="{D5CDD505-2E9C-101B-9397-08002B2CF9AE}" pid="15" name="Objective-CreationStamp">
    <vt:filetime>2021-08-18T00:23:41Z</vt:filetime>
  </property>
  <property fmtid="{D5CDD505-2E9C-101B-9397-08002B2CF9AE}" pid="16" name="Objective-IsApproved">
    <vt:bool>false</vt:bool>
  </property>
  <property fmtid="{D5CDD505-2E9C-101B-9397-08002B2CF9AE}" pid="17" name="Objective-IsPublished">
    <vt:bool>true</vt:bool>
  </property>
  <property fmtid="{D5CDD505-2E9C-101B-9397-08002B2CF9AE}" pid="18" name="Objective-DatePublished">
    <vt:filetime>2022-02-01T23:56:37Z</vt:filetime>
  </property>
  <property fmtid="{D5CDD505-2E9C-101B-9397-08002B2CF9AE}" pid="19" name="Objective-ModificationStamp">
    <vt:filetime>2022-02-01T23:56:37Z</vt:filetime>
  </property>
  <property fmtid="{D5CDD505-2E9C-101B-9397-08002B2CF9AE}" pid="20" name="Objective-Owner">
    <vt:lpwstr>Alina Pietrzyk</vt:lpwstr>
  </property>
  <property fmtid="{D5CDD505-2E9C-101B-9397-08002B2CF9AE}" pid="21" name="Objective-Path">
    <vt:lpwstr>Objective Global Folder:Quality Assurance Cycle:Stage 2 - 3. Confirming:Stage 2 Final Moderation:Stage 2 Final Moderation 2021:Calibration:Health and Physical Education:Physical Education:School Assessment</vt:lpwstr>
  </property>
  <property fmtid="{D5CDD505-2E9C-101B-9397-08002B2CF9AE}" pid="22" name="Objective-Parent">
    <vt:lpwstr>School Assessment</vt:lpwstr>
  </property>
  <property fmtid="{D5CDD505-2E9C-101B-9397-08002B2CF9AE}" pid="23" name="Objective-State">
    <vt:lpwstr>Published</vt:lpwstr>
  </property>
  <property fmtid="{D5CDD505-2E9C-101B-9397-08002B2CF9AE}" pid="24" name="Objective-VersionId">
    <vt:lpwstr>vA1745427</vt:lpwstr>
  </property>
  <property fmtid="{D5CDD505-2E9C-101B-9397-08002B2CF9AE}" pid="25" name="Objective-Version">
    <vt:lpwstr>6.0</vt:lpwstr>
  </property>
  <property fmtid="{D5CDD505-2E9C-101B-9397-08002B2CF9AE}" pid="26" name="Objective-VersionNumber">
    <vt:r8>6</vt:r8>
  </property>
  <property fmtid="{D5CDD505-2E9C-101B-9397-08002B2CF9AE}" pid="27" name="Objective-VersionComment">
    <vt:lpwstr/>
  </property>
  <property fmtid="{D5CDD505-2E9C-101B-9397-08002B2CF9AE}" pid="28" name="Objective-FileNumber">
    <vt:lpwstr>qA18637</vt:lpwstr>
  </property>
  <property fmtid="{D5CDD505-2E9C-101B-9397-08002B2CF9AE}" pid="29" name="Objective-Classification">
    <vt:lpwstr/>
  </property>
  <property fmtid="{D5CDD505-2E9C-101B-9397-08002B2CF9AE}" pid="30" name="Objective-Caveats">
    <vt:lpwstr/>
  </property>
  <property fmtid="{D5CDD505-2E9C-101B-9397-08002B2CF9AE}" pid="31" name="Objective-Security Classification">
    <vt:lpwstr>OFFICIAL</vt:lpwstr>
  </property>
</Properties>
</file>