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
    <p:sldMasterId id="2147483662" r:id="rId3"/>
    <p:sldMasterId id="2147483648" r:id="rId4"/>
  </p:sldMasterIdLst>
  <p:notesMasterIdLst>
    <p:notesMasterId r:id="rId64"/>
  </p:notesMasterIdLst>
  <p:sldIdLst>
    <p:sldId id="257" r:id="rId5"/>
    <p:sldId id="256" r:id="rId6"/>
    <p:sldId id="265" r:id="rId7"/>
    <p:sldId id="261" r:id="rId8"/>
    <p:sldId id="263" r:id="rId9"/>
    <p:sldId id="264" r:id="rId10"/>
    <p:sldId id="262" r:id="rId11"/>
    <p:sldId id="266" r:id="rId12"/>
    <p:sldId id="267" r:id="rId13"/>
    <p:sldId id="268" r:id="rId14"/>
    <p:sldId id="269" r:id="rId15"/>
    <p:sldId id="273" r:id="rId16"/>
    <p:sldId id="272" r:id="rId17"/>
    <p:sldId id="271" r:id="rId18"/>
    <p:sldId id="270" r:id="rId19"/>
    <p:sldId id="275" r:id="rId20"/>
    <p:sldId id="276" r:id="rId21"/>
    <p:sldId id="277" r:id="rId22"/>
    <p:sldId id="282" r:id="rId23"/>
    <p:sldId id="274" r:id="rId24"/>
    <p:sldId id="286" r:id="rId25"/>
    <p:sldId id="285" r:id="rId26"/>
    <p:sldId id="284" r:id="rId27"/>
    <p:sldId id="283" r:id="rId28"/>
    <p:sldId id="287" r:id="rId29"/>
    <p:sldId id="324" r:id="rId30"/>
    <p:sldId id="289" r:id="rId31"/>
    <p:sldId id="290" r:id="rId32"/>
    <p:sldId id="294" r:id="rId33"/>
    <p:sldId id="292" r:id="rId34"/>
    <p:sldId id="293" r:id="rId35"/>
    <p:sldId id="296" r:id="rId36"/>
    <p:sldId id="303" r:id="rId37"/>
    <p:sldId id="302" r:id="rId38"/>
    <p:sldId id="301" r:id="rId39"/>
    <p:sldId id="304" r:id="rId40"/>
    <p:sldId id="300" r:id="rId41"/>
    <p:sldId id="299" r:id="rId42"/>
    <p:sldId id="298" r:id="rId43"/>
    <p:sldId id="297" r:id="rId44"/>
    <p:sldId id="307" r:id="rId45"/>
    <p:sldId id="306" r:id="rId46"/>
    <p:sldId id="311" r:id="rId47"/>
    <p:sldId id="310" r:id="rId48"/>
    <p:sldId id="309" r:id="rId49"/>
    <p:sldId id="308" r:id="rId50"/>
    <p:sldId id="315" r:id="rId51"/>
    <p:sldId id="312" r:id="rId52"/>
    <p:sldId id="314" r:id="rId53"/>
    <p:sldId id="313" r:id="rId54"/>
    <p:sldId id="319" r:id="rId55"/>
    <p:sldId id="318" r:id="rId56"/>
    <p:sldId id="317" r:id="rId57"/>
    <p:sldId id="316" r:id="rId58"/>
    <p:sldId id="321" r:id="rId59"/>
    <p:sldId id="320" r:id="rId60"/>
    <p:sldId id="322" r:id="rId61"/>
    <p:sldId id="323" r:id="rId62"/>
    <p:sldId id="259" r:id="rId63"/>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3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511" autoAdjust="0"/>
  </p:normalViewPr>
  <p:slideViewPr>
    <p:cSldViewPr snapToGrid="0">
      <p:cViewPr varScale="1">
        <p:scale>
          <a:sx n="67" d="100"/>
          <a:sy n="67" d="100"/>
        </p:scale>
        <p:origin x="2856" y="60"/>
      </p:cViewPr>
      <p:guideLst/>
    </p:cSldViewPr>
  </p:slideViewPr>
  <p:notesTextViewPr>
    <p:cViewPr>
      <p:scale>
        <a:sx n="1" d="1"/>
        <a:sy n="1" d="1"/>
      </p:scale>
      <p:origin x="0" y="0"/>
    </p:cViewPr>
  </p:notesTextViewPr>
  <p:notesViewPr>
    <p:cSldViewPr snapToGrid="0">
      <p:cViewPr varScale="1">
        <p:scale>
          <a:sx n="89" d="100"/>
          <a:sy n="89" d="100"/>
        </p:scale>
        <p:origin x="3714"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helle Robinson" userId="db461bc9-b8c3-4986-a370-322b10ec61c3" providerId="ADAL" clId="{E09D231E-189C-4346-A822-8D63670DFD56}"/>
    <pc:docChg chg="modMainMaster">
      <pc:chgData name="Rochelle Robinson" userId="db461bc9-b8c3-4986-a370-322b10ec61c3" providerId="ADAL" clId="{E09D231E-189C-4346-A822-8D63670DFD56}" dt="2018-07-31T02:25:36.277" v="8" actId="962"/>
      <pc:docMkLst>
        <pc:docMk/>
      </pc:docMkLst>
      <pc:sldMasterChg chg="modSp">
        <pc:chgData name="Rochelle Robinson" userId="db461bc9-b8c3-4986-a370-322b10ec61c3" providerId="ADAL" clId="{E09D231E-189C-4346-A822-8D63670DFD56}" dt="2018-07-31T02:25:36.277" v="8" actId="962"/>
        <pc:sldMasterMkLst>
          <pc:docMk/>
          <pc:sldMasterMk cId="2183742630" sldId="2147483648"/>
        </pc:sldMasterMkLst>
        <pc:picChg chg="mod">
          <ac:chgData name="Rochelle Robinson" userId="db461bc9-b8c3-4986-a370-322b10ec61c3" providerId="ADAL" clId="{E09D231E-189C-4346-A822-8D63670DFD56}" dt="2018-07-31T02:25:36.277" v="8" actId="962"/>
          <ac:picMkLst>
            <pc:docMk/>
            <pc:sldMasterMk cId="2183742630" sldId="2147483648"/>
            <ac:picMk id="9" creationId="{C2324399-F682-4DDA-B90C-97F596C2EBBD}"/>
          </ac:picMkLst>
        </pc:picChg>
      </pc:sldMasterChg>
      <pc:sldMasterChg chg="modSp">
        <pc:chgData name="Rochelle Robinson" userId="db461bc9-b8c3-4986-a370-322b10ec61c3" providerId="ADAL" clId="{E09D231E-189C-4346-A822-8D63670DFD56}" dt="2018-07-31T02:25:16.952" v="5" actId="962"/>
        <pc:sldMasterMkLst>
          <pc:docMk/>
          <pc:sldMasterMk cId="1570358305" sldId="2147483662"/>
        </pc:sldMasterMkLst>
        <pc:picChg chg="mod">
          <ac:chgData name="Rochelle Robinson" userId="db461bc9-b8c3-4986-a370-322b10ec61c3" providerId="ADAL" clId="{E09D231E-189C-4346-A822-8D63670DFD56}" dt="2018-07-31T02:25:16.952" v="5" actId="962"/>
          <ac:picMkLst>
            <pc:docMk/>
            <pc:sldMasterMk cId="1570358305" sldId="2147483662"/>
            <ac:picMk id="8" creationId="{01D4127B-5622-4564-884C-620D79E95CA4}"/>
          </ac:picMkLst>
        </pc:picChg>
      </pc:sldMasterChg>
      <pc:sldMasterChg chg="modSp">
        <pc:chgData name="Rochelle Robinson" userId="db461bc9-b8c3-4986-a370-322b10ec61c3" providerId="ADAL" clId="{E09D231E-189C-4346-A822-8D63670DFD56}" dt="2018-07-31T02:24:59.094" v="2" actId="962"/>
        <pc:sldMasterMkLst>
          <pc:docMk/>
          <pc:sldMasterMk cId="2573821988" sldId="2147483672"/>
        </pc:sldMasterMkLst>
        <pc:picChg chg="mod">
          <ac:chgData name="Rochelle Robinson" userId="db461bc9-b8c3-4986-a370-322b10ec61c3" providerId="ADAL" clId="{E09D231E-189C-4346-A822-8D63670DFD56}" dt="2018-07-31T02:24:59.094" v="2" actId="962"/>
          <ac:picMkLst>
            <pc:docMk/>
            <pc:sldMasterMk cId="2573821988" sldId="2147483672"/>
            <ac:picMk id="8" creationId="{01D4127B-5622-4564-884C-620D79E95CA4}"/>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412B588A-D360-4B0E-A7E8-6032F9959CE6}" type="datetimeFigureOut">
              <a:rPr lang="en-AU" smtClean="0"/>
              <a:t>4/03/2019</a:t>
            </a:fld>
            <a:endParaRPr lang="en-AU"/>
          </a:p>
        </p:txBody>
      </p:sp>
      <p:sp>
        <p:nvSpPr>
          <p:cNvPr id="4" name="Slide Image Placeholder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B5A64F06-0150-4C25-9ACC-B0B1C8327978}" type="slidenum">
              <a:rPr lang="en-AU" smtClean="0"/>
              <a:t>‹#›</a:t>
            </a:fld>
            <a:endParaRPr lang="en-AU"/>
          </a:p>
        </p:txBody>
      </p:sp>
    </p:spTree>
    <p:extLst>
      <p:ext uri="{BB962C8B-B14F-4D97-AF65-F5344CB8AC3E}">
        <p14:creationId xmlns:p14="http://schemas.microsoft.com/office/powerpoint/2010/main" val="64452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ace.sa.edu.au/web/modified-subjects/overvie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ace.sa.edu.au/coordinating/admin/information-sheets/49"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‘Direction of SACE’ video ( you tube), celebrating successes of</a:t>
            </a:r>
            <a:r>
              <a:rPr lang="en-US" baseline="0" dirty="0" smtClean="0"/>
              <a:t> 2018 and communication for 2019</a:t>
            </a:r>
            <a:r>
              <a:rPr lang="en-US" dirty="0" smtClean="0"/>
              <a:t>.</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a:t>
            </a:fld>
            <a:endParaRPr lang="en-AU"/>
          </a:p>
        </p:txBody>
      </p:sp>
    </p:spTree>
    <p:extLst>
      <p:ext uri="{BB962C8B-B14F-4D97-AF65-F5344CB8AC3E}">
        <p14:creationId xmlns:p14="http://schemas.microsoft.com/office/powerpoint/2010/main" val="63000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10</a:t>
            </a:fld>
            <a:endParaRPr lang="en-AU"/>
          </a:p>
        </p:txBody>
      </p:sp>
    </p:spTree>
    <p:extLst>
      <p:ext uri="{BB962C8B-B14F-4D97-AF65-F5344CB8AC3E}">
        <p14:creationId xmlns:p14="http://schemas.microsoft.com/office/powerpoint/2010/main" val="2399857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Page 3 of booklet</a:t>
            </a:r>
          </a:p>
          <a:p>
            <a:r>
              <a:rPr lang="en-US" dirty="0" smtClean="0">
                <a:cs typeface="Calibri"/>
              </a:rPr>
              <a:t>The 2019 IEA Conference will be held at the Adelaide Convention Centre on Monday, 1 April 2019.</a:t>
            </a:r>
          </a:p>
          <a:p>
            <a:endParaRPr lang="en-US" dirty="0" smtClean="0">
              <a:cs typeface="Calibri"/>
            </a:endParaRPr>
          </a:p>
          <a:p>
            <a:r>
              <a:rPr lang="en-US" dirty="0" smtClean="0">
                <a:cs typeface="Calibri"/>
              </a:rPr>
              <a:t>The theme for this year's conference is: EDUCATING FOR THE FUTURE – Reframing </a:t>
            </a:r>
            <a:r>
              <a:rPr lang="en-US" dirty="0" err="1" smtClean="0">
                <a:cs typeface="Calibri"/>
              </a:rPr>
              <a:t>rigour</a:t>
            </a:r>
            <a:r>
              <a:rPr lang="en-US" dirty="0" smtClean="0">
                <a:cs typeface="Calibri"/>
              </a:rPr>
              <a:t>, validity and fairness for student success in the 21st century.</a:t>
            </a:r>
          </a:p>
          <a:p>
            <a:endParaRPr lang="en-US" b="1" dirty="0" smtClean="0">
              <a:cs typeface="Calibri"/>
            </a:endParaRPr>
          </a:p>
          <a:p>
            <a:r>
              <a:rPr lang="en-US" dirty="0" smtClean="0">
                <a:cs typeface="Calibri"/>
              </a:rPr>
              <a:t>Some of the presenters include:</a:t>
            </a:r>
          </a:p>
          <a:p>
            <a:endParaRPr lang="en-US" dirty="0" smtClean="0"/>
          </a:p>
          <a:p>
            <a:pPr marL="295214" indent="-295214">
              <a:buFont typeface="Arial"/>
              <a:buChar char="•"/>
            </a:pPr>
            <a:r>
              <a:rPr lang="en-US" b="1" dirty="0" smtClean="0">
                <a:cs typeface="Calibri"/>
              </a:rPr>
              <a:t>Andreas Schleicher, visiting Director of Education and Skills from the OECD, France</a:t>
            </a:r>
          </a:p>
          <a:p>
            <a:pPr marL="295214" indent="-295214">
              <a:buFont typeface="Arial"/>
              <a:buChar char="•"/>
            </a:pPr>
            <a:r>
              <a:rPr lang="en-US" dirty="0" smtClean="0">
                <a:cs typeface="Calibri"/>
              </a:rPr>
              <a:t>Associate Professor Sandra Milligan, Director, Assessment Research Centre, University of Melbourne</a:t>
            </a:r>
          </a:p>
          <a:p>
            <a:pPr marL="295214" indent="-295214">
              <a:buFont typeface="Arial"/>
              <a:buChar char="•"/>
            </a:pPr>
            <a:r>
              <a:rPr lang="en-US" dirty="0" smtClean="0">
                <a:cs typeface="Calibri"/>
              </a:rPr>
              <a:t>Professor Martin </a:t>
            </a:r>
            <a:r>
              <a:rPr lang="en-US" dirty="0" err="1" smtClean="0">
                <a:cs typeface="Calibri"/>
              </a:rPr>
              <a:t>Westwell</a:t>
            </a:r>
            <a:r>
              <a:rPr lang="en-US" dirty="0" smtClean="0">
                <a:cs typeface="Calibri"/>
              </a:rPr>
              <a:t>.</a:t>
            </a:r>
          </a:p>
          <a:p>
            <a:pPr marL="295214" indent="-295214">
              <a:buFont typeface="Arial"/>
              <a:buChar char="•"/>
            </a:pPr>
            <a:endParaRPr lang="en-US" dirty="0" smtClean="0">
              <a:cs typeface="Calibri"/>
            </a:endParaRPr>
          </a:p>
          <a:p>
            <a:r>
              <a:rPr lang="en-US" dirty="0" smtClean="0">
                <a:cs typeface="Calibri"/>
              </a:rPr>
              <a:t>We invite you purchase tickets at the </a:t>
            </a:r>
            <a:r>
              <a:rPr lang="en-US" dirty="0" err="1" smtClean="0">
                <a:cs typeface="Calibri"/>
              </a:rPr>
              <a:t>Earlybird</a:t>
            </a:r>
            <a:r>
              <a:rPr lang="en-US" dirty="0" smtClean="0">
                <a:cs typeface="Calibri"/>
              </a:rPr>
              <a:t> price of $190 by 28 February and come along to hear from the experts as they:</a:t>
            </a:r>
          </a:p>
          <a:p>
            <a:pPr marL="295214" indent="-295214">
              <a:buFont typeface="Arial"/>
              <a:buChar char="•"/>
            </a:pPr>
            <a:r>
              <a:rPr lang="en-US" dirty="0" smtClean="0">
                <a:cs typeface="Calibri"/>
              </a:rPr>
              <a:t>challenge you on </a:t>
            </a:r>
            <a:r>
              <a:rPr lang="en-US" dirty="0" err="1" smtClean="0">
                <a:cs typeface="Calibri"/>
              </a:rPr>
              <a:t>reconceptualising</a:t>
            </a:r>
            <a:r>
              <a:rPr lang="en-US" dirty="0" smtClean="0">
                <a:cs typeface="Calibri"/>
              </a:rPr>
              <a:t> student achievement through the integration of the General Capabilities in curriculum and assessment; and </a:t>
            </a:r>
          </a:p>
          <a:p>
            <a:pPr marL="295214" indent="-295214">
              <a:buFont typeface="Arial"/>
              <a:buChar char="•"/>
            </a:pPr>
            <a:r>
              <a:rPr lang="en-US" dirty="0" smtClean="0">
                <a:cs typeface="Calibri"/>
              </a:rPr>
              <a:t>explore ways to </a:t>
            </a:r>
            <a:r>
              <a:rPr lang="en-US" dirty="0" err="1" smtClean="0">
                <a:cs typeface="Calibri"/>
              </a:rPr>
              <a:t>recognise</a:t>
            </a:r>
            <a:r>
              <a:rPr lang="en-US" dirty="0" smtClean="0">
                <a:cs typeface="Calibri"/>
              </a:rPr>
              <a:t> and evidence the capabilities that will transform the way we prepare students for the future.</a:t>
            </a:r>
          </a:p>
          <a:p>
            <a:pPr marL="295214" indent="-295214">
              <a:buFont typeface="Arial"/>
              <a:buChar char="•"/>
            </a:pPr>
            <a:endParaRPr lang="en-US" dirty="0" smtClean="0">
              <a:cs typeface="Calibri"/>
            </a:endParaRPr>
          </a:p>
          <a:p>
            <a:r>
              <a:rPr lang="en-US" dirty="0" smtClean="0">
                <a:cs typeface="Calibri"/>
              </a:rPr>
              <a:t>For more information, including what each of the presenters will discuss and to purchase tickets go to the IEA's website:</a:t>
            </a:r>
            <a:r>
              <a:rPr lang="en-US" b="1" dirty="0" smtClean="0">
                <a:cs typeface="Calibri"/>
              </a:rPr>
              <a:t> www. Iea.sa.edu.au</a:t>
            </a: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11</a:t>
            </a:fld>
            <a:endParaRPr lang="en-AU"/>
          </a:p>
        </p:txBody>
      </p:sp>
    </p:spTree>
    <p:extLst>
      <p:ext uri="{BB962C8B-B14F-4D97-AF65-F5344CB8AC3E}">
        <p14:creationId xmlns:p14="http://schemas.microsoft.com/office/powerpoint/2010/main" val="3269463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Modified subjects policy was reviewed in 2018 and the new policy is implemented this year. </a:t>
            </a:r>
          </a:p>
          <a:p>
            <a:pPr marL="295214" indent="-295214">
              <a:buFont typeface="Arial"/>
              <a:buChar char="•"/>
            </a:pPr>
            <a:r>
              <a:rPr lang="en-US" dirty="0" smtClean="0"/>
              <a:t>Changes to the policy have been made in accordance with the Disability Discrimination Act and The Disability Standards for Education. </a:t>
            </a:r>
            <a:endParaRPr lang="en-US" dirty="0" smtClean="0">
              <a:cs typeface="Calibri" panose="020F0502020204030204"/>
            </a:endParaRPr>
          </a:p>
          <a:p>
            <a:pPr marL="295214" indent="-295214">
              <a:buFont typeface="Arial"/>
              <a:buChar char="•"/>
            </a:pPr>
            <a:r>
              <a:rPr lang="en-US" dirty="0" smtClean="0"/>
              <a:t>On the basis of this review key changes to the policy was approved by our Board for 2019</a:t>
            </a:r>
            <a:endParaRPr lang="en-US" dirty="0" smtClean="0">
              <a:cs typeface="Calibri"/>
            </a:endParaRPr>
          </a:p>
          <a:p>
            <a:pPr marL="295214" indent="-295214">
              <a:buFont typeface="Arial"/>
              <a:buChar char="•"/>
            </a:pPr>
            <a:r>
              <a:rPr lang="en-US" dirty="0" smtClean="0"/>
              <a:t>The main changes are about who is eligible and who determines eligibility</a:t>
            </a:r>
            <a:endParaRPr lang="en-US" dirty="0" smtClean="0">
              <a:cs typeface="Calibri" panose="020F0502020204030204"/>
            </a:endParaRPr>
          </a:p>
          <a:p>
            <a:pPr marL="295214" indent="-295214">
              <a:buFont typeface="Arial"/>
              <a:buChar char="•"/>
            </a:pPr>
            <a:r>
              <a:rPr lang="en-US" dirty="0" smtClean="0"/>
              <a:t>Prior to 2019  eligibility was for students with significant impairment in intellectual functioning associated with their disability</a:t>
            </a:r>
            <a:endParaRPr lang="en-US" dirty="0" smtClean="0">
              <a:cs typeface="Calibri"/>
            </a:endParaRPr>
          </a:p>
          <a:p>
            <a:pPr marL="295214" indent="-295214">
              <a:buFont typeface="Arial"/>
              <a:buChar char="•"/>
            </a:pPr>
            <a:r>
              <a:rPr lang="en-US" dirty="0" smtClean="0"/>
              <a:t>These students will continue to be eligible but the criteria have been broadened to include students with significant impairment in adaptive </a:t>
            </a:r>
            <a:r>
              <a:rPr lang="en-US" dirty="0" err="1" smtClean="0"/>
              <a:t>behaviours</a:t>
            </a:r>
            <a:r>
              <a:rPr lang="en-US" dirty="0" smtClean="0"/>
              <a:t> associated with their disability who may or may not have significant impairment in their intellectual functioning as well</a:t>
            </a:r>
            <a:endParaRPr lang="en-US" dirty="0" smtClean="0">
              <a:cs typeface="Calibri" panose="020F0502020204030204"/>
            </a:endParaRPr>
          </a:p>
          <a:p>
            <a:pPr marL="295214" indent="-295214">
              <a:buFont typeface="Arial"/>
              <a:buChar char="•"/>
            </a:pPr>
            <a:r>
              <a:rPr lang="en-US" dirty="0" smtClean="0"/>
              <a:t>Schools now have the professional responsibility for identifying and recording adjustments made for students with disability on for the Nationally Consistent Collection of Data on School Students with Disability (NCCD)</a:t>
            </a:r>
            <a:endParaRPr lang="en-US" dirty="0" smtClean="0">
              <a:cs typeface="Calibri" panose="020F0502020204030204"/>
            </a:endParaRPr>
          </a:p>
          <a:p>
            <a:pPr marL="295214" indent="-295214">
              <a:buFont typeface="Arial"/>
              <a:buChar char="•"/>
            </a:pPr>
            <a:r>
              <a:rPr lang="en-US" dirty="0" err="1" smtClean="0"/>
              <a:t>Recognising</a:t>
            </a:r>
            <a:r>
              <a:rPr lang="en-US" dirty="0" smtClean="0"/>
              <a:t> the role and expertise of schools in exercising professional judgement in relation to students with disability – decisions about eligibility for Modified Subjects will rest with schools rather than sectors from 2019 – sectors can still provide support to schools in relation to making such decisions but the SACE Board will no longer require sectors to confirm eligibility</a:t>
            </a:r>
            <a:endParaRPr lang="en-US" dirty="0" smtClean="0">
              <a:cs typeface="Calibri" panose="020F0502020204030204"/>
            </a:endParaRPr>
          </a:p>
          <a:p>
            <a:pPr marL="295214" indent="-295214">
              <a:buFont typeface="Arial"/>
              <a:buChar char="•"/>
            </a:pPr>
            <a:r>
              <a:rPr lang="en-US" dirty="0" smtClean="0"/>
              <a:t>Decisions about eligibility and enrolment in modified subjects are made in consultation with, and have the consent of, students and their parents/</a:t>
            </a:r>
            <a:r>
              <a:rPr lang="en-US" dirty="0" err="1" smtClean="0"/>
              <a:t>carers</a:t>
            </a:r>
            <a:endParaRPr lang="en-US" dirty="0" smtClean="0">
              <a:cs typeface="Calibri" panose="020F0502020204030204"/>
            </a:endParaRP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12</a:t>
            </a:fld>
            <a:endParaRPr lang="en-AU"/>
          </a:p>
        </p:txBody>
      </p:sp>
    </p:spTree>
    <p:extLst>
      <p:ext uri="{BB962C8B-B14F-4D97-AF65-F5344CB8AC3E}">
        <p14:creationId xmlns:p14="http://schemas.microsoft.com/office/powerpoint/2010/main" val="93046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with disability:</a:t>
            </a:r>
          </a:p>
          <a:p>
            <a:pPr marL="295214" indent="-295214">
              <a:buFont typeface="Arial"/>
              <a:buChar char="•"/>
            </a:pPr>
            <a:r>
              <a:rPr lang="en-US" dirty="0" smtClean="0"/>
              <a:t>are entitled to the highest level of SACE achievement possible</a:t>
            </a:r>
            <a:endParaRPr lang="en-US" dirty="0" smtClean="0">
              <a:cs typeface="Calibri" panose="020F0502020204030204"/>
            </a:endParaRPr>
          </a:p>
          <a:p>
            <a:pPr marL="295214" indent="-295214">
              <a:buFont typeface="Arial"/>
              <a:buChar char="•"/>
            </a:pPr>
            <a:r>
              <a:rPr lang="en-US" dirty="0" smtClean="0"/>
              <a:t>should not have their curriculum offerings and post school pathways restricted by automatically being enrolled in Modified subjects. </a:t>
            </a:r>
            <a:endParaRPr lang="en-US" dirty="0" smtClean="0">
              <a:cs typeface="Calibri" panose="020F0502020204030204"/>
            </a:endParaRPr>
          </a:p>
          <a:p>
            <a:pPr marL="295214" indent="-295214">
              <a:buFont typeface="Arial"/>
              <a:buChar char="•"/>
            </a:pPr>
            <a:endParaRPr lang="en-US" dirty="0" smtClean="0"/>
          </a:p>
          <a:p>
            <a:r>
              <a:rPr lang="en-US" dirty="0" smtClean="0"/>
              <a:t>Eligibility will be based on evidence kept by the school that:</a:t>
            </a:r>
            <a:endParaRPr lang="en-US" dirty="0" smtClean="0">
              <a:cs typeface="Calibri" panose="020F0502020204030204"/>
            </a:endParaRPr>
          </a:p>
          <a:p>
            <a:pPr marL="295214" indent="-295214">
              <a:buFont typeface="Wingdings"/>
              <a:buChar char="Ø"/>
            </a:pPr>
            <a:r>
              <a:rPr lang="en-US" dirty="0" smtClean="0"/>
              <a:t>Shows the student has a disability. A formal diagnosis of severe intellectual disability is no longer the critical determining evidence.</a:t>
            </a:r>
            <a:endParaRPr lang="en-US" dirty="0" smtClean="0">
              <a:cs typeface="Calibri" panose="020F0502020204030204"/>
            </a:endParaRPr>
          </a:p>
          <a:p>
            <a:pPr marL="295214" indent="-295214">
              <a:buFont typeface="Wingdings"/>
              <a:buChar char="Ø"/>
            </a:pPr>
            <a:r>
              <a:rPr lang="en-US" dirty="0" smtClean="0"/>
              <a:t>reasonable adjustments available via Special Provisions do not sufficiently address the learning needs of the student</a:t>
            </a:r>
            <a:endParaRPr lang="en-US" dirty="0" smtClean="0">
              <a:cs typeface="Calibri" panose="020F0502020204030204"/>
            </a:endParaRPr>
          </a:p>
          <a:p>
            <a:pPr marL="295214" indent="-295214">
              <a:buFont typeface="Wingdings"/>
              <a:buChar char="Ø"/>
            </a:pPr>
            <a:r>
              <a:rPr lang="en-US" dirty="0" smtClean="0"/>
              <a:t>the student is unable to meet the performance standards at a C/C- level in SACE subjects with the use of special provisions</a:t>
            </a:r>
            <a:endParaRPr lang="en-US" dirty="0" smtClean="0">
              <a:cs typeface="Calibri" panose="020F0502020204030204"/>
            </a:endParaRPr>
          </a:p>
          <a:p>
            <a:pPr marL="295214" indent="-295214">
              <a:buFont typeface="Wingdings"/>
              <a:buChar char="Ø"/>
            </a:pPr>
            <a:r>
              <a:rPr lang="en-US" dirty="0" smtClean="0"/>
              <a:t>the student is or will be recorded on the school’s NCCD records as requiring extensive or substantial adjustments – for this last criteria schools need to have sufficient and adequate documented written evidence of adjustment(s) having been provided over the minimum period of 10 consecutive or non-consecutive weeks in the preceding 12 months as per the NCCD reporting requirements. </a:t>
            </a:r>
            <a:endParaRPr lang="en-US" dirty="0" smtClean="0">
              <a:cs typeface="Calibri"/>
            </a:endParaRPr>
          </a:p>
          <a:p>
            <a:endParaRPr lang="en-US" dirty="0" smtClean="0">
              <a:cs typeface="Calibri"/>
            </a:endParaRPr>
          </a:p>
          <a:p>
            <a:r>
              <a:rPr lang="en-US" dirty="0" smtClean="0"/>
              <a:t>Implications for the student’s needs and pathway are taken into consideration in making  decision about enrolment.</a:t>
            </a:r>
          </a:p>
          <a:p>
            <a:endParaRPr lang="en-US" dirty="0" smtClean="0"/>
          </a:p>
          <a:p>
            <a:r>
              <a:rPr lang="en-US" dirty="0" smtClean="0"/>
              <a:t>Eligible students can complete their SACE using all modified subjects or a combination of modified subjects, other subjects in the SACE, and/or flexible options such as Community Studies, VET, and Recognized Learning. </a:t>
            </a:r>
            <a:endParaRPr lang="en-US" dirty="0" smtClean="0">
              <a:cs typeface="Calibri"/>
            </a:endParaRPr>
          </a:p>
          <a:p>
            <a:endParaRPr lang="en-US" dirty="0" smtClean="0"/>
          </a:p>
          <a:p>
            <a:r>
              <a:rPr lang="en-US" dirty="0" smtClean="0"/>
              <a:t>Each student’s needs will be individual. SACE certification will state that the student has completed the SACE using one or more modified subject.</a:t>
            </a:r>
            <a:endParaRPr lang="en-US" dirty="0" smtClean="0">
              <a:cs typeface="Calibri"/>
            </a:endParaRPr>
          </a:p>
          <a:p>
            <a:endParaRPr lang="en-US" dirty="0" smtClean="0"/>
          </a:p>
          <a:p>
            <a:r>
              <a:rPr lang="en-US" dirty="0" smtClean="0"/>
              <a:t>Regular review and monitoring of student progress in consultation with teachers, the student and parent/</a:t>
            </a:r>
            <a:r>
              <a:rPr lang="en-US" dirty="0" err="1" smtClean="0"/>
              <a:t>carer</a:t>
            </a:r>
            <a:r>
              <a:rPr lang="en-US" dirty="0" smtClean="0"/>
              <a:t> is best practice.</a:t>
            </a:r>
            <a:endParaRPr lang="en-US" dirty="0" smtClean="0">
              <a:cs typeface="Calibri"/>
            </a:endParaRP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13</a:t>
            </a:fld>
            <a:endParaRPr lang="en-AU"/>
          </a:p>
        </p:txBody>
      </p:sp>
    </p:spTree>
    <p:extLst>
      <p:ext uri="{BB962C8B-B14F-4D97-AF65-F5344CB8AC3E}">
        <p14:creationId xmlns:p14="http://schemas.microsoft.com/office/powerpoint/2010/main" val="2801182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new report has been developed named ‘Modified Subject Enrolment Status.</a:t>
            </a:r>
          </a:p>
          <a:p>
            <a:endParaRPr lang="en-US" baseline="0" dirty="0" smtClean="0"/>
          </a:p>
          <a:p>
            <a:r>
              <a:rPr lang="en-US" dirty="0" smtClean="0"/>
              <a:t>This</a:t>
            </a:r>
            <a:r>
              <a:rPr lang="en-US" baseline="0" dirty="0" smtClean="0"/>
              <a:t> report is provided to assist you in the management and monitoring of students enrolled in modified subjects.</a:t>
            </a:r>
          </a:p>
          <a:p>
            <a:endParaRPr lang="en-US" baseline="0"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14</a:t>
            </a:fld>
            <a:endParaRPr lang="en-AU"/>
          </a:p>
        </p:txBody>
      </p:sp>
    </p:spTree>
    <p:extLst>
      <p:ext uri="{BB962C8B-B14F-4D97-AF65-F5344CB8AC3E}">
        <p14:creationId xmlns:p14="http://schemas.microsoft.com/office/powerpoint/2010/main" val="293855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 link to this course will be sent to all SACE Coordinators. Please ensure this is communicated to all teachers of modified subject in your school.</a:t>
            </a:r>
          </a:p>
          <a:p>
            <a:endParaRPr lang="en-US" sz="1200" b="1" dirty="0" smtClean="0"/>
          </a:p>
          <a:p>
            <a:r>
              <a:rPr lang="en-US" sz="1200" b="1" dirty="0" smtClean="0"/>
              <a:t>The aim of this course is to provide teachers a comprehensive overview of modified subjects, particularly for teachers new to this area.</a:t>
            </a:r>
            <a:endParaRPr lang="en-US" sz="1200" dirty="0" smtClean="0"/>
          </a:p>
          <a:p>
            <a:r>
              <a:rPr lang="en-US" sz="1200" dirty="0" smtClean="0"/>
              <a:t>Much of this information is also available on the </a:t>
            </a:r>
            <a:r>
              <a:rPr lang="en-US" sz="1200" dirty="0" smtClean="0">
                <a:hlinkClick r:id="rId3"/>
              </a:rPr>
              <a:t>SACE website.</a:t>
            </a:r>
            <a:endParaRPr lang="en-US" sz="1200" dirty="0" smtClean="0"/>
          </a:p>
          <a:p>
            <a:endParaRPr lang="en-US" dirty="0" smtClean="0"/>
          </a:p>
          <a:p>
            <a:pPr defTabSz="1574473">
              <a:defRPr/>
            </a:pPr>
            <a:r>
              <a:rPr lang="en-US" baseline="0" dirty="0" smtClean="0"/>
              <a:t>A significant focus is on new eligibility guidelines however it also </a:t>
            </a:r>
            <a:r>
              <a:rPr lang="en-US" dirty="0" smtClean="0"/>
              <a:t>covers a range of aspects</a:t>
            </a:r>
            <a:r>
              <a:rPr lang="en-US" baseline="0" dirty="0" smtClean="0"/>
              <a:t> of teaching modified subjects including:</a:t>
            </a:r>
          </a:p>
          <a:p>
            <a:pPr marL="295214" indent="-295214" defTabSz="1574473">
              <a:buFont typeface="Arial" panose="020B0604020202020204" pitchFamily="34" charset="0"/>
              <a:buChar char="•"/>
              <a:defRPr/>
            </a:pPr>
            <a:r>
              <a:rPr lang="en-US" baseline="0" dirty="0" smtClean="0"/>
              <a:t>Planning</a:t>
            </a:r>
          </a:p>
          <a:p>
            <a:pPr marL="295214" indent="-295214" defTabSz="1574473">
              <a:buFont typeface="Arial" panose="020B0604020202020204" pitchFamily="34" charset="0"/>
              <a:buChar char="•"/>
              <a:defRPr/>
            </a:pPr>
            <a:r>
              <a:rPr lang="en-US" baseline="0" dirty="0" smtClean="0"/>
              <a:t>Learning and Assessment Plans</a:t>
            </a:r>
          </a:p>
          <a:p>
            <a:pPr marL="295214" indent="-295214" defTabSz="1574473">
              <a:buFont typeface="Arial" panose="020B0604020202020204" pitchFamily="34" charset="0"/>
              <a:buChar char="•"/>
              <a:defRPr/>
            </a:pPr>
            <a:r>
              <a:rPr lang="en-US" baseline="0" dirty="0" smtClean="0"/>
              <a:t>Personal Learning Goals</a:t>
            </a:r>
          </a:p>
          <a:p>
            <a:pPr marL="295214" indent="-295214" defTabSz="1574473">
              <a:buFont typeface="Arial" panose="020B0604020202020204" pitchFamily="34" charset="0"/>
              <a:buChar char="•"/>
              <a:defRPr/>
            </a:pPr>
            <a:r>
              <a:rPr lang="en-US" baseline="0" dirty="0" smtClean="0"/>
              <a:t>Assessment</a:t>
            </a:r>
          </a:p>
          <a:p>
            <a:pPr marL="295214" indent="-295214" defTabSz="1574473">
              <a:buFont typeface="Arial" panose="020B0604020202020204" pitchFamily="34" charset="0"/>
              <a:buChar char="•"/>
              <a:defRPr/>
            </a:pPr>
            <a:r>
              <a:rPr lang="en-US" baseline="0" dirty="0" smtClean="0"/>
              <a:t>Evidence of Learning</a:t>
            </a:r>
          </a:p>
          <a:p>
            <a:pPr marL="295214" indent="-295214" defTabSz="1574473">
              <a:buFont typeface="Arial" panose="020B0604020202020204" pitchFamily="34" charset="0"/>
              <a:buChar char="•"/>
              <a:defRPr/>
            </a:pPr>
            <a:r>
              <a:rPr lang="en-US" baseline="0" dirty="0" smtClean="0"/>
              <a:t>Clarifying</a:t>
            </a:r>
          </a:p>
          <a:p>
            <a:pPr marL="295214" indent="-295214" defTabSz="1574473">
              <a:buFont typeface="Arial" panose="020B0604020202020204" pitchFamily="34" charset="0"/>
              <a:buChar char="•"/>
              <a:defRPr/>
            </a:pPr>
            <a:r>
              <a:rPr lang="en-US" baseline="0" dirty="0" smtClean="0"/>
              <a:t>Review</a:t>
            </a:r>
          </a:p>
          <a:p>
            <a:pPr marL="295214" indent="-295214" defTabSz="1574473">
              <a:buFont typeface="Arial" panose="020B0604020202020204" pitchFamily="34" charset="0"/>
              <a:buChar char="•"/>
              <a:defRPr/>
            </a:pPr>
            <a:r>
              <a:rPr lang="en-US" baseline="0" dirty="0" smtClean="0"/>
              <a:t>FAQs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15</a:t>
            </a:fld>
            <a:endParaRPr lang="en-AU"/>
          </a:p>
        </p:txBody>
      </p:sp>
    </p:spTree>
    <p:extLst>
      <p:ext uri="{BB962C8B-B14F-4D97-AF65-F5344CB8AC3E}">
        <p14:creationId xmlns:p14="http://schemas.microsoft.com/office/powerpoint/2010/main" val="3508288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Support materials</a:t>
            </a:r>
            <a:r>
              <a:rPr lang="en-US" baseline="0" dirty="0" smtClean="0"/>
              <a:t> for modified eligibility have been listed in your booklet today. We have included a copy of the eligibility flow chart as a quick reference. A very proud Adele Solomon shown here, received the Governor of South Australia commendation – excellence in Modified SACE award 2018. Please contact Sharon Morrison if you require further details.</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16</a:t>
            </a:fld>
            <a:endParaRPr lang="en-AU"/>
          </a:p>
        </p:txBody>
      </p:sp>
    </p:spTree>
    <p:extLst>
      <p:ext uri="{BB962C8B-B14F-4D97-AF65-F5344CB8AC3E}">
        <p14:creationId xmlns:p14="http://schemas.microsoft.com/office/powerpoint/2010/main" val="235316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Answers</a:t>
            </a:r>
          </a:p>
          <a:p>
            <a:pPr lvl="0"/>
            <a:r>
              <a:rPr lang="en-AU" sz="1200" kern="1200" dirty="0" smtClean="0">
                <a:solidFill>
                  <a:schemeClr val="tx1"/>
                </a:solidFill>
                <a:effectLst/>
                <a:latin typeface="+mn-lt"/>
                <a:ea typeface="+mn-ea"/>
                <a:cs typeface="+mn-cs"/>
              </a:rPr>
              <a:t>1. No. Most students with disability are able to meet the C-/C standard of the SACE with adjustments made using the </a:t>
            </a:r>
            <a:r>
              <a:rPr lang="en-AU" sz="1200" i="1" kern="1200" dirty="0" smtClean="0">
                <a:solidFill>
                  <a:schemeClr val="tx1"/>
                </a:solidFill>
                <a:effectLst/>
                <a:latin typeface="+mn-lt"/>
                <a:ea typeface="+mn-ea"/>
                <a:cs typeface="+mn-cs"/>
              </a:rPr>
              <a:t>Special Provisions in Curriculum and Assessment Policy</a:t>
            </a:r>
            <a:r>
              <a:rPr lang="en-AU" sz="1200" kern="1200" dirty="0" smtClean="0">
                <a:solidFill>
                  <a:schemeClr val="tx1"/>
                </a:solidFill>
                <a:effectLst/>
                <a:latin typeface="+mn-lt"/>
                <a:ea typeface="+mn-ea"/>
                <a:cs typeface="+mn-cs"/>
              </a:rPr>
              <a:t>. Each student should be considered on a case-by-case basis according to their needs.</a:t>
            </a:r>
          </a:p>
          <a:p>
            <a:pPr lvl="0"/>
            <a:r>
              <a:rPr lang="en-AU" sz="1200" kern="1200" dirty="0" smtClean="0">
                <a:solidFill>
                  <a:schemeClr val="tx1"/>
                </a:solidFill>
                <a:effectLst/>
                <a:latin typeface="+mn-lt"/>
                <a:ea typeface="+mn-ea"/>
                <a:cs typeface="+mn-cs"/>
              </a:rPr>
              <a:t>2. Adjustments under the </a:t>
            </a:r>
            <a:r>
              <a:rPr lang="en-AU" sz="1200" i="1" kern="1200" dirty="0" smtClean="0">
                <a:solidFill>
                  <a:schemeClr val="tx1"/>
                </a:solidFill>
                <a:effectLst/>
                <a:latin typeface="+mn-lt"/>
                <a:ea typeface="+mn-ea"/>
                <a:cs typeface="+mn-cs"/>
              </a:rPr>
              <a:t>Special Provisions in Curriculum and Assessment Policy</a:t>
            </a:r>
            <a:r>
              <a:rPr lang="en-AU" sz="1200" kern="1200" dirty="0" smtClean="0">
                <a:solidFill>
                  <a:schemeClr val="tx1"/>
                </a:solidFill>
                <a:effectLst/>
                <a:latin typeface="+mn-lt"/>
                <a:ea typeface="+mn-ea"/>
                <a:cs typeface="+mn-cs"/>
              </a:rPr>
              <a:t>, are reasonable adjustments in curriculum and assessment that enable eligible students to participate in SACE curriculum and assessment on the same basis as other students. Adjustments might, for example, include; extension of a deadline, additional time for a test or examination, an adjustment to font size or paper colour or the use of assistive technology. The knowledge, skills and standards of subjects are maintained.</a:t>
            </a:r>
          </a:p>
          <a:p>
            <a:r>
              <a:rPr lang="en-AU" sz="1200" kern="1200" dirty="0" smtClean="0">
                <a:solidFill>
                  <a:schemeClr val="tx1"/>
                </a:solidFill>
                <a:effectLst/>
                <a:latin typeface="+mn-lt"/>
                <a:ea typeface="+mn-ea"/>
                <a:cs typeface="+mn-cs"/>
              </a:rPr>
              <a:t>Modified Subjects is intended for the small group of students with disabilities whose learning needs cannot be sufficiently addressed through the flexibilities of SACE subjects and/or with reasonable adjustments under the </a:t>
            </a:r>
            <a:r>
              <a:rPr lang="en-AU" sz="1200" i="1" kern="1200" dirty="0" smtClean="0">
                <a:solidFill>
                  <a:schemeClr val="tx1"/>
                </a:solidFill>
                <a:effectLst/>
                <a:latin typeface="+mn-lt"/>
                <a:ea typeface="+mn-ea"/>
                <a:cs typeface="+mn-cs"/>
              </a:rPr>
              <a:t>Special Provisions in Curriculum and Assessment Policy</a:t>
            </a:r>
            <a:r>
              <a:rPr lang="en-AU" sz="1200" kern="1200" dirty="0" smtClean="0">
                <a:solidFill>
                  <a:schemeClr val="tx1"/>
                </a:solidFill>
                <a:effectLst/>
                <a:latin typeface="+mn-lt"/>
                <a:ea typeface="+mn-ea"/>
                <a:cs typeface="+mn-cs"/>
              </a:rPr>
              <a:t>. Personal learning goals and a focus on the development of capabilities are the basis for learning and assessment in Modified Subjects, rather than learning requirements and performance standards as for other SACE subjects. Results of Modified Subjects are reported as 'completed' or 'not completed' rather than A to E or A+ to E-.</a:t>
            </a:r>
          </a:p>
          <a:p>
            <a:pPr lvl="0"/>
            <a:r>
              <a:rPr lang="en-AU" sz="1200" kern="1200" dirty="0" smtClean="0">
                <a:solidFill>
                  <a:schemeClr val="tx1"/>
                </a:solidFill>
                <a:effectLst/>
                <a:latin typeface="+mn-lt"/>
                <a:ea typeface="+mn-ea"/>
                <a:cs typeface="+mn-cs"/>
              </a:rPr>
              <a:t>3. Modified subjects that meet the compulsory requirements of the SACE are subject to a review process which confirms that students have met their learning goals.</a:t>
            </a:r>
          </a:p>
          <a:p>
            <a:r>
              <a:rPr lang="en-AU" sz="1200" kern="1200" dirty="0" smtClean="0">
                <a:solidFill>
                  <a:schemeClr val="tx1"/>
                </a:solidFill>
                <a:effectLst/>
                <a:latin typeface="+mn-lt"/>
                <a:ea typeface="+mn-ea"/>
                <a:cs typeface="+mn-cs"/>
              </a:rPr>
              <a:t>Results are reported on the Record of Achievement and SACE certificate, along with the following statement: 'This student has fulfilled the requirements of this qualification using one or more modified subject'.</a:t>
            </a: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17</a:t>
            </a:fld>
            <a:endParaRPr lang="en-AU"/>
          </a:p>
        </p:txBody>
      </p:sp>
    </p:spTree>
    <p:extLst>
      <p:ext uri="{BB962C8B-B14F-4D97-AF65-F5344CB8AC3E}">
        <p14:creationId xmlns:p14="http://schemas.microsoft.com/office/powerpoint/2010/main" val="273367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18</a:t>
            </a:fld>
            <a:endParaRPr lang="en-AU"/>
          </a:p>
        </p:txBody>
      </p:sp>
    </p:spTree>
    <p:extLst>
      <p:ext uri="{BB962C8B-B14F-4D97-AF65-F5344CB8AC3E}">
        <p14:creationId xmlns:p14="http://schemas.microsoft.com/office/powerpoint/2010/main" val="1973920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must thank SACE Coordinators for their support and encouragement of PLATO. You have championed the transition from F2F</a:t>
            </a:r>
            <a:r>
              <a:rPr lang="en-US" baseline="0" dirty="0" smtClean="0"/>
              <a:t> clarifying to online learning and in the process contributed to the equity of access to high quality professional learning for SACE teachers.</a:t>
            </a:r>
          </a:p>
          <a:p>
            <a:r>
              <a:rPr lang="en-US" baseline="0" dirty="0" smtClean="0"/>
              <a:t>Thank you for providing the time and support to your teachers and for reinforcing the importance of ongoing clarification of standards and providing quality discussion for new and inexperienced teachers.</a:t>
            </a:r>
            <a:endParaRPr lang="en-US" dirty="0" smtClean="0"/>
          </a:p>
          <a:p>
            <a:r>
              <a:rPr lang="en-US" dirty="0" smtClean="0"/>
              <a:t>These numbers are for course completed across all available courses (clarifying, benchmarking, special provisions</a:t>
            </a:r>
            <a:r>
              <a:rPr lang="en-US" baseline="0" dirty="0" smtClean="0"/>
              <a:t> </a:t>
            </a:r>
            <a:r>
              <a:rPr lang="en-US" baseline="0" dirty="0" err="1" smtClean="0"/>
              <a:t>etc</a:t>
            </a:r>
            <a:r>
              <a:rPr lang="en-US" baseline="0" dirty="0" smtClean="0"/>
              <a:t>)</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19</a:t>
            </a:fld>
            <a:endParaRPr lang="en-AU"/>
          </a:p>
        </p:txBody>
      </p:sp>
    </p:spTree>
    <p:extLst>
      <p:ext uri="{BB962C8B-B14F-4D97-AF65-F5344CB8AC3E}">
        <p14:creationId xmlns:p14="http://schemas.microsoft.com/office/powerpoint/2010/main" val="1901168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p>
          <a:p>
            <a:r>
              <a:rPr lang="en-US" dirty="0" smtClean="0"/>
              <a:t>Introductions</a:t>
            </a:r>
          </a:p>
          <a:p>
            <a:r>
              <a:rPr lang="en-US" dirty="0" smtClean="0"/>
              <a:t>Facilities</a:t>
            </a:r>
          </a:p>
          <a:p>
            <a:r>
              <a:rPr lang="en-US" dirty="0" smtClean="0"/>
              <a:t>Emergency procedures</a:t>
            </a:r>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a:t>
            </a:fld>
            <a:endParaRPr lang="en-AU"/>
          </a:p>
        </p:txBody>
      </p:sp>
    </p:spTree>
    <p:extLst>
      <p:ext uri="{BB962C8B-B14F-4D97-AF65-F5344CB8AC3E}">
        <p14:creationId xmlns:p14="http://schemas.microsoft.com/office/powerpoint/2010/main" val="119552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logging on to the</a:t>
            </a:r>
            <a:r>
              <a:rPr lang="en-US" baseline="0" dirty="0" smtClean="0"/>
              <a:t> PLATO site now you are taken to a new simpler DASHBOARD ACCESS</a:t>
            </a:r>
          </a:p>
          <a:p>
            <a:r>
              <a:rPr lang="en-US" baseline="0" dirty="0" smtClean="0"/>
              <a:t>Simpler buttons/tabs</a:t>
            </a:r>
          </a:p>
          <a:p>
            <a:r>
              <a:rPr lang="en-US" baseline="0" dirty="0" smtClean="0"/>
              <a:t>Top right hand corner (green tab) displays how many courses are available.</a:t>
            </a:r>
          </a:p>
          <a:p>
            <a:r>
              <a:rPr lang="en-US" baseline="0" dirty="0" smtClean="0"/>
              <a:t>Dynamic filter ability</a:t>
            </a:r>
          </a:p>
          <a:p>
            <a:r>
              <a:rPr lang="en-US" baseline="0" dirty="0" smtClean="0"/>
              <a:t>Will only show the currently available courses </a:t>
            </a:r>
          </a:p>
          <a:p>
            <a:r>
              <a:rPr lang="en-US" baseline="0" dirty="0" smtClean="0"/>
              <a:t>Therefore this dashboard will continually evolve and be updated with tiles and new programs as they are created and become relevant at the time of year</a:t>
            </a:r>
          </a:p>
          <a:p>
            <a:r>
              <a:rPr lang="en-US" baseline="0" dirty="0" smtClean="0"/>
              <a:t>Self enrolment method </a:t>
            </a:r>
            <a:endParaRPr lang="en-AU" dirty="0" smtClean="0"/>
          </a:p>
          <a:p>
            <a:r>
              <a:rPr lang="en-US" dirty="0" smtClean="0"/>
              <a:t>Also coordinators can access reports along top bar to identify teachers who have started or in progress with a PLATO course or those that are finished.</a:t>
            </a:r>
          </a:p>
          <a:p>
            <a:r>
              <a:rPr lang="en-US" dirty="0" smtClean="0"/>
              <a:t>Individual teachers can access the report to identify their professional learning hours.</a:t>
            </a:r>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20</a:t>
            </a:fld>
            <a:endParaRPr lang="en-AU"/>
          </a:p>
        </p:txBody>
      </p:sp>
    </p:spTree>
    <p:extLst>
      <p:ext uri="{BB962C8B-B14F-4D97-AF65-F5344CB8AC3E}">
        <p14:creationId xmlns:p14="http://schemas.microsoft.com/office/powerpoint/2010/main" val="3571760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Clarifying courses from 2018 will remain live and accessible to all enroll</a:t>
            </a:r>
            <a:r>
              <a:rPr lang="en-US" baseline="0" dirty="0" smtClean="0"/>
              <a:t> in and complete or refer too for Term 1, 2019.</a:t>
            </a:r>
          </a:p>
          <a:p>
            <a:endParaRPr lang="en-US" baseline="0" dirty="0" smtClean="0"/>
          </a:p>
          <a:p>
            <a:r>
              <a:rPr lang="en-US" baseline="0" dirty="0" smtClean="0"/>
              <a:t>2019 Clarifying course are currently being created by subject officers and will be uploaded and accessible at the beginning of Term 2.</a:t>
            </a:r>
          </a:p>
          <a:p>
            <a:endParaRPr lang="en-US" baseline="0" dirty="0" smtClean="0"/>
          </a:p>
          <a:p>
            <a:r>
              <a:rPr lang="en-US" baseline="0" dirty="0" smtClean="0"/>
              <a:t>It is worth nothing that there are a number of subjects which are being taught in 2019 for the first time and therefore do not currently have student exemplars, however, subject officers will be working closely with schools and encouraging teachers to become involved with our new PLATO SOCIAL</a:t>
            </a: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21</a:t>
            </a:fld>
            <a:endParaRPr lang="en-AU"/>
          </a:p>
        </p:txBody>
      </p:sp>
    </p:spTree>
    <p:extLst>
      <p:ext uri="{BB962C8B-B14F-4D97-AF65-F5344CB8AC3E}">
        <p14:creationId xmlns:p14="http://schemas.microsoft.com/office/powerpoint/2010/main" val="3638953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are in the process of developing these courses to be released in a phased approach throughout Term 1</a:t>
            </a:r>
            <a:r>
              <a:rPr lang="en-US" baseline="0" dirty="0" smtClean="0"/>
              <a:t> – we will communicate when they go live. Modified subjects and New SACE coordinators and leaders  PLATO courses are live now</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22</a:t>
            </a:fld>
            <a:endParaRPr lang="en-AU"/>
          </a:p>
        </p:txBody>
      </p:sp>
    </p:spTree>
    <p:extLst>
      <p:ext uri="{BB962C8B-B14F-4D97-AF65-F5344CB8AC3E}">
        <p14:creationId xmlns:p14="http://schemas.microsoft.com/office/powerpoint/2010/main" val="3649346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teachers are currently eligible to submit</a:t>
            </a:r>
            <a:r>
              <a:rPr lang="en-US" baseline="0" dirty="0" smtClean="0"/>
              <a:t> an expression of interest</a:t>
            </a:r>
            <a:r>
              <a:rPr lang="en-US" dirty="0" smtClean="0"/>
              <a:t> to be ‘in the pool’ for the range of quality assurance assessment panels for the SACE Board.</a:t>
            </a:r>
          </a:p>
          <a:p>
            <a:endParaRPr lang="en-US" dirty="0" smtClean="0"/>
          </a:p>
          <a:p>
            <a:r>
              <a:rPr lang="en-US" dirty="0" smtClean="0"/>
              <a:t>The</a:t>
            </a:r>
            <a:r>
              <a:rPr lang="en-US" baseline="0" dirty="0" smtClean="0"/>
              <a:t> website currently lists the criteria above as some of the requirements for our selection of panel members.</a:t>
            </a:r>
          </a:p>
          <a:p>
            <a:endParaRPr lang="en-US" baseline="0" dirty="0" smtClean="0"/>
          </a:p>
          <a:p>
            <a:r>
              <a:rPr lang="en-US" baseline="0" dirty="0" smtClean="0"/>
              <a:t>The PLATO data will provide us with a new opportunity to identify high-quality panelists that we may contact to consider being on our QA panels.</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23</a:t>
            </a:fld>
            <a:endParaRPr lang="en-AU"/>
          </a:p>
        </p:txBody>
      </p:sp>
    </p:spTree>
    <p:extLst>
      <p:ext uri="{BB962C8B-B14F-4D97-AF65-F5344CB8AC3E}">
        <p14:creationId xmlns:p14="http://schemas.microsoft.com/office/powerpoint/2010/main" val="2178953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new enhancements</a:t>
            </a:r>
            <a:r>
              <a:rPr lang="en-US" baseline="0" dirty="0" smtClean="0"/>
              <a:t> for 2019 is the introduction of PLATO Social</a:t>
            </a:r>
          </a:p>
          <a:p>
            <a:r>
              <a:rPr lang="en-US" dirty="0" smtClean="0"/>
              <a:t>What is PLATO Social?</a:t>
            </a:r>
          </a:p>
          <a:p>
            <a:endParaRPr lang="en-US" dirty="0" smtClean="0"/>
          </a:p>
          <a:p>
            <a:r>
              <a:rPr lang="en-US" dirty="0" smtClean="0"/>
              <a:t>Play</a:t>
            </a:r>
            <a:r>
              <a:rPr lang="en-US" baseline="0" dirty="0" smtClean="0"/>
              <a:t> video in slide</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24</a:t>
            </a:fld>
            <a:endParaRPr lang="en-AU"/>
          </a:p>
        </p:txBody>
      </p:sp>
    </p:spTree>
    <p:extLst>
      <p:ext uri="{BB962C8B-B14F-4D97-AF65-F5344CB8AC3E}">
        <p14:creationId xmlns:p14="http://schemas.microsoft.com/office/powerpoint/2010/main" val="3313537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Importance of social networking</a:t>
            </a:r>
          </a:p>
          <a:p>
            <a:r>
              <a:rPr lang="en-US" dirty="0" smtClean="0"/>
              <a:t>Closed</a:t>
            </a:r>
            <a:r>
              <a:rPr lang="en-US" baseline="0" dirty="0" smtClean="0"/>
              <a:t> environment – only teachers who can access PLATO</a:t>
            </a:r>
          </a:p>
          <a:p>
            <a:r>
              <a:rPr lang="en-US" baseline="0" dirty="0" smtClean="0"/>
              <a:t>Soft launch especially with new subjects</a:t>
            </a:r>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25</a:t>
            </a:fld>
            <a:endParaRPr lang="en-AU"/>
          </a:p>
        </p:txBody>
      </p:sp>
    </p:spTree>
    <p:extLst>
      <p:ext uri="{BB962C8B-B14F-4D97-AF65-F5344CB8AC3E}">
        <p14:creationId xmlns:p14="http://schemas.microsoft.com/office/powerpoint/2010/main" val="1906674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Pages are currently being created by staff and will be accessible.</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26</a:t>
            </a:fld>
            <a:endParaRPr lang="en-AU"/>
          </a:p>
        </p:txBody>
      </p:sp>
    </p:spTree>
    <p:extLst>
      <p:ext uri="{BB962C8B-B14F-4D97-AF65-F5344CB8AC3E}">
        <p14:creationId xmlns:p14="http://schemas.microsoft.com/office/powerpoint/2010/main" val="3710197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2023" indent="-492023">
              <a:buFont typeface="Arial" panose="020B0604020202020204" pitchFamily="34" charset="0"/>
              <a:buChar char="•"/>
            </a:pPr>
            <a:r>
              <a:rPr lang="en-US" sz="1200" i="1" dirty="0" smtClean="0"/>
              <a:t>New video conferencing software</a:t>
            </a:r>
          </a:p>
          <a:p>
            <a:pPr marL="492023" indent="-492023">
              <a:buFont typeface="Arial" panose="020B0604020202020204" pitchFamily="34" charset="0"/>
              <a:buChar char="•"/>
            </a:pPr>
            <a:r>
              <a:rPr lang="en-US" sz="1200" i="1" dirty="0" smtClean="0"/>
              <a:t>Use on our phones, computers, iPads </a:t>
            </a:r>
            <a:r>
              <a:rPr lang="en-US" sz="1200" i="1" dirty="0" err="1" smtClean="0"/>
              <a:t>etc</a:t>
            </a:r>
            <a:endParaRPr lang="en-US" sz="1200" i="1" dirty="0" smtClean="0"/>
          </a:p>
          <a:p>
            <a:pPr marL="492023" indent="-492023">
              <a:buFont typeface="Arial" panose="020B0604020202020204" pitchFamily="34" charset="0"/>
              <a:buChar char="•"/>
            </a:pPr>
            <a:r>
              <a:rPr lang="en-US" sz="1200" i="1" dirty="0" smtClean="0"/>
              <a:t>Up to 100 people link in at a time</a:t>
            </a:r>
          </a:p>
          <a:p>
            <a:pPr marL="492023" indent="-492023">
              <a:buFont typeface="Arial" panose="020B0604020202020204" pitchFamily="34" charset="0"/>
              <a:buChar char="•"/>
            </a:pPr>
            <a:r>
              <a:rPr lang="en-US" sz="1200" b="1" i="1" dirty="0" smtClean="0"/>
              <a:t>Better quality/ functionality  for lower band width</a:t>
            </a:r>
          </a:p>
          <a:p>
            <a:pPr marL="492023" indent="-492023">
              <a:buFont typeface="Arial" panose="020B0604020202020204" pitchFamily="34" charset="0"/>
              <a:buChar char="•"/>
            </a:pPr>
            <a:r>
              <a:rPr lang="en-US" sz="1200" i="1" dirty="0" smtClean="0"/>
              <a:t>Meetings, Webinars, breakout rooms (up to 50 rooms each with up to 200 participants), </a:t>
            </a:r>
          </a:p>
          <a:p>
            <a:pPr marL="492023" indent="-492023">
              <a:buFont typeface="Arial" panose="020B0604020202020204" pitchFamily="34" charset="0"/>
              <a:buChar char="•"/>
            </a:pPr>
            <a:r>
              <a:rPr lang="en-US" sz="1200" i="1" dirty="0" smtClean="0"/>
              <a:t>Video tutorials available</a:t>
            </a:r>
          </a:p>
          <a:p>
            <a:pPr marL="492023" indent="-492023">
              <a:buFont typeface="Arial" panose="020B0604020202020204" pitchFamily="34" charset="0"/>
              <a:buChar char="•"/>
            </a:pPr>
            <a:r>
              <a:rPr lang="en-US" sz="1200" i="1" dirty="0" smtClean="0"/>
              <a:t>Live training</a:t>
            </a:r>
          </a:p>
          <a:p>
            <a:pPr marL="492023" indent="-492023">
              <a:buFont typeface="Arial" panose="020B0604020202020204" pitchFamily="34" charset="0"/>
              <a:buChar char="•"/>
            </a:pPr>
            <a:r>
              <a:rPr lang="en-US" sz="1200" i="1" dirty="0" smtClean="0"/>
              <a:t>Ability to record all meetings/webinars</a:t>
            </a:r>
            <a:endParaRPr lang="en-AU" sz="1200"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27</a:t>
            </a:fld>
            <a:endParaRPr lang="en-AU"/>
          </a:p>
        </p:txBody>
      </p:sp>
    </p:spTree>
    <p:extLst>
      <p:ext uri="{BB962C8B-B14F-4D97-AF65-F5344CB8AC3E}">
        <p14:creationId xmlns:p14="http://schemas.microsoft.com/office/powerpoint/2010/main" val="1669086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must thank SACE Coordinators for their support and encouragement of PLATO. You have championed the transition from F2F</a:t>
            </a:r>
            <a:r>
              <a:rPr lang="en-US" baseline="0" dirty="0" smtClean="0"/>
              <a:t> clarifying to online learning and in the process contributed to the equity of access to high quality professional learning for SACE teachers.</a:t>
            </a:r>
          </a:p>
          <a:p>
            <a:r>
              <a:rPr lang="en-US" baseline="0" dirty="0" smtClean="0"/>
              <a:t>Thank you for providing the time and support to your teachers and for reinforcing the importance of ongoing clarification of standards and providing quality discussion for new and inexperienced teachers.</a:t>
            </a:r>
            <a:endParaRPr lang="en-US"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28</a:t>
            </a:fld>
            <a:endParaRPr lang="en-AU"/>
          </a:p>
        </p:txBody>
      </p:sp>
    </p:spTree>
    <p:extLst>
      <p:ext uri="{BB962C8B-B14F-4D97-AF65-F5344CB8AC3E}">
        <p14:creationId xmlns:p14="http://schemas.microsoft.com/office/powerpoint/2010/main" val="1994882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74473">
              <a:defRPr/>
            </a:pPr>
            <a:r>
              <a:rPr lang="en-US" dirty="0" smtClean="0"/>
              <a:t>Activity: How have you supported staff to access PLATO courses in your school? (5 </a:t>
            </a:r>
            <a:r>
              <a:rPr lang="en-US" dirty="0" err="1" smtClean="0"/>
              <a:t>mins</a:t>
            </a:r>
            <a:r>
              <a:rPr lang="en-US" dirty="0" smtClean="0"/>
              <a:t>)  Recording on table doc and share 1 example with room</a:t>
            </a:r>
          </a:p>
          <a:p>
            <a:endParaRPr lang="en-US" dirty="0" smtClean="0"/>
          </a:p>
        </p:txBody>
      </p:sp>
      <p:sp>
        <p:nvSpPr>
          <p:cNvPr id="4" name="Slide Number Placeholder 3"/>
          <p:cNvSpPr>
            <a:spLocks noGrp="1"/>
          </p:cNvSpPr>
          <p:nvPr>
            <p:ph type="sldNum" sz="quarter" idx="10"/>
          </p:nvPr>
        </p:nvSpPr>
        <p:spPr/>
        <p:txBody>
          <a:bodyPr/>
          <a:lstStyle/>
          <a:p>
            <a:fld id="{B5A64F06-0150-4C25-9ACC-B0B1C8327978}" type="slidenum">
              <a:rPr lang="en-AU" smtClean="0"/>
              <a:t>29</a:t>
            </a:fld>
            <a:endParaRPr lang="en-AU"/>
          </a:p>
        </p:txBody>
      </p:sp>
    </p:spTree>
    <p:extLst>
      <p:ext uri="{BB962C8B-B14F-4D97-AF65-F5344CB8AC3E}">
        <p14:creationId xmlns:p14="http://schemas.microsoft.com/office/powerpoint/2010/main" val="208553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3</a:t>
            </a:fld>
            <a:endParaRPr lang="en-AU"/>
          </a:p>
        </p:txBody>
      </p:sp>
    </p:spTree>
    <p:extLst>
      <p:ext uri="{BB962C8B-B14F-4D97-AF65-F5344CB8AC3E}">
        <p14:creationId xmlns:p14="http://schemas.microsoft.com/office/powerpoint/2010/main" val="923742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30</a:t>
            </a:fld>
            <a:endParaRPr lang="en-AU"/>
          </a:p>
        </p:txBody>
      </p:sp>
    </p:spTree>
    <p:extLst>
      <p:ext uri="{BB962C8B-B14F-4D97-AF65-F5344CB8AC3E}">
        <p14:creationId xmlns:p14="http://schemas.microsoft.com/office/powerpoint/2010/main" val="1369518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This is a draft schedule and subject to change as needs change.  Refer to page 6 of booklet</a:t>
            </a:r>
          </a:p>
          <a:p>
            <a:endParaRPr lang="en-US" dirty="0" smtClean="0">
              <a:cs typeface="Calibri"/>
            </a:endParaRPr>
          </a:p>
          <a:p>
            <a:r>
              <a:rPr lang="en-US" dirty="0" smtClean="0">
                <a:cs typeface="Calibri"/>
              </a:rPr>
              <a:t>For example it may change in response to the review outcomes.</a:t>
            </a:r>
          </a:p>
          <a:p>
            <a:endParaRPr lang="en-US" dirty="0" smtClean="0">
              <a:cs typeface="Calibri"/>
            </a:endParaRPr>
          </a:p>
          <a:p>
            <a:r>
              <a:rPr lang="en-US" dirty="0" smtClean="0">
                <a:cs typeface="Calibri"/>
              </a:rPr>
              <a:t>Encourage teachers to be involved, for example in the online consultation for each subject.</a:t>
            </a:r>
            <a:endParaRPr lang="en-AU" dirty="0" smtClean="0"/>
          </a:p>
          <a:p>
            <a:endParaRPr lang="en-US" dirty="0" smtClean="0"/>
          </a:p>
          <a:p>
            <a:r>
              <a:rPr lang="en-US" dirty="0" smtClean="0"/>
              <a:t>Page 5 shows new subjects this year and those that are being implemented in 2019 to be delivered in 2020</a:t>
            </a: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31</a:t>
            </a:fld>
            <a:endParaRPr lang="en-AU"/>
          </a:p>
        </p:txBody>
      </p:sp>
    </p:spTree>
    <p:extLst>
      <p:ext uri="{BB962C8B-B14F-4D97-AF65-F5344CB8AC3E}">
        <p14:creationId xmlns:p14="http://schemas.microsoft.com/office/powerpoint/2010/main" val="1445788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Online submission </a:t>
            </a:r>
            <a:r>
              <a:rPr lang="en-US" b="1" baseline="0" dirty="0" smtClean="0"/>
              <a:t>of student materials</a:t>
            </a:r>
            <a:endParaRPr lang="en-US" b="1" dirty="0" smtClean="0"/>
          </a:p>
          <a:p>
            <a:r>
              <a:rPr lang="en-US" dirty="0" smtClean="0"/>
              <a:t> </a:t>
            </a:r>
          </a:p>
          <a:p>
            <a:pPr marL="295214" indent="-295214">
              <a:buFont typeface="Arial" panose="020B0604020202020204" pitchFamily="34" charset="0"/>
              <a:buChar char="•"/>
            </a:pPr>
            <a:r>
              <a:rPr lang="en-US" dirty="0" smtClean="0"/>
              <a:t>This image will look very familiar to many of you – it’s a</a:t>
            </a:r>
            <a:r>
              <a:rPr lang="en-US" baseline="0" dirty="0" smtClean="0"/>
              <a:t> results sheet in Schools Online where submission of materials needs to be uploaded.  So teachers of online subjects in 2018 had to enter a grade for each assessment type, then upload the student materials for the corresponding assessment type.</a:t>
            </a:r>
            <a:endParaRPr lang="en-US" dirty="0" smtClean="0"/>
          </a:p>
          <a:p>
            <a:pPr marL="295214" indent="-295214" defTabSz="1574473">
              <a:buFont typeface="Arial" panose="020B0604020202020204" pitchFamily="34" charset="0"/>
              <a:buChar char="•"/>
            </a:pPr>
            <a:r>
              <a:rPr lang="en-US" sz="1200" dirty="0" smtClean="0"/>
              <a:t>Looking back, online submission was successful for 15 subjects in 2018 </a:t>
            </a:r>
          </a:p>
          <a:p>
            <a:pPr marL="295214" indent="-295214" defTabSz="1574473">
              <a:buFont typeface="Arial" panose="020B0604020202020204" pitchFamily="34" charset="0"/>
              <a:buChar char="•"/>
            </a:pPr>
            <a:r>
              <a:rPr lang="en-US" sz="1200" dirty="0" smtClean="0"/>
              <a:t>For most subjects, this was the school assessed component, as well as the externally assessed investigation (although for some subjects it was not the entire subject i.e. Community Studies only submitted their external online).</a:t>
            </a:r>
          </a:p>
          <a:p>
            <a:pPr marL="295214" indent="-295214" defTabSz="1574473">
              <a:buFont typeface="Arial" panose="020B0604020202020204" pitchFamily="34" charset="0"/>
              <a:buChar char="•"/>
            </a:pPr>
            <a:r>
              <a:rPr lang="en-US" sz="1200" dirty="0" smtClean="0"/>
              <a:t>This year in 2019, more than 25 additional subjects will be submitted online in 2019 – so those the 15 that were online last year, and 25 new ones.  Please refer to the list in your booklet.</a:t>
            </a:r>
          </a:p>
          <a:p>
            <a:pPr marL="295214" indent="-295214" defTabSz="1574473">
              <a:buFont typeface="Arial" panose="020B0604020202020204" pitchFamily="34" charset="0"/>
              <a:buChar char="•"/>
            </a:pPr>
            <a:r>
              <a:rPr lang="en-US" sz="1200" dirty="0" smtClean="0"/>
              <a:t>Again, for most subjects both the school assessed component and the externally assessed investigation will be submitted online, although for a handful of subjects it is one component or the other.  </a:t>
            </a:r>
          </a:p>
          <a:p>
            <a:pPr marL="295214" indent="-295214" defTabSz="1574473">
              <a:buFont typeface="Arial" panose="020B0604020202020204" pitchFamily="34" charset="0"/>
              <a:buChar char="•"/>
            </a:pPr>
            <a:r>
              <a:rPr lang="en-US" sz="1200" dirty="0" smtClean="0"/>
              <a:t>This list is published on the SACE website – go to TEACHING/RESULTING/ONLINE-SUBMISSION  www.sace.sa.edu.au/teaching/resulting/online-submission/subjects </a:t>
            </a:r>
          </a:p>
          <a:p>
            <a:pPr marL="295214" indent="-295214" defTabSz="1574473">
              <a:buFont typeface="Arial" panose="020B0604020202020204" pitchFamily="34" charset="0"/>
              <a:buChar char="•"/>
            </a:pPr>
            <a:r>
              <a:rPr lang="en-US" sz="1200" dirty="0" smtClean="0"/>
              <a:t>Also, the advice about preparing and packaging materials on each subject’s </a:t>
            </a:r>
            <a:r>
              <a:rPr lang="en-US" sz="1200" dirty="0" err="1" smtClean="0"/>
              <a:t>minisite</a:t>
            </a:r>
            <a:r>
              <a:rPr lang="en-US" sz="1200" dirty="0" smtClean="0"/>
              <a:t> also contains this information </a:t>
            </a:r>
          </a:p>
          <a:p>
            <a:pPr marL="295214" indent="-295214" defTabSz="1574473">
              <a:buFont typeface="Arial" panose="020B0604020202020204" pitchFamily="34" charset="0"/>
              <a:buChar char="•"/>
            </a:pPr>
            <a:endParaRPr lang="en-US" sz="1200" dirty="0" smtClean="0"/>
          </a:p>
          <a:p>
            <a:r>
              <a:rPr lang="en-US" dirty="0" smtClean="0"/>
              <a:t>Teachers</a:t>
            </a:r>
            <a:r>
              <a:rPr lang="en-US" baseline="0" dirty="0" smtClean="0"/>
              <a:t> of these online submission subjects will receive similar communications directly from the SACE Board as last year’s online submission teachers did, and just to recap a few of the key messages which you can share to support teachers in your schools:  (Flick through the next few slides quickly…)</a:t>
            </a:r>
            <a:endParaRPr lang="en-AU" dirty="0" smtClean="0"/>
          </a:p>
          <a:p>
            <a:pPr marL="295214" indent="-295214" defTabSz="1574473">
              <a:buFont typeface="Arial" panose="020B0604020202020204" pitchFamily="34" charset="0"/>
              <a:buChar char="•"/>
            </a:pPr>
            <a:endParaRPr lang="en-US" sz="1200" dirty="0" smtClean="0"/>
          </a:p>
          <a:p>
            <a:pPr marL="590427" indent="-590427">
              <a:buFont typeface="Arial" panose="020B0604020202020204" pitchFamily="34" charset="0"/>
              <a:buChar char="•"/>
            </a:pPr>
            <a:endParaRPr lang="en-US"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32</a:t>
            </a:fld>
            <a:endParaRPr lang="en-AU"/>
          </a:p>
        </p:txBody>
      </p:sp>
    </p:spTree>
    <p:extLst>
      <p:ext uri="{BB962C8B-B14F-4D97-AF65-F5344CB8AC3E}">
        <p14:creationId xmlns:p14="http://schemas.microsoft.com/office/powerpoint/2010/main" val="75301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accepted file formats</a:t>
            </a:r>
          </a:p>
          <a:p>
            <a:endParaRPr lang="en-US" dirty="0" smtClean="0"/>
          </a:p>
          <a:p>
            <a:r>
              <a:rPr lang="en-US" dirty="0" smtClean="0"/>
              <a:t>PDFs were widely used – can sometimes be useful to keep formatting etc.  Instructions re how to convert documents to PDFs will be added</a:t>
            </a:r>
            <a:r>
              <a:rPr lang="en-US" baseline="0" dirty="0" smtClean="0"/>
              <a:t> to the website.</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33</a:t>
            </a:fld>
            <a:endParaRPr lang="en-AU"/>
          </a:p>
        </p:txBody>
      </p:sp>
    </p:spTree>
    <p:extLst>
      <p:ext uri="{BB962C8B-B14F-4D97-AF65-F5344CB8AC3E}">
        <p14:creationId xmlns:p14="http://schemas.microsoft.com/office/powerpoint/2010/main" val="4195189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accepted file names, or naming conventions, are really important – if this is not done in the specified format then there are uploading issues, and the file(s) will need to be re-named.</a:t>
            </a:r>
          </a:p>
          <a:p>
            <a:endParaRPr lang="en-US" baseline="0" dirty="0" smtClean="0"/>
          </a:p>
          <a:p>
            <a:pPr marL="295214" indent="-295214">
              <a:buFont typeface="Arial" panose="020B0604020202020204" pitchFamily="34" charset="0"/>
              <a:buChar char="•"/>
            </a:pPr>
            <a:r>
              <a:rPr lang="en-US" baseline="0" dirty="0" smtClean="0"/>
              <a:t>We know that there were some frustrations by some teachers last year, but many reported that they spent less time uploading than they did packaging materials for the white bags in the past. </a:t>
            </a:r>
          </a:p>
          <a:p>
            <a:pPr marL="295214" indent="-295214">
              <a:buFont typeface="Arial" panose="020B0604020202020204" pitchFamily="34" charset="0"/>
              <a:buChar char="•"/>
            </a:pPr>
            <a:endParaRPr lang="en-US" baseline="0" dirty="0" smtClean="0"/>
          </a:p>
          <a:p>
            <a:pPr marL="295214" indent="-295214">
              <a:buFont typeface="Arial" panose="020B0604020202020204" pitchFamily="34" charset="0"/>
              <a:buChar char="•"/>
            </a:pPr>
            <a:r>
              <a:rPr lang="en-US" baseline="0" dirty="0" smtClean="0"/>
              <a:t>So, please re-iterate these accepted file names to teachers and explain its importance</a:t>
            </a:r>
          </a:p>
          <a:p>
            <a:pPr marL="295214" indent="-295214">
              <a:buFont typeface="Arial" panose="020B0604020202020204" pitchFamily="34" charset="0"/>
              <a:buChar char="•"/>
            </a:pPr>
            <a:r>
              <a:rPr lang="en-US" baseline="0" dirty="0" smtClean="0"/>
              <a:t>Some schools asked students to submit their work with this file naming format.</a:t>
            </a:r>
          </a:p>
          <a:p>
            <a:pPr marL="295214" indent="-295214">
              <a:buFont typeface="Arial" panose="020B0604020202020204" pitchFamily="34" charset="0"/>
              <a:buChar char="•"/>
            </a:pPr>
            <a:endParaRPr lang="en-US" baseline="0" dirty="0" smtClean="0"/>
          </a:p>
          <a:p>
            <a:pPr marL="295214" indent="-295214">
              <a:buFont typeface="Arial" panose="020B0604020202020204" pitchFamily="34" charset="0"/>
              <a:buChar char="•"/>
            </a:pPr>
            <a:r>
              <a:rPr lang="en-US" baseline="0" dirty="0" smtClean="0"/>
              <a:t>Refer to anecdotal stories</a:t>
            </a:r>
          </a:p>
          <a:p>
            <a:pPr marL="752414" lvl="1" indent="-295214">
              <a:buFont typeface="Arial" panose="020B0604020202020204" pitchFamily="34" charset="0"/>
              <a:buChar char="•"/>
            </a:pPr>
            <a:r>
              <a:rPr lang="en-US" baseline="0" dirty="0" smtClean="0"/>
              <a:t>one teacher said that she read out the file name to the class and one student saved their work with ‘</a:t>
            </a:r>
            <a:r>
              <a:rPr lang="en-US" baseline="0" dirty="0" err="1" smtClean="0"/>
              <a:t>eightyone</a:t>
            </a:r>
            <a:r>
              <a:rPr lang="en-US" baseline="0" dirty="0" smtClean="0"/>
              <a:t>’(81) instead of AT1.</a:t>
            </a:r>
          </a:p>
          <a:p>
            <a:pPr marL="752414" lvl="1" indent="-295214">
              <a:buFont typeface="Arial" panose="020B0604020202020204" pitchFamily="34" charset="0"/>
              <a:buChar char="•"/>
            </a:pPr>
            <a:r>
              <a:rPr lang="en-US" baseline="0" dirty="0" smtClean="0"/>
              <a:t>Another teacher wrote up on the board and expected students to write in their own free text, but students actually saved the filename with the words ‘free text’ in them.</a:t>
            </a:r>
          </a:p>
          <a:p>
            <a:endParaRPr lang="en-US" baseline="0" dirty="0" smtClean="0"/>
          </a:p>
          <a:p>
            <a:r>
              <a:rPr lang="en-US" baseline="0" dirty="0" smtClean="0"/>
              <a:t> </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34</a:t>
            </a:fld>
            <a:endParaRPr lang="en-AU"/>
          </a:p>
        </p:txBody>
      </p:sp>
    </p:spTree>
    <p:extLst>
      <p:ext uri="{BB962C8B-B14F-4D97-AF65-F5344CB8AC3E}">
        <p14:creationId xmlns:p14="http://schemas.microsoft.com/office/powerpoint/2010/main" val="1043137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information</a:t>
            </a:r>
            <a:r>
              <a:rPr lang="en-US" baseline="0" dirty="0" smtClean="0"/>
              <a:t> to share with teachers is the </a:t>
            </a:r>
            <a:r>
              <a:rPr lang="en-US" dirty="0" smtClean="0"/>
              <a:t>tutorial videos</a:t>
            </a:r>
            <a:r>
              <a:rPr lang="en-US" baseline="0" dirty="0" smtClean="0"/>
              <a:t> which you can see on the screen here.</a:t>
            </a:r>
          </a:p>
          <a:p>
            <a:endParaRPr lang="en-US" baseline="0" dirty="0" smtClean="0"/>
          </a:p>
          <a:p>
            <a:r>
              <a:rPr lang="en-US" baseline="0" dirty="0" smtClean="0"/>
              <a:t>For moderation, a really important one is the third one – how to use the new features on a school assessment result sheet.</a:t>
            </a:r>
          </a:p>
          <a:p>
            <a:r>
              <a:rPr lang="en-US" baseline="0" dirty="0" smtClean="0"/>
              <a:t>This video explains the purpose of the new Performance Standards Record, or PSR (click).</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35</a:t>
            </a:fld>
            <a:endParaRPr lang="en-AU"/>
          </a:p>
        </p:txBody>
      </p:sp>
    </p:spTree>
    <p:extLst>
      <p:ext uri="{BB962C8B-B14F-4D97-AF65-F5344CB8AC3E}">
        <p14:creationId xmlns:p14="http://schemas.microsoft.com/office/powerpoint/2010/main" val="3580094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5214" indent="-295214">
              <a:buFont typeface="Arial" panose="020B0604020202020204" pitchFamily="34" charset="0"/>
              <a:buChar char="•"/>
            </a:pPr>
            <a:r>
              <a:rPr lang="en-US" baseline="0" dirty="0" smtClean="0"/>
              <a:t>The PSR needs to be completed by the teacher for each student in the sample by selecting the specific features assessed in the task.</a:t>
            </a:r>
          </a:p>
          <a:p>
            <a:pPr marL="295214" indent="-295214">
              <a:buFont typeface="Arial" panose="020B0604020202020204" pitchFamily="34" charset="0"/>
              <a:buChar char="•"/>
            </a:pPr>
            <a:r>
              <a:rPr lang="en-US" baseline="0" dirty="0" smtClean="0"/>
              <a:t>The selection of specific features is really important because if there is an adjustment to the grade as a result of moderation, then the PSR provides the basis for feedback to the teacher and school - you would have seen that the moderation reports in Schools Online for the online subjects look quite different to the feedback for the paper subjects – a PSR is available and shows purple as the teacher’s original assessment decision, and yellow as the final moderation outcome.</a:t>
            </a:r>
          </a:p>
          <a:p>
            <a:pPr marL="295214" indent="-295214">
              <a:buFont typeface="Arial" panose="020B0604020202020204" pitchFamily="34" charset="0"/>
              <a:buChar char="•"/>
            </a:pPr>
            <a:r>
              <a:rPr lang="en-US" baseline="0" dirty="0" smtClean="0"/>
              <a:t>If not all specific features are not shaded as per the task, then the feedback is not meaningful.</a:t>
            </a:r>
          </a:p>
          <a:p>
            <a:pPr marL="295214" indent="-295214">
              <a:buFont typeface="Arial" panose="020B0604020202020204" pitchFamily="34" charset="0"/>
              <a:buChar char="•"/>
            </a:pPr>
            <a:r>
              <a:rPr lang="en-US" baseline="0" dirty="0" smtClean="0"/>
              <a:t>Also last year we noticed that some teachers selected different specific features for different students who did the same task – so inconsistencies in what was assessed and in the feedback for different grade levels.</a:t>
            </a: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36</a:t>
            </a:fld>
            <a:endParaRPr lang="en-AU"/>
          </a:p>
        </p:txBody>
      </p:sp>
    </p:spTree>
    <p:extLst>
      <p:ext uri="{BB962C8B-B14F-4D97-AF65-F5344CB8AC3E}">
        <p14:creationId xmlns:p14="http://schemas.microsoft.com/office/powerpoint/2010/main" val="1173991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Moderation feedback can be obtained from two reports in Schools Online</a:t>
            </a:r>
          </a:p>
          <a:p>
            <a:endParaRPr lang="en-US" dirty="0" smtClean="0"/>
          </a:p>
          <a:p>
            <a:r>
              <a:rPr lang="en-US" dirty="0" smtClean="0"/>
              <a:t>Go to Results Reports</a:t>
            </a:r>
            <a:r>
              <a:rPr lang="en-US" baseline="0" dirty="0" smtClean="0"/>
              <a:t> then in the drop down menu select:</a:t>
            </a:r>
          </a:p>
          <a:p>
            <a:endParaRPr lang="en-US" baseline="0" dirty="0" smtClean="0"/>
          </a:p>
          <a:p>
            <a:pPr marL="171450" indent="-171450">
              <a:buFont typeface="Arial" panose="020B0604020202020204" pitchFamily="34" charset="0"/>
              <a:buChar char="•"/>
            </a:pPr>
            <a:r>
              <a:rPr lang="en-US" b="1" baseline="0" dirty="0" smtClean="0"/>
              <a:t>Stage 2 Moderation Feedback Report </a:t>
            </a:r>
            <a:r>
              <a:rPr lang="en-US" b="0" baseline="0" dirty="0" smtClean="0"/>
              <a:t>for paper subjects (these reports are in a word processed PDF – see next slide)</a:t>
            </a:r>
          </a:p>
          <a:p>
            <a:pPr marL="171450" indent="-171450">
              <a:buFont typeface="Arial" panose="020B0604020202020204" pitchFamily="34" charset="0"/>
              <a:buChar char="•"/>
            </a:pPr>
            <a:r>
              <a:rPr lang="en-US" b="1" baseline="0" dirty="0" smtClean="0"/>
              <a:t>Stage 2 Moderation Summary Report</a:t>
            </a:r>
            <a:r>
              <a:rPr lang="en-US" b="0" baseline="0" dirty="0" smtClean="0"/>
              <a:t> for online subjects (these are dynamic reports that are automatically generated – see slide after next!)</a:t>
            </a:r>
            <a:endParaRPr lang="en-AU" b="0"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37</a:t>
            </a:fld>
            <a:endParaRPr lang="en-AU"/>
          </a:p>
        </p:txBody>
      </p:sp>
    </p:spTree>
    <p:extLst>
      <p:ext uri="{BB962C8B-B14F-4D97-AF65-F5344CB8AC3E}">
        <p14:creationId xmlns:p14="http://schemas.microsoft.com/office/powerpoint/2010/main" val="1395445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Example of </a:t>
            </a:r>
            <a:r>
              <a:rPr lang="en-US" b="1" baseline="0" dirty="0" smtClean="0"/>
              <a:t>Stage 2 Moderation Feedback Report </a:t>
            </a:r>
            <a:r>
              <a:rPr lang="en-US" b="0" baseline="0" dirty="0" smtClean="0"/>
              <a:t>for paper subjects – our administration team actually enter the data in to these reports!</a:t>
            </a:r>
            <a:endParaRPr lang="en-AU" b="0"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38</a:t>
            </a:fld>
            <a:endParaRPr lang="en-AU"/>
          </a:p>
        </p:txBody>
      </p:sp>
    </p:spTree>
    <p:extLst>
      <p:ext uri="{BB962C8B-B14F-4D97-AF65-F5344CB8AC3E}">
        <p14:creationId xmlns:p14="http://schemas.microsoft.com/office/powerpoint/2010/main" val="233735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To view moderation feedback for online subjects, from the drop down menu select </a:t>
            </a:r>
            <a:r>
              <a:rPr lang="en-US" b="1" baseline="0" dirty="0" smtClean="0"/>
              <a:t>Stage 2 Moderation Summary Report</a:t>
            </a:r>
            <a:r>
              <a:rPr lang="en-US" b="0" baseline="0" dirty="0" smtClean="0"/>
              <a:t>, then select your subject and search (select all subjects to get a report for all online subjects at your school) </a:t>
            </a:r>
            <a:endParaRPr lang="en-AU" b="0"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39</a:t>
            </a:fld>
            <a:endParaRPr lang="en-AU"/>
          </a:p>
        </p:txBody>
      </p:sp>
    </p:spTree>
    <p:extLst>
      <p:ext uri="{BB962C8B-B14F-4D97-AF65-F5344CB8AC3E}">
        <p14:creationId xmlns:p14="http://schemas.microsoft.com/office/powerpoint/2010/main" val="224729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all for attending todays conference. Thank you for the wonderful job you all do as SACE coordinators or Leaders in your school. Your continued support and contribution is greatly valued.</a:t>
            </a:r>
          </a:p>
          <a:p>
            <a:r>
              <a:rPr lang="en-US" dirty="0" smtClean="0"/>
              <a:t>Summarize key points of the ‘Directions of SACE’</a:t>
            </a:r>
            <a:r>
              <a:rPr lang="en-US" baseline="0" dirty="0" smtClean="0"/>
              <a:t> video</a:t>
            </a:r>
          </a:p>
          <a:p>
            <a:r>
              <a:rPr lang="en-US" baseline="0" dirty="0" smtClean="0"/>
              <a:t>New CEO</a:t>
            </a:r>
          </a:p>
          <a:p>
            <a:r>
              <a:rPr lang="en-US" baseline="0" dirty="0" smtClean="0"/>
              <a:t>Subject renewal</a:t>
            </a:r>
          </a:p>
          <a:p>
            <a:r>
              <a:rPr lang="en-US" baseline="0" dirty="0" smtClean="0"/>
              <a:t>Professional learning</a:t>
            </a:r>
          </a:p>
          <a:p>
            <a:r>
              <a:rPr lang="en-US" baseline="0" dirty="0" smtClean="0"/>
              <a:t>Electronic exams</a:t>
            </a:r>
          </a:p>
          <a:p>
            <a:r>
              <a:rPr lang="en-US" baseline="0" dirty="0" smtClean="0"/>
              <a:t>online moderation</a:t>
            </a:r>
          </a:p>
          <a:p>
            <a:r>
              <a:rPr lang="en-US" baseline="0" dirty="0" smtClean="0"/>
              <a:t>flexibilities of the SACE</a:t>
            </a:r>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a:t>
            </a:fld>
            <a:endParaRPr lang="en-AU"/>
          </a:p>
        </p:txBody>
      </p:sp>
    </p:spTree>
    <p:extLst>
      <p:ext uri="{BB962C8B-B14F-4D97-AF65-F5344CB8AC3E}">
        <p14:creationId xmlns:p14="http://schemas.microsoft.com/office/powerpoint/2010/main" val="1322512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Your initial report will look like this – a list of all online subjects at your school.</a:t>
            </a:r>
          </a:p>
          <a:p>
            <a:pPr marL="171450" indent="-171450">
              <a:buFont typeface="Arial" panose="020B0604020202020204" pitchFamily="34" charset="0"/>
              <a:buChar char="•"/>
            </a:pPr>
            <a:r>
              <a:rPr lang="en-US" dirty="0" smtClean="0"/>
              <a:t>The columns with class</a:t>
            </a:r>
            <a:r>
              <a:rPr lang="en-US" baseline="0" dirty="0" smtClean="0"/>
              <a:t> details, teacher name </a:t>
            </a:r>
            <a:r>
              <a:rPr lang="en-US" baseline="0" dirty="0" err="1" smtClean="0"/>
              <a:t>etc</a:t>
            </a:r>
            <a:r>
              <a:rPr lang="en-US" baseline="0" dirty="0" smtClean="0"/>
              <a:t> will be populated</a:t>
            </a:r>
          </a:p>
          <a:p>
            <a:pPr marL="171450" indent="-171450">
              <a:buFont typeface="Arial" panose="020B0604020202020204" pitchFamily="34" charset="0"/>
              <a:buChar char="•"/>
            </a:pPr>
            <a:r>
              <a:rPr lang="en-US" baseline="0" dirty="0" smtClean="0"/>
              <a:t>There is a visual indicator/key of green, blue and purple</a:t>
            </a:r>
          </a:p>
          <a:p>
            <a:pPr marL="171450" indent="-171450">
              <a:buFont typeface="Arial" panose="020B0604020202020204" pitchFamily="34" charset="0"/>
              <a:buChar char="•"/>
            </a:pPr>
            <a:r>
              <a:rPr lang="en-US" baseline="0" dirty="0" smtClean="0"/>
              <a:t>Select the blue subject link (Click next slide)</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40</a:t>
            </a:fld>
            <a:endParaRPr lang="en-AU"/>
          </a:p>
        </p:txBody>
      </p:sp>
    </p:spTree>
    <p:extLst>
      <p:ext uri="{BB962C8B-B14F-4D97-AF65-F5344CB8AC3E}">
        <p14:creationId xmlns:p14="http://schemas.microsoft.com/office/powerpoint/2010/main" val="930184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Once you</a:t>
            </a:r>
            <a:r>
              <a:rPr lang="en-US" baseline="0" dirty="0" smtClean="0"/>
              <a:t> have selected the blue subject link you will see the details of the moderation outcome for that subject.</a:t>
            </a:r>
          </a:p>
          <a:p>
            <a:pPr marL="171450" indent="-171450">
              <a:buFont typeface="Arial" panose="020B0604020202020204" pitchFamily="34" charset="0"/>
              <a:buChar char="•"/>
            </a:pPr>
            <a:r>
              <a:rPr lang="en-US" baseline="0" dirty="0" smtClean="0"/>
              <a:t>In this example, AT1 &amp; AT2 are green so are confirmed, AT3 has had some changes so is blue.</a:t>
            </a:r>
          </a:p>
          <a:p>
            <a:pPr marL="171450" indent="-171450">
              <a:buFont typeface="Arial" panose="020B0604020202020204" pitchFamily="34" charset="0"/>
              <a:buChar char="•"/>
            </a:pPr>
            <a:r>
              <a:rPr lang="en-US" baseline="0" dirty="0" smtClean="0"/>
              <a:t>If you click on the PS icon next to it, can see the reasons for the adjustment.</a:t>
            </a:r>
          </a:p>
          <a:p>
            <a:pPr marL="171450" indent="-171450">
              <a:buFont typeface="Arial" panose="020B0604020202020204" pitchFamily="34" charset="0"/>
              <a:buChar char="•"/>
            </a:pPr>
            <a:r>
              <a:rPr lang="en-US" baseline="0" dirty="0" smtClean="0"/>
              <a:t>Purple = teacher’s original shading on the Performance Standards Record (PSR)</a:t>
            </a:r>
          </a:p>
          <a:p>
            <a:pPr marL="171450" indent="-171450">
              <a:buFont typeface="Arial" panose="020B0604020202020204" pitchFamily="34" charset="0"/>
              <a:buChar char="•"/>
            </a:pPr>
            <a:r>
              <a:rPr lang="en-US" baseline="0" dirty="0" smtClean="0"/>
              <a:t>Yellow = final moderation outcome.  </a:t>
            </a:r>
          </a:p>
          <a:p>
            <a:pPr marL="171450" indent="-171450">
              <a:buFont typeface="Arial" panose="020B0604020202020204" pitchFamily="34" charset="0"/>
              <a:buChar char="•"/>
            </a:pPr>
            <a:r>
              <a:rPr lang="en-US" baseline="0" dirty="0" smtClean="0"/>
              <a:t>Therefore in this example we can see that the teacher originally said B- and shaded mostly B with I2 and U2 in C band.  Moderation outcome is B band for all specific features, therefore reflecting the moderation outcome of B.</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41</a:t>
            </a:fld>
            <a:endParaRPr lang="en-AU"/>
          </a:p>
        </p:txBody>
      </p:sp>
    </p:spTree>
    <p:extLst>
      <p:ext uri="{BB962C8B-B14F-4D97-AF65-F5344CB8AC3E}">
        <p14:creationId xmlns:p14="http://schemas.microsoft.com/office/powerpoint/2010/main" val="4017068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key learning from online submission, particularly</a:t>
            </a:r>
            <a:r>
              <a:rPr lang="en-US" baseline="0" dirty="0" smtClean="0"/>
              <a:t> moderation, was that not all tasks were uploaded.</a:t>
            </a:r>
          </a:p>
          <a:p>
            <a:endParaRPr lang="en-US" baseline="0" dirty="0" smtClean="0"/>
          </a:p>
          <a:p>
            <a:r>
              <a:rPr lang="en-US" baseline="0" dirty="0" smtClean="0"/>
              <a:t>So, if an assessment type for required three tasks, only one was uploaded, therefore moderation couldn’t proceed, and we had to get the Results Sheet opened back up and contact the school to reload the missing materials.</a:t>
            </a:r>
          </a:p>
          <a:p>
            <a:endParaRPr lang="en-US" baseline="0" dirty="0" smtClean="0"/>
          </a:p>
          <a:p>
            <a:r>
              <a:rPr lang="en-US" baseline="0" dirty="0" smtClean="0"/>
              <a:t>It’s important to be aware that the system doesn’t know how many files the student used to complete their evidence, so it will accept a single file.</a:t>
            </a:r>
          </a:p>
          <a:p>
            <a:endParaRPr lang="en-US" baseline="0" dirty="0" smtClean="0"/>
          </a:p>
          <a:p>
            <a:r>
              <a:rPr lang="en-US" baseline="0" dirty="0" smtClean="0"/>
              <a:t>As the year goes on, we’ll be communicating these messages to teachers, but we’re sharing them now so you’re aware of them.</a:t>
            </a:r>
          </a:p>
          <a:p>
            <a:endParaRPr lang="en-US" baseline="0" dirty="0" smtClean="0"/>
          </a:p>
          <a:p>
            <a:endParaRPr lang="en-US" dirty="0" smtClean="0"/>
          </a:p>
          <a:p>
            <a:r>
              <a:rPr lang="en-US" dirty="0" smtClean="0"/>
              <a:t>ACTIVITY - IF TIME PERMITS:</a:t>
            </a:r>
          </a:p>
          <a:p>
            <a:pPr marL="295214" indent="-295214">
              <a:buFont typeface="Arial" panose="020B0604020202020204" pitchFamily="34" charset="0"/>
              <a:buChar char="•"/>
            </a:pPr>
            <a:r>
              <a:rPr lang="en-US" dirty="0" smtClean="0"/>
              <a:t>What were your school’s and teacher’s experiences of online submission – for instance, for Research Project?</a:t>
            </a:r>
          </a:p>
          <a:p>
            <a:pPr marL="295214" indent="-295214">
              <a:buFont typeface="Arial" panose="020B0604020202020204" pitchFamily="34" charset="0"/>
              <a:buChar char="•"/>
            </a:pPr>
            <a:r>
              <a:rPr lang="en-US" dirty="0" smtClean="0"/>
              <a:t>How</a:t>
            </a:r>
            <a:r>
              <a:rPr lang="en-US" baseline="0" dirty="0" smtClean="0"/>
              <a:t> can you use the teachers from subject’s last year to be change champions supporting those teachers for whom online submission will be new this year?</a:t>
            </a:r>
            <a:endParaRPr lang="en-US" dirty="0" smtClean="0"/>
          </a:p>
          <a:p>
            <a:endParaRPr lang="en-US"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42</a:t>
            </a:fld>
            <a:endParaRPr lang="en-AU"/>
          </a:p>
        </p:txBody>
      </p:sp>
    </p:spTree>
    <p:extLst>
      <p:ext uri="{BB962C8B-B14F-4D97-AF65-F5344CB8AC3E}">
        <p14:creationId xmlns:p14="http://schemas.microsoft.com/office/powerpoint/2010/main" val="493834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update about moderation - i</a:t>
            </a:r>
            <a:r>
              <a:rPr lang="en-US" dirty="0" smtClean="0"/>
              <a:t>n 2018 there were three forms of moderation:</a:t>
            </a:r>
          </a:p>
          <a:p>
            <a:pPr marL="295214" indent="-295214">
              <a:buFont typeface="Arial" panose="020B0604020202020204" pitchFamily="34" charset="0"/>
              <a:buChar char="•"/>
            </a:pPr>
            <a:r>
              <a:rPr lang="en-US" dirty="0" smtClean="0"/>
              <a:t>Paper moderation at </a:t>
            </a:r>
            <a:r>
              <a:rPr lang="en-US" dirty="0" err="1" smtClean="0"/>
              <a:t>Mawson</a:t>
            </a:r>
            <a:r>
              <a:rPr lang="en-US" dirty="0" smtClean="0"/>
              <a:t> Lakes</a:t>
            </a:r>
          </a:p>
          <a:p>
            <a:pPr marL="295214" indent="-295214">
              <a:buFont typeface="Arial" panose="020B0604020202020204" pitchFamily="34" charset="0"/>
              <a:buChar char="•"/>
            </a:pPr>
            <a:r>
              <a:rPr lang="en-US" dirty="0" smtClean="0"/>
              <a:t>Online moderation at </a:t>
            </a:r>
            <a:r>
              <a:rPr lang="en-US" dirty="0" err="1" smtClean="0"/>
              <a:t>Mawson</a:t>
            </a:r>
            <a:r>
              <a:rPr lang="en-US" dirty="0" smtClean="0"/>
              <a:t> Lakes</a:t>
            </a:r>
          </a:p>
          <a:p>
            <a:pPr marL="295214" indent="-295214">
              <a:buFont typeface="Arial" panose="020B0604020202020204" pitchFamily="34" charset="0"/>
              <a:buChar char="•"/>
            </a:pPr>
            <a:r>
              <a:rPr lang="en-US" dirty="0" smtClean="0"/>
              <a:t>Online dispersed moderation﻿</a:t>
            </a:r>
          </a:p>
          <a:p>
            <a:r>
              <a:rPr lang="en-US" dirty="0" smtClean="0"/>
              <a:t>Many of your</a:t>
            </a:r>
            <a:r>
              <a:rPr lang="en-US" baseline="0" dirty="0" smtClean="0"/>
              <a:t> are familiar with moderation at </a:t>
            </a:r>
            <a:r>
              <a:rPr lang="en-US" baseline="0" dirty="0" err="1" smtClean="0"/>
              <a:t>Mawson</a:t>
            </a:r>
            <a:r>
              <a:rPr lang="en-US" baseline="0" dirty="0" smtClean="0"/>
              <a:t> Lakes, or Magill as it used to be.  Moderators were given a TRT to reimburse teachers for their time out of school.</a:t>
            </a:r>
          </a:p>
          <a:p>
            <a:endParaRPr lang="en-US" baseline="0" dirty="0" smtClean="0"/>
          </a:p>
          <a:p>
            <a:r>
              <a:rPr lang="en-US" baseline="0" dirty="0" smtClean="0"/>
              <a:t>In the dispersed model, moderators are paid directly by the SACE Board so it’s expected that they conduct this work out after school hours, keeping their ‘day job’ free for schools – for example, planning that takes place at the end of the year etc.</a:t>
            </a:r>
          </a:p>
          <a:p>
            <a:endParaRPr lang="en-US" baseline="0" dirty="0" smtClean="0"/>
          </a:p>
          <a:p>
            <a:r>
              <a:rPr lang="en-US" baseline="0" dirty="0" smtClean="0"/>
              <a:t>In 2018 three subjects were moderated using a dispersed model – this worked successfully, and valuable feedback from these moderators has been used as the basis for further system improvements.</a:t>
            </a:r>
          </a:p>
          <a:p>
            <a:endParaRPr lang="en-US" baseline="0" dirty="0" smtClean="0"/>
          </a:p>
          <a:p>
            <a:r>
              <a:rPr lang="en-US" baseline="0" dirty="0" smtClean="0"/>
              <a:t>In 2019 it is our intention to disperse more subjects, and the details of which subjects will be communicated closer to the end of the year.</a:t>
            </a:r>
          </a:p>
          <a:p>
            <a:endParaRPr lang="en-US" baseline="0" dirty="0" smtClean="0"/>
          </a:p>
          <a:p>
            <a:r>
              <a:rPr lang="en-US" dirty="0" smtClean="0"/>
              <a:t>Regardless of the moderation format, all of the moderation processes</a:t>
            </a:r>
            <a:r>
              <a:rPr lang="en-US" baseline="0" dirty="0" smtClean="0"/>
              <a:t> a based on the same principles and purposes – to review student results issued by schools to ensure fair, valid and reliable results.</a:t>
            </a:r>
          </a:p>
          <a:p>
            <a:r>
              <a:rPr lang="en-US" baseline="0" dirty="0" smtClean="0"/>
              <a:t>This headset of ‘review’ is really important, so including task sheets and ensuring student work is marked is crucial.  In some subjects, including in the </a:t>
            </a:r>
            <a:r>
              <a:rPr lang="en-US" baseline="0" dirty="0" err="1" smtClean="0"/>
              <a:t>Maths</a:t>
            </a:r>
            <a:r>
              <a:rPr lang="en-US" baseline="0" dirty="0" smtClean="0"/>
              <a:t> area, some student work was not marked, which meant moderators did not know the basis of the teacher’s assessment decision and had to mark work first before moderating.</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43</a:t>
            </a:fld>
            <a:endParaRPr lang="en-AU"/>
          </a:p>
        </p:txBody>
      </p:sp>
    </p:spTree>
    <p:extLst>
      <p:ext uri="{BB962C8B-B14F-4D97-AF65-F5344CB8AC3E}">
        <p14:creationId xmlns:p14="http://schemas.microsoft.com/office/powerpoint/2010/main" val="2456530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Video – 2.27</a:t>
            </a:r>
          </a:p>
          <a:p>
            <a:r>
              <a:rPr lang="en-US" dirty="0" smtClean="0">
                <a:cs typeface="Calibri"/>
              </a:rPr>
              <a:t>Highlights the achievement of ELS exam in 2018.</a:t>
            </a:r>
          </a:p>
          <a:p>
            <a:endParaRPr lang="en-US" dirty="0" smtClean="0">
              <a:cs typeface="Calibri"/>
            </a:endParaRPr>
          </a:p>
          <a:p>
            <a:r>
              <a:rPr lang="en-US" dirty="0" smtClean="0">
                <a:cs typeface="Calibri"/>
              </a:rPr>
              <a:t>Note: e-exams in 2019: </a:t>
            </a:r>
          </a:p>
          <a:p>
            <a:pPr marL="295214" indent="-295214">
              <a:buFont typeface="Arial"/>
              <a:buChar char="•"/>
            </a:pPr>
            <a:r>
              <a:rPr lang="en-US" dirty="0" smtClean="0">
                <a:cs typeface="Calibri"/>
              </a:rPr>
              <a:t>English Literary Studies, </a:t>
            </a:r>
          </a:p>
          <a:p>
            <a:pPr marL="295214" indent="-295214">
              <a:buFont typeface="Arial"/>
              <a:buChar char="•"/>
            </a:pPr>
            <a:r>
              <a:rPr lang="en-US" dirty="0" smtClean="0">
                <a:cs typeface="Calibri"/>
              </a:rPr>
              <a:t>Psychology, </a:t>
            </a:r>
          </a:p>
          <a:p>
            <a:pPr marL="295214" indent="-295214">
              <a:buFont typeface="Arial"/>
              <a:buChar char="•"/>
            </a:pPr>
            <a:r>
              <a:rPr lang="en-US" dirty="0" smtClean="0">
                <a:cs typeface="Calibri"/>
              </a:rPr>
              <a:t>Modern History</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44</a:t>
            </a:fld>
            <a:endParaRPr lang="en-AU"/>
          </a:p>
        </p:txBody>
      </p:sp>
    </p:spTree>
    <p:extLst>
      <p:ext uri="{BB962C8B-B14F-4D97-AF65-F5344CB8AC3E}">
        <p14:creationId xmlns:p14="http://schemas.microsoft.com/office/powerpoint/2010/main" val="1043899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learn from 2018 ELS SACE Coordinators – 5 minutes table talk,</a:t>
            </a:r>
            <a:r>
              <a:rPr lang="en-US" baseline="0" dirty="0" smtClean="0"/>
              <a:t> 5 minute feedback</a:t>
            </a:r>
            <a:endParaRPr lang="en-US" dirty="0" smtClean="0"/>
          </a:p>
          <a:p>
            <a:pPr marL="171450" indent="-171450">
              <a:buFont typeface="Arial" panose="020B0604020202020204" pitchFamily="34" charset="0"/>
              <a:buChar char="•"/>
            </a:pPr>
            <a:r>
              <a:rPr lang="en-US" dirty="0" smtClean="0"/>
              <a:t>What worked really well and needs to be replicated</a:t>
            </a:r>
          </a:p>
          <a:p>
            <a:pPr marL="171450" indent="-171450">
              <a:buFont typeface="Arial" panose="020B0604020202020204" pitchFamily="34" charset="0"/>
              <a:buChar char="•"/>
            </a:pPr>
            <a:r>
              <a:rPr lang="en-US" dirty="0" smtClean="0"/>
              <a:t>What can</a:t>
            </a:r>
            <a:r>
              <a:rPr lang="en-US" baseline="0" dirty="0" smtClean="0"/>
              <a:t> be  improved</a:t>
            </a:r>
          </a:p>
          <a:p>
            <a:pPr marL="171450" indent="-171450">
              <a:buFont typeface="Arial" panose="020B0604020202020204" pitchFamily="34" charset="0"/>
              <a:buChar char="•"/>
            </a:pPr>
            <a:r>
              <a:rPr lang="en-US" baseline="0" dirty="0" smtClean="0"/>
              <a:t>Impact of more subjects</a:t>
            </a:r>
          </a:p>
          <a:p>
            <a:pPr marL="0" indent="0">
              <a:buFont typeface="Arial" panose="020B0604020202020204" pitchFamily="34" charset="0"/>
              <a:buNone/>
            </a:pPr>
            <a:r>
              <a:rPr lang="en-US" baseline="0" dirty="0" smtClean="0"/>
              <a:t>Questions from 2019 ‘new’ SACE Coordinators – 5 minutes</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45</a:t>
            </a:fld>
            <a:endParaRPr lang="en-AU"/>
          </a:p>
        </p:txBody>
      </p:sp>
    </p:spTree>
    <p:extLst>
      <p:ext uri="{BB962C8B-B14F-4D97-AF65-F5344CB8AC3E}">
        <p14:creationId xmlns:p14="http://schemas.microsoft.com/office/powerpoint/2010/main" val="972757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Strategies</a:t>
            </a:r>
            <a:r>
              <a:rPr lang="en-US" baseline="0" dirty="0" smtClean="0"/>
              <a:t> for moving forward – 5 minutes</a:t>
            </a:r>
          </a:p>
          <a:p>
            <a:pPr marL="171450" indent="-171450">
              <a:buFont typeface="Arial" panose="020B0604020202020204" pitchFamily="34" charset="0"/>
              <a:buChar char="•"/>
            </a:pPr>
            <a:r>
              <a:rPr lang="en-US" baseline="0" dirty="0" smtClean="0"/>
              <a:t>What are the major points the project team needs to follow up to support the SACE Coordinators – 5 minutes max</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46</a:t>
            </a:fld>
            <a:endParaRPr lang="en-AU"/>
          </a:p>
        </p:txBody>
      </p:sp>
    </p:spTree>
    <p:extLst>
      <p:ext uri="{BB962C8B-B14F-4D97-AF65-F5344CB8AC3E}">
        <p14:creationId xmlns:p14="http://schemas.microsoft.com/office/powerpoint/2010/main" val="3729077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 video animation explaining how special provisions can support students has been created with student and parent information sessions in mind.  </a:t>
            </a:r>
          </a:p>
          <a:p>
            <a:endParaRPr lang="en-US" dirty="0" smtClean="0"/>
          </a:p>
          <a:p>
            <a:r>
              <a:rPr lang="en-US" dirty="0" smtClean="0"/>
              <a:t>The video can be accessed via the Coordinating the SACE section of the SACE website under Marking toolkit.</a:t>
            </a:r>
          </a:p>
          <a:p>
            <a:endParaRPr lang="en-US" dirty="0" smtClean="0">
              <a:cs typeface="Calibri"/>
            </a:endParaRP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47</a:t>
            </a:fld>
            <a:endParaRPr lang="en-AU"/>
          </a:p>
        </p:txBody>
      </p:sp>
    </p:spTree>
    <p:extLst>
      <p:ext uri="{BB962C8B-B14F-4D97-AF65-F5344CB8AC3E}">
        <p14:creationId xmlns:p14="http://schemas.microsoft.com/office/powerpoint/2010/main" val="2595183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 refresh now we have had one year of implementing the revised special provisions policy.</a:t>
            </a:r>
          </a:p>
          <a:p>
            <a:endParaRPr lang="en-US" dirty="0" smtClean="0"/>
          </a:p>
          <a:p>
            <a:r>
              <a:rPr lang="en-US" dirty="0" smtClean="0"/>
              <a:t>Schools are responsible for identifying and implementing reasonable adjustments that can be managed within the school context. </a:t>
            </a:r>
            <a:endParaRPr lang="en-US" dirty="0" smtClean="0">
              <a:cs typeface="Calibri"/>
            </a:endParaRPr>
          </a:p>
          <a:p>
            <a:r>
              <a:rPr lang="en-US" dirty="0" smtClean="0"/>
              <a:t>•Requirement that decisions about reasonable adjustments </a:t>
            </a:r>
            <a:r>
              <a:rPr lang="en-US" b="1" dirty="0" smtClean="0"/>
              <a:t>involve consultation </a:t>
            </a:r>
            <a:r>
              <a:rPr lang="en-US" dirty="0" smtClean="0"/>
              <a:t>with the student (or an associate of the student, such as a relative or </a:t>
            </a:r>
            <a:r>
              <a:rPr lang="en-US" dirty="0" err="1" smtClean="0"/>
              <a:t>carer</a:t>
            </a:r>
            <a:r>
              <a:rPr lang="en-US" dirty="0" smtClean="0"/>
              <a:t>) and consider the effect of the adjustment on the student’s participation, achievement and independence </a:t>
            </a:r>
            <a:endParaRPr lang="en-US" dirty="0" smtClean="0">
              <a:cs typeface="Calibri"/>
            </a:endParaRPr>
          </a:p>
          <a:p>
            <a:r>
              <a:rPr lang="en-US" dirty="0" smtClean="0"/>
              <a:t>• </a:t>
            </a:r>
            <a:r>
              <a:rPr lang="en-US" b="1" dirty="0" smtClean="0"/>
              <a:t>a reminder</a:t>
            </a:r>
            <a:r>
              <a:rPr lang="en-US" dirty="0" smtClean="0"/>
              <a:t> that special provisions can't be a substitute for learning that hasn't occurred and that a whole assessment task cannot be removed.  If for example there is only one task in an assessment type, this cannot be removed.  If there are for example 4 tasks possibly one or two may be removed.  </a:t>
            </a:r>
            <a:endParaRPr lang="en-US" dirty="0" smtClean="0">
              <a:cs typeface="Calibri"/>
            </a:endParaRPr>
          </a:p>
          <a:p>
            <a:r>
              <a:rPr lang="en-US" dirty="0" smtClean="0"/>
              <a:t>•Reasonable adjustments may vary from subject to subject and assessment to assessment </a:t>
            </a:r>
            <a:r>
              <a:rPr lang="en-US" b="1" dirty="0" smtClean="0"/>
              <a:t>according to the eligible student’s choice</a:t>
            </a:r>
            <a:r>
              <a:rPr lang="en-US" dirty="0" smtClean="0"/>
              <a:t> (</a:t>
            </a:r>
            <a:r>
              <a:rPr lang="en-US" i="1" dirty="0" smtClean="0"/>
              <a:t>flexibility, student choice</a:t>
            </a:r>
            <a:r>
              <a:rPr lang="en-US" dirty="0" smtClean="0"/>
              <a:t>) </a:t>
            </a:r>
            <a:endParaRPr lang="en-US" dirty="0" smtClean="0">
              <a:cs typeface="Calibri"/>
            </a:endParaRPr>
          </a:p>
          <a:p>
            <a:endParaRPr lang="en-US" dirty="0" smtClean="0">
              <a:cs typeface="Calibri"/>
            </a:endParaRP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48</a:t>
            </a:fld>
            <a:endParaRPr lang="en-AU"/>
          </a:p>
        </p:txBody>
      </p:sp>
    </p:spTree>
    <p:extLst>
      <p:ext uri="{BB962C8B-B14F-4D97-AF65-F5344CB8AC3E}">
        <p14:creationId xmlns:p14="http://schemas.microsoft.com/office/powerpoint/2010/main" val="1918128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special provisions team are available to assist schools including policy requirements, resources that can assist and the range of provisions that can help.  </a:t>
            </a:r>
          </a:p>
          <a:p>
            <a:endParaRPr lang="en-US" dirty="0" smtClean="0">
              <a:cs typeface="Calibri"/>
            </a:endParaRPr>
          </a:p>
          <a:p>
            <a:r>
              <a:rPr lang="en-US" dirty="0" smtClean="0"/>
              <a:t>It is recommended that schools contact the special provisions team as early in the year as possible in the case of significant conditions and complex situations.</a:t>
            </a:r>
            <a:endParaRPr lang="en-US" dirty="0" smtClean="0">
              <a:cs typeface="Calibri"/>
            </a:endParaRPr>
          </a:p>
          <a:p>
            <a:endParaRPr lang="en-US" dirty="0" smtClean="0"/>
          </a:p>
          <a:p>
            <a:r>
              <a:rPr lang="en-US" dirty="0" smtClean="0"/>
              <a:t>Reduced papers – please note there has been a change to Form 31 in relation to requests for adjustments to examination length, please contact the SACE Board to discuss before requesting a reduced paper adjustment.   </a:t>
            </a:r>
          </a:p>
          <a:p>
            <a:endParaRPr lang="en-US" dirty="0" smtClean="0"/>
          </a:p>
          <a:p>
            <a:r>
              <a:rPr lang="en-US" dirty="0" smtClean="0"/>
              <a:t>Where a school has approved special provisions for a student and the student is sitting the exam at another location that the home school who approved the special provisions advises the exam location school as there may need to be things put in place such as additional invigilators if separate invigilation has been approved and in the case of language exams extra CD’s are required in this situation.   </a:t>
            </a:r>
            <a:endParaRPr lang="en-US" dirty="0" smtClean="0">
              <a:cs typeface="Calibri"/>
            </a:endParaRPr>
          </a:p>
          <a:p>
            <a:endParaRPr lang="en-US" dirty="0" smtClean="0"/>
          </a:p>
          <a:p>
            <a:r>
              <a:rPr lang="en-US" dirty="0" smtClean="0"/>
              <a:t>Instructions for the administration of approved special provisions are available on the special provisions mini-site, each invigilator should be familiar with these instruction for the relevant provision(s) approved.  </a:t>
            </a:r>
          </a:p>
          <a:p>
            <a:endParaRPr lang="en-US" dirty="0" smtClean="0">
              <a:cs typeface="Calibri"/>
            </a:endParaRPr>
          </a:p>
          <a:p>
            <a:r>
              <a:rPr lang="en-US" dirty="0" smtClean="0"/>
              <a:t>Please note the instructions in relation to the use of a word processor and specifically how the examination answers should be printed and checked by both the student and invigilator, initialed by both and then the invigilator attaches the pages of printout to the relevant question in the answer booklet.   </a:t>
            </a:r>
            <a:endParaRPr lang="en-US" dirty="0" smtClean="0">
              <a:cs typeface="Calibri"/>
            </a:endParaRPr>
          </a:p>
          <a:p>
            <a:r>
              <a:rPr lang="en-US" dirty="0" smtClean="0"/>
              <a:t> </a:t>
            </a:r>
            <a:endParaRPr lang="en-US" dirty="0" smtClean="0">
              <a:cs typeface="Calibri"/>
            </a:endParaRP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49</a:t>
            </a:fld>
            <a:endParaRPr lang="en-AU"/>
          </a:p>
        </p:txBody>
      </p:sp>
    </p:spTree>
    <p:extLst>
      <p:ext uri="{BB962C8B-B14F-4D97-AF65-F5344CB8AC3E}">
        <p14:creationId xmlns:p14="http://schemas.microsoft.com/office/powerpoint/2010/main" val="87231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Images from the merit ceremony held on Tuesday 5</a:t>
            </a:r>
            <a:r>
              <a:rPr lang="en-US" baseline="0" dirty="0" smtClean="0"/>
              <a:t> February  at Government House.</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5</a:t>
            </a:fld>
            <a:endParaRPr lang="en-AU"/>
          </a:p>
        </p:txBody>
      </p:sp>
    </p:spTree>
    <p:extLst>
      <p:ext uri="{BB962C8B-B14F-4D97-AF65-F5344CB8AC3E}">
        <p14:creationId xmlns:p14="http://schemas.microsoft.com/office/powerpoint/2010/main" val="167603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resources have been developed to support the understanding and management of the Special Provisions policy in schools.  These resources can all be accessed via the Special Provisions mini-site.</a:t>
            </a:r>
          </a:p>
          <a:p>
            <a:endParaRPr lang="en-US" dirty="0" smtClean="0"/>
          </a:p>
          <a:p>
            <a:r>
              <a:rPr lang="en-US" dirty="0" smtClean="0"/>
              <a:t>Resources include:</a:t>
            </a:r>
            <a:endParaRPr lang="en-US" dirty="0" smtClean="0">
              <a:cs typeface="Calibri"/>
            </a:endParaRPr>
          </a:p>
          <a:p>
            <a:r>
              <a:rPr lang="en-US" dirty="0" smtClean="0"/>
              <a:t>•Model of good practice – checklist for schools from students beginning SACE to enrolment in Stage 2 examinable subjects</a:t>
            </a:r>
            <a:endParaRPr lang="en-US" dirty="0" smtClean="0">
              <a:cs typeface="Calibri"/>
            </a:endParaRPr>
          </a:p>
          <a:p>
            <a:r>
              <a:rPr lang="en-US" dirty="0" smtClean="0"/>
              <a:t>•Case studies- examples of actual cases</a:t>
            </a:r>
            <a:endParaRPr lang="en-US" dirty="0" smtClean="0">
              <a:cs typeface="Calibri"/>
            </a:endParaRPr>
          </a:p>
          <a:p>
            <a:r>
              <a:rPr lang="en-US" dirty="0" smtClean="0"/>
              <a:t>•A checklist has been adapted from Nationally Consistent Collection of Data on Schools Students with Disability resources to support schools to establish and monitor the continuity and consistency of special provisions provided for students</a:t>
            </a:r>
            <a:endParaRPr lang="en-US" dirty="0" smtClean="0">
              <a:cs typeface="Calibri"/>
            </a:endParaRPr>
          </a:p>
          <a:p>
            <a:r>
              <a:rPr lang="en-US" dirty="0" smtClean="0"/>
              <a:t>•An Excel spreadsheet is available to support schools to track and record adjustments for student with special provisions.  Use of the spreadsheet is optional and schools may have their own processes in place that they would prefer to use.  There is a copy of a blank spreadsheet and a populated example spreadsheet available on the mini-site</a:t>
            </a:r>
            <a:endParaRPr lang="en-US" dirty="0" smtClean="0">
              <a:cs typeface="Calibri"/>
            </a:endParaRPr>
          </a:p>
          <a:p>
            <a:r>
              <a:rPr lang="en-US" dirty="0" smtClean="0"/>
              <a:t>•An online professional learning course is available in PLATO. The course is primarily designed for teachers. </a:t>
            </a:r>
          </a:p>
          <a:p>
            <a:r>
              <a:rPr lang="en-US" dirty="0" smtClean="0"/>
              <a:t>The special provisions policy and Information Sheet 58 can also be found on the special provisions mini-site.</a:t>
            </a:r>
          </a:p>
          <a:p>
            <a:r>
              <a:rPr lang="en-US" dirty="0" smtClean="0"/>
              <a:t> </a:t>
            </a:r>
            <a:endParaRPr lang="en-US" dirty="0" smtClean="0">
              <a:cs typeface="Calibri"/>
            </a:endParaRPr>
          </a:p>
          <a:p>
            <a:endParaRPr lang="en-US" dirty="0" smtClean="0">
              <a:cs typeface="Calibri"/>
            </a:endParaRPr>
          </a:p>
          <a:p>
            <a:endParaRPr lang="en-US" dirty="0" smtClean="0">
              <a:cs typeface="Calibri"/>
            </a:endParaRP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50</a:t>
            </a:fld>
            <a:endParaRPr lang="en-AU"/>
          </a:p>
        </p:txBody>
      </p:sp>
    </p:spTree>
    <p:extLst>
      <p:ext uri="{BB962C8B-B14F-4D97-AF65-F5344CB8AC3E}">
        <p14:creationId xmlns:p14="http://schemas.microsoft.com/office/powerpoint/2010/main" val="4137992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51</a:t>
            </a:fld>
            <a:endParaRPr lang="en-AU"/>
          </a:p>
        </p:txBody>
      </p:sp>
    </p:spTree>
    <p:extLst>
      <p:ext uri="{BB962C8B-B14F-4D97-AF65-F5344CB8AC3E}">
        <p14:creationId xmlns:p14="http://schemas.microsoft.com/office/powerpoint/2010/main" val="2389254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52</a:t>
            </a:fld>
            <a:endParaRPr lang="en-AU"/>
          </a:p>
        </p:txBody>
      </p:sp>
    </p:spTree>
    <p:extLst>
      <p:ext uri="{BB962C8B-B14F-4D97-AF65-F5344CB8AC3E}">
        <p14:creationId xmlns:p14="http://schemas.microsoft.com/office/powerpoint/2010/main" val="583690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SACE Board website there is a document outlining the specifications and conditions of use of approved graphics and scientific calculators in external examinations.</a:t>
            </a:r>
          </a:p>
          <a:p>
            <a:r>
              <a:rPr lang="en-US" dirty="0" smtClean="0"/>
              <a:t> </a:t>
            </a:r>
            <a:endParaRPr lang="en-US" dirty="0" smtClean="0">
              <a:cs typeface="Calibri"/>
            </a:endParaRPr>
          </a:p>
          <a:p>
            <a:r>
              <a:rPr lang="en-US" dirty="0" smtClean="0">
                <a:hlinkClick r:id="rId3"/>
              </a:rPr>
              <a:t>https://www.sace.sa.edu.au/coordinating/admin/information-sheets/49</a:t>
            </a:r>
            <a:endParaRPr lang="en-US" dirty="0" smtClean="0"/>
          </a:p>
          <a:p>
            <a:r>
              <a:rPr lang="en-US" dirty="0" smtClean="0"/>
              <a:t> </a:t>
            </a:r>
            <a:endParaRPr lang="en-US" dirty="0" smtClean="0">
              <a:cs typeface="Calibri"/>
            </a:endParaRPr>
          </a:p>
          <a:p>
            <a:r>
              <a:rPr lang="en-US" dirty="0" smtClean="0"/>
              <a:t>Schools need to be familiar with the approved calculator list and ensure that students are equipped and familiar with the functions of an approved graphics calculator for the mathematics examinations. </a:t>
            </a:r>
            <a:endParaRPr lang="en-US" dirty="0" smtClean="0">
              <a:cs typeface="Calibri"/>
            </a:endParaRPr>
          </a:p>
          <a:p>
            <a:r>
              <a:rPr lang="en-US" dirty="0" smtClean="0"/>
              <a:t> </a:t>
            </a:r>
            <a:endParaRPr lang="en-US" dirty="0" smtClean="0">
              <a:cs typeface="Calibri"/>
            </a:endParaRPr>
          </a:p>
          <a:p>
            <a:r>
              <a:rPr lang="en-US" dirty="0" smtClean="0"/>
              <a:t>For mathematics subjects, students may bring two calculators into an examination. This may be two approved graphics calculators or one scientific calculator and one approved graphics calculator into the examination room. Scientific calculators cannot have an external memory source (e.g. USB jack or SD card slot), and students will be required to clear any memory on the scientific calculator.</a:t>
            </a:r>
            <a:endParaRPr lang="en-US" dirty="0" smtClean="0">
              <a:cs typeface="Calibri"/>
            </a:endParaRPr>
          </a:p>
          <a:p>
            <a:endParaRPr lang="en-US" dirty="0" smtClean="0">
              <a:cs typeface="Calibri"/>
            </a:endParaRPr>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53</a:t>
            </a:fld>
            <a:endParaRPr lang="en-AU"/>
          </a:p>
        </p:txBody>
      </p:sp>
    </p:spTree>
    <p:extLst>
      <p:ext uri="{BB962C8B-B14F-4D97-AF65-F5344CB8AC3E}">
        <p14:creationId xmlns:p14="http://schemas.microsoft.com/office/powerpoint/2010/main" val="2300737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54</a:t>
            </a:fld>
            <a:endParaRPr lang="en-AU"/>
          </a:p>
        </p:txBody>
      </p:sp>
    </p:spTree>
    <p:extLst>
      <p:ext uri="{BB962C8B-B14F-4D97-AF65-F5344CB8AC3E}">
        <p14:creationId xmlns:p14="http://schemas.microsoft.com/office/powerpoint/2010/main" val="1916222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SACE enquiries</a:t>
            </a:r>
            <a:r>
              <a:rPr lang="en-US" baseline="0" dirty="0" smtClean="0"/>
              <a:t> new phone line ( assessment operation team)</a:t>
            </a:r>
            <a:endParaRPr lang="en-US" dirty="0" smtClean="0"/>
          </a:p>
          <a:p>
            <a:r>
              <a:rPr lang="en-AU" sz="1200" kern="1200" dirty="0" smtClean="0">
                <a:solidFill>
                  <a:schemeClr val="tx1"/>
                </a:solidFill>
                <a:effectLst/>
                <a:latin typeface="+mn-lt"/>
                <a:ea typeface="+mn-ea"/>
                <a:cs typeface="+mn-cs"/>
              </a:rPr>
              <a:t>You are still able to contact the curriculum and assessment officer directly using the information from the subject mini-site.</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55</a:t>
            </a:fld>
            <a:endParaRPr lang="en-AU"/>
          </a:p>
        </p:txBody>
      </p:sp>
    </p:spTree>
    <p:extLst>
      <p:ext uri="{BB962C8B-B14F-4D97-AF65-F5344CB8AC3E}">
        <p14:creationId xmlns:p14="http://schemas.microsoft.com/office/powerpoint/2010/main" val="21696989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Consider what you could do to support students and teachers regarding these identified data last year.</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56</a:t>
            </a:fld>
            <a:endParaRPr lang="en-AU"/>
          </a:p>
        </p:txBody>
      </p:sp>
    </p:spTree>
    <p:extLst>
      <p:ext uri="{BB962C8B-B14F-4D97-AF65-F5344CB8AC3E}">
        <p14:creationId xmlns:p14="http://schemas.microsoft.com/office/powerpoint/2010/main" val="10922401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gallery for showcasing student work completed in Design and Technology courses was created at the end of 2018 ready to provide student and teachers with ideas.</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57</a:t>
            </a:fld>
            <a:endParaRPr lang="en-AU"/>
          </a:p>
        </p:txBody>
      </p:sp>
    </p:spTree>
    <p:extLst>
      <p:ext uri="{BB962C8B-B14F-4D97-AF65-F5344CB8AC3E}">
        <p14:creationId xmlns:p14="http://schemas.microsoft.com/office/powerpoint/2010/main" val="1362196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58</a:t>
            </a:fld>
            <a:endParaRPr lang="en-AU"/>
          </a:p>
        </p:txBody>
      </p:sp>
    </p:spTree>
    <p:extLst>
      <p:ext uri="{BB962C8B-B14F-4D97-AF65-F5344CB8AC3E}">
        <p14:creationId xmlns:p14="http://schemas.microsoft.com/office/powerpoint/2010/main" val="2690462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59</a:t>
            </a:fld>
            <a:endParaRPr lang="en-AU"/>
          </a:p>
        </p:txBody>
      </p:sp>
    </p:spTree>
    <p:extLst>
      <p:ext uri="{BB962C8B-B14F-4D97-AF65-F5344CB8AC3E}">
        <p14:creationId xmlns:p14="http://schemas.microsoft.com/office/powerpoint/2010/main" val="384965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5A64F06-0150-4C25-9ACC-B0B1C8327978}" type="slidenum">
              <a:rPr lang="en-AU" smtClean="0"/>
              <a:t>6</a:t>
            </a:fld>
            <a:endParaRPr lang="en-AU"/>
          </a:p>
        </p:txBody>
      </p:sp>
    </p:spTree>
    <p:extLst>
      <p:ext uri="{BB962C8B-B14F-4D97-AF65-F5344CB8AC3E}">
        <p14:creationId xmlns:p14="http://schemas.microsoft.com/office/powerpoint/2010/main" val="376994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2018 also marks the first time that SACE completion data includes the proportion of students who started their Personal Learning Plan (PLP) and completed their SACE over a three-year period from Years 10 to 12. </a:t>
            </a:r>
          </a:p>
          <a:p>
            <a:endParaRPr lang="en-US" sz="1200" dirty="0" smtClean="0"/>
          </a:p>
          <a:p>
            <a:r>
              <a:rPr lang="en-US" sz="1200" dirty="0" smtClean="0"/>
              <a:t>This new measurement is an open and transparent way to track SACE completion and will help the Government, SACE Board and the education sector identify strategies to improve the number of students completing their SACE.</a:t>
            </a:r>
          </a:p>
          <a:p>
            <a:endParaRPr lang="en-US" sz="1200" dirty="0" smtClean="0"/>
          </a:p>
          <a:p>
            <a:r>
              <a:rPr lang="en-US" sz="1200" dirty="0" smtClean="0"/>
              <a:t>This additional way to measure SACE completion will provide invaluable information that will assist in increasing the number of students completing their SACE. </a:t>
            </a:r>
          </a:p>
          <a:p>
            <a:endParaRPr lang="en-US" sz="1200" dirty="0" smtClean="0"/>
          </a:p>
          <a:p>
            <a:endParaRPr lang="en-AU" sz="1200" dirty="0" smtClean="0"/>
          </a:p>
          <a:p>
            <a:r>
              <a:rPr lang="en-US" sz="1200" dirty="0" smtClean="0"/>
              <a:t>This year a total of 78.2% of students who started their PLP in 2016 went on to complete their SACE. </a:t>
            </a:r>
          </a:p>
          <a:p>
            <a:endParaRPr lang="en-US" sz="1200" dirty="0" smtClean="0"/>
          </a:p>
          <a:p>
            <a:r>
              <a:rPr lang="en-US" sz="1200" dirty="0" smtClean="0"/>
              <a:t>This year a total of 55.7% of Aboriginal students who started their PLP in 2016 went on to complete their SACE.</a:t>
            </a:r>
            <a:endParaRPr lang="en-AU" sz="1200" dirty="0" smtClean="0"/>
          </a:p>
          <a:p>
            <a:r>
              <a:rPr lang="en-AU" sz="1200" dirty="0" smtClean="0"/>
              <a:t> </a:t>
            </a:r>
          </a:p>
          <a:p>
            <a:r>
              <a:rPr lang="en-US" sz="1200" dirty="0" smtClean="0"/>
              <a:t>For the first time, more than half of Aboriginal students who started their PLP are going on to complete their SACE and more students than ever before are achieving an ATAR score or TAFE selection score. </a:t>
            </a:r>
          </a:p>
          <a:p>
            <a:endParaRPr lang="en-AU" sz="1200" dirty="0" smtClean="0"/>
          </a:p>
          <a:p>
            <a:r>
              <a:rPr lang="en-US" sz="1200" dirty="0" smtClean="0"/>
              <a:t>For the first time, more than half of Aboriginal students who started their PLP are going on to complete their SACE and more students than ever before are achieving an ATAR score or TAFE selection score. </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7</a:t>
            </a:fld>
            <a:endParaRPr lang="en-AU"/>
          </a:p>
        </p:txBody>
      </p:sp>
    </p:spTree>
    <p:extLst>
      <p:ext uri="{BB962C8B-B14F-4D97-AF65-F5344CB8AC3E}">
        <p14:creationId xmlns:p14="http://schemas.microsoft.com/office/powerpoint/2010/main" val="3833279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Narrow" panose="020B0606020202030204" pitchFamily="34" charset="0"/>
              </a:rPr>
              <a:t>As</a:t>
            </a:r>
            <a:r>
              <a:rPr lang="en-US" sz="1400" baseline="0" dirty="0" smtClean="0">
                <a:latin typeface="Arial Narrow" panose="020B0606020202030204" pitchFamily="34" charset="0"/>
              </a:rPr>
              <a:t> you all know, a review of Stage 2 of the SACE was commissioned by the new Liberal government last year, and was conducted by Wendy Johnson, Principal of </a:t>
            </a:r>
            <a:r>
              <a:rPr lang="en-US" sz="1400" baseline="0" dirty="0" err="1" smtClean="0">
                <a:latin typeface="Arial Narrow" panose="020B0606020202030204" pitchFamily="34" charset="0"/>
              </a:rPr>
              <a:t>Glenunga</a:t>
            </a:r>
            <a:r>
              <a:rPr lang="en-US" sz="1400" baseline="0" dirty="0" smtClean="0">
                <a:latin typeface="Arial Narrow" panose="020B0606020202030204" pitchFamily="34" charset="0"/>
              </a:rPr>
              <a:t> International High School.</a:t>
            </a:r>
          </a:p>
          <a:p>
            <a:r>
              <a:rPr lang="en-US" sz="1400" baseline="0" dirty="0" smtClean="0">
                <a:latin typeface="Arial Narrow" panose="020B0606020202030204" pitchFamily="34" charset="0"/>
              </a:rPr>
              <a:t>The original terms of reference were:</a:t>
            </a:r>
          </a:p>
          <a:p>
            <a:endParaRPr lang="en-US" sz="1400" baseline="0" dirty="0" smtClean="0">
              <a:latin typeface="Arial Narrow" panose="020B0606020202030204" pitchFamily="34" charset="0"/>
            </a:endParaRPr>
          </a:p>
          <a:p>
            <a:pPr marL="295214" indent="-295214">
              <a:buFont typeface="Arial" panose="020B0604020202020204" pitchFamily="34" charset="0"/>
              <a:buChar char="•"/>
            </a:pPr>
            <a:r>
              <a:rPr lang="en-AU" sz="1400" i="1" dirty="0" smtClean="0">
                <a:latin typeface="Arial Narrow" panose="020B0606020202030204" pitchFamily="34" charset="0"/>
              </a:rPr>
              <a:t>The number of Stage 2 subjects required to be undertaken by students</a:t>
            </a:r>
            <a:endParaRPr lang="en-AU" sz="1400" dirty="0" smtClean="0">
              <a:latin typeface="Arial Narrow" panose="020B0606020202030204" pitchFamily="34" charset="0"/>
            </a:endParaRPr>
          </a:p>
          <a:p>
            <a:pPr marL="295214" indent="-295214">
              <a:buFont typeface="Arial" panose="020B0604020202020204" pitchFamily="34" charset="0"/>
              <a:buChar char="•"/>
            </a:pPr>
            <a:r>
              <a:rPr lang="en-AU" sz="1400" i="1" dirty="0" smtClean="0">
                <a:latin typeface="Arial Narrow" panose="020B0606020202030204" pitchFamily="34" charset="0"/>
              </a:rPr>
              <a:t>The compulsory requirement of the Research Project, whether it should continue to account for 10 credits at Stage 2 and what improvements might be made, with specific reference to entrepreneurial education; and</a:t>
            </a:r>
            <a:endParaRPr lang="en-AU" sz="1400" dirty="0" smtClean="0">
              <a:latin typeface="Arial Narrow" panose="020B0606020202030204" pitchFamily="34" charset="0"/>
            </a:endParaRPr>
          </a:p>
          <a:p>
            <a:pPr marL="295214" indent="-295214">
              <a:buFont typeface="Arial" panose="020B0604020202020204" pitchFamily="34" charset="0"/>
              <a:buChar char="•"/>
            </a:pPr>
            <a:r>
              <a:rPr lang="en-AU" sz="1400" i="1" dirty="0" smtClean="0">
                <a:latin typeface="Arial Narrow" panose="020B0606020202030204" pitchFamily="34" charset="0"/>
              </a:rPr>
              <a:t>The role of Vocation Education and Training (VET) in the SACE, including what improvements can be made and how entrepreneurial education might be incorporated into VET pathways.</a:t>
            </a:r>
            <a:endParaRPr lang="en-AU" sz="1400" dirty="0" smtClean="0">
              <a:latin typeface="Arial Narrow" panose="020B0606020202030204" pitchFamily="34" charset="0"/>
            </a:endParaRPr>
          </a:p>
          <a:p>
            <a:endParaRPr lang="en-US" sz="1400" baseline="0" dirty="0" smtClean="0">
              <a:latin typeface="Arial Narrow" panose="020B0606020202030204" pitchFamily="34" charset="0"/>
            </a:endParaRPr>
          </a:p>
          <a:p>
            <a:r>
              <a:rPr lang="en-US" sz="1400" baseline="0" dirty="0" smtClean="0">
                <a:latin typeface="Arial Narrow" panose="020B0606020202030204" pitchFamily="34" charset="0"/>
              </a:rPr>
              <a:t>The Minister released the report in December last year – there are 16 recommendations – 13 relate directly to the terms of reference, and a further 3 relate to issues from the Review processes for consideration by the SACE Board.</a:t>
            </a:r>
          </a:p>
          <a:p>
            <a:endParaRPr lang="en-US" sz="1400" baseline="0" dirty="0" smtClean="0">
              <a:latin typeface="Arial Narrow" panose="020B0606020202030204" pitchFamily="34" charset="0"/>
            </a:endParaRPr>
          </a:p>
          <a:p>
            <a:r>
              <a:rPr lang="en-US" sz="1400" baseline="0" dirty="0" smtClean="0">
                <a:latin typeface="Arial Narrow" panose="020B0606020202030204" pitchFamily="34" charset="0"/>
              </a:rPr>
              <a:t>Recommendations 1-4 focus on the Research Project, and suggest removing the compulsory 10-credit Research Project from Stage 2 and replacing it with a redesigned 10-credit Research Project at Stage 1, with options for a specialized research project for students wishing to focus on vocational , service and entrepreneurial pathways, and an optional 20-credit Stage 2 option.</a:t>
            </a:r>
          </a:p>
          <a:p>
            <a:endParaRPr lang="en-US" sz="1400" baseline="0" dirty="0" smtClean="0">
              <a:latin typeface="Arial Narrow" panose="020B0606020202030204" pitchFamily="34" charset="0"/>
            </a:endParaRPr>
          </a:p>
          <a:p>
            <a:pPr defTabSz="1574473">
              <a:defRPr/>
            </a:pPr>
            <a:r>
              <a:rPr lang="en-US" sz="1400" baseline="0" dirty="0" smtClean="0">
                <a:latin typeface="Arial Narrow" panose="020B0606020202030204" pitchFamily="34" charset="0"/>
              </a:rPr>
              <a:t>At this point, there is no specific information to share about timelines and operational implications, although it is noted that in the Minister’s initial Media Release he said that </a:t>
            </a:r>
            <a:r>
              <a:rPr lang="en-US" sz="1400" dirty="0" smtClean="0">
                <a:latin typeface="Arial Narrow" panose="020B0606020202030204" pitchFamily="34" charset="0"/>
              </a:rPr>
              <a:t> “Early discussions with the SACE Board have suggested that the changes to Research Project would be feasible for SACE Stage 1 students in 2021, with the potential for voluntary early adopter schools making the move in 2020.</a:t>
            </a:r>
          </a:p>
          <a:p>
            <a:pPr defTabSz="1574473">
              <a:defRPr/>
            </a:pPr>
            <a:endParaRPr lang="en-US" sz="1400" dirty="0" smtClean="0">
              <a:latin typeface="Arial Narrow" panose="020B0606020202030204" pitchFamily="34" charset="0"/>
            </a:endParaRPr>
          </a:p>
          <a:p>
            <a:pPr defTabSz="1574473">
              <a:defRPr/>
            </a:pPr>
            <a:r>
              <a:rPr lang="en-US" sz="1400" dirty="0" smtClean="0">
                <a:latin typeface="Arial Narrow" panose="020B0606020202030204" pitchFamily="34" charset="0"/>
              </a:rPr>
              <a:t>So, it is currently with the Board and Minister, and as more information becomes available Martin </a:t>
            </a:r>
            <a:r>
              <a:rPr lang="en-US" sz="1400" dirty="0" err="1" smtClean="0">
                <a:latin typeface="Arial Narrow" panose="020B0606020202030204" pitchFamily="34" charset="0"/>
              </a:rPr>
              <a:t>Westwall</a:t>
            </a:r>
            <a:r>
              <a:rPr lang="en-US" sz="1400" dirty="0" smtClean="0">
                <a:latin typeface="Arial Narrow" panose="020B0606020202030204" pitchFamily="34" charset="0"/>
              </a:rPr>
              <a:t> as Chief Executive will be communicating to Principals, Schools Leaders and the community about any changes. </a:t>
            </a:r>
            <a:endParaRPr lang="en-US" sz="1400" baseline="0" dirty="0" smtClean="0">
              <a:latin typeface="Arial Narrow" panose="020B0606020202030204" pitchFamily="34" charset="0"/>
            </a:endParaRPr>
          </a:p>
          <a:p>
            <a:endParaRPr lang="en-US" sz="1400" baseline="0" dirty="0" smtClean="0">
              <a:latin typeface="Arial Narrow" panose="020B0606020202030204" pitchFamily="34" charset="0"/>
            </a:endParaRPr>
          </a:p>
          <a:p>
            <a:r>
              <a:rPr lang="en-US" sz="1400" baseline="0" dirty="0" smtClean="0">
                <a:latin typeface="Arial Narrow" panose="020B0606020202030204" pitchFamily="34" charset="0"/>
              </a:rPr>
              <a:t>It is worth noting though, in his Media Release at the time, the Minister noted that recommendation 9</a:t>
            </a:r>
            <a:r>
              <a:rPr lang="en-US" sz="1400" dirty="0" smtClean="0">
                <a:latin typeface="Arial Narrow" panose="020B0606020202030204" pitchFamily="34" charset="0"/>
              </a:rPr>
              <a:t>, which seeks to remove all VET Certificate III subjects from counting towards a student’s accreditation for the ATAR, is not consistent with Government policy and will not be supported – great news as this reflects the flexibilities within our SACE and the diversity of ways in which young people make meaning of their learning.</a:t>
            </a:r>
            <a:endParaRPr lang="en-US" sz="1400" baseline="0" dirty="0" smtClean="0">
              <a:latin typeface="Arial Narrow" panose="020B0606020202030204" pitchFamily="34" charset="0"/>
            </a:endParaRPr>
          </a:p>
          <a:p>
            <a:endParaRPr lang="en-US" sz="1400" baseline="0" dirty="0" smtClean="0"/>
          </a:p>
          <a:p>
            <a:endParaRPr lang="en-AU" sz="1400" dirty="0" smtClean="0"/>
          </a:p>
          <a:p>
            <a:endParaRPr lang="en-AU" sz="1400" dirty="0"/>
          </a:p>
        </p:txBody>
      </p:sp>
      <p:sp>
        <p:nvSpPr>
          <p:cNvPr id="4" name="Slide Number Placeholder 3"/>
          <p:cNvSpPr>
            <a:spLocks noGrp="1"/>
          </p:cNvSpPr>
          <p:nvPr>
            <p:ph type="sldNum" sz="quarter" idx="10"/>
          </p:nvPr>
        </p:nvSpPr>
        <p:spPr/>
        <p:txBody>
          <a:bodyPr/>
          <a:lstStyle/>
          <a:p>
            <a:fld id="{B5A64F06-0150-4C25-9ACC-B0B1C8327978}" type="slidenum">
              <a:rPr lang="en-AU" smtClean="0"/>
              <a:t>8</a:t>
            </a:fld>
            <a:endParaRPr lang="en-AU"/>
          </a:p>
        </p:txBody>
      </p:sp>
    </p:spTree>
    <p:extLst>
      <p:ext uri="{BB962C8B-B14F-4D97-AF65-F5344CB8AC3E}">
        <p14:creationId xmlns:p14="http://schemas.microsoft.com/office/powerpoint/2010/main" val="2175237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Table discussion about</a:t>
            </a:r>
            <a:r>
              <a:rPr lang="en-US" baseline="0" dirty="0" smtClean="0"/>
              <a:t> sharing your successes for 2018. Allow table talk of 5 minutes and  5 minutes to share with room</a:t>
            </a:r>
            <a:endParaRPr lang="en-AU" dirty="0" smtClean="0"/>
          </a:p>
          <a:p>
            <a:endParaRPr lang="en-AU" dirty="0"/>
          </a:p>
        </p:txBody>
      </p:sp>
      <p:sp>
        <p:nvSpPr>
          <p:cNvPr id="4" name="Slide Number Placeholder 3"/>
          <p:cNvSpPr>
            <a:spLocks noGrp="1"/>
          </p:cNvSpPr>
          <p:nvPr>
            <p:ph type="sldNum" sz="quarter" idx="10"/>
          </p:nvPr>
        </p:nvSpPr>
        <p:spPr/>
        <p:txBody>
          <a:bodyPr/>
          <a:lstStyle/>
          <a:p>
            <a:fld id="{B5A64F06-0150-4C25-9ACC-B0B1C8327978}" type="slidenum">
              <a:rPr lang="en-AU" smtClean="0"/>
              <a:t>9</a:t>
            </a:fld>
            <a:endParaRPr lang="en-AU"/>
          </a:p>
        </p:txBody>
      </p:sp>
    </p:spTree>
    <p:extLst>
      <p:ext uri="{BB962C8B-B14F-4D97-AF65-F5344CB8AC3E}">
        <p14:creationId xmlns:p14="http://schemas.microsoft.com/office/powerpoint/2010/main" val="1343390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smtClean="0"/>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4/03/2019</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42688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smtClean="0"/>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4/03/2019</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1446760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a:xfrm>
            <a:off x="684000" y="205200"/>
            <a:ext cx="8002800" cy="856800"/>
          </a:xfrm>
        </p:spPr>
        <p:txBody>
          <a:bodyPr/>
          <a:lstStyle/>
          <a:p>
            <a:r>
              <a:rPr lang="en-US" smtClean="0"/>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a:xfrm>
            <a:off x="684000" y="1198799"/>
            <a:ext cx="3823200" cy="489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4/03/2019</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
        <p:nvSpPr>
          <p:cNvPr id="7" name="Content Placeholder 2">
            <a:extLst>
              <a:ext uri="{FF2B5EF4-FFF2-40B4-BE49-F238E27FC236}">
                <a16:creationId xmlns:a16="http://schemas.microsoft.com/office/drawing/2014/main" id="{6AEDBA93-3F5E-4FD7-9096-55009157BDD6}"/>
              </a:ext>
            </a:extLst>
          </p:cNvPr>
          <p:cNvSpPr>
            <a:spLocks noGrp="1"/>
          </p:cNvSpPr>
          <p:nvPr>
            <p:ph idx="13"/>
          </p:nvPr>
        </p:nvSpPr>
        <p:spPr>
          <a:xfrm>
            <a:off x="4863600" y="1198799"/>
            <a:ext cx="3823200" cy="489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24683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itle and 2 Sub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C367-F759-4128-B6AD-62F51D41262F}"/>
              </a:ext>
            </a:extLst>
          </p:cNvPr>
          <p:cNvSpPr>
            <a:spLocks noGrp="1"/>
          </p:cNvSpPr>
          <p:nvPr>
            <p:ph type="title"/>
          </p:nvPr>
        </p:nvSpPr>
        <p:spPr>
          <a:xfrm>
            <a:off x="684000" y="365126"/>
            <a:ext cx="7886700" cy="1325563"/>
          </a:xfrm>
        </p:spPr>
        <p:txBody>
          <a:bodyPr/>
          <a:lstStyle/>
          <a:p>
            <a:r>
              <a:rPr lang="en-US" smtClean="0"/>
              <a:t>Click to edit Master title style</a:t>
            </a:r>
            <a:endParaRPr lang="en-AU"/>
          </a:p>
        </p:txBody>
      </p:sp>
      <p:sp>
        <p:nvSpPr>
          <p:cNvPr id="3" name="Text Placeholder 2">
            <a:extLst>
              <a:ext uri="{FF2B5EF4-FFF2-40B4-BE49-F238E27FC236}">
                <a16:creationId xmlns:a16="http://schemas.microsoft.com/office/drawing/2014/main" id="{E889724D-2F7A-489E-997C-9C3D6C743797}"/>
              </a:ext>
            </a:extLst>
          </p:cNvPr>
          <p:cNvSpPr>
            <a:spLocks noGrp="1"/>
          </p:cNvSpPr>
          <p:nvPr>
            <p:ph type="body" idx="1"/>
          </p:nvPr>
        </p:nvSpPr>
        <p:spPr>
          <a:xfrm>
            <a:off x="684000" y="1766655"/>
            <a:ext cx="3868340" cy="738419"/>
          </a:xfrm>
        </p:spPr>
        <p:txBody>
          <a:bodyPr anchor="t" anchorCtr="0"/>
          <a:lstStyle>
            <a:lvl1pPr marL="0" indent="0">
              <a:spcBef>
                <a:spcPts val="0"/>
              </a:spcBef>
              <a:spcAft>
                <a:spcPts val="750"/>
              </a:spcAft>
              <a:buNone/>
              <a:defRPr sz="2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a:extLst>
              <a:ext uri="{FF2B5EF4-FFF2-40B4-BE49-F238E27FC236}">
                <a16:creationId xmlns:a16="http://schemas.microsoft.com/office/drawing/2014/main" id="{0EA74C3D-732A-44C7-9CAF-04260A7731A0}"/>
              </a:ext>
            </a:extLst>
          </p:cNvPr>
          <p:cNvSpPr>
            <a:spLocks noGrp="1"/>
          </p:cNvSpPr>
          <p:nvPr>
            <p:ph sz="half" idx="2"/>
          </p:nvPr>
        </p:nvSpPr>
        <p:spPr>
          <a:xfrm>
            <a:off x="684000"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Text Placeholder 4">
            <a:extLst>
              <a:ext uri="{FF2B5EF4-FFF2-40B4-BE49-F238E27FC236}">
                <a16:creationId xmlns:a16="http://schemas.microsoft.com/office/drawing/2014/main" id="{758403F9-2CF7-482A-8EA1-DDB867166D44}"/>
              </a:ext>
            </a:extLst>
          </p:cNvPr>
          <p:cNvSpPr>
            <a:spLocks noGrp="1"/>
          </p:cNvSpPr>
          <p:nvPr>
            <p:ph type="body" sz="quarter" idx="3"/>
          </p:nvPr>
        </p:nvSpPr>
        <p:spPr>
          <a:xfrm>
            <a:off x="4683309" y="1766655"/>
            <a:ext cx="3887391" cy="738419"/>
          </a:xfrm>
        </p:spPr>
        <p:txBody>
          <a:bodyPr anchor="t" anchorCtr="0"/>
          <a:lstStyle>
            <a:lvl1pPr marL="0" indent="0">
              <a:spcBef>
                <a:spcPts val="0"/>
              </a:spcBef>
              <a:spcAft>
                <a:spcPts val="750"/>
              </a:spcAft>
              <a:buNone/>
              <a:defRPr sz="2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a:extLst>
              <a:ext uri="{FF2B5EF4-FFF2-40B4-BE49-F238E27FC236}">
                <a16:creationId xmlns:a16="http://schemas.microsoft.com/office/drawing/2014/main" id="{C7E09B2D-83C7-4891-BBE1-20B368B2C652}"/>
              </a:ext>
            </a:extLst>
          </p:cNvPr>
          <p:cNvSpPr>
            <a:spLocks noGrp="1"/>
          </p:cNvSpPr>
          <p:nvPr>
            <p:ph sz="quarter" idx="4"/>
          </p:nvPr>
        </p:nvSpPr>
        <p:spPr>
          <a:xfrm>
            <a:off x="4683309"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a:extLst>
              <a:ext uri="{FF2B5EF4-FFF2-40B4-BE49-F238E27FC236}">
                <a16:creationId xmlns:a16="http://schemas.microsoft.com/office/drawing/2014/main" id="{290DD61F-00C6-4E4F-A430-2F94F40CA504}"/>
              </a:ext>
            </a:extLst>
          </p:cNvPr>
          <p:cNvSpPr>
            <a:spLocks noGrp="1"/>
          </p:cNvSpPr>
          <p:nvPr>
            <p:ph type="dt" sz="half" idx="10"/>
          </p:nvPr>
        </p:nvSpPr>
        <p:spPr/>
        <p:txBody>
          <a:bodyPr/>
          <a:lstStyle/>
          <a:p>
            <a:fld id="{77072635-266F-4274-AD67-E2A13FF46E20}" type="datetimeFigureOut">
              <a:rPr lang="en-AU" smtClean="0"/>
              <a:t>4/03/2019</a:t>
            </a:fld>
            <a:endParaRPr lang="en-AU"/>
          </a:p>
        </p:txBody>
      </p:sp>
      <p:sp>
        <p:nvSpPr>
          <p:cNvPr id="8" name="Footer Placeholder 7">
            <a:extLst>
              <a:ext uri="{FF2B5EF4-FFF2-40B4-BE49-F238E27FC236}">
                <a16:creationId xmlns:a16="http://schemas.microsoft.com/office/drawing/2014/main" id="{20BB9C2E-07D4-4943-B169-F0C27A820D1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B884BAC-BCDC-4D7C-884C-C986AEBA22BB}"/>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14373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DA05-0CAD-4067-BF4B-5E5A2DAEC48E}"/>
              </a:ext>
            </a:extLst>
          </p:cNvPr>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Content Placeholder 2">
            <a:extLst>
              <a:ext uri="{FF2B5EF4-FFF2-40B4-BE49-F238E27FC236}">
                <a16:creationId xmlns:a16="http://schemas.microsoft.com/office/drawing/2014/main" id="{AE729E98-0F89-4A8C-A2C1-4D117A638C0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a:extLst>
              <a:ext uri="{FF2B5EF4-FFF2-40B4-BE49-F238E27FC236}">
                <a16:creationId xmlns:a16="http://schemas.microsoft.com/office/drawing/2014/main" id="{0DDDD6FD-5BCA-4B94-AACD-4847C1EEBA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a:extLst>
              <a:ext uri="{FF2B5EF4-FFF2-40B4-BE49-F238E27FC236}">
                <a16:creationId xmlns:a16="http://schemas.microsoft.com/office/drawing/2014/main" id="{9C45E699-3F39-4E9E-8DED-175455369B04}"/>
              </a:ext>
            </a:extLst>
          </p:cNvPr>
          <p:cNvSpPr>
            <a:spLocks noGrp="1"/>
          </p:cNvSpPr>
          <p:nvPr>
            <p:ph type="dt" sz="half" idx="10"/>
          </p:nvPr>
        </p:nvSpPr>
        <p:spPr/>
        <p:txBody>
          <a:bodyPr/>
          <a:lstStyle/>
          <a:p>
            <a:fld id="{77072635-266F-4274-AD67-E2A13FF46E20}" type="datetimeFigureOut">
              <a:rPr lang="en-AU" smtClean="0"/>
              <a:t>4/03/2019</a:t>
            </a:fld>
            <a:endParaRPr lang="en-AU"/>
          </a:p>
        </p:txBody>
      </p:sp>
      <p:sp>
        <p:nvSpPr>
          <p:cNvPr id="6" name="Footer Placeholder 5">
            <a:extLst>
              <a:ext uri="{FF2B5EF4-FFF2-40B4-BE49-F238E27FC236}">
                <a16:creationId xmlns:a16="http://schemas.microsoft.com/office/drawing/2014/main" id="{FE4BC34A-E681-4D32-9FA2-98346D82047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B7564CC-B272-40F7-8821-A4E243F9CB90}"/>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939190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6789-E886-41F6-93E9-A5A2BA3C0F89}"/>
              </a:ext>
            </a:extLst>
          </p:cNvPr>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Picture Placeholder 2">
            <a:extLst>
              <a:ext uri="{FF2B5EF4-FFF2-40B4-BE49-F238E27FC236}">
                <a16:creationId xmlns:a16="http://schemas.microsoft.com/office/drawing/2014/main" id="{A99DE6F0-E044-409B-8088-37B4CE545A3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AU"/>
          </a:p>
        </p:txBody>
      </p:sp>
      <p:sp>
        <p:nvSpPr>
          <p:cNvPr id="4" name="Text Placeholder 3">
            <a:extLst>
              <a:ext uri="{FF2B5EF4-FFF2-40B4-BE49-F238E27FC236}">
                <a16:creationId xmlns:a16="http://schemas.microsoft.com/office/drawing/2014/main" id="{F5693267-AC9F-421B-874E-6A3759DA50A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a:extLst>
              <a:ext uri="{FF2B5EF4-FFF2-40B4-BE49-F238E27FC236}">
                <a16:creationId xmlns:a16="http://schemas.microsoft.com/office/drawing/2014/main" id="{733C0659-2FEE-49B6-A02D-E6FC5E59B53D}"/>
              </a:ext>
            </a:extLst>
          </p:cNvPr>
          <p:cNvSpPr>
            <a:spLocks noGrp="1"/>
          </p:cNvSpPr>
          <p:nvPr>
            <p:ph type="dt" sz="half" idx="10"/>
          </p:nvPr>
        </p:nvSpPr>
        <p:spPr/>
        <p:txBody>
          <a:bodyPr/>
          <a:lstStyle/>
          <a:p>
            <a:fld id="{77072635-266F-4274-AD67-E2A13FF46E20}" type="datetimeFigureOut">
              <a:rPr lang="en-AU" smtClean="0"/>
              <a:t>4/03/2019</a:t>
            </a:fld>
            <a:endParaRPr lang="en-AU"/>
          </a:p>
        </p:txBody>
      </p:sp>
      <p:sp>
        <p:nvSpPr>
          <p:cNvPr id="6" name="Footer Placeholder 5">
            <a:extLst>
              <a:ext uri="{FF2B5EF4-FFF2-40B4-BE49-F238E27FC236}">
                <a16:creationId xmlns:a16="http://schemas.microsoft.com/office/drawing/2014/main" id="{9D510947-37EE-4A17-9636-EE2B21FCCA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BE1854-58F8-469E-BD42-E52DA9C79469}"/>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277281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ub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4/03/2019</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183515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 Subheading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a:xfrm>
            <a:off x="684000" y="205200"/>
            <a:ext cx="8002800" cy="8568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a:xfrm>
            <a:off x="6840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4/03/2019</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
        <p:nvSpPr>
          <p:cNvPr id="7" name="Content Placeholder 2">
            <a:extLst>
              <a:ext uri="{FF2B5EF4-FFF2-40B4-BE49-F238E27FC236}">
                <a16:creationId xmlns:a16="http://schemas.microsoft.com/office/drawing/2014/main" id="{6AEDBA93-3F5E-4FD7-9096-55009157BDD6}"/>
              </a:ext>
            </a:extLst>
          </p:cNvPr>
          <p:cNvSpPr>
            <a:spLocks noGrp="1"/>
          </p:cNvSpPr>
          <p:nvPr>
            <p:ph idx="13"/>
          </p:nvPr>
        </p:nvSpPr>
        <p:spPr>
          <a:xfrm>
            <a:off x="48636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6857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6098-D926-4D64-90DA-ADD5DA5B488F}"/>
              </a:ext>
            </a:extLst>
          </p:cNvPr>
          <p:cNvSpPr>
            <a:spLocks noGrp="1"/>
          </p:cNvSpPr>
          <p:nvPr>
            <p:ph type="ctrTitle" hasCustomPrompt="1"/>
          </p:nvPr>
        </p:nvSpPr>
        <p:spPr>
          <a:xfrm>
            <a:off x="4651200" y="1461600"/>
            <a:ext cx="4034894" cy="1656000"/>
          </a:xfrm>
        </p:spPr>
        <p:txBody>
          <a:bodyPr lIns="0" tIns="0" rIns="0" bIns="0" anchor="ctr" anchorCtr="0"/>
          <a:lstStyle>
            <a:lvl1pPr marL="0" indent="0" algn="l">
              <a:defRPr sz="4400"/>
            </a:lvl1pPr>
          </a:lstStyle>
          <a:p>
            <a:r>
              <a:rPr lang="en-US" dirty="0"/>
              <a:t>Insert your </a:t>
            </a:r>
            <a:br>
              <a:rPr lang="en-US" dirty="0"/>
            </a:br>
            <a:r>
              <a:rPr lang="en-US" dirty="0"/>
              <a:t>title here</a:t>
            </a:r>
          </a:p>
        </p:txBody>
      </p:sp>
      <p:sp>
        <p:nvSpPr>
          <p:cNvPr id="3" name="Subtitle 2">
            <a:extLst>
              <a:ext uri="{FF2B5EF4-FFF2-40B4-BE49-F238E27FC236}">
                <a16:creationId xmlns:a16="http://schemas.microsoft.com/office/drawing/2014/main" id="{6F55A5A1-467A-4B8D-B006-E2ED52E9C791}"/>
              </a:ext>
            </a:extLst>
          </p:cNvPr>
          <p:cNvSpPr>
            <a:spLocks noGrp="1"/>
          </p:cNvSpPr>
          <p:nvPr>
            <p:ph type="subTitle" idx="1"/>
          </p:nvPr>
        </p:nvSpPr>
        <p:spPr>
          <a:xfrm>
            <a:off x="4651907" y="3693600"/>
            <a:ext cx="4034893" cy="1411060"/>
          </a:xfrm>
        </p:spPr>
        <p:txBody>
          <a:bodyPr lIns="0" tIns="0" rIns="0" bIns="0"/>
          <a:lstStyle>
            <a:lvl1pPr marL="0" indent="0" algn="l">
              <a:buNone/>
              <a:defRPr sz="16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AU" dirty="0"/>
          </a:p>
        </p:txBody>
      </p:sp>
    </p:spTree>
    <p:extLst>
      <p:ext uri="{BB962C8B-B14F-4D97-AF65-F5344CB8AC3E}">
        <p14:creationId xmlns:p14="http://schemas.microsoft.com/office/powerpoint/2010/main" val="277831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Image background">
            <a:extLst>
              <a:ext uri="{FF2B5EF4-FFF2-40B4-BE49-F238E27FC236}">
                <a16:creationId xmlns:a16="http://schemas.microsoft.com/office/drawing/2014/main" id="{01D4127B-5622-4564-884C-620D79E95CA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smtClean="0"/>
              <a:t>Click to edit Master title style</a:t>
            </a:r>
            <a:endParaRPr lang="en-AU" dirty="0"/>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AU" dirty="0"/>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4/03/2019</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2573821988"/>
      </p:ext>
    </p:extLst>
  </p:cSld>
  <p:clrMap bg1="lt1" tx1="dk1" bg2="lt2" tx2="dk2" accent1="accent1" accent2="accent2" accent3="accent3" accent4="accent4" accent5="accent5" accent6="accent6" hlink="hlink" folHlink="folHlink"/>
  <p:sldLayoutIdLst>
    <p:sldLayoutId id="2147483674" r:id="rId1"/>
    <p:sldLayoutId id="2147483681" r:id="rId2"/>
    <p:sldLayoutId id="2147483675" r:id="rId3"/>
    <p:sldLayoutId id="2147483676" r:id="rId4"/>
    <p:sldLayoutId id="2147483679" r:id="rId5"/>
    <p:sldLayoutId id="2147483680" r:id="rId6"/>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Image background">
            <a:extLst>
              <a:ext uri="{FF2B5EF4-FFF2-40B4-BE49-F238E27FC236}">
                <a16:creationId xmlns:a16="http://schemas.microsoft.com/office/drawing/2014/main" id="{01D4127B-5622-4564-884C-620D79E95CA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AU" dirty="0"/>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4/03/2019</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1570358305"/>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600" kern="1200">
          <a:solidFill>
            <a:schemeClr val="accent2"/>
          </a:solidFill>
          <a:latin typeface="+mj-lt"/>
          <a:ea typeface="+mn-ea"/>
          <a:cs typeface="+mn-cs"/>
        </a:defRPr>
      </a:lvl1pPr>
      <a:lvl2pPr marL="0" indent="0" algn="l" defTabSz="685800" rtl="0" eaLnBrk="1" latinLnBrk="0" hangingPunct="1">
        <a:lnSpc>
          <a:spcPct val="90000"/>
        </a:lnSpc>
        <a:spcBef>
          <a:spcPts val="375"/>
        </a:spcBef>
        <a:buFont typeface="Calibri" panose="020F0502020204030204" pitchFamily="34" charset="0"/>
        <a:buChar char="﻿"/>
        <a:defRPr sz="2400" kern="1200">
          <a:solidFill>
            <a:schemeClr val="accent2"/>
          </a:solidFill>
          <a:latin typeface="+mn-lt"/>
          <a:ea typeface="+mn-ea"/>
          <a:cs typeface="+mn-cs"/>
        </a:defRPr>
      </a:lvl2pPr>
      <a:lvl3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457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6831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descr="Background colour with SACE Board South Australia Logo and Government of South Australia Logo">
            <a:extLst>
              <a:ext uri="{FF2B5EF4-FFF2-40B4-BE49-F238E27FC236}">
                <a16:creationId xmlns:a16="http://schemas.microsoft.com/office/drawing/2014/main" id="{C2324399-F682-4DDA-B90C-97F596C2EBB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AU" dirty="0"/>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4/03/2019</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2183742630"/>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embed/iJMQwxC73Zo?rel=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embed/-0id9JGfpgo?rel=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sace.sa.edu.au/teaching/resulting/online-submission/accepted-file-names-and-formats"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sace.sa.edu.au/teaching/resulting/online-submission/tutorial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embed/ADrrmL9zwJs?rel=0"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embed/T83qo0FrNtY?rel=0"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hyperlink" Target="mailto:SACE.SpecialProvisions@sa.gov.au"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askSACE@sa.gov.au"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3999" y="205199"/>
            <a:ext cx="7545601" cy="1023525"/>
          </a:xfrm>
        </p:spPr>
        <p:txBody>
          <a:bodyPr/>
          <a:lstStyle/>
          <a:p>
            <a:r>
              <a:rPr lang="en-US" dirty="0"/>
              <a:t>Direction of the SACE in 2019 and beyond</a:t>
            </a:r>
          </a:p>
        </p:txBody>
      </p:sp>
      <p:sp>
        <p:nvSpPr>
          <p:cNvPr id="4" name="Content Placeholder 2"/>
          <p:cNvSpPr>
            <a:spLocks noGrp="1"/>
          </p:cNvSpPr>
          <p:nvPr>
            <p:ph idx="1"/>
          </p:nvPr>
        </p:nvSpPr>
        <p:spPr>
          <a:xfrm>
            <a:off x="684000" y="1956036"/>
            <a:ext cx="8002800" cy="1258651"/>
          </a:xfrm>
        </p:spPr>
        <p:txBody>
          <a:bodyPr/>
          <a:lstStyle/>
          <a:p>
            <a:pPr algn="ctr"/>
            <a:r>
              <a:rPr lang="en-AU" dirty="0" smtClean="0">
                <a:hlinkClick r:id="rId3"/>
              </a:rPr>
              <a:t>View </a:t>
            </a:r>
            <a:r>
              <a:rPr lang="en-AU" dirty="0" smtClean="0">
                <a:hlinkClick r:id="rId3"/>
              </a:rPr>
              <a:t>Direction of the SACE in 2019 and beyond</a:t>
            </a:r>
            <a:endParaRPr lang="en-AU" dirty="0"/>
          </a:p>
        </p:txBody>
      </p:sp>
    </p:spTree>
    <p:extLst>
      <p:ext uri="{BB962C8B-B14F-4D97-AF65-F5344CB8AC3E}">
        <p14:creationId xmlns:p14="http://schemas.microsoft.com/office/powerpoint/2010/main" val="322941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7035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white background&#10;&#10;Description generated with high confidence">
            <a:extLst>
              <a:ext uri="{FF2B5EF4-FFF2-40B4-BE49-F238E27FC236}">
                <a16:creationId xmlns:a16="http://schemas.microsoft.com/office/drawing/2014/main" id="{3B5C0E98-F92B-4089-B7A5-D8F1EB580B33}"/>
              </a:ext>
            </a:extLst>
          </p:cNvPr>
          <p:cNvPicPr>
            <a:picLocks noChangeAspect="1"/>
          </p:cNvPicPr>
          <p:nvPr/>
        </p:nvPicPr>
        <p:blipFill>
          <a:blip r:embed="rId3"/>
          <a:stretch>
            <a:fillRect/>
          </a:stretch>
        </p:blipFill>
        <p:spPr>
          <a:xfrm>
            <a:off x="539196" y="6681"/>
            <a:ext cx="4868431" cy="6851319"/>
          </a:xfrm>
          <a:prstGeom prst="rect">
            <a:avLst/>
          </a:prstGeom>
        </p:spPr>
      </p:pic>
      <p:pic>
        <p:nvPicPr>
          <p:cNvPr id="5" name="Picture 4" descr="https://www.sace.sa.edu.au/documents/3107267/a5eaba5f-9db8-3b1b-ce70-7533b46d33a8?t=15477622355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894" y="254633"/>
            <a:ext cx="1483792" cy="2011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www.sace.sa.edu.au/documents/3107267/aa0060b8-02f4-a958-3d58-4f5254d0c4bb?t=15477622362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6894" y="2472689"/>
            <a:ext cx="1464005" cy="19845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www.sace.sa.edu.au/documents/3107267/6957849e-2cea-d13b-6b83-c33d41d5d123?t=154776223594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r="-17761" b="-17761"/>
          <a:stretch/>
        </p:blipFill>
        <p:spPr bwMode="auto">
          <a:xfrm>
            <a:off x="5636894" y="4663923"/>
            <a:ext cx="1727292" cy="2341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www.sace.sa.edu.au/documents/3107267/6957849e-2cea-d13b-6b83-c33d41d5d123?t=1547762235942"/>
          <p:cNvPicPr>
            <a:picLocks noChangeAspect="1" noChangeArrowheads="1"/>
          </p:cNvPicPr>
          <p:nvPr/>
        </p:nvPicPr>
        <p:blipFill rotWithShape="1">
          <a:blip r:embed="rId6">
            <a:extLst>
              <a:ext uri="{28A0092B-C50C-407E-A947-70E740481C1C}">
                <a14:useLocalDpi xmlns:a14="http://schemas.microsoft.com/office/drawing/2010/main" val="0"/>
              </a:ext>
            </a:extLst>
          </a:blip>
          <a:srcRect r="-17761" b="-17761"/>
          <a:stretch/>
        </p:blipFill>
        <p:spPr bwMode="auto">
          <a:xfrm>
            <a:off x="5636894" y="4672010"/>
            <a:ext cx="1714500" cy="23241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49953" y="465770"/>
            <a:ext cx="1699260" cy="954107"/>
          </a:xfrm>
          <a:prstGeom prst="rect">
            <a:avLst/>
          </a:prstGeom>
          <a:noFill/>
        </p:spPr>
        <p:txBody>
          <a:bodyPr wrap="square" rtlCol="0">
            <a:spAutoFit/>
          </a:bodyPr>
          <a:lstStyle/>
          <a:p>
            <a:r>
              <a:rPr lang="en-US" sz="1400" b="1" dirty="0"/>
              <a:t>Andreas Schleicher</a:t>
            </a:r>
          </a:p>
          <a:p>
            <a:r>
              <a:rPr lang="en-US" sz="1400" dirty="0"/>
              <a:t>Visiting Director of Education and Skills, OECD</a:t>
            </a:r>
          </a:p>
        </p:txBody>
      </p:sp>
      <p:sp>
        <p:nvSpPr>
          <p:cNvPr id="12" name="TextBox 11"/>
          <p:cNvSpPr txBox="1"/>
          <p:nvPr/>
        </p:nvSpPr>
        <p:spPr>
          <a:xfrm>
            <a:off x="7364186" y="2744695"/>
            <a:ext cx="1699260" cy="1815882"/>
          </a:xfrm>
          <a:prstGeom prst="rect">
            <a:avLst/>
          </a:prstGeom>
          <a:noFill/>
        </p:spPr>
        <p:txBody>
          <a:bodyPr wrap="square" rtlCol="0">
            <a:spAutoFit/>
          </a:bodyPr>
          <a:lstStyle/>
          <a:p>
            <a:r>
              <a:rPr lang="en-US" sz="1400" b="1" dirty="0"/>
              <a:t>A/Professor </a:t>
            </a:r>
          </a:p>
          <a:p>
            <a:r>
              <a:rPr lang="en-US" sz="1400" b="1" dirty="0"/>
              <a:t>Sandra Milligan</a:t>
            </a:r>
          </a:p>
          <a:p>
            <a:r>
              <a:rPr lang="en-US" sz="1400" dirty="0"/>
              <a:t>Assessment Research Centre, University of Melbourne</a:t>
            </a:r>
          </a:p>
          <a:p>
            <a:r>
              <a:rPr lang="en-US" sz="1400" dirty="0"/>
              <a:t/>
            </a:r>
            <a:br>
              <a:rPr lang="en-US" sz="1400" dirty="0"/>
            </a:br>
            <a:endParaRPr lang="en-US" sz="1400" dirty="0"/>
          </a:p>
        </p:txBody>
      </p:sp>
      <p:sp>
        <p:nvSpPr>
          <p:cNvPr id="15" name="TextBox 14"/>
          <p:cNvSpPr txBox="1"/>
          <p:nvPr/>
        </p:nvSpPr>
        <p:spPr>
          <a:xfrm>
            <a:off x="7290163" y="5069338"/>
            <a:ext cx="1699260" cy="954107"/>
          </a:xfrm>
          <a:prstGeom prst="rect">
            <a:avLst/>
          </a:prstGeom>
          <a:noFill/>
        </p:spPr>
        <p:txBody>
          <a:bodyPr wrap="square" rtlCol="0">
            <a:spAutoFit/>
          </a:bodyPr>
          <a:lstStyle/>
          <a:p>
            <a:r>
              <a:rPr lang="en-US" sz="1400" b="1" dirty="0"/>
              <a:t>Professor Martin </a:t>
            </a:r>
            <a:r>
              <a:rPr lang="en-US" sz="1400" b="1" dirty="0" err="1"/>
              <a:t>Westwell</a:t>
            </a:r>
            <a:endParaRPr lang="en-US" sz="1400" b="1" dirty="0"/>
          </a:p>
          <a:p>
            <a:r>
              <a:rPr lang="en-US" sz="1400" dirty="0"/>
              <a:t>Chief Executive, SACE Board of SA</a:t>
            </a:r>
          </a:p>
        </p:txBody>
      </p:sp>
    </p:spTree>
    <p:extLst>
      <p:ext uri="{BB962C8B-B14F-4D97-AF65-F5344CB8AC3E}">
        <p14:creationId xmlns:p14="http://schemas.microsoft.com/office/powerpoint/2010/main" val="2716624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65000"/>
                    <a:lumOff val="35000"/>
                  </a:schemeClr>
                </a:solidFill>
              </a:rPr>
              <a:t>Modified Subjects</a:t>
            </a:r>
            <a:endParaRPr lang="en-AU" dirty="0">
              <a:solidFill>
                <a:schemeClr val="tx1">
                  <a:lumMod val="65000"/>
                  <a:lumOff val="35000"/>
                </a:schemeClr>
              </a:solidFill>
            </a:endParaRPr>
          </a:p>
        </p:txBody>
      </p:sp>
      <p:sp>
        <p:nvSpPr>
          <p:cNvPr id="4" name="Content Placeholder 2">
            <a:extLst>
              <a:ext uri="{FF2B5EF4-FFF2-40B4-BE49-F238E27FC236}">
                <a16:creationId xmlns:a16="http://schemas.microsoft.com/office/drawing/2014/main" id="{8CFDC04B-25CD-4CAB-B5C9-D74536084AA4}"/>
              </a:ext>
            </a:extLst>
          </p:cNvPr>
          <p:cNvSpPr>
            <a:spLocks noGrp="1"/>
          </p:cNvSpPr>
          <p:nvPr>
            <p:ph idx="1"/>
          </p:nvPr>
        </p:nvSpPr>
        <p:spPr>
          <a:xfrm>
            <a:off x="684000" y="1500877"/>
            <a:ext cx="8002800" cy="4896000"/>
          </a:xfrm>
        </p:spPr>
        <p:txBody>
          <a:bodyPr vert="horz" lIns="91440" tIns="45720" rIns="91440" bIns="45720" rtlCol="0" anchor="t">
            <a:noAutofit/>
          </a:bodyPr>
          <a:lstStyle/>
          <a:p>
            <a:r>
              <a:rPr lang="en-US" b="1" dirty="0">
                <a:solidFill>
                  <a:schemeClr val="tx1">
                    <a:lumMod val="65000"/>
                    <a:lumOff val="35000"/>
                  </a:schemeClr>
                </a:solidFill>
              </a:rPr>
              <a:t>Key Changes</a:t>
            </a:r>
          </a:p>
          <a:p>
            <a:endParaRPr lang="en-US" dirty="0">
              <a:solidFill>
                <a:schemeClr val="tx1">
                  <a:lumMod val="65000"/>
                  <a:lumOff val="35000"/>
                </a:schemeClr>
              </a:solidFill>
            </a:endParaRPr>
          </a:p>
          <a:p>
            <a:r>
              <a:rPr lang="en-US" b="1" dirty="0">
                <a:solidFill>
                  <a:schemeClr val="tx1">
                    <a:lumMod val="65000"/>
                    <a:lumOff val="35000"/>
                  </a:schemeClr>
                </a:solidFill>
              </a:rPr>
              <a:t>Eligibility</a:t>
            </a:r>
            <a:r>
              <a:rPr lang="en-US" dirty="0">
                <a:solidFill>
                  <a:schemeClr val="tx1">
                    <a:lumMod val="65000"/>
                    <a:lumOff val="35000"/>
                  </a:schemeClr>
                </a:solidFill>
              </a:rPr>
              <a:t> has been broadened:</a:t>
            </a:r>
          </a:p>
          <a:p>
            <a:pPr marL="342900" indent="-342900"/>
            <a:r>
              <a:rPr lang="en-US" dirty="0">
                <a:solidFill>
                  <a:schemeClr val="tx1">
                    <a:lumMod val="65000"/>
                    <a:lumOff val="35000"/>
                  </a:schemeClr>
                </a:solidFill>
              </a:rPr>
              <a:t>includes adaptive behaviour</a:t>
            </a:r>
          </a:p>
          <a:p>
            <a:pPr marL="342900" indent="-342900"/>
            <a:r>
              <a:rPr lang="en-US" dirty="0">
                <a:solidFill>
                  <a:schemeClr val="tx1">
                    <a:lumMod val="65000"/>
                    <a:lumOff val="35000"/>
                  </a:schemeClr>
                </a:solidFill>
              </a:rPr>
              <a:t>Imputing of disability</a:t>
            </a:r>
          </a:p>
          <a:p>
            <a:endParaRPr lang="en-US" dirty="0">
              <a:solidFill>
                <a:schemeClr val="tx1">
                  <a:lumMod val="65000"/>
                  <a:lumOff val="35000"/>
                </a:schemeClr>
              </a:solidFill>
            </a:endParaRPr>
          </a:p>
          <a:p>
            <a:endParaRPr lang="en-US" dirty="0">
              <a:solidFill>
                <a:schemeClr val="tx1">
                  <a:lumMod val="65000"/>
                  <a:lumOff val="35000"/>
                </a:schemeClr>
              </a:solidFill>
            </a:endParaRPr>
          </a:p>
          <a:p>
            <a:r>
              <a:rPr lang="en-US" dirty="0">
                <a:solidFill>
                  <a:schemeClr val="tx1">
                    <a:lumMod val="65000"/>
                    <a:lumOff val="35000"/>
                  </a:schemeClr>
                </a:solidFill>
              </a:rPr>
              <a:t>Schools make decisions about eligibility in consultation with students and their parents/</a:t>
            </a:r>
            <a:r>
              <a:rPr lang="en-US" dirty="0" err="1">
                <a:solidFill>
                  <a:schemeClr val="tx1">
                    <a:lumMod val="65000"/>
                    <a:lumOff val="35000"/>
                  </a:schemeClr>
                </a:solidFill>
              </a:rPr>
              <a:t>carers</a:t>
            </a:r>
            <a:endParaRPr lang="en-US" dirty="0">
              <a:solidFill>
                <a:schemeClr val="tx1">
                  <a:lumMod val="65000"/>
                  <a:lumOff val="35000"/>
                </a:schemeClr>
              </a:solidFill>
            </a:endParaRPr>
          </a:p>
        </p:txBody>
      </p:sp>
      <p:pic>
        <p:nvPicPr>
          <p:cNvPr id="5" name="Picture 4" descr="A close up of a map&#10;&#10;Description generated with high confidence">
            <a:extLst>
              <a:ext uri="{FF2B5EF4-FFF2-40B4-BE49-F238E27FC236}">
                <a16:creationId xmlns:a16="http://schemas.microsoft.com/office/drawing/2014/main" id="{4F905D17-CD11-4B47-A1A8-5A37683AF50F}"/>
              </a:ext>
            </a:extLst>
          </p:cNvPr>
          <p:cNvPicPr>
            <a:picLocks noChangeAspect="1"/>
          </p:cNvPicPr>
          <p:nvPr/>
        </p:nvPicPr>
        <p:blipFill>
          <a:blip r:embed="rId3"/>
          <a:stretch>
            <a:fillRect/>
          </a:stretch>
        </p:blipFill>
        <p:spPr>
          <a:xfrm>
            <a:off x="4880247" y="318407"/>
            <a:ext cx="4059645" cy="4122965"/>
          </a:xfrm>
          <a:prstGeom prst="rect">
            <a:avLst/>
          </a:prstGeom>
        </p:spPr>
      </p:pic>
    </p:spTree>
    <p:extLst>
      <p:ext uri="{BB962C8B-B14F-4D97-AF65-F5344CB8AC3E}">
        <p14:creationId xmlns:p14="http://schemas.microsoft.com/office/powerpoint/2010/main" val="2108829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Considerations</a:t>
            </a:r>
            <a:endParaRPr lang="en-AU" dirty="0">
              <a:solidFill>
                <a:schemeClr val="tx1">
                  <a:lumMod val="65000"/>
                  <a:lumOff val="35000"/>
                </a:schemeClr>
              </a:solidFill>
            </a:endParaRPr>
          </a:p>
        </p:txBody>
      </p:sp>
      <p:sp>
        <p:nvSpPr>
          <p:cNvPr id="4" name="Content Placeholder 2">
            <a:extLst>
              <a:ext uri="{FF2B5EF4-FFF2-40B4-BE49-F238E27FC236}">
                <a16:creationId xmlns:a16="http://schemas.microsoft.com/office/drawing/2014/main" id="{02108B03-F4D4-4A42-9BCD-8D583FA45470}"/>
              </a:ext>
            </a:extLst>
          </p:cNvPr>
          <p:cNvSpPr>
            <a:spLocks noGrp="1"/>
          </p:cNvSpPr>
          <p:nvPr>
            <p:ph idx="1"/>
          </p:nvPr>
        </p:nvSpPr>
        <p:spPr/>
        <p:txBody>
          <a:bodyPr vert="horz" lIns="91440" tIns="45720" rIns="91440" bIns="45720" rtlCol="0" anchor="t">
            <a:noAutofit/>
          </a:bodyPr>
          <a:lstStyle/>
          <a:p>
            <a:r>
              <a:rPr lang="en-US" sz="2800" dirty="0">
                <a:solidFill>
                  <a:schemeClr val="tx1">
                    <a:lumMod val="65000"/>
                    <a:lumOff val="35000"/>
                  </a:schemeClr>
                </a:solidFill>
              </a:rPr>
              <a:t>Students are entitled to the highest level of </a:t>
            </a:r>
            <a:br>
              <a:rPr lang="en-US" sz="2800" dirty="0">
                <a:solidFill>
                  <a:schemeClr val="tx1">
                    <a:lumMod val="65000"/>
                    <a:lumOff val="35000"/>
                  </a:schemeClr>
                </a:solidFill>
              </a:rPr>
            </a:br>
            <a:r>
              <a:rPr lang="en-US" sz="2800" dirty="0">
                <a:solidFill>
                  <a:schemeClr val="tx1">
                    <a:lumMod val="65000"/>
                    <a:lumOff val="35000"/>
                  </a:schemeClr>
                </a:solidFill>
              </a:rPr>
              <a:t>SACE </a:t>
            </a:r>
            <a:r>
              <a:rPr lang="en-US" sz="2800" dirty="0" smtClean="0">
                <a:solidFill>
                  <a:schemeClr val="tx1">
                    <a:lumMod val="65000"/>
                    <a:lumOff val="35000"/>
                  </a:schemeClr>
                </a:solidFill>
              </a:rPr>
              <a:t>achievement.</a:t>
            </a:r>
            <a:endParaRPr lang="en-US" sz="2800" dirty="0">
              <a:solidFill>
                <a:schemeClr val="tx1">
                  <a:lumMod val="65000"/>
                  <a:lumOff val="35000"/>
                </a:schemeClr>
              </a:solidFill>
            </a:endParaRPr>
          </a:p>
          <a:p>
            <a:endParaRPr lang="en-US" dirty="0">
              <a:solidFill>
                <a:schemeClr val="tx1">
                  <a:lumMod val="65000"/>
                  <a:lumOff val="35000"/>
                </a:schemeClr>
              </a:solidFill>
            </a:endParaRPr>
          </a:p>
          <a:p>
            <a:r>
              <a:rPr lang="en-US" sz="2800" b="1" dirty="0">
                <a:solidFill>
                  <a:schemeClr val="tx1">
                    <a:lumMod val="65000"/>
                    <a:lumOff val="35000"/>
                  </a:schemeClr>
                </a:solidFill>
              </a:rPr>
              <a:t>Eligibility must be evidence based</a:t>
            </a:r>
            <a:r>
              <a:rPr lang="en-US" b="1" dirty="0">
                <a:solidFill>
                  <a:schemeClr val="tx1">
                    <a:lumMod val="65000"/>
                    <a:lumOff val="35000"/>
                  </a:schemeClr>
                </a:solidFill>
              </a:rPr>
              <a:t>:</a:t>
            </a:r>
          </a:p>
          <a:p>
            <a:pPr marL="226695" lvl="1" indent="-226695">
              <a:spcBef>
                <a:spcPts val="1200"/>
              </a:spcBef>
              <a:spcAft>
                <a:spcPts val="600"/>
              </a:spcAft>
            </a:pPr>
            <a:r>
              <a:rPr lang="en-US" dirty="0">
                <a:solidFill>
                  <a:schemeClr val="tx1">
                    <a:lumMod val="65000"/>
                    <a:lumOff val="35000"/>
                  </a:schemeClr>
                </a:solidFill>
              </a:rPr>
              <a:t>students with a significant disability </a:t>
            </a:r>
          </a:p>
          <a:p>
            <a:pPr marL="226695" lvl="1" indent="-226695">
              <a:spcBef>
                <a:spcPts val="1200"/>
              </a:spcBef>
              <a:spcAft>
                <a:spcPts val="600"/>
              </a:spcAft>
            </a:pPr>
            <a:r>
              <a:rPr lang="en-US" dirty="0">
                <a:solidFill>
                  <a:schemeClr val="tx1">
                    <a:lumMod val="65000"/>
                    <a:lumOff val="35000"/>
                  </a:schemeClr>
                </a:solidFill>
              </a:rPr>
              <a:t>students whose needs cannot be addressed by reasonable adjustments under Special provisions policy</a:t>
            </a:r>
          </a:p>
          <a:p>
            <a:pPr marL="226695" lvl="1" indent="-226695">
              <a:spcBef>
                <a:spcPts val="1200"/>
              </a:spcBef>
              <a:spcAft>
                <a:spcPts val="600"/>
              </a:spcAft>
            </a:pPr>
            <a:r>
              <a:rPr lang="en-US" dirty="0">
                <a:solidFill>
                  <a:schemeClr val="tx1">
                    <a:lumMod val="65000"/>
                    <a:lumOff val="35000"/>
                  </a:schemeClr>
                </a:solidFill>
              </a:rPr>
              <a:t>evidence shows that the student cannot meet </a:t>
            </a:r>
            <a:r>
              <a:rPr lang="en-US" dirty="0" smtClean="0">
                <a:solidFill>
                  <a:schemeClr val="tx1">
                    <a:lumMod val="65000"/>
                    <a:lumOff val="35000"/>
                  </a:schemeClr>
                </a:solidFill>
              </a:rPr>
              <a:t>the C-/C</a:t>
            </a:r>
            <a:r>
              <a:rPr lang="en-US" dirty="0">
                <a:solidFill>
                  <a:schemeClr val="tx1">
                    <a:lumMod val="65000"/>
                    <a:lumOff val="35000"/>
                  </a:schemeClr>
                </a:solidFill>
              </a:rPr>
              <a:t> </a:t>
            </a: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standard </a:t>
            </a:r>
            <a:r>
              <a:rPr lang="en-US" dirty="0">
                <a:solidFill>
                  <a:schemeClr val="tx1">
                    <a:lumMod val="65000"/>
                    <a:lumOff val="35000"/>
                  </a:schemeClr>
                </a:solidFill>
              </a:rPr>
              <a:t>of the SACE</a:t>
            </a:r>
          </a:p>
          <a:p>
            <a:pPr marL="226695" lvl="1" indent="-226695">
              <a:spcBef>
                <a:spcPts val="1200"/>
              </a:spcBef>
              <a:spcAft>
                <a:spcPts val="600"/>
              </a:spcAft>
            </a:pPr>
            <a:r>
              <a:rPr lang="en-US" dirty="0">
                <a:solidFill>
                  <a:schemeClr val="tx1">
                    <a:lumMod val="65000"/>
                    <a:lumOff val="35000"/>
                  </a:schemeClr>
                </a:solidFill>
              </a:rPr>
              <a:t>NCCD adjustments at the extensive (some substantive) </a:t>
            </a:r>
            <a:r>
              <a:rPr lang="en-US" dirty="0" smtClean="0">
                <a:solidFill>
                  <a:schemeClr val="tx1">
                    <a:lumMod val="65000"/>
                    <a:lumOff val="35000"/>
                  </a:schemeClr>
                </a:solidFill>
              </a:rPr>
              <a:t>level.</a:t>
            </a:r>
            <a:endParaRPr lang="en-US" dirty="0">
              <a:solidFill>
                <a:schemeClr val="tx1">
                  <a:lumMod val="65000"/>
                  <a:lumOff val="35000"/>
                </a:schemeClr>
              </a:solidFill>
            </a:endParaRPr>
          </a:p>
          <a:p>
            <a:endParaRPr lang="en-US" dirty="0"/>
          </a:p>
        </p:txBody>
      </p:sp>
    </p:spTree>
    <p:extLst>
      <p:ext uri="{BB962C8B-B14F-4D97-AF65-F5344CB8AC3E}">
        <p14:creationId xmlns:p14="http://schemas.microsoft.com/office/powerpoint/2010/main" val="282106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down)">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arn(inVertic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wipe(down)">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down)">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New Schools Online Report</a:t>
            </a:r>
            <a:endParaRPr lang="en-AU" dirty="0">
              <a:solidFill>
                <a:schemeClr val="tx1">
                  <a:lumMod val="65000"/>
                  <a:lumOff val="35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000" y="1199494"/>
            <a:ext cx="4098879" cy="3505894"/>
          </a:xfrm>
          <a:prstGeom prst="rect">
            <a:avLst/>
          </a:prstGeom>
        </p:spPr>
      </p:pic>
      <p:pic>
        <p:nvPicPr>
          <p:cNvPr id="5" name="Content Placeholder 10"/>
          <p:cNvPicPr>
            <a:picLocks noGrp="1" noChangeAspect="1"/>
          </p:cNvPicPr>
          <p:nvPr>
            <p:ph idx="1"/>
          </p:nvPr>
        </p:nvPicPr>
        <p:blipFill>
          <a:blip r:embed="rId4"/>
          <a:stretch>
            <a:fillRect/>
          </a:stretch>
        </p:blipFill>
        <p:spPr>
          <a:xfrm>
            <a:off x="4089064" y="4130317"/>
            <a:ext cx="4773582" cy="2408129"/>
          </a:xfrm>
          <a:prstGeom prst="rect">
            <a:avLst/>
          </a:prstGeom>
        </p:spPr>
      </p:pic>
    </p:spTree>
    <p:extLst>
      <p:ext uri="{BB962C8B-B14F-4D97-AF65-F5344CB8AC3E}">
        <p14:creationId xmlns:p14="http://schemas.microsoft.com/office/powerpoint/2010/main" val="984701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PLATO Course</a:t>
            </a:r>
            <a:endParaRPr lang="en-AU" dirty="0">
              <a:solidFill>
                <a:schemeClr val="tx1">
                  <a:lumMod val="65000"/>
                  <a:lumOff val="35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6738" y="1174070"/>
            <a:ext cx="7557537" cy="4895850"/>
          </a:xfrm>
          <a:prstGeom prst="rect">
            <a:avLst/>
          </a:prstGeom>
        </p:spPr>
      </p:pic>
    </p:spTree>
    <p:extLst>
      <p:ext uri="{BB962C8B-B14F-4D97-AF65-F5344CB8AC3E}">
        <p14:creationId xmlns:p14="http://schemas.microsoft.com/office/powerpoint/2010/main" val="988641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materials</a:t>
            </a:r>
            <a:endParaRPr lang="en-AU" dirty="0"/>
          </a:p>
        </p:txBody>
      </p:sp>
      <p:sp>
        <p:nvSpPr>
          <p:cNvPr id="5" name="Content Placeholder 2">
            <a:extLst>
              <a:ext uri="{FF2B5EF4-FFF2-40B4-BE49-F238E27FC236}">
                <a16:creationId xmlns:a16="http://schemas.microsoft.com/office/drawing/2014/main" id="{CAEC3925-C35D-423D-926B-FA80E3A17AB9}"/>
              </a:ext>
            </a:extLst>
          </p:cNvPr>
          <p:cNvSpPr>
            <a:spLocks noGrp="1"/>
          </p:cNvSpPr>
          <p:nvPr>
            <p:ph idx="1"/>
          </p:nvPr>
        </p:nvSpPr>
        <p:spPr>
          <a:xfrm>
            <a:off x="587019" y="1293168"/>
            <a:ext cx="4501064" cy="5427961"/>
          </a:xfrm>
        </p:spPr>
        <p:txBody>
          <a:bodyPr vert="horz" lIns="91440" tIns="45720" rIns="91440" bIns="45720" rtlCol="0" anchor="t">
            <a:noAutofit/>
          </a:bodyPr>
          <a:lstStyle/>
          <a:p>
            <a:r>
              <a:rPr lang="en-US" dirty="0"/>
              <a:t>Support and advice </a:t>
            </a:r>
            <a:r>
              <a:rPr lang="en-US" dirty="0" smtClean="0"/>
              <a:t>available:</a:t>
            </a:r>
          </a:p>
          <a:p>
            <a:endParaRPr lang="en-US" sz="1400" dirty="0"/>
          </a:p>
          <a:p>
            <a:pPr>
              <a:spcBef>
                <a:spcPts val="600"/>
              </a:spcBef>
              <a:spcAft>
                <a:spcPts val="600"/>
              </a:spcAft>
            </a:pPr>
            <a:r>
              <a:rPr lang="en-US" dirty="0" smtClean="0"/>
              <a:t>•  Information </a:t>
            </a:r>
            <a:r>
              <a:rPr lang="en-US" dirty="0"/>
              <a:t>Sheet 17</a:t>
            </a:r>
          </a:p>
          <a:p>
            <a:pPr>
              <a:spcBef>
                <a:spcPts val="600"/>
              </a:spcBef>
              <a:spcAft>
                <a:spcPts val="600"/>
              </a:spcAft>
            </a:pPr>
            <a:r>
              <a:rPr lang="en-US" dirty="0" smtClean="0"/>
              <a:t>•  Frequently </a:t>
            </a:r>
            <a:r>
              <a:rPr lang="en-US" dirty="0"/>
              <a:t>Asked Questions</a:t>
            </a:r>
          </a:p>
          <a:p>
            <a:pPr>
              <a:spcBef>
                <a:spcPts val="600"/>
              </a:spcBef>
              <a:spcAft>
                <a:spcPts val="600"/>
              </a:spcAft>
            </a:pPr>
            <a:r>
              <a:rPr lang="en-US" dirty="0" smtClean="0"/>
              <a:t>•  Eligibility </a:t>
            </a:r>
            <a:r>
              <a:rPr lang="en-US" dirty="0"/>
              <a:t>Flowchart</a:t>
            </a:r>
          </a:p>
          <a:p>
            <a:pPr>
              <a:spcBef>
                <a:spcPts val="600"/>
              </a:spcBef>
              <a:spcAft>
                <a:spcPts val="600"/>
              </a:spcAft>
            </a:pPr>
            <a:r>
              <a:rPr lang="en-US" dirty="0" smtClean="0"/>
              <a:t>•  Optional </a:t>
            </a:r>
            <a:r>
              <a:rPr lang="en-US" dirty="0"/>
              <a:t>school-use </a:t>
            </a:r>
            <a:r>
              <a:rPr lang="en-US" dirty="0" smtClean="0"/>
              <a:t/>
            </a:r>
            <a:br>
              <a:rPr lang="en-US" dirty="0" smtClean="0"/>
            </a:br>
            <a:r>
              <a:rPr lang="en-US" dirty="0" smtClean="0"/>
              <a:t>   eligibility </a:t>
            </a:r>
            <a:r>
              <a:rPr lang="en-US" dirty="0"/>
              <a:t>form</a:t>
            </a:r>
          </a:p>
          <a:p>
            <a:pPr>
              <a:spcBef>
                <a:spcPts val="600"/>
              </a:spcBef>
              <a:spcAft>
                <a:spcPts val="600"/>
              </a:spcAft>
            </a:pPr>
            <a:r>
              <a:rPr lang="en-US" dirty="0" smtClean="0"/>
              <a:t>•  Subject </a:t>
            </a:r>
            <a:r>
              <a:rPr lang="en-US" dirty="0"/>
              <a:t>Outline</a:t>
            </a:r>
          </a:p>
          <a:p>
            <a:endParaRPr lang="en-US" dirty="0"/>
          </a:p>
          <a:p>
            <a:r>
              <a:rPr lang="en-US" dirty="0"/>
              <a:t>Sharon Morrison: SACE Officer Curriculum and Assessment</a:t>
            </a:r>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8083" y="633600"/>
            <a:ext cx="3664691" cy="5497036"/>
          </a:xfrm>
          <a:prstGeom prst="rect">
            <a:avLst/>
          </a:prstGeom>
        </p:spPr>
      </p:pic>
      <p:sp>
        <p:nvSpPr>
          <p:cNvPr id="7" name="TextBox 6"/>
          <p:cNvSpPr txBox="1"/>
          <p:nvPr/>
        </p:nvSpPr>
        <p:spPr>
          <a:xfrm>
            <a:off x="5974774" y="6184963"/>
            <a:ext cx="1735282" cy="374073"/>
          </a:xfrm>
          <a:prstGeom prst="rect">
            <a:avLst/>
          </a:prstGeom>
          <a:noFill/>
        </p:spPr>
        <p:txBody>
          <a:bodyPr wrap="square" rtlCol="0">
            <a:spAutoFit/>
          </a:bodyPr>
          <a:lstStyle/>
          <a:p>
            <a:r>
              <a:rPr lang="en-US" dirty="0" smtClean="0"/>
              <a:t>Adele Solomon</a:t>
            </a:r>
            <a:endParaRPr lang="en-AU" dirty="0"/>
          </a:p>
        </p:txBody>
      </p:sp>
    </p:spTree>
    <p:extLst>
      <p:ext uri="{BB962C8B-B14F-4D97-AF65-F5344CB8AC3E}">
        <p14:creationId xmlns:p14="http://schemas.microsoft.com/office/powerpoint/2010/main" val="3518984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FAQs</a:t>
            </a:r>
            <a:endParaRPr lang="en-AU" dirty="0"/>
          </a:p>
        </p:txBody>
      </p:sp>
      <p:sp>
        <p:nvSpPr>
          <p:cNvPr id="4" name="Content Placeholder 4"/>
          <p:cNvSpPr txBox="1">
            <a:spLocks/>
          </p:cNvSpPr>
          <p:nvPr/>
        </p:nvSpPr>
        <p:spPr>
          <a:xfrm>
            <a:off x="836400" y="1351199"/>
            <a:ext cx="8002800" cy="4896000"/>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a:lstStyle>
          <a:p>
            <a:r>
              <a:rPr lang="en-US" smtClean="0"/>
              <a:t>Can you answer the following questions? Discuss at your table.</a:t>
            </a:r>
          </a:p>
          <a:p>
            <a:pPr>
              <a:buFont typeface="Calibri" panose="020F0502020204030204" pitchFamily="34" charset="0"/>
              <a:buNone/>
            </a:pPr>
            <a:endParaRPr lang="en-US" smtClean="0"/>
          </a:p>
          <a:p>
            <a:pPr marL="457200" indent="-457200">
              <a:buFont typeface="+mj-lt"/>
              <a:buAutoNum type="arabicPeriod"/>
            </a:pPr>
            <a:r>
              <a:rPr lang="en-US" smtClean="0"/>
              <a:t>Should all students with disabilities be enrolled in Modified Subjects?</a:t>
            </a:r>
          </a:p>
          <a:p>
            <a:pPr marL="457200" indent="-457200">
              <a:buFont typeface="+mj-lt"/>
              <a:buAutoNum type="arabicPeriod"/>
            </a:pPr>
            <a:endParaRPr lang="en-US" smtClean="0"/>
          </a:p>
          <a:p>
            <a:pPr marL="457200" indent="-457200">
              <a:buFont typeface="+mj-lt"/>
              <a:buAutoNum type="arabicPeriod"/>
            </a:pPr>
            <a:r>
              <a:rPr lang="en-US" smtClean="0"/>
              <a:t>What is the difference between special provisions and Modified Subjects?</a:t>
            </a:r>
          </a:p>
          <a:p>
            <a:pPr marL="457200" indent="-457200">
              <a:buFont typeface="+mj-lt"/>
              <a:buAutoNum type="arabicPeriod"/>
            </a:pPr>
            <a:endParaRPr lang="en-US" smtClean="0"/>
          </a:p>
          <a:p>
            <a:pPr marL="457200" indent="-457200">
              <a:buFont typeface="+mj-lt"/>
              <a:buAutoNum type="arabicPeriod"/>
            </a:pPr>
            <a:r>
              <a:rPr lang="en-US" smtClean="0"/>
              <a:t>How are Modified Subjects quality assured?</a:t>
            </a:r>
          </a:p>
          <a:p>
            <a:endParaRPr lang="en-US" smtClean="0"/>
          </a:p>
          <a:p>
            <a:endParaRPr lang="en-US" dirty="0"/>
          </a:p>
        </p:txBody>
      </p:sp>
    </p:spTree>
    <p:extLst>
      <p:ext uri="{BB962C8B-B14F-4D97-AF65-F5344CB8AC3E}">
        <p14:creationId xmlns:p14="http://schemas.microsoft.com/office/powerpoint/2010/main" val="1238174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a:p>
        </p:txBody>
      </p:sp>
      <p:pic>
        <p:nvPicPr>
          <p:cNvPr id="4" name="Picture 3" descr="H:\Branding\2017_branding_slides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3"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03" y="2351782"/>
            <a:ext cx="9144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mn-cs"/>
              </a:rPr>
              <a:t>PLATO</a:t>
            </a:r>
            <a:r>
              <a:rPr kumimoji="0" lang="en-US" sz="4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rPr>
              <a:t/>
            </a:r>
            <a:br>
              <a:rPr kumimoji="0" lang="en-US" sz="4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rPr>
            </a:br>
            <a:endParaRPr kumimoji="0" lang="en-US" sz="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nvGrpSpPr>
          <p:cNvPr id="6" name="Group 5"/>
          <p:cNvGrpSpPr/>
          <p:nvPr/>
        </p:nvGrpSpPr>
        <p:grpSpPr>
          <a:xfrm>
            <a:off x="1503" y="2351782"/>
            <a:ext cx="9144000" cy="1743874"/>
            <a:chOff x="1503" y="2351782"/>
            <a:chExt cx="9144000" cy="1743874"/>
          </a:xfrm>
        </p:grpSpPr>
        <p:sp>
          <p:nvSpPr>
            <p:cNvPr id="7" name="TextBox 6"/>
            <p:cNvSpPr txBox="1"/>
            <p:nvPr/>
          </p:nvSpPr>
          <p:spPr>
            <a:xfrm>
              <a:off x="1503" y="2351782"/>
              <a:ext cx="9144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mn-cs"/>
                </a:rPr>
                <a:t>PLATO</a:t>
              </a:r>
              <a:r>
                <a:rPr kumimoji="0" lang="en-US" sz="4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rPr>
                <a:t/>
              </a:r>
              <a:br>
                <a:rPr kumimoji="0" lang="en-US" sz="4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rPr>
              </a:br>
              <a:endParaRPr kumimoji="0" lang="en-US" sz="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8" name="Straight Connector 7"/>
            <p:cNvCxnSpPr/>
            <p:nvPr/>
          </p:nvCxnSpPr>
          <p:spPr>
            <a:xfrm>
              <a:off x="2555776" y="3212976"/>
              <a:ext cx="4032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03" y="3356992"/>
              <a:ext cx="914399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rPr>
                <a:t>2019</a:t>
              </a:r>
              <a:endParaRPr kumimoji="0" lang="en-AU" sz="42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endParaRPr>
            </a:p>
          </p:txBody>
        </p:sp>
      </p:grpSp>
    </p:spTree>
    <p:extLst>
      <p:ext uri="{BB962C8B-B14F-4D97-AF65-F5344CB8AC3E}">
        <p14:creationId xmlns:p14="http://schemas.microsoft.com/office/powerpoint/2010/main" val="8409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65000"/>
                    <a:lumOff val="35000"/>
                  </a:schemeClr>
                </a:solidFill>
              </a:rPr>
              <a:t>Equity of Access</a:t>
            </a:r>
            <a:endParaRPr lang="en-AU" dirty="0">
              <a:solidFill>
                <a:schemeClr val="tx1">
                  <a:lumMod val="65000"/>
                  <a:lumOff val="35000"/>
                </a:schemeClr>
              </a:solidFill>
            </a:endParaRPr>
          </a:p>
        </p:txBody>
      </p:sp>
      <p:sp>
        <p:nvSpPr>
          <p:cNvPr id="7" name="Content Placeholder 2"/>
          <p:cNvSpPr>
            <a:spLocks noGrp="1"/>
          </p:cNvSpPr>
          <p:nvPr>
            <p:ph idx="1"/>
          </p:nvPr>
        </p:nvSpPr>
        <p:spPr>
          <a:xfrm>
            <a:off x="668214" y="3350294"/>
            <a:ext cx="8141678" cy="3287176"/>
          </a:xfrm>
        </p:spPr>
        <p:txBody>
          <a:bodyPr>
            <a:normAutofit/>
          </a:bodyPr>
          <a:lstStyle/>
          <a:p>
            <a:pPr marL="0" indent="0">
              <a:buNone/>
            </a:pPr>
            <a:r>
              <a:rPr lang="en-US" sz="2800" dirty="0">
                <a:solidFill>
                  <a:schemeClr val="tx1">
                    <a:lumMod val="50000"/>
                    <a:lumOff val="50000"/>
                  </a:schemeClr>
                </a:solidFill>
                <a:latin typeface="Roboto Light" panose="02000000000000000000" pitchFamily="2" charset="0"/>
                <a:ea typeface="Roboto Light" panose="02000000000000000000" pitchFamily="2" charset="0"/>
              </a:rPr>
              <a:t>Celebrating our success </a:t>
            </a:r>
            <a:r>
              <a:rPr lang="en-US" sz="2800" dirty="0" smtClean="0">
                <a:solidFill>
                  <a:schemeClr val="tx1">
                    <a:lumMod val="50000"/>
                    <a:lumOff val="50000"/>
                  </a:schemeClr>
                </a:solidFill>
                <a:latin typeface="Roboto Light" panose="02000000000000000000" pitchFamily="2" charset="0"/>
                <a:ea typeface="Roboto Light" panose="02000000000000000000" pitchFamily="2" charset="0"/>
              </a:rPr>
              <a:t>2018</a:t>
            </a:r>
          </a:p>
          <a:p>
            <a:pPr marL="0" indent="0">
              <a:buNone/>
            </a:pPr>
            <a:endParaRPr lang="en-US" sz="2000" dirty="0">
              <a:solidFill>
                <a:schemeClr val="tx1">
                  <a:lumMod val="50000"/>
                  <a:lumOff val="50000"/>
                </a:schemeClr>
              </a:solidFill>
              <a:latin typeface="Roboto Light" panose="02000000000000000000" pitchFamily="2" charset="0"/>
              <a:ea typeface="Roboto Light" panose="02000000000000000000" pitchFamily="2" charset="0"/>
            </a:endParaRPr>
          </a:p>
          <a:p>
            <a:pPr marL="685800">
              <a:buFont typeface="Wingdings" panose="05000000000000000000" pitchFamily="2" charset="2"/>
              <a:buChar char="ü"/>
            </a:pPr>
            <a:r>
              <a:rPr lang="en-US" sz="2000" dirty="0">
                <a:solidFill>
                  <a:schemeClr val="tx1">
                    <a:lumMod val="50000"/>
                    <a:lumOff val="50000"/>
                  </a:schemeClr>
                </a:solidFill>
                <a:latin typeface="Roboto Light" panose="02000000000000000000" pitchFamily="2" charset="0"/>
                <a:ea typeface="Roboto Light" panose="02000000000000000000" pitchFamily="2" charset="0"/>
              </a:rPr>
              <a:t>7902 completed courses in South Australia </a:t>
            </a:r>
          </a:p>
          <a:p>
            <a:pPr marL="685800">
              <a:buFont typeface="Wingdings" panose="05000000000000000000" pitchFamily="2" charset="2"/>
              <a:buChar char="ü"/>
            </a:pPr>
            <a:r>
              <a:rPr lang="en-US" sz="2000" dirty="0">
                <a:solidFill>
                  <a:schemeClr val="tx1">
                    <a:lumMod val="50000"/>
                    <a:lumOff val="50000"/>
                  </a:schemeClr>
                </a:solidFill>
                <a:latin typeface="Roboto Light" panose="02000000000000000000" pitchFamily="2" charset="0"/>
                <a:ea typeface="Roboto Light" panose="02000000000000000000" pitchFamily="2" charset="0"/>
              </a:rPr>
              <a:t>726 completed courses in the Northern Territory</a:t>
            </a:r>
          </a:p>
          <a:p>
            <a:pPr marL="685800">
              <a:buFont typeface="Wingdings" panose="05000000000000000000" pitchFamily="2" charset="2"/>
              <a:buChar char="ü"/>
            </a:pPr>
            <a:r>
              <a:rPr lang="en-US" sz="2000" dirty="0">
                <a:solidFill>
                  <a:schemeClr val="tx1">
                    <a:lumMod val="50000"/>
                    <a:lumOff val="50000"/>
                  </a:schemeClr>
                </a:solidFill>
                <a:latin typeface="Roboto Light" panose="02000000000000000000" pitchFamily="2" charset="0"/>
                <a:ea typeface="Roboto Light" panose="02000000000000000000" pitchFamily="2" charset="0"/>
              </a:rPr>
              <a:t>132 completed courses in SACE International Schools</a:t>
            </a:r>
            <a:endParaRPr lang="en-US" sz="2000" i="1" dirty="0">
              <a:solidFill>
                <a:schemeClr val="tx1">
                  <a:lumMod val="50000"/>
                  <a:lumOff val="50000"/>
                </a:schemeClr>
              </a:solidFill>
              <a:latin typeface="Roboto Light" panose="02000000000000000000" pitchFamily="2" charset="0"/>
              <a:ea typeface="Roboto Light" panose="02000000000000000000" pitchFamily="2" charset="0"/>
            </a:endParaRPr>
          </a:p>
          <a:p>
            <a:pPr marL="0" indent="0">
              <a:buNone/>
            </a:pPr>
            <a:endParaRPr lang="en-US" sz="2000" dirty="0">
              <a:solidFill>
                <a:schemeClr val="tx1">
                  <a:lumMod val="50000"/>
                  <a:lumOff val="50000"/>
                </a:schemeClr>
              </a:solidFill>
              <a:latin typeface="Roboto Light" panose="02000000000000000000" pitchFamily="2" charset="0"/>
              <a:ea typeface="Roboto Light" panose="02000000000000000000" pitchFamily="2" charset="0"/>
            </a:endParaRPr>
          </a:p>
          <a:p>
            <a:pPr marL="0" indent="0">
              <a:buNone/>
            </a:pPr>
            <a:r>
              <a:rPr lang="en-US" sz="2800" dirty="0">
                <a:solidFill>
                  <a:schemeClr val="tx1">
                    <a:lumMod val="50000"/>
                    <a:lumOff val="50000"/>
                  </a:schemeClr>
                </a:solidFill>
                <a:latin typeface="Roboto Light" panose="02000000000000000000" pitchFamily="2" charset="0"/>
                <a:ea typeface="Roboto Light" panose="02000000000000000000" pitchFamily="2" charset="0"/>
              </a:rPr>
              <a:t>Updated Version </a:t>
            </a:r>
            <a:r>
              <a:rPr lang="en-US" sz="2800" dirty="0" smtClean="0">
                <a:solidFill>
                  <a:schemeClr val="tx1">
                    <a:lumMod val="50000"/>
                    <a:lumOff val="50000"/>
                  </a:schemeClr>
                </a:solidFill>
                <a:latin typeface="Roboto Light" panose="02000000000000000000" pitchFamily="2" charset="0"/>
                <a:ea typeface="Roboto Light" panose="02000000000000000000" pitchFamily="2" charset="0"/>
              </a:rPr>
              <a:t>10</a:t>
            </a:r>
            <a:endParaRPr lang="en-AU" sz="2800" dirty="0">
              <a:solidFill>
                <a:schemeClr val="tx1">
                  <a:lumMod val="50000"/>
                  <a:lumOff val="50000"/>
                </a:schemeClr>
              </a:solidFill>
              <a:latin typeface="Roboto Light" panose="02000000000000000000" pitchFamily="2" charset="0"/>
              <a:ea typeface="Roboto Light" panose="02000000000000000000" pitchFamily="2" charset="0"/>
            </a:endParaRPr>
          </a:p>
        </p:txBody>
      </p:sp>
      <p:pic>
        <p:nvPicPr>
          <p:cNvPr id="8" name="Picture 7"/>
          <p:cNvPicPr>
            <a:picLocks noChangeAspect="1"/>
          </p:cNvPicPr>
          <p:nvPr/>
        </p:nvPicPr>
        <p:blipFill>
          <a:blip r:embed="rId3"/>
          <a:stretch>
            <a:fillRect/>
          </a:stretch>
        </p:blipFill>
        <p:spPr>
          <a:xfrm>
            <a:off x="4497141" y="274638"/>
            <a:ext cx="4400674" cy="2795954"/>
          </a:xfrm>
          <a:prstGeom prst="rect">
            <a:avLst/>
          </a:prstGeom>
        </p:spPr>
      </p:pic>
    </p:spTree>
    <p:extLst>
      <p:ext uri="{BB962C8B-B14F-4D97-AF65-F5344CB8AC3E}">
        <p14:creationId xmlns:p14="http://schemas.microsoft.com/office/powerpoint/2010/main" val="1288062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649230-1086-4F7B-A181-01D3F887A681}"/>
              </a:ext>
            </a:extLst>
          </p:cNvPr>
          <p:cNvSpPr>
            <a:spLocks noGrp="1"/>
          </p:cNvSpPr>
          <p:nvPr>
            <p:ph type="ctrTitle"/>
          </p:nvPr>
        </p:nvSpPr>
        <p:spPr/>
        <p:txBody>
          <a:bodyPr/>
          <a:lstStyle/>
          <a:p>
            <a:r>
              <a:rPr lang="en-US" dirty="0" smtClean="0">
                <a:solidFill>
                  <a:schemeClr val="tx1">
                    <a:lumMod val="65000"/>
                    <a:lumOff val="35000"/>
                  </a:schemeClr>
                </a:solidFill>
              </a:rPr>
              <a:t>SACE </a:t>
            </a:r>
            <a:br>
              <a:rPr lang="en-US" dirty="0" smtClean="0">
                <a:solidFill>
                  <a:schemeClr val="tx1">
                    <a:lumMod val="65000"/>
                    <a:lumOff val="35000"/>
                  </a:schemeClr>
                </a:solidFill>
              </a:rPr>
            </a:br>
            <a:r>
              <a:rPr lang="en-US" dirty="0" smtClean="0">
                <a:solidFill>
                  <a:schemeClr val="tx1">
                    <a:lumMod val="65000"/>
                    <a:lumOff val="35000"/>
                  </a:schemeClr>
                </a:solidFill>
              </a:rPr>
              <a:t>Management</a:t>
            </a:r>
            <a:br>
              <a:rPr lang="en-US" dirty="0" smtClean="0">
                <a:solidFill>
                  <a:schemeClr val="tx1">
                    <a:lumMod val="65000"/>
                    <a:lumOff val="35000"/>
                  </a:schemeClr>
                </a:solidFill>
              </a:rPr>
            </a:br>
            <a:r>
              <a:rPr lang="en-US" dirty="0" smtClean="0">
                <a:solidFill>
                  <a:schemeClr val="tx1">
                    <a:lumMod val="65000"/>
                    <a:lumOff val="35000"/>
                  </a:schemeClr>
                </a:solidFill>
              </a:rPr>
              <a:t>Conference</a:t>
            </a:r>
            <a:endParaRPr lang="en-AU" dirty="0">
              <a:solidFill>
                <a:schemeClr val="tx1">
                  <a:lumMod val="65000"/>
                  <a:lumOff val="35000"/>
                </a:schemeClr>
              </a:solidFill>
            </a:endParaRPr>
          </a:p>
        </p:txBody>
      </p:sp>
      <p:sp>
        <p:nvSpPr>
          <p:cNvPr id="5" name="Subtitle 4">
            <a:extLst>
              <a:ext uri="{FF2B5EF4-FFF2-40B4-BE49-F238E27FC236}">
                <a16:creationId xmlns:a16="http://schemas.microsoft.com/office/drawing/2014/main" id="{1156E20C-9631-43B9-90B6-C11BB208691F}"/>
              </a:ext>
            </a:extLst>
          </p:cNvPr>
          <p:cNvSpPr>
            <a:spLocks noGrp="1"/>
          </p:cNvSpPr>
          <p:nvPr>
            <p:ph type="subTitle" idx="1"/>
          </p:nvPr>
        </p:nvSpPr>
        <p:spPr/>
        <p:txBody>
          <a:bodyPr/>
          <a:lstStyle/>
          <a:p>
            <a:r>
              <a:rPr lang="en-US" dirty="0" smtClean="0">
                <a:solidFill>
                  <a:schemeClr val="tx1">
                    <a:lumMod val="65000"/>
                    <a:lumOff val="35000"/>
                  </a:schemeClr>
                </a:solidFill>
              </a:rPr>
              <a:t>2019 SEMESTER 1</a:t>
            </a:r>
            <a:endParaRPr lang="en-AU" dirty="0">
              <a:solidFill>
                <a:schemeClr val="tx1">
                  <a:lumMod val="65000"/>
                  <a:lumOff val="35000"/>
                </a:schemeClr>
              </a:solidFill>
            </a:endParaRPr>
          </a:p>
        </p:txBody>
      </p:sp>
    </p:spTree>
    <p:extLst>
      <p:ext uri="{BB962C8B-B14F-4D97-AF65-F5344CB8AC3E}">
        <p14:creationId xmlns:p14="http://schemas.microsoft.com/office/powerpoint/2010/main" val="3405462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73450" y="606096"/>
            <a:ext cx="7592913" cy="5447495"/>
          </a:xfrm>
          <a:prstGeom prst="rect">
            <a:avLst/>
          </a:prstGeom>
        </p:spPr>
      </p:pic>
    </p:spTree>
    <p:extLst>
      <p:ext uri="{BB962C8B-B14F-4D97-AF65-F5344CB8AC3E}">
        <p14:creationId xmlns:p14="http://schemas.microsoft.com/office/powerpoint/2010/main" val="1366913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341999"/>
            <a:ext cx="8002800" cy="856800"/>
          </a:xfrm>
        </p:spPr>
        <p:txBody>
          <a:bodyPr/>
          <a:lstStyle/>
          <a:p>
            <a:r>
              <a:rPr lang="en-US" dirty="0">
                <a:solidFill>
                  <a:schemeClr val="tx1">
                    <a:lumMod val="50000"/>
                    <a:lumOff val="50000"/>
                  </a:schemeClr>
                </a:solidFill>
                <a:latin typeface="Roboto Medium" panose="02000000000000000000" pitchFamily="2" charset="0"/>
                <a:ea typeface="Roboto Medium" panose="02000000000000000000" pitchFamily="2" charset="0"/>
              </a:rPr>
              <a:t>Clarifying</a:t>
            </a:r>
            <a:endParaRPr lang="en-AU" dirty="0"/>
          </a:p>
        </p:txBody>
      </p:sp>
      <p:sp>
        <p:nvSpPr>
          <p:cNvPr id="6" name="Content Placeholder 2"/>
          <p:cNvSpPr>
            <a:spLocks noGrp="1"/>
          </p:cNvSpPr>
          <p:nvPr>
            <p:ph idx="1"/>
          </p:nvPr>
        </p:nvSpPr>
        <p:spPr>
          <a:xfrm>
            <a:off x="684000" y="1763995"/>
            <a:ext cx="8229600" cy="3921299"/>
          </a:xfrm>
        </p:spPr>
        <p:txBody>
          <a:bodyPr/>
          <a:lstStyle/>
          <a:p>
            <a:pPr marL="342900" indent="-342900">
              <a:buFont typeface="Arial" panose="020B0604020202020204" pitchFamily="34" charset="0"/>
              <a:buChar char="•"/>
            </a:pPr>
            <a:r>
              <a:rPr lang="en-US" sz="3200" dirty="0">
                <a:solidFill>
                  <a:schemeClr val="tx1">
                    <a:lumMod val="50000"/>
                    <a:lumOff val="50000"/>
                  </a:schemeClr>
                </a:solidFill>
                <a:latin typeface="Roboto Light" panose="02000000000000000000" pitchFamily="2" charset="0"/>
                <a:ea typeface="Roboto Light" panose="02000000000000000000" pitchFamily="2" charset="0"/>
              </a:rPr>
              <a:t>2018 Clarifying courses are currently live and will remain so for Term 1, 2019</a:t>
            </a:r>
          </a:p>
          <a:p>
            <a:pPr marL="342900" indent="-342900">
              <a:buFont typeface="Arial" panose="020B0604020202020204" pitchFamily="34" charset="0"/>
              <a:buChar char="•"/>
            </a:pPr>
            <a:endParaRPr lang="en-US" sz="3200" dirty="0">
              <a:solidFill>
                <a:schemeClr val="tx1">
                  <a:lumMod val="50000"/>
                  <a:lumOff val="50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3200" b="1" dirty="0">
                <a:solidFill>
                  <a:schemeClr val="tx1">
                    <a:lumMod val="50000"/>
                    <a:lumOff val="50000"/>
                  </a:schemeClr>
                </a:solidFill>
                <a:latin typeface="Roboto Light" panose="02000000000000000000" pitchFamily="2" charset="0"/>
                <a:ea typeface="Roboto Light" panose="02000000000000000000" pitchFamily="2" charset="0"/>
              </a:rPr>
              <a:t>NEW</a:t>
            </a:r>
            <a:r>
              <a:rPr lang="en-US" sz="3200" dirty="0">
                <a:solidFill>
                  <a:schemeClr val="tx1">
                    <a:lumMod val="50000"/>
                    <a:lumOff val="50000"/>
                  </a:schemeClr>
                </a:solidFill>
                <a:latin typeface="Roboto Light" panose="02000000000000000000" pitchFamily="2" charset="0"/>
                <a:ea typeface="Roboto Light" panose="02000000000000000000" pitchFamily="2" charset="0"/>
              </a:rPr>
              <a:t> 2019 Clarifying courses will become live for Term 2, 2019</a:t>
            </a:r>
            <a:endParaRPr lang="en-AU" sz="3200" dirty="0">
              <a:solidFill>
                <a:schemeClr val="tx1">
                  <a:lumMod val="50000"/>
                  <a:lumOff val="50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92896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latin typeface="Roboto Medium" panose="02000000000000000000" pitchFamily="2" charset="0"/>
                <a:ea typeface="Roboto Medium" panose="02000000000000000000" pitchFamily="2" charset="0"/>
              </a:rPr>
              <a:t>New PLATO Courses</a:t>
            </a:r>
            <a:endParaRPr lang="en-AU" dirty="0"/>
          </a:p>
        </p:txBody>
      </p:sp>
      <p:sp>
        <p:nvSpPr>
          <p:cNvPr id="4" name="Content Placeholder 2"/>
          <p:cNvSpPr>
            <a:spLocks noGrp="1"/>
          </p:cNvSpPr>
          <p:nvPr>
            <p:ph idx="1"/>
          </p:nvPr>
        </p:nvSpPr>
        <p:spPr/>
        <p:txBody>
          <a:bodyPr/>
          <a:lstStyle/>
          <a:p>
            <a:pPr marL="342900" indent="-342900">
              <a:buFont typeface="Arial" panose="020B0604020202020204" pitchFamily="34" charset="0"/>
              <a:buChar char="•"/>
            </a:pPr>
            <a:r>
              <a:rPr lang="en-US" sz="3200" dirty="0">
                <a:solidFill>
                  <a:schemeClr val="tx1">
                    <a:lumMod val="50000"/>
                    <a:lumOff val="50000"/>
                  </a:schemeClr>
                </a:solidFill>
                <a:latin typeface="Roboto Light" panose="02000000000000000000" pitchFamily="2" charset="0"/>
                <a:ea typeface="Roboto Light" panose="02000000000000000000" pitchFamily="2" charset="0"/>
              </a:rPr>
              <a:t>Teachers New to the SACE</a:t>
            </a:r>
          </a:p>
          <a:p>
            <a:pPr marL="342900" indent="-342900">
              <a:buFont typeface="Arial" panose="020B0604020202020204" pitchFamily="34" charset="0"/>
              <a:buChar char="•"/>
            </a:pPr>
            <a:r>
              <a:rPr lang="en-US" sz="3200" dirty="0">
                <a:solidFill>
                  <a:schemeClr val="tx1">
                    <a:lumMod val="50000"/>
                    <a:lumOff val="50000"/>
                  </a:schemeClr>
                </a:solidFill>
                <a:latin typeface="Roboto Light" panose="02000000000000000000" pitchFamily="2" charset="0"/>
                <a:ea typeface="Roboto Light" panose="02000000000000000000" pitchFamily="2" charset="0"/>
              </a:rPr>
              <a:t>New SACE </a:t>
            </a:r>
            <a:r>
              <a:rPr lang="en-US" sz="3200" dirty="0" smtClean="0">
                <a:solidFill>
                  <a:schemeClr val="tx1">
                    <a:lumMod val="50000"/>
                    <a:lumOff val="50000"/>
                  </a:schemeClr>
                </a:solidFill>
                <a:latin typeface="Roboto Light" panose="02000000000000000000" pitchFamily="2" charset="0"/>
                <a:ea typeface="Roboto Light" panose="02000000000000000000" pitchFamily="2" charset="0"/>
              </a:rPr>
              <a:t>Coordinators and Leaders</a:t>
            </a:r>
            <a:endParaRPr lang="en-US" sz="3200" dirty="0">
              <a:solidFill>
                <a:schemeClr val="tx1">
                  <a:lumMod val="50000"/>
                  <a:lumOff val="50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3200" dirty="0">
                <a:solidFill>
                  <a:schemeClr val="tx1">
                    <a:lumMod val="50000"/>
                    <a:lumOff val="50000"/>
                  </a:schemeClr>
                </a:solidFill>
                <a:latin typeface="Roboto Light" panose="02000000000000000000" pitchFamily="2" charset="0"/>
                <a:ea typeface="Roboto Light" panose="02000000000000000000" pitchFamily="2" charset="0"/>
              </a:rPr>
              <a:t>Modified Subjects</a:t>
            </a:r>
            <a:endParaRPr lang="en-AU" sz="3200" dirty="0">
              <a:solidFill>
                <a:schemeClr val="tx1">
                  <a:lumMod val="50000"/>
                  <a:lumOff val="50000"/>
                </a:schemeClr>
              </a:solidFill>
              <a:latin typeface="Roboto Light" panose="02000000000000000000" pitchFamily="2" charset="0"/>
              <a:ea typeface="Roboto Light" panose="02000000000000000000" pitchFamily="2" charset="0"/>
            </a:endParaRPr>
          </a:p>
        </p:txBody>
      </p:sp>
      <p:pic>
        <p:nvPicPr>
          <p:cNvPr id="5" name="Picture 4"/>
          <p:cNvPicPr>
            <a:picLocks noChangeAspect="1"/>
          </p:cNvPicPr>
          <p:nvPr/>
        </p:nvPicPr>
        <p:blipFill>
          <a:blip r:embed="rId3"/>
          <a:stretch>
            <a:fillRect/>
          </a:stretch>
        </p:blipFill>
        <p:spPr>
          <a:xfrm>
            <a:off x="3965958" y="2862497"/>
            <a:ext cx="4624754" cy="3491096"/>
          </a:xfrm>
          <a:prstGeom prst="rect">
            <a:avLst/>
          </a:prstGeom>
          <a:ln>
            <a:solidFill>
              <a:schemeClr val="bg1">
                <a:lumMod val="65000"/>
              </a:schemeClr>
            </a:solidFill>
          </a:ln>
        </p:spPr>
      </p:pic>
    </p:spTree>
    <p:extLst>
      <p:ext uri="{BB962C8B-B14F-4D97-AF65-F5344CB8AC3E}">
        <p14:creationId xmlns:p14="http://schemas.microsoft.com/office/powerpoint/2010/main" val="3771982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latin typeface="Roboto Medium" panose="02000000000000000000" pitchFamily="2" charset="0"/>
                <a:ea typeface="Roboto Medium" panose="02000000000000000000" pitchFamily="2" charset="0"/>
              </a:rPr>
              <a:t>Quality Assurance Panels</a:t>
            </a:r>
            <a:endParaRPr lang="en-AU" dirty="0"/>
          </a:p>
        </p:txBody>
      </p:sp>
      <p:sp>
        <p:nvSpPr>
          <p:cNvPr id="4" name="Content Placeholder 2"/>
          <p:cNvSpPr>
            <a:spLocks noGrp="1"/>
          </p:cNvSpPr>
          <p:nvPr>
            <p:ph idx="1"/>
          </p:nvPr>
        </p:nvSpPr>
        <p:spPr>
          <a:xfrm>
            <a:off x="684000" y="1549864"/>
            <a:ext cx="8002800" cy="4896000"/>
          </a:xfrm>
        </p:spPr>
        <p:txBody>
          <a:bodyPr>
            <a:normAutofit/>
          </a:bodyPr>
          <a:lstStyle/>
          <a:p>
            <a:pPr marL="457200" indent="-457200">
              <a:buFont typeface="Arial" panose="020B0604020202020204" pitchFamily="34" charset="0"/>
              <a:buChar char="•"/>
            </a:pPr>
            <a:r>
              <a:rPr lang="en-US" sz="2700" dirty="0">
                <a:solidFill>
                  <a:schemeClr val="tx1">
                    <a:lumMod val="50000"/>
                    <a:lumOff val="50000"/>
                  </a:schemeClr>
                </a:solidFill>
                <a:latin typeface="Roboto Light" panose="02000000000000000000" pitchFamily="2" charset="0"/>
                <a:ea typeface="Roboto Light" panose="02000000000000000000" pitchFamily="2" charset="0"/>
              </a:rPr>
              <a:t>New opportunities to identify potential panelists</a:t>
            </a:r>
          </a:p>
          <a:p>
            <a:pPr marL="457200" indent="-457200">
              <a:buFont typeface="Arial" panose="020B0604020202020204" pitchFamily="34" charset="0"/>
              <a:buChar char="•"/>
            </a:pPr>
            <a:endParaRPr lang="en-US" sz="2700" dirty="0">
              <a:solidFill>
                <a:schemeClr val="tx1">
                  <a:lumMod val="50000"/>
                  <a:lumOff val="50000"/>
                </a:schemeClr>
              </a:solidFill>
              <a:latin typeface="Roboto Light" panose="02000000000000000000" pitchFamily="2" charset="0"/>
              <a:ea typeface="Roboto Light" panose="02000000000000000000" pitchFamily="2" charset="0"/>
            </a:endParaRPr>
          </a:p>
          <a:p>
            <a:pPr>
              <a:buNone/>
            </a:pPr>
            <a:r>
              <a:rPr lang="en-US" sz="2700" dirty="0">
                <a:solidFill>
                  <a:srgbClr val="92D050"/>
                </a:solidFill>
                <a:latin typeface="Roboto Light" panose="02000000000000000000" pitchFamily="2" charset="0"/>
                <a:ea typeface="Roboto Light" panose="02000000000000000000" pitchFamily="2" charset="0"/>
              </a:rPr>
              <a:t>Selection criteria</a:t>
            </a:r>
          </a:p>
          <a:p>
            <a:pPr marL="457200" indent="-457200">
              <a:spcBef>
                <a:spcPts val="600"/>
              </a:spcBef>
              <a:spcAft>
                <a:spcPts val="600"/>
              </a:spcAft>
              <a:buFont typeface="Arial" panose="020B0604020202020204" pitchFamily="34" charset="0"/>
              <a:buChar char="•"/>
            </a:pPr>
            <a:r>
              <a:rPr lang="en-US" sz="2700" dirty="0">
                <a:solidFill>
                  <a:schemeClr val="tx1">
                    <a:lumMod val="50000"/>
                    <a:lumOff val="50000"/>
                  </a:schemeClr>
                </a:solidFill>
                <a:latin typeface="Roboto Light" panose="02000000000000000000" pitchFamily="2" charset="0"/>
                <a:ea typeface="Roboto Light" panose="02000000000000000000" pitchFamily="2" charset="0"/>
              </a:rPr>
              <a:t>experience and expertise in senior secondary education</a:t>
            </a:r>
          </a:p>
          <a:p>
            <a:pPr marL="457200" indent="-457200">
              <a:spcBef>
                <a:spcPts val="600"/>
              </a:spcBef>
              <a:spcAft>
                <a:spcPts val="600"/>
              </a:spcAft>
              <a:buFont typeface="Arial" panose="020B0604020202020204" pitchFamily="34" charset="0"/>
              <a:buChar char="•"/>
            </a:pPr>
            <a:r>
              <a:rPr lang="en-US" sz="2700" dirty="0">
                <a:solidFill>
                  <a:schemeClr val="tx1">
                    <a:lumMod val="50000"/>
                    <a:lumOff val="50000"/>
                  </a:schemeClr>
                </a:solidFill>
                <a:latin typeface="Roboto Light" panose="02000000000000000000" pitchFamily="2" charset="0"/>
                <a:ea typeface="Roboto Light" panose="02000000000000000000" pitchFamily="2" charset="0"/>
              </a:rPr>
              <a:t>knowledge of the relevant subject outline</a:t>
            </a:r>
          </a:p>
          <a:p>
            <a:pPr marL="457200" indent="-457200">
              <a:spcBef>
                <a:spcPts val="600"/>
              </a:spcBef>
              <a:spcAft>
                <a:spcPts val="600"/>
              </a:spcAft>
              <a:buFont typeface="Arial" panose="020B0604020202020204" pitchFamily="34" charset="0"/>
              <a:buChar char="•"/>
            </a:pPr>
            <a:r>
              <a:rPr lang="en-US" sz="2700" dirty="0">
                <a:solidFill>
                  <a:schemeClr val="tx1">
                    <a:lumMod val="50000"/>
                    <a:lumOff val="50000"/>
                  </a:schemeClr>
                </a:solidFill>
                <a:latin typeface="Roboto Light" panose="02000000000000000000" pitchFamily="2" charset="0"/>
                <a:ea typeface="Roboto Light" panose="02000000000000000000" pitchFamily="2" charset="0"/>
              </a:rPr>
              <a:t>relevant qualifications, current or recent studies</a:t>
            </a:r>
          </a:p>
          <a:p>
            <a:pPr marL="457200" indent="-457200">
              <a:spcBef>
                <a:spcPts val="600"/>
              </a:spcBef>
              <a:spcAft>
                <a:spcPts val="600"/>
              </a:spcAft>
              <a:buFont typeface="Arial" panose="020B0604020202020204" pitchFamily="34" charset="0"/>
              <a:buChar char="•"/>
            </a:pPr>
            <a:r>
              <a:rPr lang="en-US" sz="2700" dirty="0">
                <a:solidFill>
                  <a:schemeClr val="tx1">
                    <a:lumMod val="50000"/>
                    <a:lumOff val="50000"/>
                  </a:schemeClr>
                </a:solidFill>
                <a:latin typeface="Roboto Light" panose="02000000000000000000" pitchFamily="2" charset="0"/>
                <a:ea typeface="Roboto Light" panose="02000000000000000000" pitchFamily="2" charset="0"/>
              </a:rPr>
              <a:t>teaching experience at senior secondary or tertiary level in the relevant subject</a:t>
            </a:r>
          </a:p>
          <a:p>
            <a:pPr marL="0" indent="0">
              <a:buNone/>
            </a:pPr>
            <a:endParaRPr lang="en-AU" dirty="0"/>
          </a:p>
        </p:txBody>
      </p:sp>
    </p:spTree>
    <p:extLst>
      <p:ext uri="{BB962C8B-B14F-4D97-AF65-F5344CB8AC3E}">
        <p14:creationId xmlns:p14="http://schemas.microsoft.com/office/powerpoint/2010/main" val="3092285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latin typeface="Roboto Medium" panose="02000000000000000000" pitchFamily="2" charset="0"/>
                <a:ea typeface="Roboto Medium" panose="02000000000000000000" pitchFamily="2" charset="0"/>
              </a:rPr>
              <a:t>Additional Enhancements</a:t>
            </a:r>
            <a:endParaRPr lang="en-AU" dirty="0"/>
          </a:p>
        </p:txBody>
      </p:sp>
      <p:sp>
        <p:nvSpPr>
          <p:cNvPr id="4" name="Content Placeholder 2"/>
          <p:cNvSpPr>
            <a:spLocks noGrp="1"/>
          </p:cNvSpPr>
          <p:nvPr>
            <p:ph idx="1"/>
          </p:nvPr>
        </p:nvSpPr>
        <p:spPr>
          <a:xfrm>
            <a:off x="3175829" y="1316584"/>
            <a:ext cx="3203457" cy="639760"/>
          </a:xfrm>
        </p:spPr>
        <p:txBody>
          <a:bodyPr>
            <a:normAutofit/>
          </a:bodyPr>
          <a:lstStyle/>
          <a:p>
            <a:pPr marL="0" indent="0" algn="ctr">
              <a:buNone/>
            </a:pPr>
            <a:r>
              <a:rPr lang="en-US" dirty="0">
                <a:solidFill>
                  <a:schemeClr val="tx1">
                    <a:lumMod val="50000"/>
                    <a:lumOff val="50000"/>
                  </a:schemeClr>
                </a:solidFill>
                <a:latin typeface="Roboto Light" panose="02000000000000000000" pitchFamily="2" charset="0"/>
                <a:ea typeface="Roboto Light" panose="02000000000000000000" pitchFamily="2" charset="0"/>
              </a:rPr>
              <a:t>PLATO SOCIAL</a:t>
            </a:r>
          </a:p>
          <a:p>
            <a:pPr marL="1371600" lvl="3" indent="0" algn="ctr">
              <a:buNone/>
            </a:pPr>
            <a:endParaRPr lang="en-US" dirty="0"/>
          </a:p>
          <a:p>
            <a:pPr lvl="3" algn="ctr"/>
            <a:endParaRPr lang="en-US" dirty="0"/>
          </a:p>
          <a:p>
            <a:pPr lvl="3" algn="ctr"/>
            <a:endParaRPr lang="en-US" dirty="0"/>
          </a:p>
          <a:p>
            <a:pPr lvl="3" algn="ctr"/>
            <a:endParaRPr lang="en-US" dirty="0"/>
          </a:p>
          <a:p>
            <a:pPr lvl="3" algn="ctr"/>
            <a:endParaRPr lang="en-AU" dirty="0"/>
          </a:p>
        </p:txBody>
      </p:sp>
      <p:pic>
        <p:nvPicPr>
          <p:cNvPr id="5" name="plato-social-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8738" y="2276874"/>
            <a:ext cx="6981412" cy="3806225"/>
          </a:xfrm>
          <a:prstGeom prst="rect">
            <a:avLst/>
          </a:prstGeom>
        </p:spPr>
      </p:pic>
    </p:spTree>
    <p:extLst>
      <p:ext uri="{BB962C8B-B14F-4D97-AF65-F5344CB8AC3E}">
        <p14:creationId xmlns:p14="http://schemas.microsoft.com/office/powerpoint/2010/main" val="36682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latin typeface="Roboto Medium" panose="02000000000000000000" pitchFamily="2" charset="0"/>
                <a:ea typeface="Roboto Medium" panose="02000000000000000000" pitchFamily="2" charset="0"/>
              </a:rPr>
              <a:t>PLATO Social</a:t>
            </a:r>
            <a:endParaRPr lang="en-AU" dirty="0"/>
          </a:p>
        </p:txBody>
      </p:sp>
      <p:sp>
        <p:nvSpPr>
          <p:cNvPr id="5" name="Content Placeholder 2"/>
          <p:cNvSpPr>
            <a:spLocks noGrp="1"/>
          </p:cNvSpPr>
          <p:nvPr>
            <p:ph idx="1"/>
          </p:nvPr>
        </p:nvSpPr>
        <p:spPr>
          <a:xfrm>
            <a:off x="641838" y="1266094"/>
            <a:ext cx="8229600" cy="5205044"/>
          </a:xfrm>
        </p:spPr>
        <p:txBody>
          <a:bodyPr>
            <a:normAutofit/>
          </a:bodyPr>
          <a:lstStyle/>
          <a:p>
            <a:pPr marL="0" indent="0">
              <a:buNone/>
            </a:pPr>
            <a:r>
              <a:rPr lang="en-US" dirty="0">
                <a:solidFill>
                  <a:schemeClr val="tx1">
                    <a:lumMod val="50000"/>
                    <a:lumOff val="50000"/>
                  </a:schemeClr>
                </a:solidFill>
                <a:latin typeface="Roboto Light" panose="02000000000000000000" pitchFamily="2" charset="0"/>
                <a:ea typeface="Roboto Light" panose="02000000000000000000" pitchFamily="2" charset="0"/>
              </a:rPr>
              <a:t>PLATO Social works alongside PLATO </a:t>
            </a:r>
            <a:r>
              <a:rPr lang="en-US" dirty="0" smtClean="0">
                <a:solidFill>
                  <a:schemeClr val="tx1">
                    <a:lumMod val="50000"/>
                    <a:lumOff val="50000"/>
                  </a:schemeClr>
                </a:solidFill>
                <a:latin typeface="Roboto Light" panose="02000000000000000000" pitchFamily="2" charset="0"/>
                <a:ea typeface="Roboto Light" panose="02000000000000000000" pitchFamily="2" charset="0"/>
              </a:rPr>
              <a:t>Learn</a:t>
            </a:r>
          </a:p>
          <a:p>
            <a:pPr marL="0" indent="0">
              <a:buNone/>
            </a:pPr>
            <a:endParaRPr lang="en-US" dirty="0">
              <a:solidFill>
                <a:schemeClr val="tx1">
                  <a:lumMod val="50000"/>
                  <a:lumOff val="50000"/>
                </a:schemeClr>
              </a:solidFill>
              <a:latin typeface="Roboto Light" panose="02000000000000000000" pitchFamily="2" charset="0"/>
              <a:ea typeface="Roboto Light" panose="02000000000000000000" pitchFamily="2" charset="0"/>
            </a:endParaRPr>
          </a:p>
          <a:p>
            <a:pPr marL="0" indent="0">
              <a:buNone/>
            </a:pPr>
            <a:r>
              <a:rPr lang="en-US" dirty="0">
                <a:solidFill>
                  <a:schemeClr val="tx1">
                    <a:lumMod val="50000"/>
                    <a:lumOff val="50000"/>
                  </a:schemeClr>
                </a:solidFill>
                <a:latin typeface="Roboto Light" panose="02000000000000000000" pitchFamily="2" charset="0"/>
                <a:ea typeface="Roboto Light" panose="02000000000000000000" pitchFamily="2" charset="0"/>
              </a:rPr>
              <a:t>Intuitive platform to connect with others in your subject area:</a:t>
            </a:r>
          </a:p>
          <a:p>
            <a:pPr marL="619125" indent="-342900">
              <a:buFont typeface="Arial" panose="020B0604020202020204" pitchFamily="34" charset="0"/>
              <a:buChar char="•"/>
            </a:pPr>
            <a:r>
              <a:rPr lang="en-US" dirty="0">
                <a:solidFill>
                  <a:schemeClr val="tx1">
                    <a:lumMod val="50000"/>
                    <a:lumOff val="50000"/>
                  </a:schemeClr>
                </a:solidFill>
                <a:latin typeface="Roboto Light" panose="02000000000000000000" pitchFamily="2" charset="0"/>
                <a:ea typeface="Roboto Light" panose="02000000000000000000" pitchFamily="2" charset="0"/>
              </a:rPr>
              <a:t>Collaborate</a:t>
            </a:r>
          </a:p>
          <a:p>
            <a:pPr marL="619125" indent="-342900">
              <a:buFont typeface="Arial" panose="020B0604020202020204" pitchFamily="34" charset="0"/>
              <a:buChar char="•"/>
            </a:pPr>
            <a:r>
              <a:rPr lang="en-US" dirty="0">
                <a:solidFill>
                  <a:schemeClr val="tx1">
                    <a:lumMod val="50000"/>
                    <a:lumOff val="50000"/>
                  </a:schemeClr>
                </a:solidFill>
                <a:latin typeface="Roboto Light" panose="02000000000000000000" pitchFamily="2" charset="0"/>
                <a:ea typeface="Roboto Light" panose="02000000000000000000" pitchFamily="2" charset="0"/>
              </a:rPr>
              <a:t>Blog</a:t>
            </a:r>
          </a:p>
          <a:p>
            <a:pPr marL="619125" indent="-342900">
              <a:buFont typeface="Arial" panose="020B0604020202020204" pitchFamily="34" charset="0"/>
              <a:buChar char="•"/>
            </a:pPr>
            <a:r>
              <a:rPr lang="en-US" dirty="0">
                <a:solidFill>
                  <a:schemeClr val="tx1">
                    <a:lumMod val="50000"/>
                    <a:lumOff val="50000"/>
                  </a:schemeClr>
                </a:solidFill>
                <a:latin typeface="Roboto Light" panose="02000000000000000000" pitchFamily="2" charset="0"/>
                <a:ea typeface="Roboto Light" panose="02000000000000000000" pitchFamily="2" charset="0"/>
              </a:rPr>
              <a:t>Contribute and share ideas, work on creating them together</a:t>
            </a:r>
          </a:p>
          <a:p>
            <a:pPr marL="619125" indent="-342900">
              <a:buFont typeface="Arial" panose="020B0604020202020204" pitchFamily="34" charset="0"/>
              <a:buChar char="•"/>
            </a:pPr>
            <a:r>
              <a:rPr lang="en-US" dirty="0">
                <a:solidFill>
                  <a:schemeClr val="tx1">
                    <a:lumMod val="50000"/>
                    <a:lumOff val="50000"/>
                  </a:schemeClr>
                </a:solidFill>
                <a:latin typeface="Roboto Light" panose="02000000000000000000" pitchFamily="2" charset="0"/>
                <a:ea typeface="Roboto Light" panose="02000000000000000000" pitchFamily="2" charset="0"/>
              </a:rPr>
              <a:t>Create new tasks, gather feedback, remix and share</a:t>
            </a:r>
          </a:p>
          <a:p>
            <a:pPr marL="619125" indent="-342900">
              <a:buFont typeface="Arial" panose="020B0604020202020204" pitchFamily="34" charset="0"/>
              <a:buChar char="•"/>
            </a:pPr>
            <a:r>
              <a:rPr lang="en-US" dirty="0">
                <a:solidFill>
                  <a:schemeClr val="tx1">
                    <a:lumMod val="50000"/>
                    <a:lumOff val="50000"/>
                  </a:schemeClr>
                </a:solidFill>
                <a:latin typeface="Roboto Light" panose="02000000000000000000" pitchFamily="2" charset="0"/>
                <a:ea typeface="Roboto Light" panose="02000000000000000000" pitchFamily="2" charset="0"/>
              </a:rPr>
              <a:t>Social networking </a:t>
            </a:r>
          </a:p>
          <a:p>
            <a:pPr marL="619125" indent="-342900">
              <a:buFont typeface="Arial" panose="020B0604020202020204" pitchFamily="34" charset="0"/>
              <a:buChar char="•"/>
            </a:pPr>
            <a:r>
              <a:rPr lang="en-US" dirty="0">
                <a:solidFill>
                  <a:schemeClr val="tx1">
                    <a:lumMod val="50000"/>
                    <a:lumOff val="50000"/>
                  </a:schemeClr>
                </a:solidFill>
                <a:latin typeface="Roboto Light" panose="02000000000000000000" pitchFamily="2" charset="0"/>
                <a:ea typeface="Roboto Light" panose="02000000000000000000" pitchFamily="2" charset="0"/>
              </a:rPr>
              <a:t>Asking questions</a:t>
            </a:r>
            <a:endParaRPr lang="en-AU" dirty="0">
              <a:solidFill>
                <a:schemeClr val="tx1">
                  <a:lumMod val="50000"/>
                  <a:lumOff val="50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272485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65000"/>
                    <a:lumOff val="35000"/>
                  </a:schemeClr>
                </a:solidFill>
              </a:rPr>
              <a:t>PLATO Social</a:t>
            </a:r>
            <a:endParaRPr lang="en-AU" dirty="0">
              <a:solidFill>
                <a:schemeClr val="tx1">
                  <a:lumMod val="65000"/>
                  <a:lumOff val="35000"/>
                </a:schemeClr>
              </a:solidFill>
            </a:endParaRPr>
          </a:p>
        </p:txBody>
      </p:sp>
      <p:pic>
        <p:nvPicPr>
          <p:cNvPr id="4" name="Content Placeholder 4"/>
          <p:cNvPicPr>
            <a:picLocks noGrp="1" noChangeAspect="1"/>
          </p:cNvPicPr>
          <p:nvPr>
            <p:ph idx="1"/>
          </p:nvPr>
        </p:nvPicPr>
        <p:blipFill>
          <a:blip r:embed="rId3"/>
          <a:stretch>
            <a:fillRect/>
          </a:stretch>
        </p:blipFill>
        <p:spPr>
          <a:xfrm>
            <a:off x="1180642" y="1198563"/>
            <a:ext cx="7009729" cy="4895850"/>
          </a:xfrm>
          <a:prstGeom prst="rect">
            <a:avLst/>
          </a:prstGeom>
        </p:spPr>
      </p:pic>
    </p:spTree>
    <p:extLst>
      <p:ext uri="{BB962C8B-B14F-4D97-AF65-F5344CB8AC3E}">
        <p14:creationId xmlns:p14="http://schemas.microsoft.com/office/powerpoint/2010/main" val="1705493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latin typeface="Roboto Medium" panose="02000000000000000000" pitchFamily="2" charset="0"/>
                <a:ea typeface="Roboto Medium" panose="02000000000000000000" pitchFamily="2" charset="0"/>
              </a:rPr>
              <a:t>Video Conferencing Application</a:t>
            </a:r>
            <a:endParaRPr lang="en-AU"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5646"/>
          <a:stretch/>
        </p:blipFill>
        <p:spPr>
          <a:xfrm>
            <a:off x="1835698" y="1417640"/>
            <a:ext cx="5891767" cy="4215513"/>
          </a:xfrm>
          <a:prstGeom prst="rect">
            <a:avLst/>
          </a:prstGeom>
        </p:spPr>
      </p:pic>
    </p:spTree>
    <p:extLst>
      <p:ext uri="{BB962C8B-B14F-4D97-AF65-F5344CB8AC3E}">
        <p14:creationId xmlns:p14="http://schemas.microsoft.com/office/powerpoint/2010/main" val="1626761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latin typeface="Roboto Medium" panose="02000000000000000000" pitchFamily="2" charset="0"/>
                <a:ea typeface="Roboto Medium" panose="02000000000000000000" pitchFamily="2" charset="0"/>
              </a:rPr>
              <a:t>SACE Coordinators</a:t>
            </a:r>
            <a:endParaRPr lang="en-AU" dirty="0"/>
          </a:p>
        </p:txBody>
      </p:sp>
      <p:sp>
        <p:nvSpPr>
          <p:cNvPr id="5" name="Content Placeholder 2"/>
          <p:cNvSpPr>
            <a:spLocks noGrp="1"/>
          </p:cNvSpPr>
          <p:nvPr>
            <p:ph idx="1"/>
          </p:nvPr>
        </p:nvSpPr>
        <p:spPr>
          <a:xfrm>
            <a:off x="738554" y="1537095"/>
            <a:ext cx="8229600" cy="5320905"/>
          </a:xfrm>
        </p:spPr>
        <p:txBody>
          <a:bodyPr>
            <a:noAutofit/>
          </a:bodyPr>
          <a:lstStyle/>
          <a:p>
            <a:pPr marL="0" indent="0">
              <a:buNone/>
            </a:pPr>
            <a:r>
              <a:rPr lang="en-US" sz="2800" dirty="0">
                <a:solidFill>
                  <a:schemeClr val="tx1">
                    <a:lumMod val="50000"/>
                    <a:lumOff val="50000"/>
                  </a:schemeClr>
                </a:solidFill>
                <a:latin typeface="Roboto Light" panose="02000000000000000000" pitchFamily="2" charset="0"/>
                <a:ea typeface="Roboto Light" panose="02000000000000000000" pitchFamily="2" charset="0"/>
              </a:rPr>
              <a:t>What we would like you to keep doing in your school</a:t>
            </a:r>
            <a:r>
              <a:rPr lang="en-US" sz="2800" dirty="0" smtClean="0">
                <a:solidFill>
                  <a:schemeClr val="tx1">
                    <a:lumMod val="50000"/>
                    <a:lumOff val="50000"/>
                  </a:schemeClr>
                </a:solidFill>
                <a:latin typeface="Roboto Light" panose="02000000000000000000" pitchFamily="2" charset="0"/>
                <a:ea typeface="Roboto Light" panose="02000000000000000000" pitchFamily="2" charset="0"/>
              </a:rPr>
              <a:t>:</a:t>
            </a:r>
          </a:p>
          <a:p>
            <a:pPr marL="457200" indent="-457200">
              <a:buFont typeface="Arial" panose="020B0604020202020204" pitchFamily="34" charset="0"/>
              <a:buChar char="•"/>
            </a:pPr>
            <a:r>
              <a:rPr lang="en-US" sz="2800" dirty="0" err="1" smtClean="0">
                <a:solidFill>
                  <a:schemeClr val="tx1">
                    <a:lumMod val="50000"/>
                    <a:lumOff val="50000"/>
                  </a:schemeClr>
                </a:solidFill>
                <a:latin typeface="Roboto Light" panose="02000000000000000000" pitchFamily="2" charset="0"/>
                <a:ea typeface="Roboto Light" panose="02000000000000000000" pitchFamily="2" charset="0"/>
              </a:rPr>
              <a:t>Utilise</a:t>
            </a:r>
            <a:r>
              <a:rPr lang="en-US" sz="2800" dirty="0" smtClean="0">
                <a:solidFill>
                  <a:schemeClr val="tx1">
                    <a:lumMod val="50000"/>
                    <a:lumOff val="50000"/>
                  </a:schemeClr>
                </a:solidFill>
                <a:latin typeface="Roboto Light" panose="02000000000000000000" pitchFamily="2" charset="0"/>
                <a:ea typeface="Roboto Light" panose="02000000000000000000" pitchFamily="2" charset="0"/>
              </a:rPr>
              <a:t> </a:t>
            </a:r>
            <a:r>
              <a:rPr lang="en-US" sz="2800" dirty="0">
                <a:solidFill>
                  <a:schemeClr val="tx1">
                    <a:lumMod val="50000"/>
                    <a:lumOff val="50000"/>
                  </a:schemeClr>
                </a:solidFill>
                <a:latin typeface="Roboto Light" panose="02000000000000000000" pitchFamily="2" charset="0"/>
                <a:ea typeface="Roboto Light" panose="02000000000000000000" pitchFamily="2" charset="0"/>
              </a:rPr>
              <a:t>the Progress Reports to track staff </a:t>
            </a:r>
            <a:r>
              <a:rPr lang="en-US" sz="2800" dirty="0" smtClean="0">
                <a:solidFill>
                  <a:schemeClr val="tx1">
                    <a:lumMod val="50000"/>
                    <a:lumOff val="50000"/>
                  </a:schemeClr>
                </a:solidFill>
                <a:latin typeface="Roboto Light" panose="02000000000000000000" pitchFamily="2" charset="0"/>
                <a:ea typeface="Roboto Light" panose="02000000000000000000" pitchFamily="2" charset="0"/>
              </a:rPr>
              <a:t>progress</a:t>
            </a:r>
          </a:p>
          <a:p>
            <a:pPr marL="457200" indent="-457200">
              <a:buFont typeface="Arial" panose="020B0604020202020204" pitchFamily="34" charset="0"/>
              <a:buChar char="•"/>
            </a:pPr>
            <a:r>
              <a:rPr lang="en-US" sz="2800" dirty="0" smtClean="0">
                <a:solidFill>
                  <a:schemeClr val="tx1">
                    <a:lumMod val="50000"/>
                    <a:lumOff val="50000"/>
                  </a:schemeClr>
                </a:solidFill>
                <a:latin typeface="Roboto Light" panose="02000000000000000000" pitchFamily="2" charset="0"/>
                <a:ea typeface="Roboto Light" panose="02000000000000000000" pitchFamily="2" charset="0"/>
              </a:rPr>
              <a:t>Encouraging </a:t>
            </a:r>
            <a:r>
              <a:rPr lang="en-US" sz="2800" dirty="0">
                <a:solidFill>
                  <a:schemeClr val="tx1">
                    <a:lumMod val="50000"/>
                    <a:lumOff val="50000"/>
                  </a:schemeClr>
                </a:solidFill>
                <a:latin typeface="Roboto Light" panose="02000000000000000000" pitchFamily="2" charset="0"/>
                <a:ea typeface="Roboto Light" panose="02000000000000000000" pitchFamily="2" charset="0"/>
              </a:rPr>
              <a:t>staff to use and refer to the exemplars for calibration with “in school moderation</a:t>
            </a:r>
            <a:r>
              <a:rPr lang="en-US" sz="2800" dirty="0" smtClean="0">
                <a:solidFill>
                  <a:schemeClr val="tx1">
                    <a:lumMod val="50000"/>
                    <a:lumOff val="50000"/>
                  </a:schemeClr>
                </a:solidFill>
                <a:latin typeface="Roboto Light" panose="02000000000000000000" pitchFamily="2" charset="0"/>
                <a:ea typeface="Roboto Light" panose="02000000000000000000" pitchFamily="2" charset="0"/>
              </a:rPr>
              <a:t>”</a:t>
            </a:r>
          </a:p>
          <a:p>
            <a:pPr marL="457200" indent="-457200">
              <a:buFont typeface="Arial" panose="020B0604020202020204" pitchFamily="34" charset="0"/>
              <a:buChar char="•"/>
            </a:pPr>
            <a:r>
              <a:rPr lang="en-US" sz="2800" dirty="0" smtClean="0">
                <a:solidFill>
                  <a:schemeClr val="tx1">
                    <a:lumMod val="50000"/>
                    <a:lumOff val="50000"/>
                  </a:schemeClr>
                </a:solidFill>
                <a:latin typeface="Roboto Light" panose="02000000000000000000" pitchFamily="2" charset="0"/>
                <a:ea typeface="Roboto Light" panose="02000000000000000000" pitchFamily="2" charset="0"/>
              </a:rPr>
              <a:t>Allocating </a:t>
            </a:r>
            <a:r>
              <a:rPr lang="en-US" sz="2800" dirty="0">
                <a:solidFill>
                  <a:schemeClr val="tx1">
                    <a:lumMod val="50000"/>
                    <a:lumOff val="50000"/>
                  </a:schemeClr>
                </a:solidFill>
                <a:latin typeface="Roboto Light" panose="02000000000000000000" pitchFamily="2" charset="0"/>
                <a:ea typeface="Roboto Light" panose="02000000000000000000" pitchFamily="2" charset="0"/>
              </a:rPr>
              <a:t>some time for staff to complete the Clarifying training, whether it be in lieu of a staff meeting or as part of a Professional Development Day.</a:t>
            </a:r>
            <a:endParaRPr lang="en-AU" sz="2800" dirty="0">
              <a:solidFill>
                <a:schemeClr val="tx1">
                  <a:lumMod val="50000"/>
                  <a:lumOff val="50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453095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latin typeface="Roboto Medium" panose="02000000000000000000" pitchFamily="2" charset="0"/>
                <a:ea typeface="Roboto Medium" panose="02000000000000000000" pitchFamily="2" charset="0"/>
              </a:rPr>
              <a:t>Activity</a:t>
            </a:r>
            <a:endParaRPr lang="en-AU" dirty="0"/>
          </a:p>
        </p:txBody>
      </p:sp>
      <p:sp>
        <p:nvSpPr>
          <p:cNvPr id="4" name="Rectangular Callout 3"/>
          <p:cNvSpPr/>
          <p:nvPr/>
        </p:nvSpPr>
        <p:spPr>
          <a:xfrm>
            <a:off x="3314700" y="529936"/>
            <a:ext cx="4384963" cy="3075709"/>
          </a:xfrm>
          <a:prstGeom prst="wedgeRectCallout">
            <a:avLst>
              <a:gd name="adj1" fmla="val -37895"/>
              <a:gd name="adj2" fmla="val 72973"/>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Roboto Light" panose="02000000000000000000" pitchFamily="2" charset="0"/>
                <a:ea typeface="Roboto Light" panose="02000000000000000000" pitchFamily="2" charset="0"/>
              </a:rPr>
              <a:t>How have you supported staff to access PLATO courses in your school?</a:t>
            </a:r>
            <a:endParaRPr lang="en-AU" sz="2800" dirty="0">
              <a:latin typeface="Roboto Light" panose="02000000000000000000" pitchFamily="2" charset="0"/>
              <a:ea typeface="Roboto Light" panose="02000000000000000000" pitchFamily="2" charset="0"/>
            </a:endParaRPr>
          </a:p>
        </p:txBody>
      </p:sp>
      <p:sp>
        <p:nvSpPr>
          <p:cNvPr id="5" name="Wave 4"/>
          <p:cNvSpPr/>
          <p:nvPr/>
        </p:nvSpPr>
        <p:spPr>
          <a:xfrm>
            <a:off x="2150918" y="4416136"/>
            <a:ext cx="5424055" cy="1932709"/>
          </a:xfrm>
          <a:prstGeom prst="wave">
            <a:avLst/>
          </a:prstGeom>
          <a:solidFill>
            <a:srgbClr val="70AC2E"/>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Roboto Medium" panose="02000000000000000000" pitchFamily="2" charset="0"/>
                <a:ea typeface="Roboto Medium" panose="02000000000000000000" pitchFamily="2" charset="0"/>
              </a:rPr>
              <a:t>Ideas and feedback to be recorded on sheets on each table</a:t>
            </a:r>
            <a:endParaRPr lang="en-AU" dirty="0">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1888729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Acknowledgement to Country</a:t>
            </a:r>
            <a:endParaRPr lang="en-AU" dirty="0">
              <a:solidFill>
                <a:schemeClr val="tx1">
                  <a:lumMod val="65000"/>
                  <a:lumOff val="35000"/>
                </a:schemeClr>
              </a:solidFill>
            </a:endParaRPr>
          </a:p>
        </p:txBody>
      </p:sp>
      <p:sp>
        <p:nvSpPr>
          <p:cNvPr id="3" name="Content Placeholder 2"/>
          <p:cNvSpPr>
            <a:spLocks noGrp="1"/>
          </p:cNvSpPr>
          <p:nvPr>
            <p:ph idx="1"/>
          </p:nvPr>
        </p:nvSpPr>
        <p:spPr>
          <a:xfrm>
            <a:off x="684000" y="1956036"/>
            <a:ext cx="8002800" cy="1258651"/>
          </a:xfrm>
        </p:spPr>
        <p:txBody>
          <a:bodyPr/>
          <a:lstStyle/>
          <a:p>
            <a:pPr algn="ctr"/>
            <a:r>
              <a:rPr lang="en-AU" dirty="0" smtClean="0">
                <a:hlinkClick r:id="rId3"/>
              </a:rPr>
              <a:t>View Acknowledgement to Country video</a:t>
            </a:r>
            <a:endParaRPr lang="en-AU" dirty="0"/>
          </a:p>
        </p:txBody>
      </p:sp>
    </p:spTree>
    <p:extLst>
      <p:ext uri="{BB962C8B-B14F-4D97-AF65-F5344CB8AC3E}">
        <p14:creationId xmlns:p14="http://schemas.microsoft.com/office/powerpoint/2010/main" val="3196598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31750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Subject Renewal Schedule</a:t>
            </a:r>
            <a:endParaRPr lang="en-AU" dirty="0">
              <a:solidFill>
                <a:schemeClr val="tx1">
                  <a:lumMod val="65000"/>
                  <a:lumOff val="35000"/>
                </a:schemeClr>
              </a:solidFill>
            </a:endParaRPr>
          </a:p>
        </p:txBody>
      </p:sp>
      <p:pic>
        <p:nvPicPr>
          <p:cNvPr id="4" name="Content Placeholder 4"/>
          <p:cNvPicPr>
            <a:picLocks noGrp="1" noChangeAspect="1"/>
          </p:cNvPicPr>
          <p:nvPr>
            <p:ph idx="1"/>
          </p:nvPr>
        </p:nvPicPr>
        <p:blipFill rotWithShape="1">
          <a:blip r:embed="rId3"/>
          <a:srcRect l="2297"/>
          <a:stretch/>
        </p:blipFill>
        <p:spPr>
          <a:xfrm>
            <a:off x="684213" y="1541294"/>
            <a:ext cx="8002587" cy="4210387"/>
          </a:xfrm>
          <a:prstGeom prst="rect">
            <a:avLst/>
          </a:prstGeom>
        </p:spPr>
      </p:pic>
    </p:spTree>
    <p:extLst>
      <p:ext uri="{BB962C8B-B14F-4D97-AF65-F5344CB8AC3E}">
        <p14:creationId xmlns:p14="http://schemas.microsoft.com/office/powerpoint/2010/main" val="3130287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Online submission</a:t>
            </a:r>
            <a:endParaRPr lang="en-AU" dirty="0">
              <a:solidFill>
                <a:schemeClr val="tx1">
                  <a:lumMod val="65000"/>
                  <a:lumOff val="35000"/>
                </a:schemeClr>
              </a:solidFill>
            </a:endParaRPr>
          </a:p>
        </p:txBody>
      </p:sp>
      <p:pic>
        <p:nvPicPr>
          <p:cNvPr id="4" name="Picture 3"/>
          <p:cNvPicPr>
            <a:picLocks noChangeAspect="1"/>
          </p:cNvPicPr>
          <p:nvPr/>
        </p:nvPicPr>
        <p:blipFill>
          <a:blip r:embed="rId3"/>
          <a:stretch>
            <a:fillRect/>
          </a:stretch>
        </p:blipFill>
        <p:spPr>
          <a:xfrm>
            <a:off x="684000" y="1422270"/>
            <a:ext cx="8142696" cy="4294787"/>
          </a:xfrm>
          <a:prstGeom prst="rect">
            <a:avLst/>
          </a:prstGeom>
        </p:spPr>
      </p:pic>
      <p:sp>
        <p:nvSpPr>
          <p:cNvPr id="3" name="Rectangle 2"/>
          <p:cNvSpPr/>
          <p:nvPr/>
        </p:nvSpPr>
        <p:spPr>
          <a:xfrm>
            <a:off x="3502855" y="1871003"/>
            <a:ext cx="365760" cy="1828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5" name="Rectangle 4"/>
          <p:cNvSpPr/>
          <p:nvPr/>
        </p:nvSpPr>
        <p:spPr>
          <a:xfrm>
            <a:off x="684000" y="2799471"/>
            <a:ext cx="1496492" cy="26306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40694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5790" y="178524"/>
            <a:ext cx="8316767" cy="6512732"/>
          </a:xfrm>
          <a:prstGeom prst="rect">
            <a:avLst/>
          </a:prstGeom>
        </p:spPr>
      </p:pic>
    </p:spTree>
    <p:extLst>
      <p:ext uri="{BB962C8B-B14F-4D97-AF65-F5344CB8AC3E}">
        <p14:creationId xmlns:p14="http://schemas.microsoft.com/office/powerpoint/2010/main" val="3231356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4913" y="278477"/>
            <a:ext cx="8161020" cy="1733203"/>
          </a:xfrm>
          <a:prstGeom prst="rect">
            <a:avLst/>
          </a:prstGeom>
        </p:spPr>
      </p:pic>
      <p:pic>
        <p:nvPicPr>
          <p:cNvPr id="5" name="Picture 4"/>
          <p:cNvPicPr>
            <a:picLocks noChangeAspect="1"/>
          </p:cNvPicPr>
          <p:nvPr/>
        </p:nvPicPr>
        <p:blipFill>
          <a:blip r:embed="rId4"/>
          <a:stretch>
            <a:fillRect/>
          </a:stretch>
        </p:blipFill>
        <p:spPr>
          <a:xfrm>
            <a:off x="626847" y="2011680"/>
            <a:ext cx="8517153" cy="4569142"/>
          </a:xfrm>
          <a:prstGeom prst="rect">
            <a:avLst/>
          </a:prstGeom>
        </p:spPr>
      </p:pic>
      <p:sp>
        <p:nvSpPr>
          <p:cNvPr id="6" name="Rectangle 5"/>
          <p:cNvSpPr/>
          <p:nvPr/>
        </p:nvSpPr>
        <p:spPr>
          <a:xfrm>
            <a:off x="804913" y="6050976"/>
            <a:ext cx="7934138" cy="307777"/>
          </a:xfrm>
          <a:prstGeom prst="rect">
            <a:avLst/>
          </a:prstGeom>
        </p:spPr>
        <p:txBody>
          <a:bodyPr wrap="square">
            <a:spAutoFit/>
          </a:bodyPr>
          <a:lstStyle/>
          <a:p>
            <a:pPr algn="ctr"/>
            <a:r>
              <a:rPr lang="en-AU" sz="1400" dirty="0">
                <a:hlinkClick r:id="rId5"/>
              </a:rPr>
              <a:t>www.sace.sa.edu.au/teaching/resulting/online-submission/accepted-file-names-and-formats</a:t>
            </a:r>
            <a:r>
              <a:rPr lang="en-AU" sz="1400" dirty="0"/>
              <a:t> </a:t>
            </a:r>
          </a:p>
        </p:txBody>
      </p:sp>
    </p:spTree>
    <p:extLst>
      <p:ext uri="{BB962C8B-B14F-4D97-AF65-F5344CB8AC3E}">
        <p14:creationId xmlns:p14="http://schemas.microsoft.com/office/powerpoint/2010/main" val="302270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3460" y="82265"/>
            <a:ext cx="6800927" cy="6318535"/>
          </a:xfrm>
          <a:prstGeom prst="rect">
            <a:avLst/>
          </a:prstGeom>
        </p:spPr>
      </p:pic>
      <p:sp>
        <p:nvSpPr>
          <p:cNvPr id="5" name="Rectangle 4"/>
          <p:cNvSpPr/>
          <p:nvPr/>
        </p:nvSpPr>
        <p:spPr>
          <a:xfrm>
            <a:off x="1306286" y="6400800"/>
            <a:ext cx="7040879" cy="307777"/>
          </a:xfrm>
          <a:prstGeom prst="rect">
            <a:avLst/>
          </a:prstGeom>
        </p:spPr>
        <p:txBody>
          <a:bodyPr wrap="square">
            <a:spAutoFit/>
          </a:bodyPr>
          <a:lstStyle/>
          <a:p>
            <a:pPr algn="ctr"/>
            <a:r>
              <a:rPr lang="en-AU" sz="1400" dirty="0">
                <a:hlinkClick r:id="rId4"/>
              </a:rPr>
              <a:t>www.sace.sa.edu.au/teaching/resulting/online-submission/tutorials</a:t>
            </a:r>
            <a:r>
              <a:rPr lang="en-AU" sz="1400" dirty="0"/>
              <a:t> </a:t>
            </a:r>
          </a:p>
        </p:txBody>
      </p:sp>
    </p:spTree>
    <p:extLst>
      <p:ext uri="{BB962C8B-B14F-4D97-AF65-F5344CB8AC3E}">
        <p14:creationId xmlns:p14="http://schemas.microsoft.com/office/powerpoint/2010/main" val="11110045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77585" y="914399"/>
            <a:ext cx="8561223" cy="5028656"/>
          </a:xfrm>
          <a:prstGeom prst="rect">
            <a:avLst/>
          </a:prstGeom>
        </p:spPr>
      </p:pic>
    </p:spTree>
    <p:extLst>
      <p:ext uri="{BB962C8B-B14F-4D97-AF65-F5344CB8AC3E}">
        <p14:creationId xmlns:p14="http://schemas.microsoft.com/office/powerpoint/2010/main" val="4114984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1542" y="1004207"/>
            <a:ext cx="8100510" cy="4883066"/>
          </a:xfrm>
          <a:prstGeom prst="rect">
            <a:avLst/>
          </a:prstGeom>
        </p:spPr>
      </p:pic>
    </p:spTree>
    <p:extLst>
      <p:ext uri="{BB962C8B-B14F-4D97-AF65-F5344CB8AC3E}">
        <p14:creationId xmlns:p14="http://schemas.microsoft.com/office/powerpoint/2010/main" val="19375146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1">
                    <a:lumMod val="65000"/>
                    <a:lumOff val="35000"/>
                  </a:schemeClr>
                </a:solidFill>
              </a:rPr>
              <a:t>Paper subjects: Moderation feedback reports</a:t>
            </a:r>
            <a:endParaRPr lang="en-AU" sz="2800" dirty="0">
              <a:solidFill>
                <a:schemeClr val="tx1">
                  <a:lumMod val="65000"/>
                  <a:lumOff val="35000"/>
                </a:schemeClr>
              </a:solidFill>
            </a:endParaRPr>
          </a:p>
        </p:txBody>
      </p:sp>
      <p:pic>
        <p:nvPicPr>
          <p:cNvPr id="4" name="Picture 3"/>
          <p:cNvPicPr>
            <a:picLocks noChangeAspect="1"/>
          </p:cNvPicPr>
          <p:nvPr/>
        </p:nvPicPr>
        <p:blipFill>
          <a:blip r:embed="rId3"/>
          <a:stretch>
            <a:fillRect/>
          </a:stretch>
        </p:blipFill>
        <p:spPr>
          <a:xfrm>
            <a:off x="1766887" y="940752"/>
            <a:ext cx="5610225" cy="7581900"/>
          </a:xfrm>
          <a:prstGeom prst="rect">
            <a:avLst/>
          </a:prstGeom>
          <a:effectLst>
            <a:outerShdw blurRad="50800" dist="38100" dir="2700000" algn="tl" rotWithShape="0">
              <a:prstClr val="black">
                <a:alpha val="40000"/>
              </a:prstClr>
            </a:outerShdw>
          </a:effectLst>
        </p:spPr>
      </p:pic>
      <p:sp>
        <p:nvSpPr>
          <p:cNvPr id="3" name="Rectangle 2"/>
          <p:cNvSpPr/>
          <p:nvPr/>
        </p:nvSpPr>
        <p:spPr>
          <a:xfrm>
            <a:off x="2672862" y="3376246"/>
            <a:ext cx="1083212" cy="3376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942143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1">
                    <a:lumMod val="65000"/>
                    <a:lumOff val="35000"/>
                  </a:schemeClr>
                </a:solidFill>
              </a:rPr>
              <a:t>Online subjects: Moderation Summary Reports</a:t>
            </a:r>
            <a:endParaRPr lang="en-AU" sz="2800" dirty="0">
              <a:solidFill>
                <a:schemeClr val="tx1">
                  <a:lumMod val="65000"/>
                  <a:lumOff val="35000"/>
                </a:schemeClr>
              </a:solidFill>
            </a:endParaRPr>
          </a:p>
        </p:txBody>
      </p:sp>
      <p:pic>
        <p:nvPicPr>
          <p:cNvPr id="4" name="Picture 3"/>
          <p:cNvPicPr>
            <a:picLocks noChangeAspect="1"/>
          </p:cNvPicPr>
          <p:nvPr/>
        </p:nvPicPr>
        <p:blipFill>
          <a:blip r:embed="rId3"/>
          <a:stretch>
            <a:fillRect/>
          </a:stretch>
        </p:blipFill>
        <p:spPr>
          <a:xfrm>
            <a:off x="684000" y="1338943"/>
            <a:ext cx="8198210" cy="4464850"/>
          </a:xfrm>
          <a:prstGeom prst="rect">
            <a:avLst/>
          </a:prstGeom>
        </p:spPr>
      </p:pic>
    </p:spTree>
    <p:extLst>
      <p:ext uri="{BB962C8B-B14F-4D97-AF65-F5344CB8AC3E}">
        <p14:creationId xmlns:p14="http://schemas.microsoft.com/office/powerpoint/2010/main" val="2880424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5011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320" y="1951265"/>
            <a:ext cx="8317776" cy="3273878"/>
          </a:xfrm>
          <a:prstGeom prst="rect">
            <a:avLst/>
          </a:prstGeom>
        </p:spPr>
      </p:pic>
      <p:sp>
        <p:nvSpPr>
          <p:cNvPr id="5" name="Rectangle 4"/>
          <p:cNvSpPr/>
          <p:nvPr/>
        </p:nvSpPr>
        <p:spPr>
          <a:xfrm>
            <a:off x="2610644" y="2714147"/>
            <a:ext cx="1224136" cy="235912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5931075" y="2714147"/>
            <a:ext cx="1224136" cy="235912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38836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5056" y="1200150"/>
            <a:ext cx="8732181" cy="4440300"/>
          </a:xfrm>
          <a:prstGeom prst="rect">
            <a:avLst/>
          </a:prstGeom>
        </p:spPr>
      </p:pic>
    </p:spTree>
    <p:extLst>
      <p:ext uri="{BB962C8B-B14F-4D97-AF65-F5344CB8AC3E}">
        <p14:creationId xmlns:p14="http://schemas.microsoft.com/office/powerpoint/2010/main" val="36775377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4875" y="1094014"/>
            <a:ext cx="8785424" cy="4631720"/>
          </a:xfrm>
          <a:prstGeom prst="rect">
            <a:avLst/>
          </a:prstGeom>
        </p:spPr>
      </p:pic>
      <p:sp>
        <p:nvSpPr>
          <p:cNvPr id="2" name="Rectangle 1"/>
          <p:cNvSpPr/>
          <p:nvPr/>
        </p:nvSpPr>
        <p:spPr>
          <a:xfrm>
            <a:off x="3179298" y="1561514"/>
            <a:ext cx="379828" cy="1828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3" name="Rectangle 2"/>
          <p:cNvSpPr/>
          <p:nvPr/>
        </p:nvSpPr>
        <p:spPr>
          <a:xfrm>
            <a:off x="295422" y="2560320"/>
            <a:ext cx="1378633" cy="28135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385720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Moderation</a:t>
            </a:r>
            <a:endParaRPr lang="en-AU" dirty="0">
              <a:solidFill>
                <a:schemeClr val="tx1">
                  <a:lumMod val="65000"/>
                  <a:lumOff val="35000"/>
                </a:schemeClr>
              </a:solidFill>
            </a:endParaRPr>
          </a:p>
        </p:txBody>
      </p:sp>
      <p:sp>
        <p:nvSpPr>
          <p:cNvPr id="5" name="Content Placeholder 2">
            <a:extLst>
              <a:ext uri="{FF2B5EF4-FFF2-40B4-BE49-F238E27FC236}">
                <a16:creationId xmlns:a16="http://schemas.microsoft.com/office/drawing/2014/main" id="{06BB30E8-278F-4806-82E4-B40E4E23184C}"/>
              </a:ext>
            </a:extLst>
          </p:cNvPr>
          <p:cNvSpPr>
            <a:spLocks noGrp="1"/>
          </p:cNvSpPr>
          <p:nvPr>
            <p:ph idx="1"/>
          </p:nvPr>
        </p:nvSpPr>
        <p:spPr>
          <a:xfrm>
            <a:off x="2866091" y="924150"/>
            <a:ext cx="5820709" cy="436419"/>
          </a:xfrm>
        </p:spPr>
        <p:txBody>
          <a:bodyPr vert="horz" lIns="91440" tIns="45720" rIns="91440" bIns="45720" rtlCol="0" anchor="t">
            <a:noAutofit/>
          </a:bodyPr>
          <a:lstStyle/>
          <a:p>
            <a:r>
              <a:rPr lang="en-US" dirty="0" smtClean="0"/>
              <a:t>There </a:t>
            </a:r>
            <a:r>
              <a:rPr lang="en-US" dirty="0"/>
              <a:t>are now three forms of moderation</a:t>
            </a:r>
            <a:r>
              <a:rPr lang="en-US" dirty="0" smtClean="0"/>
              <a:t>:</a:t>
            </a:r>
            <a:r>
              <a:rPr lang="en-US" dirty="0"/>
              <a:t>﻿</a:t>
            </a:r>
          </a:p>
          <a:p>
            <a:endParaRPr lang="en-US" dirty="0"/>
          </a:p>
        </p:txBody>
      </p:sp>
      <p:sp>
        <p:nvSpPr>
          <p:cNvPr id="6" name="TextBox 5"/>
          <p:cNvSpPr txBox="1"/>
          <p:nvPr/>
        </p:nvSpPr>
        <p:spPr>
          <a:xfrm>
            <a:off x="3881005" y="1874162"/>
            <a:ext cx="4249881" cy="646331"/>
          </a:xfrm>
          <a:prstGeom prst="rect">
            <a:avLst/>
          </a:prstGeom>
          <a:noFill/>
        </p:spPr>
        <p:txBody>
          <a:bodyPr wrap="square" rtlCol="0">
            <a:spAutoFit/>
          </a:bodyPr>
          <a:lstStyle/>
          <a:p>
            <a:pPr marL="287100" lvl="2"/>
            <a:r>
              <a:rPr lang="en-US" dirty="0" smtClean="0"/>
              <a:t>Paper </a:t>
            </a:r>
            <a:r>
              <a:rPr lang="en-US" dirty="0"/>
              <a:t>moderation at Mawson Lakes</a:t>
            </a:r>
            <a:br>
              <a:rPr lang="en-US" dirty="0"/>
            </a:br>
            <a:endParaRPr lang="en-US" dirty="0"/>
          </a:p>
        </p:txBody>
      </p:sp>
      <p:sp>
        <p:nvSpPr>
          <p:cNvPr id="8" name="TextBox 7"/>
          <p:cNvSpPr txBox="1"/>
          <p:nvPr/>
        </p:nvSpPr>
        <p:spPr>
          <a:xfrm>
            <a:off x="5813536" y="2984968"/>
            <a:ext cx="2742300" cy="923330"/>
          </a:xfrm>
          <a:prstGeom prst="rect">
            <a:avLst/>
          </a:prstGeom>
          <a:noFill/>
        </p:spPr>
        <p:txBody>
          <a:bodyPr wrap="square" rtlCol="0">
            <a:spAutoFit/>
          </a:bodyPr>
          <a:lstStyle/>
          <a:p>
            <a:pPr marL="287100" lvl="2"/>
            <a:r>
              <a:rPr lang="en-US" dirty="0" smtClean="0"/>
              <a:t>Online </a:t>
            </a:r>
            <a:r>
              <a:rPr lang="en-US" dirty="0"/>
              <a:t>moderation at Mawson Lakes</a:t>
            </a:r>
            <a:br>
              <a:rPr lang="en-US" dirty="0"/>
            </a:br>
            <a:endParaRPr lang="en-US" dirty="0"/>
          </a:p>
        </p:txBody>
      </p:sp>
      <p:sp>
        <p:nvSpPr>
          <p:cNvPr id="9" name="TextBox 8"/>
          <p:cNvSpPr txBox="1"/>
          <p:nvPr/>
        </p:nvSpPr>
        <p:spPr>
          <a:xfrm>
            <a:off x="2012462" y="5497624"/>
            <a:ext cx="3339772" cy="369332"/>
          </a:xfrm>
          <a:prstGeom prst="rect">
            <a:avLst/>
          </a:prstGeom>
          <a:noFill/>
        </p:spPr>
        <p:txBody>
          <a:bodyPr wrap="square" rtlCol="0">
            <a:spAutoFit/>
          </a:bodyPr>
          <a:lstStyle/>
          <a:p>
            <a:pPr marL="287100" lvl="2"/>
            <a:r>
              <a:rPr lang="en-US" dirty="0"/>
              <a:t>Online dispersed moderation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770" y="1419420"/>
            <a:ext cx="3527996" cy="2267751"/>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2462" y="2872453"/>
            <a:ext cx="3993483" cy="2269873"/>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43937" y="4165919"/>
            <a:ext cx="2902994" cy="2299613"/>
          </a:xfrm>
          <a:prstGeom prst="rect">
            <a:avLst/>
          </a:prstGeom>
        </p:spPr>
      </p:pic>
    </p:spTree>
    <p:extLst>
      <p:ext uri="{BB962C8B-B14F-4D97-AF65-F5344CB8AC3E}">
        <p14:creationId xmlns:p14="http://schemas.microsoft.com/office/powerpoint/2010/main" val="204967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Electronic exams </a:t>
            </a:r>
            <a:endParaRPr lang="en-AU" dirty="0">
              <a:solidFill>
                <a:schemeClr val="tx1">
                  <a:lumMod val="65000"/>
                  <a:lumOff val="35000"/>
                </a:schemeClr>
              </a:solidFill>
            </a:endParaRPr>
          </a:p>
        </p:txBody>
      </p:sp>
      <p:sp>
        <p:nvSpPr>
          <p:cNvPr id="5" name="Content Placeholder 2"/>
          <p:cNvSpPr>
            <a:spLocks noGrp="1"/>
          </p:cNvSpPr>
          <p:nvPr>
            <p:ph idx="1"/>
          </p:nvPr>
        </p:nvSpPr>
        <p:spPr>
          <a:xfrm>
            <a:off x="684000" y="1956036"/>
            <a:ext cx="8002800" cy="1258651"/>
          </a:xfrm>
        </p:spPr>
        <p:txBody>
          <a:bodyPr/>
          <a:lstStyle/>
          <a:p>
            <a:pPr algn="ctr"/>
            <a:r>
              <a:rPr lang="en-AU" dirty="0" smtClean="0">
                <a:hlinkClick r:id="rId3"/>
              </a:rPr>
              <a:t>View Electronic exams video</a:t>
            </a:r>
            <a:endParaRPr lang="en-AU" dirty="0"/>
          </a:p>
        </p:txBody>
      </p:sp>
    </p:spTree>
    <p:extLst>
      <p:ext uri="{BB962C8B-B14F-4D97-AF65-F5344CB8AC3E}">
        <p14:creationId xmlns:p14="http://schemas.microsoft.com/office/powerpoint/2010/main" val="37290290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Electronic Exams 2019</a:t>
            </a:r>
            <a:endParaRPr lang="en-AU" dirty="0">
              <a:solidFill>
                <a:schemeClr val="tx1">
                  <a:lumMod val="65000"/>
                  <a:lumOff val="35000"/>
                </a:schemeClr>
              </a:solidFill>
            </a:endParaRPr>
          </a:p>
        </p:txBody>
      </p:sp>
      <p:sp>
        <p:nvSpPr>
          <p:cNvPr id="5" name="Content Placeholder 2"/>
          <p:cNvSpPr>
            <a:spLocks noGrp="1"/>
          </p:cNvSpPr>
          <p:nvPr>
            <p:ph idx="1"/>
          </p:nvPr>
        </p:nvSpPr>
        <p:spPr>
          <a:xfrm>
            <a:off x="587180" y="1198799"/>
            <a:ext cx="8556819" cy="4896000"/>
          </a:xfrm>
        </p:spPr>
        <p:txBody>
          <a:bodyPr/>
          <a:lstStyle/>
          <a:p>
            <a:r>
              <a:rPr lang="en-US" b="1" u="sng" dirty="0" smtClean="0">
                <a:solidFill>
                  <a:schemeClr val="tx1">
                    <a:lumMod val="65000"/>
                    <a:lumOff val="35000"/>
                  </a:schemeClr>
                </a:solidFill>
              </a:rPr>
              <a:t>Learning </a:t>
            </a:r>
            <a:r>
              <a:rPr lang="en-US" dirty="0" smtClean="0">
                <a:solidFill>
                  <a:schemeClr val="tx1">
                    <a:lumMod val="65000"/>
                    <a:lumOff val="35000"/>
                  </a:schemeClr>
                </a:solidFill>
              </a:rPr>
              <a:t>from</a:t>
            </a:r>
            <a:r>
              <a:rPr lang="en-US" b="1" dirty="0" smtClean="0">
                <a:solidFill>
                  <a:schemeClr val="tx1">
                    <a:lumMod val="65000"/>
                    <a:lumOff val="35000"/>
                  </a:schemeClr>
                </a:solidFill>
              </a:rPr>
              <a:t> </a:t>
            </a:r>
            <a:r>
              <a:rPr lang="en-US" dirty="0" smtClean="0">
                <a:solidFill>
                  <a:schemeClr val="tx1">
                    <a:lumMod val="65000"/>
                    <a:lumOff val="35000"/>
                  </a:schemeClr>
                </a:solidFill>
              </a:rPr>
              <a:t>2018 – The Wisdom of the ELS SACE Coordinators;</a:t>
            </a:r>
          </a:p>
          <a:p>
            <a:pPr marL="342900" lvl="0" indent="-342900">
              <a:lnSpc>
                <a:spcPct val="105000"/>
              </a:lnSpc>
              <a:spcAft>
                <a:spcPts val="0"/>
              </a:spcAft>
              <a:buFont typeface="Arial" panose="020B0604020202020204" pitchFamily="34" charset="0"/>
              <a:buChar char="•"/>
            </a:pPr>
            <a:r>
              <a:rPr lang="en-AU" sz="2000" dirty="0">
                <a:solidFill>
                  <a:schemeClr val="tx1">
                    <a:lumMod val="65000"/>
                    <a:lumOff val="35000"/>
                  </a:schemeClr>
                </a:solidFill>
                <a:latin typeface="Roboto Light" panose="02000000000000000000" pitchFamily="2" charset="0"/>
                <a:ea typeface="Roboto Light" panose="02000000000000000000" pitchFamily="2" charset="0"/>
              </a:rPr>
              <a:t>What worked for you in your school and what would you repeat in </a:t>
            </a: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2019?</a:t>
            </a:r>
          </a:p>
          <a:p>
            <a:pPr marL="342900" lvl="0" indent="-342900">
              <a:lnSpc>
                <a:spcPct val="105000"/>
              </a:lnSpc>
              <a:spcAft>
                <a:spcPts val="0"/>
              </a:spcAft>
              <a:buFont typeface="Arial" panose="020B0604020202020204" pitchFamily="34" charset="0"/>
              <a:buChar char="•"/>
            </a:pP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What </a:t>
            </a:r>
            <a:r>
              <a:rPr lang="en-AU" sz="2000" dirty="0">
                <a:solidFill>
                  <a:schemeClr val="tx1">
                    <a:lumMod val="65000"/>
                    <a:lumOff val="35000"/>
                  </a:schemeClr>
                </a:solidFill>
                <a:latin typeface="Roboto Light" panose="02000000000000000000" pitchFamily="2" charset="0"/>
                <a:ea typeface="Roboto Light" panose="02000000000000000000" pitchFamily="2" charset="0"/>
              </a:rPr>
              <a:t>would you do differently in </a:t>
            </a: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2019?</a:t>
            </a:r>
          </a:p>
          <a:p>
            <a:pPr marL="342900" lvl="0" indent="-342900">
              <a:lnSpc>
                <a:spcPct val="105000"/>
              </a:lnSpc>
              <a:spcAft>
                <a:spcPts val="0"/>
              </a:spcAft>
              <a:buFont typeface="Arial" panose="020B0604020202020204" pitchFamily="34" charset="0"/>
              <a:buChar char="•"/>
            </a:pP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What </a:t>
            </a:r>
            <a:r>
              <a:rPr lang="en-AU" sz="2000" dirty="0">
                <a:solidFill>
                  <a:schemeClr val="tx1">
                    <a:lumMod val="65000"/>
                    <a:lumOff val="35000"/>
                  </a:schemeClr>
                </a:solidFill>
                <a:latin typeface="Roboto Light" panose="02000000000000000000" pitchFamily="2" charset="0"/>
                <a:ea typeface="Roboto Light" panose="02000000000000000000" pitchFamily="2" charset="0"/>
              </a:rPr>
              <a:t>were your major learning </a:t>
            </a: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points?</a:t>
            </a:r>
          </a:p>
          <a:p>
            <a:pPr marL="342900" lvl="0" indent="-342900">
              <a:lnSpc>
                <a:spcPct val="105000"/>
              </a:lnSpc>
              <a:spcAft>
                <a:spcPts val="0"/>
              </a:spcAft>
              <a:buFont typeface="Arial" panose="020B0604020202020204" pitchFamily="34" charset="0"/>
              <a:buChar char="•"/>
            </a:pP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What </a:t>
            </a:r>
            <a:r>
              <a:rPr lang="en-AU" sz="2000" dirty="0">
                <a:solidFill>
                  <a:schemeClr val="tx1">
                    <a:lumMod val="65000"/>
                    <a:lumOff val="35000"/>
                  </a:schemeClr>
                </a:solidFill>
                <a:latin typeface="Roboto Light" panose="02000000000000000000" pitchFamily="2" charset="0"/>
                <a:ea typeface="Roboto Light" panose="02000000000000000000" pitchFamily="2" charset="0"/>
              </a:rPr>
              <a:t>will be the Impact of additional subjects</a:t>
            </a: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a:t>
            </a:r>
          </a:p>
          <a:p>
            <a:pPr lvl="0">
              <a:lnSpc>
                <a:spcPct val="105000"/>
              </a:lnSpc>
              <a:spcBef>
                <a:spcPts val="1800"/>
              </a:spcBef>
              <a:spcAft>
                <a:spcPts val="800"/>
              </a:spcAft>
              <a:buNone/>
            </a:pPr>
            <a:r>
              <a:rPr lang="en-US" b="1" u="sng" dirty="0" smtClean="0">
                <a:solidFill>
                  <a:schemeClr val="tx1">
                    <a:lumMod val="65000"/>
                    <a:lumOff val="35000"/>
                  </a:schemeClr>
                </a:solidFill>
                <a:latin typeface="Roboto Light" panose="02000000000000000000" pitchFamily="2" charset="0"/>
                <a:ea typeface="Roboto Light" panose="02000000000000000000" pitchFamily="2" charset="0"/>
              </a:rPr>
              <a:t>Questions</a:t>
            </a:r>
            <a:r>
              <a:rPr lang="en-US" dirty="0" smtClean="0">
                <a:solidFill>
                  <a:schemeClr val="tx1">
                    <a:lumMod val="65000"/>
                    <a:lumOff val="35000"/>
                  </a:schemeClr>
                </a:solidFill>
                <a:latin typeface="Roboto Light" panose="02000000000000000000" pitchFamily="2" charset="0"/>
                <a:ea typeface="Roboto Light" panose="02000000000000000000" pitchFamily="2" charset="0"/>
              </a:rPr>
              <a:t> from the ‘new’ SACE Coordinators of 2019;</a:t>
            </a:r>
            <a:endParaRPr lang="en-AU" dirty="0">
              <a:solidFill>
                <a:schemeClr val="tx1">
                  <a:lumMod val="65000"/>
                  <a:lumOff val="35000"/>
                </a:schemeClr>
              </a:solidFill>
              <a:latin typeface="Roboto Light" panose="02000000000000000000" pitchFamily="2" charset="0"/>
              <a:ea typeface="Roboto Light" panose="02000000000000000000" pitchFamily="2" charset="0"/>
            </a:endParaRPr>
          </a:p>
          <a:p>
            <a:pPr marL="342900" lvl="0" indent="-342900">
              <a:lnSpc>
                <a:spcPct val="105000"/>
              </a:lnSpc>
              <a:spcAft>
                <a:spcPts val="0"/>
              </a:spcAft>
              <a:buFont typeface="Arial" panose="020B0604020202020204" pitchFamily="34" charset="0"/>
              <a:buChar char="•"/>
            </a:pP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What </a:t>
            </a:r>
            <a:r>
              <a:rPr lang="en-AU" sz="2000" dirty="0">
                <a:solidFill>
                  <a:schemeClr val="tx1">
                    <a:lumMod val="65000"/>
                    <a:lumOff val="35000"/>
                  </a:schemeClr>
                </a:solidFill>
                <a:latin typeface="Roboto Light" panose="02000000000000000000" pitchFamily="2" charset="0"/>
                <a:ea typeface="Roboto Light" panose="02000000000000000000" pitchFamily="2" charset="0"/>
              </a:rPr>
              <a:t>are your five top </a:t>
            </a: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questions?</a:t>
            </a:r>
          </a:p>
          <a:p>
            <a:pPr marL="342900" lvl="0" indent="-342900">
              <a:lnSpc>
                <a:spcPct val="105000"/>
              </a:lnSpc>
              <a:spcAft>
                <a:spcPts val="0"/>
              </a:spcAft>
              <a:buFont typeface="Arial" panose="020B0604020202020204" pitchFamily="34" charset="0"/>
              <a:buChar char="•"/>
            </a:pP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What </a:t>
            </a:r>
            <a:r>
              <a:rPr lang="en-AU" sz="2000" dirty="0">
                <a:solidFill>
                  <a:schemeClr val="tx1">
                    <a:lumMod val="65000"/>
                    <a:lumOff val="35000"/>
                  </a:schemeClr>
                </a:solidFill>
                <a:latin typeface="Roboto Light" panose="02000000000000000000" pitchFamily="2" charset="0"/>
                <a:ea typeface="Roboto Light" panose="02000000000000000000" pitchFamily="2" charset="0"/>
              </a:rPr>
              <a:t>do you believe will be your major </a:t>
            </a: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challenges?</a:t>
            </a:r>
          </a:p>
          <a:p>
            <a:pPr marL="342900" lvl="0" indent="-342900">
              <a:lnSpc>
                <a:spcPct val="105000"/>
              </a:lnSpc>
              <a:spcAft>
                <a:spcPts val="0"/>
              </a:spcAft>
              <a:buFont typeface="Arial" panose="020B0604020202020204" pitchFamily="34" charset="0"/>
              <a:buChar char="•"/>
            </a:pP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What </a:t>
            </a:r>
            <a:r>
              <a:rPr lang="en-AU" sz="2000" dirty="0">
                <a:solidFill>
                  <a:schemeClr val="tx1">
                    <a:lumMod val="65000"/>
                    <a:lumOff val="35000"/>
                  </a:schemeClr>
                </a:solidFill>
                <a:latin typeface="Roboto Light" panose="02000000000000000000" pitchFamily="2" charset="0"/>
                <a:ea typeface="Roboto Light" panose="02000000000000000000" pitchFamily="2" charset="0"/>
              </a:rPr>
              <a:t>have you heard about the 2018 experience – good and bad</a:t>
            </a:r>
            <a:r>
              <a:rPr lang="en-AU" sz="2000" dirty="0" smtClean="0">
                <a:solidFill>
                  <a:schemeClr val="tx1">
                    <a:lumMod val="65000"/>
                    <a:lumOff val="35000"/>
                  </a:schemeClr>
                </a:solidFill>
                <a:latin typeface="Roboto Light" panose="02000000000000000000" pitchFamily="2" charset="0"/>
                <a:ea typeface="Roboto Light" panose="02000000000000000000" pitchFamily="2" charset="0"/>
              </a:rPr>
              <a:t>?</a:t>
            </a:r>
            <a:endParaRPr lang="en-AU" dirty="0">
              <a:solidFill>
                <a:schemeClr val="tx1">
                  <a:lumMod val="65000"/>
                  <a:lumOff val="35000"/>
                </a:schemeClr>
              </a:solidFill>
            </a:endParaRPr>
          </a:p>
        </p:txBody>
      </p:sp>
    </p:spTree>
    <p:extLst>
      <p:ext uri="{BB962C8B-B14F-4D97-AF65-F5344CB8AC3E}">
        <p14:creationId xmlns:p14="http://schemas.microsoft.com/office/powerpoint/2010/main" val="12141351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Electronic Exams 2019</a:t>
            </a:r>
            <a:endParaRPr lang="en-AU" dirty="0">
              <a:solidFill>
                <a:schemeClr val="tx1">
                  <a:lumMod val="65000"/>
                  <a:lumOff val="35000"/>
                </a:schemeClr>
              </a:solidFill>
            </a:endParaRPr>
          </a:p>
        </p:txBody>
      </p:sp>
      <p:sp>
        <p:nvSpPr>
          <p:cNvPr id="4" name="Content Placeholder 2"/>
          <p:cNvSpPr>
            <a:spLocks noGrp="1"/>
          </p:cNvSpPr>
          <p:nvPr>
            <p:ph idx="1"/>
          </p:nvPr>
        </p:nvSpPr>
        <p:spPr>
          <a:xfrm>
            <a:off x="684000" y="1198799"/>
            <a:ext cx="8002800" cy="4896000"/>
          </a:xfrm>
        </p:spPr>
        <p:txBody>
          <a:bodyPr/>
          <a:lstStyle/>
          <a:p>
            <a:endParaRPr lang="en-US" b="1" dirty="0" smtClean="0"/>
          </a:p>
          <a:p>
            <a:pPr>
              <a:spcBef>
                <a:spcPts val="1200"/>
              </a:spcBef>
              <a:spcAft>
                <a:spcPts val="1200"/>
              </a:spcAft>
            </a:pPr>
            <a:r>
              <a:rPr lang="en-US" b="1" dirty="0" smtClean="0">
                <a:solidFill>
                  <a:schemeClr val="tx1">
                    <a:lumMod val="65000"/>
                    <a:lumOff val="35000"/>
                  </a:schemeClr>
                </a:solidFill>
              </a:rPr>
              <a:t>Next steps?</a:t>
            </a:r>
            <a:endParaRPr lang="en-AU" b="1" dirty="0">
              <a:solidFill>
                <a:schemeClr val="tx1">
                  <a:lumMod val="65000"/>
                  <a:lumOff val="35000"/>
                </a:schemeClr>
              </a:solidFill>
            </a:endParaRPr>
          </a:p>
          <a:p>
            <a:pPr marL="342900" lvl="0" indent="-342900">
              <a:lnSpc>
                <a:spcPct val="105000"/>
              </a:lnSpc>
              <a:spcBef>
                <a:spcPts val="1200"/>
              </a:spcBef>
              <a:spcAft>
                <a:spcPts val="600"/>
              </a:spcAft>
              <a:buFont typeface="Arial" panose="020B0604020202020204" pitchFamily="34" charset="0"/>
              <a:buChar char="•"/>
            </a:pPr>
            <a:r>
              <a:rPr lang="en-AU" sz="2000" dirty="0" smtClean="0">
                <a:solidFill>
                  <a:schemeClr val="tx1">
                    <a:lumMod val="65000"/>
                    <a:lumOff val="35000"/>
                  </a:schemeClr>
                </a:solidFill>
                <a:ea typeface="Calibri" panose="020F0502020204030204" pitchFamily="34" charset="0"/>
              </a:rPr>
              <a:t>We will support you and your school</a:t>
            </a:r>
          </a:p>
          <a:p>
            <a:pPr marL="342900" lvl="0" indent="-342900">
              <a:lnSpc>
                <a:spcPct val="105000"/>
              </a:lnSpc>
              <a:spcBef>
                <a:spcPts val="1200"/>
              </a:spcBef>
              <a:spcAft>
                <a:spcPts val="600"/>
              </a:spcAft>
              <a:buFont typeface="Arial" panose="020B0604020202020204" pitchFamily="34" charset="0"/>
              <a:buChar char="•"/>
            </a:pPr>
            <a:r>
              <a:rPr lang="en-AU" sz="2000" dirty="0" smtClean="0">
                <a:solidFill>
                  <a:schemeClr val="tx1">
                    <a:lumMod val="65000"/>
                    <a:lumOff val="35000"/>
                  </a:schemeClr>
                </a:solidFill>
                <a:ea typeface="Calibri" panose="020F0502020204030204" pitchFamily="34" charset="0"/>
              </a:rPr>
              <a:t>Can the Electronic Examination experienced SACE Coordinators become Change Champions within the school communities?</a:t>
            </a:r>
          </a:p>
          <a:p>
            <a:pPr marL="342900" lvl="0" indent="-342900">
              <a:lnSpc>
                <a:spcPct val="105000"/>
              </a:lnSpc>
              <a:spcBef>
                <a:spcPts val="1200"/>
              </a:spcBef>
              <a:spcAft>
                <a:spcPts val="600"/>
              </a:spcAft>
              <a:buFont typeface="Arial" panose="020B0604020202020204" pitchFamily="34" charset="0"/>
              <a:buChar char="•"/>
            </a:pPr>
            <a:r>
              <a:rPr lang="en-US" sz="2000" dirty="0" smtClean="0">
                <a:solidFill>
                  <a:schemeClr val="tx1">
                    <a:lumMod val="65000"/>
                    <a:lumOff val="35000"/>
                  </a:schemeClr>
                </a:solidFill>
                <a:ea typeface="Calibri" panose="020F0502020204030204" pitchFamily="34" charset="0"/>
              </a:rPr>
              <a:t>Major points you want follow up on</a:t>
            </a:r>
            <a:endParaRPr lang="en-AU" sz="2000" dirty="0">
              <a:solidFill>
                <a:schemeClr val="tx1">
                  <a:lumMod val="65000"/>
                  <a:lumOff val="35000"/>
                </a:schemeClr>
              </a:solidFill>
              <a:ea typeface="Calibri" panose="020F0502020204030204" pitchFamily="34" charset="0"/>
            </a:endParaRPr>
          </a:p>
          <a:p>
            <a:endParaRPr lang="en-AU" b="1" dirty="0"/>
          </a:p>
        </p:txBody>
      </p:sp>
    </p:spTree>
    <p:extLst>
      <p:ext uri="{BB962C8B-B14F-4D97-AF65-F5344CB8AC3E}">
        <p14:creationId xmlns:p14="http://schemas.microsoft.com/office/powerpoint/2010/main" val="34689878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Special Provisions</a:t>
            </a:r>
            <a:endParaRPr lang="en-AU" dirty="0">
              <a:solidFill>
                <a:schemeClr val="tx1">
                  <a:lumMod val="65000"/>
                  <a:lumOff val="35000"/>
                </a:schemeClr>
              </a:solidFill>
            </a:endParaRPr>
          </a:p>
        </p:txBody>
      </p:sp>
      <p:sp>
        <p:nvSpPr>
          <p:cNvPr id="5" name="Content Placeholder 2"/>
          <p:cNvSpPr>
            <a:spLocks noGrp="1"/>
          </p:cNvSpPr>
          <p:nvPr>
            <p:ph idx="1"/>
          </p:nvPr>
        </p:nvSpPr>
        <p:spPr>
          <a:xfrm>
            <a:off x="684000" y="1956036"/>
            <a:ext cx="8002800" cy="1258651"/>
          </a:xfrm>
        </p:spPr>
        <p:txBody>
          <a:bodyPr/>
          <a:lstStyle/>
          <a:p>
            <a:pPr algn="ctr"/>
            <a:r>
              <a:rPr lang="en-AU" dirty="0" smtClean="0">
                <a:hlinkClick r:id="rId3"/>
              </a:rPr>
              <a:t>View Special Provisions video</a:t>
            </a:r>
            <a:endParaRPr lang="en-AU" dirty="0"/>
          </a:p>
        </p:txBody>
      </p:sp>
    </p:spTree>
    <p:extLst>
      <p:ext uri="{BB962C8B-B14F-4D97-AF65-F5344CB8AC3E}">
        <p14:creationId xmlns:p14="http://schemas.microsoft.com/office/powerpoint/2010/main" val="33856863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Provisions</a:t>
            </a:r>
            <a:endParaRPr lang="en-AU" dirty="0"/>
          </a:p>
        </p:txBody>
      </p:sp>
      <p:sp>
        <p:nvSpPr>
          <p:cNvPr id="5" name="Content Placeholder 2">
            <a:extLst>
              <a:ext uri="{FF2B5EF4-FFF2-40B4-BE49-F238E27FC236}">
                <a16:creationId xmlns:a16="http://schemas.microsoft.com/office/drawing/2014/main" id="{06BB30E8-278F-4806-82E4-B40E4E23184C}"/>
              </a:ext>
            </a:extLst>
          </p:cNvPr>
          <p:cNvSpPr>
            <a:spLocks noGrp="1"/>
          </p:cNvSpPr>
          <p:nvPr>
            <p:ph idx="1"/>
          </p:nvPr>
        </p:nvSpPr>
        <p:spPr>
          <a:xfrm>
            <a:off x="684000" y="1198799"/>
            <a:ext cx="3823200" cy="4896000"/>
          </a:xfrm>
        </p:spPr>
        <p:txBody>
          <a:bodyPr vert="horz" lIns="91440" tIns="45720" rIns="91440" bIns="45720" rtlCol="0" anchor="t">
            <a:noAutofit/>
          </a:bodyPr>
          <a:lstStyle/>
          <a:p>
            <a:endParaRPr lang="en-US" dirty="0"/>
          </a:p>
          <a:p>
            <a:r>
              <a:rPr lang="en-US" dirty="0" smtClean="0"/>
              <a:t>•  Policy</a:t>
            </a:r>
            <a:endParaRPr lang="en-US" dirty="0"/>
          </a:p>
          <a:p>
            <a:pPr>
              <a:buNone/>
            </a:pPr>
            <a:r>
              <a:rPr lang="en-US" dirty="0"/>
              <a:t>﻿</a:t>
            </a:r>
          </a:p>
          <a:p>
            <a:r>
              <a:rPr lang="en-US" dirty="0" smtClean="0"/>
              <a:t>•  Roles </a:t>
            </a:r>
            <a:r>
              <a:rPr lang="en-US" dirty="0"/>
              <a:t>and responsibilities </a:t>
            </a:r>
            <a:r>
              <a:rPr lang="en-US" dirty="0" smtClean="0"/>
              <a:t/>
            </a:r>
            <a:br>
              <a:rPr lang="en-US" dirty="0" smtClean="0"/>
            </a:br>
            <a:r>
              <a:rPr lang="en-US" dirty="0" smtClean="0"/>
              <a:t>   of </a:t>
            </a:r>
            <a:r>
              <a:rPr lang="en-US" dirty="0"/>
              <a:t>schools and the </a:t>
            </a:r>
            <a:r>
              <a:rPr lang="en-US" dirty="0" smtClean="0"/>
              <a:t> </a:t>
            </a:r>
            <a:br>
              <a:rPr lang="en-US" dirty="0" smtClean="0"/>
            </a:br>
            <a:r>
              <a:rPr lang="en-US" dirty="0" smtClean="0"/>
              <a:t>   SACE</a:t>
            </a:r>
            <a:r>
              <a:rPr lang="en-US" dirty="0"/>
              <a:t>  Board</a:t>
            </a:r>
          </a:p>
          <a:p>
            <a:pPr>
              <a:buNone/>
            </a:pPr>
            <a:endParaRPr lang="en-US" dirty="0"/>
          </a:p>
          <a:p>
            <a:r>
              <a:rPr lang="en-US" dirty="0" smtClean="0"/>
              <a:t>•  Form </a:t>
            </a:r>
            <a:r>
              <a:rPr lang="en-US" dirty="0"/>
              <a:t>31- Request for </a:t>
            </a:r>
            <a:r>
              <a:rPr lang="en-US" dirty="0" smtClean="0"/>
              <a:t/>
            </a:r>
            <a:br>
              <a:rPr lang="en-US" dirty="0" smtClean="0"/>
            </a:br>
            <a:r>
              <a:rPr lang="en-US" dirty="0" smtClean="0"/>
              <a:t>   external </a:t>
            </a:r>
            <a:r>
              <a:rPr lang="en-US" dirty="0"/>
              <a:t>assessment </a:t>
            </a:r>
            <a:r>
              <a:rPr lang="en-US" dirty="0" smtClean="0"/>
              <a:t/>
            </a:r>
            <a:br>
              <a:rPr lang="en-US" dirty="0" smtClean="0"/>
            </a:br>
            <a:r>
              <a:rPr lang="en-US" dirty="0" smtClean="0"/>
              <a:t>   adjustments</a:t>
            </a:r>
            <a:endParaRPr lang="en-US" dirty="0"/>
          </a:p>
          <a:p>
            <a:endParaRPr lang="en-US" dirty="0"/>
          </a:p>
        </p:txBody>
      </p:sp>
      <p:pic>
        <p:nvPicPr>
          <p:cNvPr id="6" name="Picture 5" descr="A screenshot of a cell phone&#10;&#10;Description generated with very high confidence">
            <a:extLst>
              <a:ext uri="{FF2B5EF4-FFF2-40B4-BE49-F238E27FC236}">
                <a16:creationId xmlns:a16="http://schemas.microsoft.com/office/drawing/2014/main" id="{45A1FC9A-BD78-4DF4-AEF8-ACE30FC92207}"/>
              </a:ext>
            </a:extLst>
          </p:cNvPr>
          <p:cNvPicPr>
            <a:picLocks noChangeAspect="1"/>
          </p:cNvPicPr>
          <p:nvPr/>
        </p:nvPicPr>
        <p:blipFill>
          <a:blip r:embed="rId3"/>
          <a:stretch>
            <a:fillRect/>
          </a:stretch>
        </p:blipFill>
        <p:spPr>
          <a:xfrm>
            <a:off x="4410663" y="1183823"/>
            <a:ext cx="3823200" cy="3078208"/>
          </a:xfrm>
          <a:prstGeom prst="rect">
            <a:avLst/>
          </a:prstGeom>
        </p:spPr>
      </p:pic>
      <p:pic>
        <p:nvPicPr>
          <p:cNvPr id="7" name="Picture 7" descr="A screenshot of a cell phone&#10;&#10;Description generated with very high confidence">
            <a:extLst>
              <a:ext uri="{FF2B5EF4-FFF2-40B4-BE49-F238E27FC236}">
                <a16:creationId xmlns:a16="http://schemas.microsoft.com/office/drawing/2014/main" id="{AF207994-94EA-408B-8C3D-4C1489EB656B}"/>
              </a:ext>
            </a:extLst>
          </p:cNvPr>
          <p:cNvPicPr>
            <a:picLocks noChangeAspect="1"/>
          </p:cNvPicPr>
          <p:nvPr/>
        </p:nvPicPr>
        <p:blipFill>
          <a:blip r:embed="rId4"/>
          <a:stretch>
            <a:fillRect/>
          </a:stretch>
        </p:blipFill>
        <p:spPr>
          <a:xfrm>
            <a:off x="5321010" y="3401219"/>
            <a:ext cx="3864634" cy="2592912"/>
          </a:xfrm>
          <a:prstGeom prst="rect">
            <a:avLst/>
          </a:prstGeom>
        </p:spPr>
      </p:pic>
    </p:spTree>
    <p:extLst>
      <p:ext uri="{BB962C8B-B14F-4D97-AF65-F5344CB8AC3E}">
        <p14:creationId xmlns:p14="http://schemas.microsoft.com/office/powerpoint/2010/main" val="27537096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Special Provisions</a:t>
            </a:r>
            <a:endParaRPr lang="en-AU" dirty="0">
              <a:solidFill>
                <a:schemeClr val="tx1">
                  <a:lumMod val="65000"/>
                  <a:lumOff val="35000"/>
                </a:schemeClr>
              </a:solidFill>
            </a:endParaRPr>
          </a:p>
        </p:txBody>
      </p:sp>
      <p:sp>
        <p:nvSpPr>
          <p:cNvPr id="4" name="Content Placeholder 2">
            <a:extLst>
              <a:ext uri="{FF2B5EF4-FFF2-40B4-BE49-F238E27FC236}">
                <a16:creationId xmlns:a16="http://schemas.microsoft.com/office/drawing/2014/main" id="{409C9911-30ED-4B1A-B273-17A7F647173B}"/>
              </a:ext>
            </a:extLst>
          </p:cNvPr>
          <p:cNvSpPr>
            <a:spLocks noGrp="1"/>
          </p:cNvSpPr>
          <p:nvPr>
            <p:ph idx="1"/>
          </p:nvPr>
        </p:nvSpPr>
        <p:spPr>
          <a:xfrm>
            <a:off x="684000" y="1198799"/>
            <a:ext cx="7963879" cy="4896000"/>
          </a:xfrm>
        </p:spPr>
        <p:txBody>
          <a:bodyPr vert="horz" lIns="91440" tIns="45720" rIns="91440" bIns="45720" rtlCol="0" anchor="t">
            <a:noAutofit/>
          </a:bodyPr>
          <a:lstStyle/>
          <a:p>
            <a:pPr>
              <a:buNone/>
            </a:pPr>
            <a:endParaRPr lang="en-US" dirty="0"/>
          </a:p>
          <a:p>
            <a:pPr>
              <a:buNone/>
            </a:pPr>
            <a:r>
              <a:rPr lang="en-US" dirty="0">
                <a:solidFill>
                  <a:schemeClr val="tx1">
                    <a:lumMod val="65000"/>
                    <a:lumOff val="35000"/>
                  </a:schemeClr>
                </a:solidFill>
              </a:rPr>
              <a:t>Advice</a:t>
            </a:r>
          </a:p>
          <a:p>
            <a:pPr lvl="2" indent="-169545"/>
            <a:r>
              <a:rPr lang="en-US" dirty="0">
                <a:solidFill>
                  <a:schemeClr val="tx1">
                    <a:lumMod val="65000"/>
                    <a:lumOff val="35000"/>
                  </a:schemeClr>
                </a:solidFill>
              </a:rPr>
              <a:t>Phone: 8115 </a:t>
            </a:r>
            <a:r>
              <a:rPr lang="en-US" dirty="0" smtClean="0">
                <a:solidFill>
                  <a:schemeClr val="tx1">
                    <a:lumMod val="65000"/>
                    <a:lumOff val="35000"/>
                  </a:schemeClr>
                </a:solidFill>
              </a:rPr>
              <a:t> 4700</a:t>
            </a:r>
          </a:p>
          <a:p>
            <a:pPr lvl="2" indent="-169545"/>
            <a:r>
              <a:rPr lang="en-US" dirty="0" smtClean="0">
                <a:solidFill>
                  <a:schemeClr val="tx1">
                    <a:lumMod val="65000"/>
                    <a:lumOff val="35000"/>
                  </a:schemeClr>
                </a:solidFill>
              </a:rPr>
              <a:t>Email</a:t>
            </a:r>
            <a:r>
              <a:rPr lang="en-US" dirty="0">
                <a:solidFill>
                  <a:schemeClr val="tx1">
                    <a:lumMod val="65000"/>
                    <a:lumOff val="35000"/>
                  </a:schemeClr>
                </a:solidFill>
              </a:rPr>
              <a:t>: </a:t>
            </a:r>
            <a:r>
              <a:rPr lang="en-US" dirty="0">
                <a:hlinkClick r:id="rId3"/>
              </a:rPr>
              <a:t>SACE.SpecialProvisions@sa.gov.au</a:t>
            </a:r>
            <a:r>
              <a:rPr lang="en-US" dirty="0"/>
              <a:t>  </a:t>
            </a:r>
          </a:p>
          <a:p>
            <a:pPr lvl="2" indent="-169545"/>
            <a:endParaRPr lang="en-US" dirty="0"/>
          </a:p>
          <a:p>
            <a:r>
              <a:rPr lang="en-US" dirty="0" smtClean="0"/>
              <a:t>•  </a:t>
            </a:r>
            <a:r>
              <a:rPr lang="en-US" dirty="0" smtClean="0">
                <a:solidFill>
                  <a:schemeClr val="tx1">
                    <a:lumMod val="65000"/>
                    <a:lumOff val="35000"/>
                  </a:schemeClr>
                </a:solidFill>
              </a:rPr>
              <a:t>Reduced </a:t>
            </a:r>
            <a:r>
              <a:rPr lang="en-US" dirty="0">
                <a:solidFill>
                  <a:schemeClr val="tx1">
                    <a:lumMod val="65000"/>
                    <a:lumOff val="35000"/>
                  </a:schemeClr>
                </a:solidFill>
              </a:rPr>
              <a:t>papers</a:t>
            </a:r>
          </a:p>
          <a:p>
            <a:endParaRPr lang="en-US" dirty="0">
              <a:solidFill>
                <a:schemeClr val="tx1">
                  <a:lumMod val="65000"/>
                  <a:lumOff val="35000"/>
                </a:schemeClr>
              </a:solidFill>
            </a:endParaRPr>
          </a:p>
          <a:p>
            <a:r>
              <a:rPr lang="en-US" dirty="0" smtClean="0">
                <a:solidFill>
                  <a:schemeClr val="tx1">
                    <a:lumMod val="65000"/>
                    <a:lumOff val="35000"/>
                  </a:schemeClr>
                </a:solidFill>
              </a:rPr>
              <a:t>•  Communication </a:t>
            </a:r>
            <a:r>
              <a:rPr lang="en-US" dirty="0">
                <a:solidFill>
                  <a:schemeClr val="tx1">
                    <a:lumMod val="65000"/>
                    <a:lumOff val="35000"/>
                  </a:schemeClr>
                </a:solidFill>
              </a:rPr>
              <a:t>between schools – home </a:t>
            </a:r>
            <a:r>
              <a:rPr lang="en-US" dirty="0" smtClean="0">
                <a:solidFill>
                  <a:schemeClr val="tx1">
                    <a:lumMod val="65000"/>
                    <a:lumOff val="35000"/>
                  </a:schemeClr>
                </a:solidFill>
              </a:rPr>
              <a:t>school</a:t>
            </a:r>
            <a:br>
              <a:rPr lang="en-US" dirty="0" smtClean="0">
                <a:solidFill>
                  <a:schemeClr val="tx1">
                    <a:lumMod val="65000"/>
                    <a:lumOff val="35000"/>
                  </a:schemeClr>
                </a:solidFill>
              </a:rPr>
            </a:br>
            <a:r>
              <a:rPr lang="en-US" dirty="0" smtClean="0">
                <a:solidFill>
                  <a:schemeClr val="tx1">
                    <a:lumMod val="65000"/>
                    <a:lumOff val="35000"/>
                  </a:schemeClr>
                </a:solidFill>
              </a:rPr>
              <a:t>   and exam </a:t>
            </a:r>
            <a:r>
              <a:rPr lang="en-US" dirty="0">
                <a:solidFill>
                  <a:schemeClr val="tx1">
                    <a:lumMod val="65000"/>
                    <a:lumOff val="35000"/>
                  </a:schemeClr>
                </a:solidFill>
              </a:rPr>
              <a:t>location</a:t>
            </a:r>
          </a:p>
          <a:p>
            <a:endParaRPr lang="en-US" dirty="0">
              <a:solidFill>
                <a:schemeClr val="tx1">
                  <a:lumMod val="65000"/>
                  <a:lumOff val="35000"/>
                </a:schemeClr>
              </a:solidFill>
            </a:endParaRPr>
          </a:p>
          <a:p>
            <a:r>
              <a:rPr lang="en-US" dirty="0" smtClean="0">
                <a:solidFill>
                  <a:schemeClr val="tx1">
                    <a:lumMod val="65000"/>
                    <a:lumOff val="35000"/>
                  </a:schemeClr>
                </a:solidFill>
              </a:rPr>
              <a:t>•  Instructions </a:t>
            </a:r>
            <a:r>
              <a:rPr lang="en-US" dirty="0">
                <a:solidFill>
                  <a:schemeClr val="tx1">
                    <a:lumMod val="65000"/>
                    <a:lumOff val="35000"/>
                  </a:schemeClr>
                </a:solidFill>
              </a:rPr>
              <a:t>on the administration of approved </a:t>
            </a: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   Special </a:t>
            </a:r>
            <a:r>
              <a:rPr lang="en-US" dirty="0">
                <a:solidFill>
                  <a:schemeClr val="tx1">
                    <a:lumMod val="65000"/>
                    <a:lumOff val="35000"/>
                  </a:schemeClr>
                </a:solidFill>
              </a:rPr>
              <a:t>Provisions</a:t>
            </a:r>
          </a:p>
          <a:p>
            <a:endParaRPr lang="en-US" dirty="0"/>
          </a:p>
        </p:txBody>
      </p:sp>
    </p:spTree>
    <p:extLst>
      <p:ext uri="{BB962C8B-B14F-4D97-AF65-F5344CB8AC3E}">
        <p14:creationId xmlns:p14="http://schemas.microsoft.com/office/powerpoint/2010/main" val="454108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4E64C78-9640-48B0-8200-8448E1CDF5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20" y="89021"/>
            <a:ext cx="8496016" cy="5284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0" descr="A group of people walking down a street&#10;&#10;Description generated with very high confidence">
            <a:extLst>
              <a:ext uri="{FF2B5EF4-FFF2-40B4-BE49-F238E27FC236}">
                <a16:creationId xmlns:a16="http://schemas.microsoft.com/office/drawing/2014/main" id="{EAFE2EA7-AAB5-42C5-9933-254656CD9B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966" y="4758187"/>
            <a:ext cx="3045124"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1">
            <a:extLst>
              <a:ext uri="{FF2B5EF4-FFF2-40B4-BE49-F238E27FC236}">
                <a16:creationId xmlns:a16="http://schemas.microsoft.com/office/drawing/2014/main" id="{6FE556A0-C8E7-49B1-A267-47CF3EEB2C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8588" y="5108651"/>
            <a:ext cx="2743200" cy="1442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descr="A group of people in a park&#10;&#10;Description generated with very high confidence">
            <a:extLst>
              <a:ext uri="{FF2B5EF4-FFF2-40B4-BE49-F238E27FC236}">
                <a16:creationId xmlns:a16="http://schemas.microsoft.com/office/drawing/2014/main" id="{B3B783FC-BE70-4C92-889B-EA8A8C02F6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0286" y="4758187"/>
            <a:ext cx="27432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12768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Special Provisions - Resources</a:t>
            </a:r>
            <a:endParaRPr lang="en-AU" dirty="0">
              <a:solidFill>
                <a:schemeClr val="tx1">
                  <a:lumMod val="65000"/>
                  <a:lumOff val="35000"/>
                </a:schemeClr>
              </a:solidFill>
            </a:endParaRPr>
          </a:p>
        </p:txBody>
      </p:sp>
      <p:sp>
        <p:nvSpPr>
          <p:cNvPr id="5" name="Content Placeholder 2">
            <a:extLst>
              <a:ext uri="{FF2B5EF4-FFF2-40B4-BE49-F238E27FC236}">
                <a16:creationId xmlns:a16="http://schemas.microsoft.com/office/drawing/2014/main" id="{2D8B1339-B6D4-4F2F-9AB6-711A5313BFBA}"/>
              </a:ext>
            </a:extLst>
          </p:cNvPr>
          <p:cNvSpPr>
            <a:spLocks noGrp="1"/>
          </p:cNvSpPr>
          <p:nvPr>
            <p:ph idx="1"/>
          </p:nvPr>
        </p:nvSpPr>
        <p:spPr>
          <a:xfrm>
            <a:off x="684000" y="1586987"/>
            <a:ext cx="7920747" cy="4507812"/>
          </a:xfrm>
        </p:spPr>
        <p:txBody>
          <a:bodyPr vert="horz" lIns="91440" tIns="45720" rIns="91440" bIns="45720" rtlCol="0" anchor="t">
            <a:noAutofit/>
          </a:bodyPr>
          <a:lstStyle/>
          <a:p>
            <a:r>
              <a:rPr lang="en-US" dirty="0" smtClean="0"/>
              <a:t>•  </a:t>
            </a:r>
            <a:r>
              <a:rPr lang="en-US" dirty="0" smtClean="0">
                <a:solidFill>
                  <a:schemeClr val="tx1">
                    <a:lumMod val="65000"/>
                    <a:lumOff val="35000"/>
                  </a:schemeClr>
                </a:solidFill>
              </a:rPr>
              <a:t>Model </a:t>
            </a:r>
            <a:r>
              <a:rPr lang="en-US" dirty="0">
                <a:solidFill>
                  <a:schemeClr val="tx1">
                    <a:lumMod val="65000"/>
                    <a:lumOff val="35000"/>
                  </a:schemeClr>
                </a:solidFill>
              </a:rPr>
              <a:t>of good practice</a:t>
            </a:r>
          </a:p>
          <a:p>
            <a:pPr>
              <a:buNone/>
            </a:pPr>
            <a:endParaRPr lang="en-US" dirty="0">
              <a:solidFill>
                <a:schemeClr val="tx1">
                  <a:lumMod val="65000"/>
                  <a:lumOff val="35000"/>
                </a:schemeClr>
              </a:solidFill>
            </a:endParaRPr>
          </a:p>
          <a:p>
            <a:r>
              <a:rPr lang="en-US" dirty="0" smtClean="0">
                <a:solidFill>
                  <a:schemeClr val="tx1">
                    <a:lumMod val="65000"/>
                    <a:lumOff val="35000"/>
                  </a:schemeClr>
                </a:solidFill>
              </a:rPr>
              <a:t>•  Case </a:t>
            </a:r>
            <a:r>
              <a:rPr lang="en-US" dirty="0">
                <a:solidFill>
                  <a:schemeClr val="tx1">
                    <a:lumMod val="65000"/>
                    <a:lumOff val="35000"/>
                  </a:schemeClr>
                </a:solidFill>
              </a:rPr>
              <a:t>studies</a:t>
            </a:r>
          </a:p>
          <a:p>
            <a:pPr>
              <a:buNone/>
            </a:pPr>
            <a:endParaRPr lang="en-US" dirty="0">
              <a:solidFill>
                <a:schemeClr val="tx1">
                  <a:lumMod val="65000"/>
                  <a:lumOff val="35000"/>
                </a:schemeClr>
              </a:solidFill>
            </a:endParaRPr>
          </a:p>
          <a:p>
            <a:r>
              <a:rPr lang="en-US" dirty="0" smtClean="0">
                <a:solidFill>
                  <a:schemeClr val="tx1">
                    <a:lumMod val="65000"/>
                    <a:lumOff val="35000"/>
                  </a:schemeClr>
                </a:solidFill>
              </a:rPr>
              <a:t>•  School </a:t>
            </a:r>
            <a:r>
              <a:rPr lang="en-US" dirty="0">
                <a:solidFill>
                  <a:schemeClr val="tx1">
                    <a:lumMod val="65000"/>
                    <a:lumOff val="35000"/>
                  </a:schemeClr>
                </a:solidFill>
              </a:rPr>
              <a:t>processes checklist</a:t>
            </a:r>
          </a:p>
          <a:p>
            <a:endParaRPr lang="en-US" dirty="0">
              <a:solidFill>
                <a:schemeClr val="tx1">
                  <a:lumMod val="65000"/>
                  <a:lumOff val="35000"/>
                </a:schemeClr>
              </a:solidFill>
            </a:endParaRPr>
          </a:p>
          <a:p>
            <a:r>
              <a:rPr lang="en-US" dirty="0" smtClean="0">
                <a:solidFill>
                  <a:schemeClr val="tx1">
                    <a:lumMod val="65000"/>
                    <a:lumOff val="35000"/>
                  </a:schemeClr>
                </a:solidFill>
              </a:rPr>
              <a:t>•  Spreadsheet </a:t>
            </a:r>
            <a:r>
              <a:rPr lang="en-US" dirty="0">
                <a:solidFill>
                  <a:schemeClr val="tx1">
                    <a:lumMod val="65000"/>
                    <a:lumOff val="35000"/>
                  </a:schemeClr>
                </a:solidFill>
              </a:rPr>
              <a:t>for record keeping</a:t>
            </a:r>
          </a:p>
          <a:p>
            <a:endParaRPr lang="en-US" dirty="0">
              <a:solidFill>
                <a:schemeClr val="tx1">
                  <a:lumMod val="65000"/>
                  <a:lumOff val="35000"/>
                </a:schemeClr>
              </a:solidFill>
            </a:endParaRPr>
          </a:p>
          <a:p>
            <a:r>
              <a:rPr lang="en-US" dirty="0" smtClean="0">
                <a:solidFill>
                  <a:schemeClr val="tx1">
                    <a:lumMod val="65000"/>
                    <a:lumOff val="35000"/>
                  </a:schemeClr>
                </a:solidFill>
              </a:rPr>
              <a:t>•  Online </a:t>
            </a:r>
            <a:r>
              <a:rPr lang="en-US" dirty="0">
                <a:solidFill>
                  <a:schemeClr val="tx1">
                    <a:lumMod val="65000"/>
                    <a:lumOff val="35000"/>
                  </a:schemeClr>
                </a:solidFill>
              </a:rPr>
              <a:t>professional learning course (PLATO)</a:t>
            </a:r>
          </a:p>
          <a:p>
            <a:endParaRPr lang="en-US" dirty="0"/>
          </a:p>
          <a:p>
            <a:endParaRPr lang="en-US" dirty="0"/>
          </a:p>
        </p:txBody>
      </p:sp>
    </p:spTree>
    <p:extLst>
      <p:ext uri="{BB962C8B-B14F-4D97-AF65-F5344CB8AC3E}">
        <p14:creationId xmlns:p14="http://schemas.microsoft.com/office/powerpoint/2010/main" val="41747620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2559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Stage 1 Planning Support</a:t>
            </a:r>
            <a:endParaRPr lang="en-AU" dirty="0">
              <a:solidFill>
                <a:schemeClr val="tx1">
                  <a:lumMod val="65000"/>
                  <a:lumOff val="35000"/>
                </a:schemeClr>
              </a:solidFill>
            </a:endParaRPr>
          </a:p>
        </p:txBody>
      </p:sp>
      <p:sp>
        <p:nvSpPr>
          <p:cNvPr id="4" name="Content Placeholder 5"/>
          <p:cNvSpPr>
            <a:spLocks noGrp="1"/>
          </p:cNvSpPr>
          <p:nvPr>
            <p:ph idx="1"/>
          </p:nvPr>
        </p:nvSpPr>
        <p:spPr>
          <a:xfrm>
            <a:off x="684000" y="1194955"/>
            <a:ext cx="8117100" cy="5257800"/>
          </a:xfrm>
        </p:spPr>
        <p:txBody>
          <a:bodyPr/>
          <a:lstStyle/>
          <a:p>
            <a:r>
              <a:rPr lang="en-US" dirty="0" smtClean="0">
                <a:solidFill>
                  <a:schemeClr val="tx1">
                    <a:lumMod val="65000"/>
                    <a:lumOff val="35000"/>
                  </a:schemeClr>
                </a:solidFill>
              </a:rPr>
              <a:t>The aim of these workshops is to further teacher understanding of performance standards in relation to LAPs and task design.</a:t>
            </a:r>
          </a:p>
          <a:p>
            <a:endParaRPr lang="en-US" dirty="0" smtClean="0">
              <a:solidFill>
                <a:schemeClr val="tx1">
                  <a:lumMod val="65000"/>
                  <a:lumOff val="35000"/>
                </a:schemeClr>
              </a:solidFill>
            </a:endParaRPr>
          </a:p>
          <a:p>
            <a:pPr marL="342900" indent="-342900">
              <a:buFont typeface="Arial" panose="020B0604020202020204" pitchFamily="34" charset="0"/>
              <a:buChar char="•"/>
            </a:pPr>
            <a:r>
              <a:rPr lang="en-US" b="1" dirty="0" smtClean="0">
                <a:solidFill>
                  <a:schemeClr val="tx1">
                    <a:lumMod val="65000"/>
                    <a:lumOff val="35000"/>
                  </a:schemeClr>
                </a:solidFill>
              </a:rPr>
              <a:t>Personal Learning Plan,</a:t>
            </a:r>
            <a:r>
              <a:rPr lang="en-US" dirty="0" smtClean="0">
                <a:solidFill>
                  <a:schemeClr val="tx1">
                    <a:lumMod val="65000"/>
                    <a:lumOff val="35000"/>
                  </a:schemeClr>
                </a:solidFill>
              </a:rPr>
              <a:t> Monday 4 March </a:t>
            </a:r>
          </a:p>
          <a:p>
            <a:pPr marL="342900" indent="-342900">
              <a:buFont typeface="Arial" panose="020B0604020202020204" pitchFamily="34" charset="0"/>
              <a:buChar char="•"/>
            </a:pPr>
            <a:r>
              <a:rPr lang="en-US" b="1" dirty="0" smtClean="0">
                <a:solidFill>
                  <a:schemeClr val="tx1">
                    <a:lumMod val="65000"/>
                    <a:lumOff val="35000"/>
                  </a:schemeClr>
                </a:solidFill>
              </a:rPr>
              <a:t>English and mathematics subjects, </a:t>
            </a:r>
            <a:r>
              <a:rPr lang="en-US" dirty="0" smtClean="0">
                <a:solidFill>
                  <a:schemeClr val="tx1">
                    <a:lumMod val="65000"/>
                    <a:lumOff val="35000"/>
                  </a:schemeClr>
                </a:solidFill>
              </a:rPr>
              <a:t>Wednesday 6 March</a:t>
            </a:r>
          </a:p>
          <a:p>
            <a:pPr marL="342900" indent="-342900"/>
            <a:endParaRPr lang="en-US" dirty="0" smtClean="0">
              <a:solidFill>
                <a:schemeClr val="tx1">
                  <a:lumMod val="65000"/>
                  <a:lumOff val="35000"/>
                </a:schemeClr>
              </a:solidFill>
            </a:endParaRPr>
          </a:p>
          <a:p>
            <a:pPr marL="342900" indent="-342900">
              <a:buFont typeface="Arial" panose="020B0604020202020204" pitchFamily="34" charset="0"/>
              <a:buChar char="•"/>
            </a:pPr>
            <a:r>
              <a:rPr lang="en-US" b="1" dirty="0" smtClean="0">
                <a:solidFill>
                  <a:schemeClr val="tx1">
                    <a:lumMod val="65000"/>
                    <a:lumOff val="35000"/>
                  </a:schemeClr>
                </a:solidFill>
              </a:rPr>
              <a:t>Stage 1 and Stage 2 Modified Subjects Planning Support,</a:t>
            </a:r>
          </a:p>
          <a:p>
            <a:pPr>
              <a:buNone/>
            </a:pPr>
            <a:r>
              <a:rPr lang="en-US" dirty="0">
                <a:solidFill>
                  <a:schemeClr val="tx1">
                    <a:lumMod val="65000"/>
                    <a:lumOff val="35000"/>
                  </a:schemeClr>
                </a:solidFill>
              </a:rPr>
              <a:t>	</a:t>
            </a:r>
            <a:r>
              <a:rPr lang="en-US" dirty="0" smtClean="0">
                <a:solidFill>
                  <a:schemeClr val="tx1">
                    <a:lumMod val="65000"/>
                    <a:lumOff val="35000"/>
                  </a:schemeClr>
                </a:solidFill>
              </a:rPr>
              <a:t>Tuesday 26 February</a:t>
            </a:r>
          </a:p>
          <a:p>
            <a:pPr marL="342900" indent="-342900"/>
            <a:endParaRPr lang="en-US" dirty="0">
              <a:solidFill>
                <a:schemeClr val="tx1">
                  <a:lumMod val="65000"/>
                  <a:lumOff val="35000"/>
                </a:schemeClr>
              </a:solidFill>
            </a:endParaRPr>
          </a:p>
          <a:p>
            <a:pPr>
              <a:buNone/>
            </a:pPr>
            <a:r>
              <a:rPr lang="en-US" dirty="0" smtClean="0">
                <a:solidFill>
                  <a:schemeClr val="tx1">
                    <a:lumMod val="65000"/>
                    <a:lumOff val="35000"/>
                  </a:schemeClr>
                </a:solidFill>
              </a:rPr>
              <a:t>All workshops are held from 4 – 6 pm at the SACE Board.</a:t>
            </a:r>
          </a:p>
          <a:p>
            <a:pPr>
              <a:buNone/>
            </a:pPr>
            <a:r>
              <a:rPr lang="en-US" dirty="0" smtClean="0">
                <a:solidFill>
                  <a:schemeClr val="tx1">
                    <a:lumMod val="65000"/>
                    <a:lumOff val="35000"/>
                  </a:schemeClr>
                </a:solidFill>
              </a:rPr>
              <a:t>Bookings available online.</a:t>
            </a:r>
            <a:endParaRPr lang="en-AU" dirty="0">
              <a:solidFill>
                <a:schemeClr val="tx1">
                  <a:lumMod val="65000"/>
                  <a:lumOff val="35000"/>
                </a:schemeClr>
              </a:solidFill>
            </a:endParaRPr>
          </a:p>
        </p:txBody>
      </p:sp>
    </p:spTree>
    <p:extLst>
      <p:ext uri="{BB962C8B-B14F-4D97-AF65-F5344CB8AC3E}">
        <p14:creationId xmlns:p14="http://schemas.microsoft.com/office/powerpoint/2010/main" val="5624649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Calculators in Stage 2 Exams</a:t>
            </a:r>
            <a:endParaRPr lang="en-AU" dirty="0">
              <a:solidFill>
                <a:schemeClr val="tx1">
                  <a:lumMod val="65000"/>
                  <a:lumOff val="35000"/>
                </a:schemeClr>
              </a:solidFill>
            </a:endParaRPr>
          </a:p>
        </p:txBody>
      </p:sp>
      <p:pic>
        <p:nvPicPr>
          <p:cNvPr id="6" name="Picture 4" descr="A picture containing indoor, person, floor, electronics&#10;&#10;Description generated with very high confidence">
            <a:extLst>
              <a:ext uri="{FF2B5EF4-FFF2-40B4-BE49-F238E27FC236}">
                <a16:creationId xmlns:a16="http://schemas.microsoft.com/office/drawing/2014/main" id="{58433839-F857-4EDF-8FB2-A6C2FD4C77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83" y="938892"/>
            <a:ext cx="8127147" cy="5619560"/>
          </a:xfrm>
          <a:prstGeom prst="rect">
            <a:avLst/>
          </a:prstGeom>
        </p:spPr>
      </p:pic>
      <p:sp>
        <p:nvSpPr>
          <p:cNvPr id="7" name="Content Placeholder 2">
            <a:extLst>
              <a:ext uri="{FF2B5EF4-FFF2-40B4-BE49-F238E27FC236}">
                <a16:creationId xmlns:a16="http://schemas.microsoft.com/office/drawing/2014/main" id="{60BCA655-724D-4BC7-8BBF-53AECEBDBB1F}"/>
              </a:ext>
            </a:extLst>
          </p:cNvPr>
          <p:cNvSpPr>
            <a:spLocks noGrp="1"/>
          </p:cNvSpPr>
          <p:nvPr>
            <p:ph idx="1"/>
          </p:nvPr>
        </p:nvSpPr>
        <p:spPr>
          <a:xfrm>
            <a:off x="1000302" y="5238837"/>
            <a:ext cx="2165593" cy="913472"/>
          </a:xfrm>
        </p:spPr>
        <p:txBody>
          <a:bodyPr vert="horz" lIns="91440" tIns="45720" rIns="91440" bIns="45720" rtlCol="0" anchor="t">
            <a:noAutofit/>
          </a:bodyPr>
          <a:lstStyle/>
          <a:p>
            <a:r>
              <a:rPr lang="en-US" dirty="0"/>
              <a:t>Information sheet 49</a:t>
            </a:r>
          </a:p>
        </p:txBody>
      </p:sp>
    </p:spTree>
    <p:extLst>
      <p:ext uri="{BB962C8B-B14F-4D97-AF65-F5344CB8AC3E}">
        <p14:creationId xmlns:p14="http://schemas.microsoft.com/office/powerpoint/2010/main" val="5972911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84579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Ask SACE </a:t>
            </a:r>
            <a:endParaRPr lang="en-AU" dirty="0">
              <a:solidFill>
                <a:schemeClr val="tx1">
                  <a:lumMod val="65000"/>
                  <a:lumOff val="35000"/>
                </a:schemeClr>
              </a:solidFill>
            </a:endParaRPr>
          </a:p>
        </p:txBody>
      </p:sp>
      <p:sp>
        <p:nvSpPr>
          <p:cNvPr id="4" name="TextBox 3">
            <a:extLst>
              <a:ext uri="{FF2B5EF4-FFF2-40B4-BE49-F238E27FC236}">
                <a16:creationId xmlns:a16="http://schemas.microsoft.com/office/drawing/2014/main" id="{845E9D74-B219-4C60-8F53-1B51F8A25568}"/>
              </a:ext>
            </a:extLst>
          </p:cNvPr>
          <p:cNvSpPr txBox="1"/>
          <p:nvPr/>
        </p:nvSpPr>
        <p:spPr>
          <a:xfrm>
            <a:off x="3802244" y="275469"/>
            <a:ext cx="4114798"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smtClean="0"/>
              <a:t>One </a:t>
            </a:r>
            <a:r>
              <a:rPr lang="en-US" dirty="0"/>
              <a:t>phone number – </a:t>
            </a:r>
            <a:r>
              <a:rPr lang="en-US" b="1" dirty="0"/>
              <a:t>8115 4700</a:t>
            </a:r>
          </a:p>
          <a:p>
            <a:endParaRPr lang="en-US" dirty="0"/>
          </a:p>
          <a:p>
            <a:r>
              <a:rPr lang="en-US" dirty="0"/>
              <a:t>One email – </a:t>
            </a:r>
            <a:r>
              <a:rPr lang="en-US" dirty="0">
                <a:hlinkClick r:id="rId3"/>
              </a:rPr>
              <a:t>askSACE@sa.gov.au</a:t>
            </a:r>
          </a:p>
        </p:txBody>
      </p:sp>
      <p:pic>
        <p:nvPicPr>
          <p:cNvPr id="5" name="Picture 7"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529" y="1309416"/>
            <a:ext cx="6692141" cy="483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1855210" y="6186487"/>
            <a:ext cx="5495925" cy="428625"/>
          </a:xfrm>
          <a:prstGeom prst="rect">
            <a:avLst/>
          </a:prstGeom>
        </p:spPr>
      </p:pic>
    </p:spTree>
    <p:extLst>
      <p:ext uri="{BB962C8B-B14F-4D97-AF65-F5344CB8AC3E}">
        <p14:creationId xmlns:p14="http://schemas.microsoft.com/office/powerpoint/2010/main" val="19563063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Data packs</a:t>
            </a:r>
            <a:endParaRPr lang="en-AU" dirty="0">
              <a:solidFill>
                <a:schemeClr val="tx1">
                  <a:lumMod val="65000"/>
                  <a:lumOff val="35000"/>
                </a:schemeClr>
              </a:solidFill>
            </a:endParaRPr>
          </a:p>
        </p:txBody>
      </p:sp>
      <p:sp>
        <p:nvSpPr>
          <p:cNvPr id="4" name="Content Placeholder 2">
            <a:extLst>
              <a:ext uri="{FF2B5EF4-FFF2-40B4-BE49-F238E27FC236}">
                <a16:creationId xmlns:a16="http://schemas.microsoft.com/office/drawing/2014/main" id="{DE59A3EB-F3DF-4AF0-9D25-9BA54F30FA33}"/>
              </a:ext>
            </a:extLst>
          </p:cNvPr>
          <p:cNvSpPr>
            <a:spLocks noGrp="1"/>
          </p:cNvSpPr>
          <p:nvPr>
            <p:ph idx="1"/>
          </p:nvPr>
        </p:nvSpPr>
        <p:spPr>
          <a:xfrm>
            <a:off x="684000" y="1198799"/>
            <a:ext cx="8002800" cy="4896000"/>
          </a:xfrm>
        </p:spPr>
        <p:txBody>
          <a:bodyPr/>
          <a:lstStyle/>
          <a:p>
            <a:r>
              <a:rPr lang="en-US" dirty="0" smtClean="0"/>
              <a:t>Your schools data pack is provided for you to take away and consider in preparation and planning for 2019.</a:t>
            </a:r>
          </a:p>
          <a:p>
            <a:r>
              <a:rPr lang="en-US" dirty="0" smtClean="0"/>
              <a:t>Included is </a:t>
            </a:r>
            <a:endParaRPr lang="en-US" dirty="0"/>
          </a:p>
        </p:txBody>
      </p:sp>
      <p:grpSp>
        <p:nvGrpSpPr>
          <p:cNvPr id="5" name="Group 4"/>
          <p:cNvGrpSpPr/>
          <p:nvPr/>
        </p:nvGrpSpPr>
        <p:grpSpPr>
          <a:xfrm>
            <a:off x="1448205" y="2816852"/>
            <a:ext cx="2231281" cy="2677538"/>
            <a:chOff x="518" y="1013297"/>
            <a:chExt cx="2231281" cy="2677538"/>
          </a:xfrm>
        </p:grpSpPr>
        <p:sp>
          <p:nvSpPr>
            <p:cNvPr id="6" name="Rounded Rectangle 5"/>
            <p:cNvSpPr/>
            <p:nvPr/>
          </p:nvSpPr>
          <p:spPr>
            <a:xfrm>
              <a:off x="518" y="1013297"/>
              <a:ext cx="2231281" cy="2677538"/>
            </a:xfrm>
            <a:prstGeom prst="roundRect">
              <a:avLst>
                <a:gd name="adj" fmla="val 5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ounded Rectangle 4"/>
            <p:cNvSpPr txBox="1"/>
            <p:nvPr/>
          </p:nvSpPr>
          <p:spPr>
            <a:xfrm rot="16200000">
              <a:off x="-874143" y="1887960"/>
              <a:ext cx="2195581" cy="446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t" anchorCtr="0">
              <a:noAutofit/>
            </a:bodyPr>
            <a:lstStyle/>
            <a:p>
              <a:pPr lvl="0" algn="r" defTabSz="1155700">
                <a:lnSpc>
                  <a:spcPct val="90000"/>
                </a:lnSpc>
                <a:spcBef>
                  <a:spcPct val="0"/>
                </a:spcBef>
                <a:spcAft>
                  <a:spcPct val="35000"/>
                </a:spcAft>
              </a:pPr>
              <a:r>
                <a:rPr lang="en-US" sz="2600" kern="1200" dirty="0" smtClean="0"/>
                <a:t>2018</a:t>
              </a:r>
              <a:endParaRPr lang="en-US" sz="2600" kern="1200" dirty="0"/>
            </a:p>
          </p:txBody>
        </p:sp>
      </p:grpSp>
      <p:grpSp>
        <p:nvGrpSpPr>
          <p:cNvPr id="11" name="Group 10"/>
          <p:cNvGrpSpPr/>
          <p:nvPr/>
        </p:nvGrpSpPr>
        <p:grpSpPr>
          <a:xfrm>
            <a:off x="3774766" y="2816852"/>
            <a:ext cx="2231281" cy="2677538"/>
            <a:chOff x="2309895" y="1013297"/>
            <a:chExt cx="2231281" cy="2677538"/>
          </a:xfrm>
        </p:grpSpPr>
        <p:sp>
          <p:nvSpPr>
            <p:cNvPr id="12" name="Rounded Rectangle 11"/>
            <p:cNvSpPr/>
            <p:nvPr/>
          </p:nvSpPr>
          <p:spPr>
            <a:xfrm>
              <a:off x="2309895" y="1013297"/>
              <a:ext cx="2231281" cy="2677538"/>
            </a:xfrm>
            <a:prstGeom prst="roundRect">
              <a:avLst>
                <a:gd name="adj" fmla="val 5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Rounded Rectangle 4"/>
            <p:cNvSpPr txBox="1"/>
            <p:nvPr/>
          </p:nvSpPr>
          <p:spPr>
            <a:xfrm rot="16200000">
              <a:off x="1435232" y="1887960"/>
              <a:ext cx="2195581" cy="446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t" anchorCtr="0">
              <a:noAutofit/>
            </a:bodyPr>
            <a:lstStyle/>
            <a:p>
              <a:pPr lvl="0" algn="r" defTabSz="1155700">
                <a:lnSpc>
                  <a:spcPct val="90000"/>
                </a:lnSpc>
                <a:spcBef>
                  <a:spcPct val="0"/>
                </a:spcBef>
                <a:spcAft>
                  <a:spcPct val="35000"/>
                </a:spcAft>
              </a:pPr>
              <a:r>
                <a:rPr lang="en-US" sz="2600" kern="1200" dirty="0" smtClean="0"/>
                <a:t>2018</a:t>
              </a:r>
              <a:endParaRPr lang="en-US" sz="2600" kern="1200" dirty="0"/>
            </a:p>
          </p:txBody>
        </p:sp>
      </p:grpSp>
      <p:grpSp>
        <p:nvGrpSpPr>
          <p:cNvPr id="14" name="Group 13"/>
          <p:cNvGrpSpPr/>
          <p:nvPr/>
        </p:nvGrpSpPr>
        <p:grpSpPr>
          <a:xfrm>
            <a:off x="6101327" y="2816852"/>
            <a:ext cx="2231281" cy="2677538"/>
            <a:chOff x="4619271" y="1013297"/>
            <a:chExt cx="2231281" cy="2677538"/>
          </a:xfrm>
        </p:grpSpPr>
        <p:sp>
          <p:nvSpPr>
            <p:cNvPr id="15" name="Rounded Rectangle 14"/>
            <p:cNvSpPr/>
            <p:nvPr/>
          </p:nvSpPr>
          <p:spPr>
            <a:xfrm>
              <a:off x="4619271" y="1013297"/>
              <a:ext cx="2231281" cy="2677538"/>
            </a:xfrm>
            <a:prstGeom prst="roundRect">
              <a:avLst>
                <a:gd name="adj" fmla="val 5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Rounded Rectangle 4"/>
            <p:cNvSpPr txBox="1"/>
            <p:nvPr/>
          </p:nvSpPr>
          <p:spPr>
            <a:xfrm rot="16200000">
              <a:off x="3744609" y="1887960"/>
              <a:ext cx="2195581" cy="446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t" anchorCtr="0">
              <a:noAutofit/>
            </a:bodyPr>
            <a:lstStyle/>
            <a:p>
              <a:pPr lvl="0" algn="r" defTabSz="1155700">
                <a:lnSpc>
                  <a:spcPct val="90000"/>
                </a:lnSpc>
                <a:spcBef>
                  <a:spcPct val="0"/>
                </a:spcBef>
                <a:spcAft>
                  <a:spcPct val="35000"/>
                </a:spcAft>
              </a:pPr>
              <a:r>
                <a:rPr lang="en-US" sz="2600" kern="1200" dirty="0" smtClean="0"/>
                <a:t>2018</a:t>
              </a:r>
              <a:endParaRPr lang="en-US" sz="2600" kern="1200" dirty="0"/>
            </a:p>
          </p:txBody>
        </p:sp>
      </p:grpSp>
      <p:sp>
        <p:nvSpPr>
          <p:cNvPr id="17" name="Flowchart: Extract 16"/>
          <p:cNvSpPr/>
          <p:nvPr/>
        </p:nvSpPr>
        <p:spPr>
          <a:xfrm rot="5400000">
            <a:off x="3577927" y="4948455"/>
            <a:ext cx="393674" cy="334692"/>
          </a:xfrm>
          <a:prstGeom prst="flowChartExtra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lowchart: Extract 17"/>
          <p:cNvSpPr/>
          <p:nvPr/>
        </p:nvSpPr>
        <p:spPr>
          <a:xfrm rot="5400000">
            <a:off x="5863774" y="4948455"/>
            <a:ext cx="393674" cy="334692"/>
          </a:xfrm>
          <a:prstGeom prst="flowChartExtra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22" name="Group 21"/>
          <p:cNvGrpSpPr/>
          <p:nvPr/>
        </p:nvGrpSpPr>
        <p:grpSpPr>
          <a:xfrm>
            <a:off x="1968035" y="2953651"/>
            <a:ext cx="1662304" cy="2677538"/>
            <a:chOff x="446774" y="1013297"/>
            <a:chExt cx="1662304" cy="2677538"/>
          </a:xfrm>
        </p:grpSpPr>
        <p:sp>
          <p:nvSpPr>
            <p:cNvPr id="23" name="Rectangle 22"/>
            <p:cNvSpPr/>
            <p:nvPr/>
          </p:nvSpPr>
          <p:spPr>
            <a:xfrm>
              <a:off x="446774" y="1013297"/>
              <a:ext cx="1662304" cy="2677538"/>
            </a:xfrm>
            <a:prstGeom prst="rect">
              <a:avLst/>
            </a:pr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TextBox 23"/>
            <p:cNvSpPr txBox="1"/>
            <p:nvPr/>
          </p:nvSpPr>
          <p:spPr>
            <a:xfrm>
              <a:off x="446774" y="1013297"/>
              <a:ext cx="1662304" cy="26775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000" kern="1200" dirty="0" smtClean="0"/>
                <a:t>Moderation issues</a:t>
              </a:r>
              <a:endParaRPr lang="en-US" sz="2000" kern="1200" dirty="0"/>
            </a:p>
          </p:txBody>
        </p:sp>
      </p:grpSp>
      <p:grpSp>
        <p:nvGrpSpPr>
          <p:cNvPr id="25" name="Group 24"/>
          <p:cNvGrpSpPr/>
          <p:nvPr/>
        </p:nvGrpSpPr>
        <p:grpSpPr>
          <a:xfrm>
            <a:off x="4199317" y="2953651"/>
            <a:ext cx="1662304" cy="2677538"/>
            <a:chOff x="2756151" y="1013297"/>
            <a:chExt cx="1662304" cy="2677538"/>
          </a:xfrm>
        </p:grpSpPr>
        <p:sp>
          <p:nvSpPr>
            <p:cNvPr id="26" name="Rectangle 25"/>
            <p:cNvSpPr/>
            <p:nvPr/>
          </p:nvSpPr>
          <p:spPr>
            <a:xfrm>
              <a:off x="2756151" y="1013297"/>
              <a:ext cx="1662304" cy="2677538"/>
            </a:xfrm>
            <a:prstGeom prst="rect">
              <a:avLst/>
            </a:pr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7" name="TextBox 26"/>
            <p:cNvSpPr txBox="1"/>
            <p:nvPr/>
          </p:nvSpPr>
          <p:spPr>
            <a:xfrm>
              <a:off x="2756151" y="1013297"/>
              <a:ext cx="1662304" cy="26775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000" kern="1200" dirty="0" smtClean="0"/>
                <a:t>Exceptional circumstances</a:t>
              </a:r>
              <a:endParaRPr lang="en-US" sz="2000" kern="1200" dirty="0"/>
            </a:p>
          </p:txBody>
        </p:sp>
      </p:grpSp>
      <p:grpSp>
        <p:nvGrpSpPr>
          <p:cNvPr id="28" name="Group 27"/>
          <p:cNvGrpSpPr/>
          <p:nvPr/>
        </p:nvGrpSpPr>
        <p:grpSpPr>
          <a:xfrm>
            <a:off x="6730669" y="2953651"/>
            <a:ext cx="1662304" cy="2677538"/>
            <a:chOff x="5065528" y="1013297"/>
            <a:chExt cx="1662304" cy="2677538"/>
          </a:xfrm>
        </p:grpSpPr>
        <p:sp>
          <p:nvSpPr>
            <p:cNvPr id="29" name="Rectangle 28"/>
            <p:cNvSpPr/>
            <p:nvPr/>
          </p:nvSpPr>
          <p:spPr>
            <a:xfrm>
              <a:off x="5065528" y="1013297"/>
              <a:ext cx="1662304" cy="2677538"/>
            </a:xfrm>
            <a:prstGeom prst="rect">
              <a:avLst/>
            </a:prstGeom>
            <a:noFill/>
            <a:ln>
              <a:noFill/>
            </a:ln>
            <a:sp3d/>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30" name="TextBox 29"/>
            <p:cNvSpPr txBox="1"/>
            <p:nvPr/>
          </p:nvSpPr>
          <p:spPr>
            <a:xfrm>
              <a:off x="5065528" y="1013297"/>
              <a:ext cx="1662304" cy="26775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000" kern="1200" dirty="0" smtClean="0"/>
                <a:t>Results enquiry</a:t>
              </a:r>
              <a:endParaRPr lang="en-US" sz="2000" kern="1200" dirty="0"/>
            </a:p>
          </p:txBody>
        </p:sp>
      </p:grpSp>
    </p:spTree>
    <p:extLst>
      <p:ext uri="{BB962C8B-B14F-4D97-AF65-F5344CB8AC3E}">
        <p14:creationId xmlns:p14="http://schemas.microsoft.com/office/powerpoint/2010/main" val="8181071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2853" y="0"/>
            <a:ext cx="8481147" cy="311002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220" y="3410407"/>
            <a:ext cx="2009592" cy="267046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1851" y="2563550"/>
            <a:ext cx="1636567" cy="2182089"/>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4700" y="4941431"/>
            <a:ext cx="2608118" cy="146429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1318" y="2525032"/>
            <a:ext cx="3099782" cy="1597113"/>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54594" y="4269548"/>
            <a:ext cx="1602269" cy="1989484"/>
          </a:xfrm>
          <a:prstGeom prst="rect">
            <a:avLst/>
          </a:prstGeom>
        </p:spPr>
      </p:pic>
    </p:spTree>
    <p:extLst>
      <p:ext uri="{BB962C8B-B14F-4D97-AF65-F5344CB8AC3E}">
        <p14:creationId xmlns:p14="http://schemas.microsoft.com/office/powerpoint/2010/main" val="2153537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SACE Art Show</a:t>
            </a:r>
            <a:endParaRPr lang="en-AU" dirty="0">
              <a:solidFill>
                <a:schemeClr val="tx1">
                  <a:lumMod val="65000"/>
                  <a:lumOff val="35000"/>
                </a:schemeClr>
              </a:solidFill>
            </a:endParaRP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1856" y="1198563"/>
            <a:ext cx="3467413" cy="4895850"/>
          </a:xfrm>
        </p:spPr>
      </p:pic>
      <p:sp>
        <p:nvSpPr>
          <p:cNvPr id="5" name="Content Placeholder 3"/>
          <p:cNvSpPr txBox="1">
            <a:spLocks/>
          </p:cNvSpPr>
          <p:nvPr/>
        </p:nvSpPr>
        <p:spPr>
          <a:xfrm>
            <a:off x="4863600" y="1198799"/>
            <a:ext cx="3823200" cy="4896000"/>
          </a:xfrm>
          <a:prstGeom prst="rect">
            <a:avLst/>
          </a:prstGeom>
        </p:spPr>
        <p:txBody>
          <a:bodyPr/>
          <a:lst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a:lstStyle>
          <a:p>
            <a:endParaRPr lang="en-US" dirty="0" smtClean="0"/>
          </a:p>
          <a:p>
            <a:pPr algn="r"/>
            <a:r>
              <a:rPr lang="en-US" sz="2800" b="1" dirty="0" smtClean="0"/>
              <a:t>Tuesday 19</a:t>
            </a:r>
            <a:r>
              <a:rPr lang="en-US" sz="2800" b="1" baseline="30000" dirty="0" smtClean="0"/>
              <a:t>th</a:t>
            </a:r>
            <a:r>
              <a:rPr lang="en-US" sz="2800" b="1" dirty="0" smtClean="0"/>
              <a:t> March – Tuesday 16</a:t>
            </a:r>
            <a:r>
              <a:rPr lang="en-US" sz="2800" b="1" baseline="30000" dirty="0" smtClean="0"/>
              <a:t>th</a:t>
            </a:r>
            <a:r>
              <a:rPr lang="en-US" sz="2800" b="1" dirty="0" smtClean="0"/>
              <a:t> April 2019</a:t>
            </a:r>
          </a:p>
          <a:p>
            <a:pPr algn="r"/>
            <a:endParaRPr lang="en-US" dirty="0" smtClean="0"/>
          </a:p>
          <a:p>
            <a:pPr algn="r"/>
            <a:r>
              <a:rPr lang="en-US" sz="1800" dirty="0" smtClean="0"/>
              <a:t>Mon to Friday 9am – 4pm</a:t>
            </a:r>
          </a:p>
          <a:p>
            <a:pPr algn="r"/>
            <a:r>
              <a:rPr lang="en-US" sz="1800" dirty="0" smtClean="0"/>
              <a:t>Sat 10am – 4pm</a:t>
            </a:r>
          </a:p>
          <a:p>
            <a:pPr algn="r"/>
            <a:endParaRPr lang="en-US" dirty="0" smtClean="0"/>
          </a:p>
          <a:p>
            <a:pPr algn="r"/>
            <a:r>
              <a:rPr lang="en-US" sz="1800" dirty="0" smtClean="0"/>
              <a:t>TAFE SA Light Square Gallery</a:t>
            </a:r>
          </a:p>
          <a:p>
            <a:pPr algn="r"/>
            <a:r>
              <a:rPr lang="en-US" sz="1800" dirty="0" smtClean="0"/>
              <a:t>Adelaide College of the Arts</a:t>
            </a:r>
          </a:p>
          <a:p>
            <a:pPr algn="r"/>
            <a:r>
              <a:rPr lang="en-US" sz="1800" dirty="0" smtClean="0"/>
              <a:t>30 Light Square</a:t>
            </a:r>
          </a:p>
          <a:p>
            <a:pPr algn="r"/>
            <a:endParaRPr lang="en-US" sz="1800" dirty="0" smtClean="0"/>
          </a:p>
          <a:p>
            <a:pPr algn="r"/>
            <a:r>
              <a:rPr lang="en-US" sz="1400" i="1" dirty="0" smtClean="0"/>
              <a:t>School bookings online via the SACE website </a:t>
            </a:r>
            <a:r>
              <a:rPr lang="en-US" sz="1400" b="1" i="1" dirty="0" smtClean="0"/>
              <a:t>OR</a:t>
            </a:r>
            <a:r>
              <a:rPr lang="en-US" sz="1400" i="1" dirty="0" smtClean="0"/>
              <a:t>  phone Nicola Otto directly on 8115 54714</a:t>
            </a:r>
          </a:p>
        </p:txBody>
      </p:sp>
    </p:spTree>
    <p:extLst>
      <p:ext uri="{BB962C8B-B14F-4D97-AF65-F5344CB8AC3E}">
        <p14:creationId xmlns:p14="http://schemas.microsoft.com/office/powerpoint/2010/main" val="38093953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961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Reflections on 2018</a:t>
            </a:r>
            <a:endParaRPr lang="en-AU" dirty="0">
              <a:solidFill>
                <a:schemeClr val="tx1">
                  <a:lumMod val="65000"/>
                  <a:lumOff val="35000"/>
                </a:schemeClr>
              </a:solidFill>
            </a:endParaRPr>
          </a:p>
        </p:txBody>
      </p:sp>
      <p:sp>
        <p:nvSpPr>
          <p:cNvPr id="3" name="Content Placeholder 2"/>
          <p:cNvSpPr>
            <a:spLocks noGrp="1"/>
          </p:cNvSpPr>
          <p:nvPr>
            <p:ph idx="1"/>
          </p:nvPr>
        </p:nvSpPr>
        <p:spPr>
          <a:xfrm>
            <a:off x="832757" y="1208314"/>
            <a:ext cx="7935686" cy="4951799"/>
          </a:xfrm>
        </p:spPr>
        <p:txBody>
          <a:bodyPr/>
          <a:lstStyle/>
          <a:p>
            <a:r>
              <a:rPr lang="en-US" sz="2000" dirty="0">
                <a:solidFill>
                  <a:schemeClr val="tx1">
                    <a:lumMod val="65000"/>
                    <a:lumOff val="35000"/>
                  </a:schemeClr>
                </a:solidFill>
              </a:rPr>
              <a:t>Notable achievements from the Class of 2018 include:</a:t>
            </a:r>
          </a:p>
          <a:p>
            <a:endParaRPr lang="en-US" sz="2000" dirty="0">
              <a:solidFill>
                <a:schemeClr val="tx1">
                  <a:lumMod val="65000"/>
                  <a:lumOff val="35000"/>
                </a:schemeClr>
              </a:solidFill>
            </a:endParaRPr>
          </a:p>
          <a:p>
            <a:pPr marL="268288" lvl="2" indent="-163513"/>
            <a:r>
              <a:rPr lang="en-US" sz="2000" dirty="0">
                <a:solidFill>
                  <a:schemeClr val="tx1">
                    <a:lumMod val="65000"/>
                    <a:lumOff val="35000"/>
                  </a:schemeClr>
                </a:solidFill>
              </a:rPr>
              <a:t>97.4% of Year 12 students, enrolled as of October 2018, successfully completed their SACE. </a:t>
            </a:r>
          </a:p>
          <a:p>
            <a:pPr marL="268288" lvl="2" indent="-163513">
              <a:buNone/>
            </a:pPr>
            <a:endParaRPr lang="en-US" sz="2000" dirty="0">
              <a:solidFill>
                <a:schemeClr val="tx1">
                  <a:lumMod val="65000"/>
                  <a:lumOff val="35000"/>
                </a:schemeClr>
              </a:solidFill>
            </a:endParaRPr>
          </a:p>
          <a:p>
            <a:pPr marL="268288" lvl="2" indent="-163513"/>
            <a:r>
              <a:rPr lang="en-US" sz="2000" dirty="0">
                <a:solidFill>
                  <a:schemeClr val="tx1">
                    <a:lumMod val="65000"/>
                    <a:lumOff val="35000"/>
                  </a:schemeClr>
                </a:solidFill>
              </a:rPr>
              <a:t>3840 students in country South Australia completed their SACE. </a:t>
            </a:r>
          </a:p>
          <a:p>
            <a:pPr marL="268288" lvl="2" indent="-163513">
              <a:buNone/>
            </a:pPr>
            <a:endParaRPr lang="en-US" sz="2000" dirty="0">
              <a:solidFill>
                <a:schemeClr val="tx1">
                  <a:lumMod val="65000"/>
                  <a:lumOff val="35000"/>
                </a:schemeClr>
              </a:solidFill>
            </a:endParaRPr>
          </a:p>
          <a:p>
            <a:pPr marL="268288" lvl="2" indent="-163513"/>
            <a:r>
              <a:rPr lang="en-US" sz="2000" dirty="0">
                <a:solidFill>
                  <a:schemeClr val="tx1">
                    <a:lumMod val="65000"/>
                    <a:lumOff val="35000"/>
                  </a:schemeClr>
                </a:solidFill>
              </a:rPr>
              <a:t>42.4% of SACE completers included VET in their studies. </a:t>
            </a:r>
          </a:p>
          <a:p>
            <a:pPr marL="268288" lvl="2" indent="-163513">
              <a:buNone/>
            </a:pPr>
            <a:endParaRPr lang="en-US" sz="2000" dirty="0">
              <a:solidFill>
                <a:schemeClr val="tx1">
                  <a:lumMod val="65000"/>
                  <a:lumOff val="35000"/>
                </a:schemeClr>
              </a:solidFill>
            </a:endParaRPr>
          </a:p>
          <a:p>
            <a:pPr marL="268288" lvl="2" indent="-163513"/>
            <a:r>
              <a:rPr lang="en-US" sz="2000" dirty="0">
                <a:solidFill>
                  <a:schemeClr val="tx1">
                    <a:lumMod val="65000"/>
                    <a:lumOff val="35000"/>
                  </a:schemeClr>
                </a:solidFill>
              </a:rPr>
              <a:t> 364 Aboriginal students completed their SACE. </a:t>
            </a:r>
          </a:p>
          <a:p>
            <a:pPr marL="268288" lvl="2" indent="-163513">
              <a:buNone/>
            </a:pPr>
            <a:endParaRPr lang="en-US" sz="2000" dirty="0">
              <a:solidFill>
                <a:schemeClr val="tx1">
                  <a:lumMod val="65000"/>
                  <a:lumOff val="35000"/>
                </a:schemeClr>
              </a:solidFill>
            </a:endParaRPr>
          </a:p>
          <a:p>
            <a:pPr marL="268288" lvl="2" indent="-163513"/>
            <a:r>
              <a:rPr lang="en-US" sz="2000" dirty="0">
                <a:solidFill>
                  <a:schemeClr val="tx1">
                    <a:lumMod val="65000"/>
                    <a:lumOff val="35000"/>
                  </a:schemeClr>
                </a:solidFill>
              </a:rPr>
              <a:t>The number of students with an intellectual disability who completed their SACE (with one or more modified subjects) increased to 239 this year.</a:t>
            </a:r>
            <a:r>
              <a:rPr lang="en-US" dirty="0">
                <a:solidFill>
                  <a:schemeClr val="tx1">
                    <a:lumMod val="65000"/>
                    <a:lumOff val="35000"/>
                  </a:schemeClr>
                </a:solidFill>
              </a:rPr>
              <a:t> </a:t>
            </a:r>
          </a:p>
          <a:p>
            <a:endParaRPr lang="en-AU" dirty="0"/>
          </a:p>
        </p:txBody>
      </p:sp>
    </p:spTree>
    <p:extLst>
      <p:ext uri="{BB962C8B-B14F-4D97-AF65-F5344CB8AC3E}">
        <p14:creationId xmlns:p14="http://schemas.microsoft.com/office/powerpoint/2010/main" val="4238817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New Targets</a:t>
            </a:r>
            <a:endParaRPr lang="en-AU" dirty="0">
              <a:solidFill>
                <a:schemeClr val="tx1">
                  <a:lumMod val="65000"/>
                  <a:lumOff val="35000"/>
                </a:schemeClr>
              </a:solidFill>
            </a:endParaRPr>
          </a:p>
        </p:txBody>
      </p:sp>
      <p:pic>
        <p:nvPicPr>
          <p:cNvPr id="5" name="Picture 6" descr="A close up of text on a white background&#10;&#10;Description generated with high confidence">
            <a:extLst>
              <a:ext uri="{FF2B5EF4-FFF2-40B4-BE49-F238E27FC236}">
                <a16:creationId xmlns:a16="http://schemas.microsoft.com/office/drawing/2014/main" id="{A12DE3CB-B33E-4A06-B029-AC8FF5B36B8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660000">
            <a:off x="1119292" y="1272043"/>
            <a:ext cx="3461148" cy="4895850"/>
          </a:xfrm>
          <a:prstGeom prst="rect">
            <a:avLst/>
          </a:prstGeom>
        </p:spPr>
      </p:pic>
      <p:sp>
        <p:nvSpPr>
          <p:cNvPr id="6" name="Rectangle 5"/>
          <p:cNvSpPr/>
          <p:nvPr/>
        </p:nvSpPr>
        <p:spPr>
          <a:xfrm>
            <a:off x="5015731" y="3583115"/>
            <a:ext cx="3771900" cy="2585323"/>
          </a:xfrm>
          <a:prstGeom prst="rect">
            <a:avLst/>
          </a:prstGeom>
        </p:spPr>
        <p:txBody>
          <a:bodyPr wrap="square">
            <a:spAutoFit/>
          </a:bodyPr>
          <a:lstStyle/>
          <a:p>
            <a:r>
              <a:rPr lang="en-US" b="1" dirty="0">
                <a:solidFill>
                  <a:schemeClr val="tx1">
                    <a:lumMod val="65000"/>
                    <a:lumOff val="35000"/>
                  </a:schemeClr>
                </a:solidFill>
              </a:rPr>
              <a:t>PLP enrolment to SACE Completion (South Australia)</a:t>
            </a:r>
          </a:p>
          <a:p>
            <a:endParaRPr lang="en-US" b="1" dirty="0">
              <a:solidFill>
                <a:schemeClr val="tx1">
                  <a:lumMod val="65000"/>
                  <a:lumOff val="35000"/>
                </a:schemeClr>
              </a:solidFill>
            </a:endParaRPr>
          </a:p>
          <a:p>
            <a:r>
              <a:rPr lang="en-US" b="1" dirty="0">
                <a:solidFill>
                  <a:schemeClr val="tx1">
                    <a:lumMod val="65000"/>
                    <a:lumOff val="35000"/>
                  </a:schemeClr>
                </a:solidFill>
              </a:rPr>
              <a:t>TOTAL COHORT: 78.2 % </a:t>
            </a:r>
          </a:p>
          <a:p>
            <a:r>
              <a:rPr lang="en-US" b="1" dirty="0">
                <a:solidFill>
                  <a:schemeClr val="tx1">
                    <a:lumMod val="65000"/>
                    <a:lumOff val="35000"/>
                  </a:schemeClr>
                </a:solidFill>
              </a:rPr>
              <a:t>(assuming 3 year SACE - PLP in 2016 and SACE Completion in 2018)</a:t>
            </a:r>
          </a:p>
          <a:p>
            <a:endParaRPr lang="en-US" b="1" dirty="0">
              <a:solidFill>
                <a:schemeClr val="tx1">
                  <a:lumMod val="65000"/>
                  <a:lumOff val="35000"/>
                </a:schemeClr>
              </a:solidFill>
            </a:endParaRPr>
          </a:p>
          <a:p>
            <a:r>
              <a:rPr lang="en-US" b="1" dirty="0">
                <a:solidFill>
                  <a:schemeClr val="tx1">
                    <a:lumMod val="65000"/>
                    <a:lumOff val="35000"/>
                  </a:schemeClr>
                </a:solidFill>
              </a:rPr>
              <a:t>ABORIGINAL STUDENT COHORT: 55.7%</a:t>
            </a:r>
          </a:p>
        </p:txBody>
      </p:sp>
      <p:pic>
        <p:nvPicPr>
          <p:cNvPr id="7" name="Picture 4" descr="A picture containing person, building&#10;&#10;Description generated with high confidence">
            <a:extLst>
              <a:ext uri="{FF2B5EF4-FFF2-40B4-BE49-F238E27FC236}">
                <a16:creationId xmlns:a16="http://schemas.microsoft.com/office/drawing/2014/main" id="{77D50A75-24E4-4F44-86F7-46A153E1CADD}"/>
              </a:ext>
            </a:extLst>
          </p:cNvPr>
          <p:cNvPicPr>
            <a:picLocks noChangeAspect="1"/>
          </p:cNvPicPr>
          <p:nvPr/>
        </p:nvPicPr>
        <p:blipFill>
          <a:blip r:embed="rId4"/>
          <a:stretch>
            <a:fillRect/>
          </a:stretch>
        </p:blipFill>
        <p:spPr>
          <a:xfrm>
            <a:off x="4685400" y="579668"/>
            <a:ext cx="3639448" cy="2718758"/>
          </a:xfrm>
          <a:prstGeom prst="rect">
            <a:avLst/>
          </a:prstGeom>
        </p:spPr>
      </p:pic>
    </p:spTree>
    <p:extLst>
      <p:ext uri="{BB962C8B-B14F-4D97-AF65-F5344CB8AC3E}">
        <p14:creationId xmlns:p14="http://schemas.microsoft.com/office/powerpoint/2010/main" val="232316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SACE Stage 2 Review</a:t>
            </a:r>
            <a:endParaRPr lang="en-AU" dirty="0">
              <a:solidFill>
                <a:schemeClr val="tx1">
                  <a:lumMod val="65000"/>
                  <a:lumOff val="35000"/>
                </a:schemeClr>
              </a:solidFill>
            </a:endParaRPr>
          </a:p>
        </p:txBody>
      </p:sp>
      <p:pic>
        <p:nvPicPr>
          <p:cNvPr id="4" name="Content Placeholder 3"/>
          <p:cNvPicPr>
            <a:picLocks noGrp="1" noChangeAspect="1"/>
          </p:cNvPicPr>
          <p:nvPr>
            <p:ph idx="1"/>
          </p:nvPr>
        </p:nvPicPr>
        <p:blipFill>
          <a:blip r:embed="rId3"/>
          <a:stretch>
            <a:fillRect/>
          </a:stretch>
        </p:blipFill>
        <p:spPr>
          <a:xfrm rot="652285">
            <a:off x="4746878" y="532268"/>
            <a:ext cx="4021911" cy="581819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978504" y="1573403"/>
            <a:ext cx="3706896" cy="48685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0315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Sharing Your Success</a:t>
            </a:r>
            <a:endParaRPr lang="en-AU" dirty="0">
              <a:solidFill>
                <a:schemeClr val="tx1">
                  <a:lumMod val="65000"/>
                  <a:lumOff val="35000"/>
                </a:schemeClr>
              </a:solidFill>
            </a:endParaRP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5999" y="2263236"/>
            <a:ext cx="5075577" cy="3806683"/>
          </a:xfrm>
        </p:spPr>
      </p:pic>
      <p:sp>
        <p:nvSpPr>
          <p:cNvPr id="5" name="Rectangle 4"/>
          <p:cNvSpPr/>
          <p:nvPr/>
        </p:nvSpPr>
        <p:spPr>
          <a:xfrm>
            <a:off x="1045029" y="1219885"/>
            <a:ext cx="6702878" cy="461665"/>
          </a:xfrm>
          <a:prstGeom prst="rect">
            <a:avLst/>
          </a:prstGeom>
        </p:spPr>
        <p:txBody>
          <a:bodyPr wrap="square">
            <a:spAutoFit/>
          </a:bodyPr>
          <a:lstStyle/>
          <a:p>
            <a:r>
              <a:rPr lang="en-US" sz="2400" dirty="0">
                <a:solidFill>
                  <a:schemeClr val="tx1">
                    <a:lumMod val="65000"/>
                    <a:lumOff val="35000"/>
                  </a:schemeClr>
                </a:solidFill>
              </a:rPr>
              <a:t>Discuss at your table school stories of success</a:t>
            </a:r>
          </a:p>
        </p:txBody>
      </p:sp>
    </p:spTree>
    <p:extLst>
      <p:ext uri="{BB962C8B-B14F-4D97-AF65-F5344CB8AC3E}">
        <p14:creationId xmlns:p14="http://schemas.microsoft.com/office/powerpoint/2010/main" val="888455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 Master">
  <a:themeElements>
    <a:clrScheme name="SACE">
      <a:dk1>
        <a:sysClr val="windowText" lastClr="000000"/>
      </a:dk1>
      <a:lt1>
        <a:sysClr val="window" lastClr="FFFFFF"/>
      </a:lt1>
      <a:dk2>
        <a:srgbClr val="000000"/>
      </a:dk2>
      <a:lt2>
        <a:srgbClr val="FFFFFF"/>
      </a:lt2>
      <a:accent1>
        <a:srgbClr val="FF6319"/>
      </a:accent1>
      <a:accent2>
        <a:srgbClr val="2D2E2F"/>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 PowerPoint 4-3 Template.potx" id="{847C2B9D-5D84-49E8-8A78-CFFDA7F79DF3}" vid="{9F3E6D43-E117-4551-BCE0-A8647BE1CD70}"/>
    </a:ext>
  </a:extLst>
</a:theme>
</file>

<file path=ppt/theme/theme2.xml><?xml version="1.0" encoding="utf-8"?>
<a:theme xmlns:a="http://schemas.openxmlformats.org/drawingml/2006/main" name="Content with Sub heading Master">
  <a:themeElements>
    <a:clrScheme name="SACE">
      <a:dk1>
        <a:sysClr val="windowText" lastClr="000000"/>
      </a:dk1>
      <a:lt1>
        <a:sysClr val="window" lastClr="FFFFFF"/>
      </a:lt1>
      <a:dk2>
        <a:srgbClr val="000000"/>
      </a:dk2>
      <a:lt2>
        <a:srgbClr val="FFFFFF"/>
      </a:lt2>
      <a:accent1>
        <a:srgbClr val="FF6319"/>
      </a:accent1>
      <a:accent2>
        <a:srgbClr val="2D2E2F"/>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 PowerPoint 4-3 Template.potx" id="{847C2B9D-5D84-49E8-8A78-CFFDA7F79DF3}" vid="{09BE4750-7742-408C-916C-478E6A0F250B}"/>
    </a:ext>
  </a:extLst>
</a:theme>
</file>

<file path=ppt/theme/theme3.xml><?xml version="1.0" encoding="utf-8"?>
<a:theme xmlns:a="http://schemas.openxmlformats.org/drawingml/2006/main" name="Cover Master">
  <a:themeElements>
    <a:clrScheme name="SACE">
      <a:dk1>
        <a:sysClr val="windowText" lastClr="000000"/>
      </a:dk1>
      <a:lt1>
        <a:sysClr val="window" lastClr="FFFFFF"/>
      </a:lt1>
      <a:dk2>
        <a:srgbClr val="000000"/>
      </a:dk2>
      <a:lt2>
        <a:srgbClr val="FFFFFF"/>
      </a:lt2>
      <a:accent1>
        <a:srgbClr val="FF6319"/>
      </a:accent1>
      <a:accent2>
        <a:srgbClr val="2D2E2F"/>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 PowerPoint 4-3 Template.potx" id="{847C2B9D-5D84-49E8-8A78-CFFDA7F79DF3}" vid="{82F2117C-D353-4801-93E6-F9510E92CC0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CB029ECD6D85427BAD5E1D35DE4A29A4" version="1.0.0">
  <systemFields>
    <field name="Objective-Id">
      <value order="0">A797970</value>
    </field>
    <field name="Objective-Title">
      <value order="0">V2 SACE Managers Conference PowerPoint t1, 2019 - Fixed printable</value>
    </field>
    <field name="Objective-Description">
      <value order="0"/>
    </field>
    <field name="Objective-CreationStamp">
      <value order="0">2019-02-13T08:10:25Z</value>
    </field>
    <field name="Objective-IsApproved">
      <value order="0">false</value>
    </field>
    <field name="Objective-IsPublished">
      <value order="0">false</value>
    </field>
    <field name="Objective-DatePublished">
      <value order="0"/>
    </field>
    <field name="Objective-ModificationStamp">
      <value order="0">2019-02-26T21:49:26Z</value>
    </field>
    <field name="Objective-Owner">
      <value order="0">Roanne Berekmeri</value>
    </field>
    <field name="Objective-Path">
      <value order="0">Objective Global Folder:SACE Management:Professional Development (External):SACE Management Conferences:2019:Term 1</value>
    </field>
    <field name="Objective-Parent">
      <value order="0">Term 1</value>
    </field>
    <field name="Objective-State">
      <value order="0">Being Drafted</value>
    </field>
    <field name="Objective-VersionId">
      <value order="0">vA1399032</value>
    </field>
    <field name="Objective-Version">
      <value order="0">0.4</value>
    </field>
    <field name="Objective-VersionNumber">
      <value order="0">4</value>
    </field>
    <field name="Objective-VersionComment">
      <value order="0"/>
    </field>
    <field name="Objective-FileNumber">
      <value order="0">qA17316</value>
    </field>
    <field name="Objective-Classification">
      <value order="0"/>
    </field>
    <field name="Objective-Caveats">
      <value order="0"/>
    </field>
  </systemFields>
  <catalogues/>
</metadata>
</file>

<file path=customXml/itemProps1.xml><?xml version="1.0" encoding="utf-8"?>
<ds:datastoreItem xmlns:ds="http://schemas.openxmlformats.org/officeDocument/2006/customXml" ds:itemID="{5745109E-2DDF-40CB-AC2B-FF9B10C90820}">
  <ds:schemaRefs>
    <ds:schemaRef ds:uri="http://www.objective.com/ecm/document/metadata/CB029ECD6D85427BAD5E1D35DE4A29A4"/>
  </ds:schemaRefs>
</ds:datastoreItem>
</file>

<file path=docProps/app.xml><?xml version="1.0" encoding="utf-8"?>
<Properties xmlns="http://schemas.openxmlformats.org/officeDocument/2006/extended-properties" xmlns:vt="http://schemas.openxmlformats.org/officeDocument/2006/docPropsVTypes">
  <Template>SB PowerPoint - 4_3 Template - without AOC</Template>
  <TotalTime>203</TotalTime>
  <Words>4018</Words>
  <Application>Microsoft Office PowerPoint</Application>
  <PresentationFormat>On-screen Show (4:3)</PresentationFormat>
  <Paragraphs>581</Paragraphs>
  <Slides>59</Slides>
  <Notes>59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59</vt:i4>
      </vt:variant>
    </vt:vector>
  </HeadingPairs>
  <TitlesOfParts>
    <vt:vector size="70" baseType="lpstr">
      <vt:lpstr>Arial</vt:lpstr>
      <vt:lpstr>Arial Narrow</vt:lpstr>
      <vt:lpstr>Calibri</vt:lpstr>
      <vt:lpstr>Roboto</vt:lpstr>
      <vt:lpstr>Roboto Light</vt:lpstr>
      <vt:lpstr>Roboto Medium</vt:lpstr>
      <vt:lpstr>Roboto Thin</vt:lpstr>
      <vt:lpstr>Wingdings</vt:lpstr>
      <vt:lpstr>Content Master</vt:lpstr>
      <vt:lpstr>Content with Sub heading Master</vt:lpstr>
      <vt:lpstr>Cover Master</vt:lpstr>
      <vt:lpstr>Direction of the SACE in 2019 and beyond</vt:lpstr>
      <vt:lpstr>SACE  Management Conference</vt:lpstr>
      <vt:lpstr>Acknowledgement to Country</vt:lpstr>
      <vt:lpstr>PowerPoint Presentation</vt:lpstr>
      <vt:lpstr>PowerPoint Presentation</vt:lpstr>
      <vt:lpstr>Reflections on 2018</vt:lpstr>
      <vt:lpstr>New Targets</vt:lpstr>
      <vt:lpstr>SACE Stage 2 Review</vt:lpstr>
      <vt:lpstr>Sharing Your Success</vt:lpstr>
      <vt:lpstr>PowerPoint Presentation</vt:lpstr>
      <vt:lpstr>PowerPoint Presentation</vt:lpstr>
      <vt:lpstr>Modified Subjects</vt:lpstr>
      <vt:lpstr>Considerations</vt:lpstr>
      <vt:lpstr>New Schools Online Report</vt:lpstr>
      <vt:lpstr>PLATO Course</vt:lpstr>
      <vt:lpstr>Support materials</vt:lpstr>
      <vt:lpstr>Modified FAQs</vt:lpstr>
      <vt:lpstr>PowerPoint Presentation</vt:lpstr>
      <vt:lpstr>Equity of Access</vt:lpstr>
      <vt:lpstr>PowerPoint Presentation</vt:lpstr>
      <vt:lpstr>Clarifying</vt:lpstr>
      <vt:lpstr>New PLATO Courses</vt:lpstr>
      <vt:lpstr>Quality Assurance Panels</vt:lpstr>
      <vt:lpstr>Additional Enhancements</vt:lpstr>
      <vt:lpstr>PLATO Social</vt:lpstr>
      <vt:lpstr>PLATO Social</vt:lpstr>
      <vt:lpstr>Video Conferencing Application</vt:lpstr>
      <vt:lpstr>SACE Coordinators</vt:lpstr>
      <vt:lpstr>Activity</vt:lpstr>
      <vt:lpstr>PowerPoint Presentation</vt:lpstr>
      <vt:lpstr>Subject Renewal Schedule</vt:lpstr>
      <vt:lpstr>Online submission</vt:lpstr>
      <vt:lpstr>PowerPoint Presentation</vt:lpstr>
      <vt:lpstr>PowerPoint Presentation</vt:lpstr>
      <vt:lpstr>PowerPoint Presentation</vt:lpstr>
      <vt:lpstr>PowerPoint Presentation</vt:lpstr>
      <vt:lpstr>PowerPoint Presentation</vt:lpstr>
      <vt:lpstr>Paper subjects: Moderation feedback reports</vt:lpstr>
      <vt:lpstr>Online subjects: Moderation Summary Reports</vt:lpstr>
      <vt:lpstr>PowerPoint Presentation</vt:lpstr>
      <vt:lpstr>PowerPoint Presentation</vt:lpstr>
      <vt:lpstr>PowerPoint Presentation</vt:lpstr>
      <vt:lpstr>Moderation</vt:lpstr>
      <vt:lpstr>Electronic exams </vt:lpstr>
      <vt:lpstr>Electronic Exams 2019</vt:lpstr>
      <vt:lpstr>Electronic Exams 2019</vt:lpstr>
      <vt:lpstr>Special Provisions</vt:lpstr>
      <vt:lpstr>Special Provisions</vt:lpstr>
      <vt:lpstr>Special Provisions</vt:lpstr>
      <vt:lpstr>Special Provisions - Resources</vt:lpstr>
      <vt:lpstr>PowerPoint Presentation</vt:lpstr>
      <vt:lpstr>Stage 1 Planning Support</vt:lpstr>
      <vt:lpstr>Calculators in Stage 2 Exams</vt:lpstr>
      <vt:lpstr>PowerPoint Presentation</vt:lpstr>
      <vt:lpstr>Ask SACE </vt:lpstr>
      <vt:lpstr>Data packs</vt:lpstr>
      <vt:lpstr>PowerPoint Presentation</vt:lpstr>
      <vt:lpstr>SACE Art Show</vt:lpstr>
      <vt:lpstr>PowerPoint Presentation</vt:lpstr>
    </vt:vector>
  </TitlesOfParts>
  <Company>SACE Board of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Berekmeri, Roanne (SACE)</dc:creator>
  <cp:lastModifiedBy>Long, Justin (SACE)</cp:lastModifiedBy>
  <cp:revision>38</cp:revision>
  <cp:lastPrinted>2019-02-15T06:50:35Z</cp:lastPrinted>
  <dcterms:created xsi:type="dcterms:W3CDTF">2019-02-13T06:32:04Z</dcterms:created>
  <dcterms:modified xsi:type="dcterms:W3CDTF">2019-03-04T06:08:51Z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A797970</vt:lpwstr>
  </property>
  <property fmtid="{D5CDD505-2E9C-101B-9397-08002B2CF9AE}" pid="4" name="Objective-Title">
    <vt:lpwstr>V2 SACE Managers Conference PowerPoint t1, 2019 - Fixed printable</vt:lpwstr>
  </property>
  <property fmtid="{D5CDD505-2E9C-101B-9397-08002B2CF9AE}" pid="5" name="Objective-Description">
    <vt:lpwstr/>
  </property>
  <property fmtid="{D5CDD505-2E9C-101B-9397-08002B2CF9AE}" pid="6" name="Objective-CreationStamp">
    <vt:filetime>2019-02-13T08:10:25Z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2019-02-26T21:49:26Z</vt:filetime>
  </property>
  <property fmtid="{D5CDD505-2E9C-101B-9397-08002B2CF9AE}" pid="11" name="Objective-Owner">
    <vt:lpwstr>Roanne Berekmeri</vt:lpwstr>
  </property>
  <property fmtid="{D5CDD505-2E9C-101B-9397-08002B2CF9AE}" pid="12" name="Objective-Path">
    <vt:lpwstr>Objective Global Folder:SACE Management:Professional Development (External):SACE Management Conferences:2019:Term 1</vt:lpwstr>
  </property>
  <property fmtid="{D5CDD505-2E9C-101B-9397-08002B2CF9AE}" pid="13" name="Objective-Parent">
    <vt:lpwstr>Term 1</vt:lpwstr>
  </property>
  <property fmtid="{D5CDD505-2E9C-101B-9397-08002B2CF9AE}" pid="14" name="Objective-State">
    <vt:lpwstr>Being Drafted</vt:lpwstr>
  </property>
  <property fmtid="{D5CDD505-2E9C-101B-9397-08002B2CF9AE}" pid="15" name="Objective-VersionId">
    <vt:lpwstr>vA1399032</vt:lpwstr>
  </property>
  <property fmtid="{D5CDD505-2E9C-101B-9397-08002B2CF9AE}" pid="16" name="Objective-Version">
    <vt:lpwstr>0.4</vt:lpwstr>
  </property>
  <property fmtid="{D5CDD505-2E9C-101B-9397-08002B2CF9AE}" pid="17" name="Objective-VersionNumber">
    <vt:r8>4</vt:r8>
  </property>
  <property fmtid="{D5CDD505-2E9C-101B-9397-08002B2CF9AE}" pid="18" name="Objective-VersionComment">
    <vt:lpwstr/>
  </property>
  <property fmtid="{D5CDD505-2E9C-101B-9397-08002B2CF9AE}" pid="19" name="Objective-FileNumber">
    <vt:lpwstr>qA17316</vt:lpwstr>
  </property>
  <property fmtid="{D5CDD505-2E9C-101B-9397-08002B2CF9AE}" pid="20" name="Objective-Classification">
    <vt:lpwstr/>
  </property>
  <property fmtid="{D5CDD505-2E9C-101B-9397-08002B2CF9AE}" pid="21" name="Objective-Caveats">
    <vt:lpwstr/>
  </property>
  <property fmtid="{D5CDD505-2E9C-101B-9397-08002B2CF9AE}" pid="22" name="Objective-Comment">
    <vt:lpwstr/>
  </property>
</Properties>
</file>