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
  </p:sldMasterIdLst>
  <p:notesMasterIdLst>
    <p:notesMasterId r:id="rId47"/>
  </p:notesMasterIdLst>
  <p:handoutMasterIdLst>
    <p:handoutMasterId r:id="rId48"/>
  </p:handoutMasterIdLst>
  <p:sldIdLst>
    <p:sldId id="351" r:id="rId3"/>
    <p:sldId id="374" r:id="rId4"/>
    <p:sldId id="372" r:id="rId5"/>
    <p:sldId id="393" r:id="rId6"/>
    <p:sldId id="258" r:id="rId7"/>
    <p:sldId id="375" r:id="rId8"/>
    <p:sldId id="396" r:id="rId9"/>
    <p:sldId id="389" r:id="rId10"/>
    <p:sldId id="260" r:id="rId11"/>
    <p:sldId id="330" r:id="rId12"/>
    <p:sldId id="394" r:id="rId13"/>
    <p:sldId id="357" r:id="rId14"/>
    <p:sldId id="390" r:id="rId15"/>
    <p:sldId id="338" r:id="rId16"/>
    <p:sldId id="391" r:id="rId17"/>
    <p:sldId id="364" r:id="rId18"/>
    <p:sldId id="339" r:id="rId19"/>
    <p:sldId id="370" r:id="rId20"/>
    <p:sldId id="340" r:id="rId21"/>
    <p:sldId id="286" r:id="rId22"/>
    <p:sldId id="376" r:id="rId23"/>
    <p:sldId id="266" r:id="rId24"/>
    <p:sldId id="377" r:id="rId25"/>
    <p:sldId id="378" r:id="rId26"/>
    <p:sldId id="365" r:id="rId27"/>
    <p:sldId id="334" r:id="rId28"/>
    <p:sldId id="397" r:id="rId29"/>
    <p:sldId id="259" r:id="rId30"/>
    <p:sldId id="380" r:id="rId31"/>
    <p:sldId id="385" r:id="rId32"/>
    <p:sldId id="379" r:id="rId33"/>
    <p:sldId id="381" r:id="rId34"/>
    <p:sldId id="382" r:id="rId35"/>
    <p:sldId id="384" r:id="rId36"/>
    <p:sldId id="383" r:id="rId37"/>
    <p:sldId id="392" r:id="rId38"/>
    <p:sldId id="354" r:id="rId39"/>
    <p:sldId id="395" r:id="rId40"/>
    <p:sldId id="386" r:id="rId41"/>
    <p:sldId id="355" r:id="rId42"/>
    <p:sldId id="359" r:id="rId43"/>
    <p:sldId id="387" r:id="rId44"/>
    <p:sldId id="313" r:id="rId45"/>
    <p:sldId id="368" r:id="rId4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 " initials=" "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D0FF"/>
    <a:srgbClr val="0070C6"/>
    <a:srgbClr val="C5EB71"/>
    <a:srgbClr val="168EF2"/>
    <a:srgbClr val="00339A"/>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48356" autoAdjust="0"/>
  </p:normalViewPr>
  <p:slideViewPr>
    <p:cSldViewPr>
      <p:cViewPr varScale="1">
        <p:scale>
          <a:sx n="53" d="100"/>
          <a:sy n="53"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2646" y="-21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13A6C84D-8AB7-403D-A4F6-9366B3792926}" type="datetimeFigureOut">
              <a:rPr lang="en-AU" smtClean="0"/>
              <a:t>20/06/2017</a:t>
            </a:fld>
            <a:endParaRPr lang="en-AU"/>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D6C5428F-E380-4F98-A04C-11E4FC1657ED}" type="slidenum">
              <a:rPr lang="en-AU" smtClean="0"/>
              <a:t>‹#›</a:t>
            </a:fld>
            <a:endParaRPr lang="en-AU"/>
          </a:p>
        </p:txBody>
      </p:sp>
    </p:spTree>
    <p:extLst>
      <p:ext uri="{BB962C8B-B14F-4D97-AF65-F5344CB8AC3E}">
        <p14:creationId xmlns:p14="http://schemas.microsoft.com/office/powerpoint/2010/main" val="1579555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atin typeface="Arial" panose="020B0604020202020204" pitchFamily="34" charset="0"/>
              </a:defRPr>
            </a:lvl1pPr>
          </a:lstStyle>
          <a:p>
            <a:fld id="{7EAA03D3-1C5F-404A-9DF6-576BF191B849}" type="datetimeFigureOut">
              <a:rPr lang="en-AU" smtClean="0"/>
              <a:pPr/>
              <a:t>20/06/2017</a:t>
            </a:fld>
            <a:endParaRPr lang="en-AU"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atin typeface="Arial" panose="020B0604020202020204" pitchFamily="34" charset="0"/>
              </a:defRPr>
            </a:lvl1pPr>
          </a:lstStyle>
          <a:p>
            <a:fld id="{50EBECA8-7B37-4E9D-9FB5-11127C7CBF61}" type="slidenum">
              <a:rPr lang="en-AU" smtClean="0"/>
              <a:pPr/>
              <a:t>‹#›</a:t>
            </a:fld>
            <a:endParaRPr lang="en-AU" dirty="0"/>
          </a:p>
        </p:txBody>
      </p:sp>
    </p:spTree>
    <p:extLst>
      <p:ext uri="{BB962C8B-B14F-4D97-AF65-F5344CB8AC3E}">
        <p14:creationId xmlns:p14="http://schemas.microsoft.com/office/powerpoint/2010/main" val="369698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338388" cy="1754187"/>
          </a:xfrm>
        </p:spPr>
      </p:sp>
      <p:sp>
        <p:nvSpPr>
          <p:cNvPr id="3" name="Notes Placeholder 2"/>
          <p:cNvSpPr>
            <a:spLocks noGrp="1"/>
          </p:cNvSpPr>
          <p:nvPr>
            <p:ph type="body" idx="1"/>
          </p:nvPr>
        </p:nvSpPr>
        <p:spPr>
          <a:xfrm>
            <a:off x="588938" y="3525540"/>
            <a:ext cx="5723632" cy="4248472"/>
          </a:xfrm>
        </p:spPr>
        <p:txBody>
          <a:bodyPr/>
          <a:lstStyle/>
          <a:p>
            <a:r>
              <a:rPr lang="en-US" sz="1200" kern="1200" dirty="0" smtClean="0">
                <a:solidFill>
                  <a:schemeClr val="tx1"/>
                </a:solidFill>
                <a:effectLst/>
                <a:ea typeface="+mn-ea"/>
                <a:cs typeface="+mn-cs"/>
              </a:rPr>
              <a:t>For timing see Stage 2 Workshop Overview A601707</a:t>
            </a:r>
          </a:p>
        </p:txBody>
      </p:sp>
      <p:sp>
        <p:nvSpPr>
          <p:cNvPr id="4" name="Slide Number Placeholder 3"/>
          <p:cNvSpPr>
            <a:spLocks noGrp="1"/>
          </p:cNvSpPr>
          <p:nvPr>
            <p:ph type="sldNum" sz="quarter" idx="10"/>
          </p:nvPr>
        </p:nvSpPr>
        <p:spPr/>
        <p:txBody>
          <a:bodyPr/>
          <a:lstStyle/>
          <a:p>
            <a:fld id="{50EBECA8-7B37-4E9D-9FB5-11127C7CBF61}" type="slidenum">
              <a:rPr lang="en-AU" smtClean="0"/>
              <a:t>1</a:t>
            </a:fld>
            <a:endParaRPr lang="en-AU"/>
          </a:p>
        </p:txBody>
      </p:sp>
      <p:sp>
        <p:nvSpPr>
          <p:cNvPr id="5" name="TextBox 4"/>
          <p:cNvSpPr txBox="1"/>
          <p:nvPr/>
        </p:nvSpPr>
        <p:spPr>
          <a:xfrm>
            <a:off x="3685282" y="1149276"/>
            <a:ext cx="2376264" cy="1661993"/>
          </a:xfrm>
          <a:prstGeom prst="rect">
            <a:avLst/>
          </a:prstGeom>
          <a:noFill/>
        </p:spPr>
        <p:txBody>
          <a:bodyPr wrap="square" rtlCol="0">
            <a:spAutoFit/>
          </a:bodyPr>
          <a:lstStyle/>
          <a:p>
            <a:pPr lvl="0"/>
            <a:r>
              <a:rPr lang="en-US" sz="1200" dirty="0">
                <a:latin typeface="Arial" panose="020B0604020202020204" pitchFamily="34" charset="0"/>
                <a:cs typeface="Arial" panose="020B0604020202020204" pitchFamily="34" charset="0"/>
              </a:rPr>
              <a:t>Welcome</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Introductions – presenters and other SACE colleagues present</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Sign-in, evacuation and housekeeping </a:t>
            </a:r>
          </a:p>
          <a:p>
            <a:endParaRPr lang="en-AU" dirty="0"/>
          </a:p>
        </p:txBody>
      </p:sp>
    </p:spTree>
    <p:extLst>
      <p:ext uri="{BB962C8B-B14F-4D97-AF65-F5344CB8AC3E}">
        <p14:creationId xmlns:p14="http://schemas.microsoft.com/office/powerpoint/2010/main" val="328823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will provide an </a:t>
            </a:r>
            <a:r>
              <a:rPr lang="en-US" sz="1200" b="1" dirty="0" smtClean="0"/>
              <a:t>overview of</a:t>
            </a:r>
            <a:r>
              <a:rPr lang="en-US" sz="1200" b="1" baseline="0" dirty="0" smtClean="0"/>
              <a:t> elements of the subject outline, </a:t>
            </a:r>
            <a:r>
              <a:rPr lang="en-US" sz="1200" baseline="0" dirty="0" smtClean="0"/>
              <a:t>which are applicable to all Stage 2 science subjects.</a:t>
            </a:r>
            <a:endParaRPr lang="en-US" sz="1200" dirty="0" smtClean="0"/>
          </a:p>
          <a:p>
            <a:endParaRPr lang="en-US" sz="800" dirty="0" smtClean="0"/>
          </a:p>
          <a:p>
            <a:r>
              <a:rPr lang="en-US" sz="1200" dirty="0" smtClean="0"/>
              <a:t>The redeveloped subjects retain the same basic structure as the current SACE subject outlines for all subjects, with capabilities, LRs, </a:t>
            </a:r>
            <a:r>
              <a:rPr lang="en-US" dirty="0" smtClean="0"/>
              <a:t>ADCs, PS </a:t>
            </a:r>
            <a:r>
              <a:rPr lang="en-US" dirty="0" err="1" smtClean="0"/>
              <a:t>etc</a:t>
            </a:r>
            <a:r>
              <a:rPr lang="en-US" dirty="0" smtClean="0"/>
              <a:t> </a:t>
            </a:r>
            <a:r>
              <a:rPr lang="en-US" sz="1200" dirty="0" smtClean="0"/>
              <a:t>so the structure of the subject outlines would</a:t>
            </a:r>
            <a:r>
              <a:rPr lang="en-US" sz="1200" baseline="0" dirty="0" smtClean="0"/>
              <a:t> </a:t>
            </a:r>
            <a:r>
              <a:rPr lang="en-US" sz="1200" dirty="0" smtClean="0"/>
              <a:t>be familiar to you.</a:t>
            </a:r>
          </a:p>
          <a:p>
            <a:endParaRPr lang="en-US" sz="1200" baseline="0" dirty="0" smtClean="0"/>
          </a:p>
          <a:p>
            <a:r>
              <a:rPr lang="en-AU" sz="1200" b="0" i="0" u="none" strike="noStrike" kern="1200" baseline="0" dirty="0" smtClean="0">
                <a:solidFill>
                  <a:schemeClr val="tx1"/>
                </a:solidFill>
                <a:ea typeface="+mn-ea"/>
                <a:cs typeface="+mn-cs"/>
              </a:rPr>
              <a:t>The learning requirements continue to have the same purpose; they describe the essential elements of the subject. They summarise the knowledge, skills, and understandings that students are expected to develop and demonstrate through learning in the subject.</a:t>
            </a:r>
          </a:p>
          <a:p>
            <a:endParaRPr lang="en-US" sz="1200" b="0" i="0" baseline="0" dirty="0" smtClean="0">
              <a:cs typeface="Arial" panose="020B0604020202020204" pitchFamily="34" charset="0"/>
            </a:endParaRPr>
          </a:p>
          <a:p>
            <a:r>
              <a:rPr lang="en-US" b="0" i="0" u="none" baseline="0" dirty="0" smtClean="0"/>
              <a:t>As is the current subject outline, the Assessment Design Criteria are based on the Learning Requirements, and the levels of achievement are described by the Performance Standards. The capabilities are woven throughout.</a:t>
            </a:r>
            <a:endParaRPr lang="en-AU" b="0" i="0" u="none" baseline="0" dirty="0" smtClean="0"/>
          </a:p>
          <a:p>
            <a:endParaRPr lang="en-AU" dirty="0"/>
          </a:p>
        </p:txBody>
      </p:sp>
      <p:sp>
        <p:nvSpPr>
          <p:cNvPr id="4" name="Slide Number Placeholder 3"/>
          <p:cNvSpPr>
            <a:spLocks noGrp="1"/>
          </p:cNvSpPr>
          <p:nvPr>
            <p:ph type="sldNum" sz="quarter" idx="10"/>
          </p:nvPr>
        </p:nvSpPr>
        <p:spPr/>
        <p:txBody>
          <a:bodyPr/>
          <a:lstStyle/>
          <a:p>
            <a:fld id="{50EBECA8-7B37-4E9D-9FB5-11127C7CBF61}" type="slidenum">
              <a:rPr lang="en-AU" smtClean="0"/>
              <a:t>10</a:t>
            </a:fld>
            <a:endParaRPr lang="en-AU"/>
          </a:p>
        </p:txBody>
      </p:sp>
    </p:spTree>
    <p:extLst>
      <p:ext uri="{BB962C8B-B14F-4D97-AF65-F5344CB8AC3E}">
        <p14:creationId xmlns:p14="http://schemas.microsoft.com/office/powerpoint/2010/main" val="240746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476750" cy="3357562"/>
          </a:xfrm>
        </p:spPr>
      </p:sp>
      <p:sp>
        <p:nvSpPr>
          <p:cNvPr id="3" name="Notes Placeholder 2"/>
          <p:cNvSpPr>
            <a:spLocks noGrp="1"/>
          </p:cNvSpPr>
          <p:nvPr>
            <p:ph type="body" idx="1"/>
          </p:nvPr>
        </p:nvSpPr>
        <p:spPr>
          <a:xfrm>
            <a:off x="948978" y="4677668"/>
            <a:ext cx="4464496" cy="172819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Run through these very briefly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And those who are teaching Stage 1 will be familiar with all these</a:t>
            </a:r>
          </a:p>
        </p:txBody>
      </p:sp>
      <p:sp>
        <p:nvSpPr>
          <p:cNvPr id="4" name="Slide Number Placeholder 3"/>
          <p:cNvSpPr>
            <a:spLocks noGrp="1"/>
          </p:cNvSpPr>
          <p:nvPr>
            <p:ph type="sldNum" sz="quarter" idx="10"/>
          </p:nvPr>
        </p:nvSpPr>
        <p:spPr/>
        <p:txBody>
          <a:bodyPr/>
          <a:lstStyle/>
          <a:p>
            <a:fld id="{50EBECA8-7B37-4E9D-9FB5-11127C7CBF61}" type="slidenum">
              <a:rPr lang="en-AU" smtClean="0"/>
              <a:t>11</a:t>
            </a:fld>
            <a:endParaRPr lang="en-AU"/>
          </a:p>
        </p:txBody>
      </p:sp>
    </p:spTree>
    <p:extLst>
      <p:ext uri="{BB962C8B-B14F-4D97-AF65-F5344CB8AC3E}">
        <p14:creationId xmlns:p14="http://schemas.microsoft.com/office/powerpoint/2010/main" val="335290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562350" cy="2671762"/>
          </a:xfrm>
        </p:spPr>
      </p:sp>
      <p:sp>
        <p:nvSpPr>
          <p:cNvPr id="3" name="Notes Placeholder 2"/>
          <p:cNvSpPr>
            <a:spLocks noGrp="1"/>
          </p:cNvSpPr>
          <p:nvPr>
            <p:ph type="body" idx="1"/>
          </p:nvPr>
        </p:nvSpPr>
        <p:spPr>
          <a:xfrm>
            <a:off x="732954" y="3453532"/>
            <a:ext cx="5435600" cy="590465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Page 5 of booklet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Review new emphases</a:t>
            </a:r>
            <a:endParaRPr lang="en-US" sz="1200" i="0"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Students need practice in deconstructing a problem e.g. how often should you wash your bath towel?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Qs probably</a:t>
            </a:r>
            <a:r>
              <a:rPr lang="en-US" sz="1200" b="0" baseline="0" dirty="0" smtClean="0"/>
              <a:t> don’t have a single 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Should talk in class about how ideas could be tested without having to formally design an investigation but may discuss a design as a group to get in practice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Potential for Qs in the exam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Factors to be controlled: may be presented in table 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Consider the range of different types of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Distinguish</a:t>
            </a:r>
            <a:r>
              <a:rPr lang="en-US" sz="1200" b="0" baseline="0" dirty="0" smtClean="0"/>
              <a:t> between data that can be extrapolated or not e.g. mass vs terminal graph if extrapolated might show an ‘object’ with 0 mass </a:t>
            </a:r>
            <a:endParaRPr lang="en-US" sz="1200" b="1"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12</a:t>
            </a:fld>
            <a:endParaRPr lang="en-AU"/>
          </a:p>
        </p:txBody>
      </p:sp>
    </p:spTree>
    <p:extLst>
      <p:ext uri="{BB962C8B-B14F-4D97-AF65-F5344CB8AC3E}">
        <p14:creationId xmlns:p14="http://schemas.microsoft.com/office/powerpoint/2010/main" val="335290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562350" cy="2671762"/>
          </a:xfrm>
        </p:spPr>
      </p:sp>
      <p:sp>
        <p:nvSpPr>
          <p:cNvPr id="3" name="Notes Placeholder 2"/>
          <p:cNvSpPr>
            <a:spLocks noGrp="1"/>
          </p:cNvSpPr>
          <p:nvPr>
            <p:ph type="body" idx="1"/>
          </p:nvPr>
        </p:nvSpPr>
        <p:spPr>
          <a:xfrm>
            <a:off x="732954" y="3453532"/>
            <a:ext cx="5435600" cy="590465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Uncertainty: specific discussion of errors and their impact on results and hence on the quality of the conclusion.  Students need to avoid generic responses.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Limitations: consider the limitation of the conclusion in the light of the limited investigation undertaken and range of errors</a:t>
            </a:r>
          </a:p>
        </p:txBody>
      </p:sp>
      <p:sp>
        <p:nvSpPr>
          <p:cNvPr id="4" name="Slide Number Placeholder 3"/>
          <p:cNvSpPr>
            <a:spLocks noGrp="1"/>
          </p:cNvSpPr>
          <p:nvPr>
            <p:ph type="sldNum" sz="quarter" idx="10"/>
          </p:nvPr>
        </p:nvSpPr>
        <p:spPr/>
        <p:txBody>
          <a:bodyPr/>
          <a:lstStyle/>
          <a:p>
            <a:fld id="{50EBECA8-7B37-4E9D-9FB5-11127C7CBF61}" type="slidenum">
              <a:rPr lang="en-AU" smtClean="0"/>
              <a:t>13</a:t>
            </a:fld>
            <a:endParaRPr lang="en-AU"/>
          </a:p>
        </p:txBody>
      </p:sp>
    </p:spTree>
    <p:extLst>
      <p:ext uri="{BB962C8B-B14F-4D97-AF65-F5344CB8AC3E}">
        <p14:creationId xmlns:p14="http://schemas.microsoft.com/office/powerpoint/2010/main" val="335290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Refocus onto the skills in LHS</a:t>
            </a:r>
          </a:p>
          <a:p>
            <a:endParaRPr lang="en-US" b="0" baseline="0" dirty="0" smtClean="0"/>
          </a:p>
          <a:p>
            <a:r>
              <a:rPr lang="en-US" b="0" baseline="0" dirty="0" smtClean="0"/>
              <a:t>Discussion time 15 mins - maybe</a:t>
            </a:r>
          </a:p>
          <a:p>
            <a:endParaRPr lang="en-US" b="0" baseline="0" dirty="0" smtClean="0"/>
          </a:p>
          <a:p>
            <a:r>
              <a:rPr lang="en-US" b="0" baseline="0" dirty="0" smtClean="0"/>
              <a:t>Examples of ways to enhance student’s knowledge and application of these on RHS</a:t>
            </a:r>
          </a:p>
          <a:p>
            <a:endParaRPr lang="en-US" b="0" baseline="0" dirty="0" smtClean="0"/>
          </a:p>
          <a:p>
            <a:r>
              <a:rPr lang="en-US" b="1" baseline="0" dirty="0" smtClean="0"/>
              <a:t>Explicit teaching of language</a:t>
            </a:r>
          </a:p>
          <a:p>
            <a:endParaRPr lang="en-US" b="0" baseline="0" dirty="0" smtClean="0"/>
          </a:p>
          <a:p>
            <a:r>
              <a:rPr lang="en-US" b="1" baseline="0" dirty="0" smtClean="0"/>
              <a:t>Integrate into the teaching of the content</a:t>
            </a:r>
          </a:p>
          <a:p>
            <a:endParaRPr lang="en-US" b="0" baseline="0" dirty="0" smtClean="0"/>
          </a:p>
          <a:p>
            <a:r>
              <a:rPr lang="en-US" b="0" baseline="0" dirty="0" smtClean="0"/>
              <a:t>Give opportunities to use the language e.g. in deconstructing a problem </a:t>
            </a:r>
          </a:p>
        </p:txBody>
      </p:sp>
      <p:sp>
        <p:nvSpPr>
          <p:cNvPr id="4" name="Slide Number Placeholder 3"/>
          <p:cNvSpPr>
            <a:spLocks noGrp="1"/>
          </p:cNvSpPr>
          <p:nvPr>
            <p:ph type="sldNum" sz="quarter" idx="10"/>
          </p:nvPr>
        </p:nvSpPr>
        <p:spPr/>
        <p:txBody>
          <a:bodyPr/>
          <a:lstStyle/>
          <a:p>
            <a:fld id="{50EBECA8-7B37-4E9D-9FB5-11127C7CBF61}" type="slidenum">
              <a:rPr lang="en-AU" smtClean="0"/>
              <a:t>14</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573088"/>
            <a:ext cx="2051050" cy="1538287"/>
          </a:xfrm>
        </p:spPr>
      </p:sp>
      <p:sp>
        <p:nvSpPr>
          <p:cNvPr id="3" name="Notes Placeholder 2"/>
          <p:cNvSpPr>
            <a:spLocks noGrp="1"/>
          </p:cNvSpPr>
          <p:nvPr>
            <p:ph type="body" idx="1"/>
          </p:nvPr>
        </p:nvSpPr>
        <p:spPr>
          <a:xfrm>
            <a:off x="516930" y="2157388"/>
            <a:ext cx="5976664" cy="7560840"/>
          </a:xfrm>
        </p:spPr>
        <p:txBody>
          <a:bodyPr/>
          <a:lstStyle/>
          <a:p>
            <a:endParaRPr lang="en-US" sz="800" baseline="0" dirty="0" smtClean="0"/>
          </a:p>
          <a:p>
            <a:r>
              <a:rPr lang="en-US" sz="1600" b="1" dirty="0" smtClean="0"/>
              <a:t>Stress that our interpretation of SHE</a:t>
            </a:r>
            <a:r>
              <a:rPr lang="en-US" sz="1600" b="1" baseline="0" dirty="0" smtClean="0"/>
              <a:t> is the interaction between science and society.</a:t>
            </a:r>
          </a:p>
          <a:p>
            <a:endParaRPr lang="en-US" sz="1600" b="1" baseline="0" dirty="0" smtClean="0"/>
          </a:p>
          <a:p>
            <a:r>
              <a:rPr lang="en-US" sz="1600" b="1" baseline="0" dirty="0" smtClean="0"/>
              <a:t>This is a two-way interaction</a:t>
            </a:r>
          </a:p>
          <a:p>
            <a:endParaRPr lang="en-US" sz="1600" b="1" baseline="0" dirty="0" smtClean="0"/>
          </a:p>
          <a:p>
            <a:r>
              <a:rPr lang="en-US" sz="1600" b="1" baseline="0" dirty="0" smtClean="0"/>
              <a:t>Note:</a:t>
            </a:r>
          </a:p>
          <a:p>
            <a:endParaRPr lang="en-US" sz="1600" b="1" baseline="0" dirty="0" smtClean="0"/>
          </a:p>
          <a:p>
            <a:r>
              <a:rPr lang="en-US" sz="1600" b="1" baseline="0" dirty="0" smtClean="0"/>
              <a:t>R – 10 is largely historical, one-off she discussion using ACARA curriculum.</a:t>
            </a:r>
          </a:p>
          <a:p>
            <a:endParaRPr lang="en-US" sz="1600" b="1" baseline="0" dirty="0" smtClean="0"/>
          </a:p>
          <a:p>
            <a:r>
              <a:rPr lang="en-US" sz="1600" b="1" baseline="0" dirty="0" smtClean="0"/>
              <a:t>In SACE , SHE has been broadened.</a:t>
            </a:r>
          </a:p>
          <a:p>
            <a:endParaRPr lang="en-US" sz="1600" b="1" baseline="0" dirty="0" smtClean="0"/>
          </a:p>
          <a:p>
            <a:r>
              <a:rPr lang="en-US" sz="1600" b="1" baseline="0" dirty="0" smtClean="0"/>
              <a:t>Turn to page 7 in booklet</a:t>
            </a:r>
          </a:p>
          <a:p>
            <a:endParaRPr lang="en-US"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15</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562350" cy="2671762"/>
          </a:xfrm>
        </p:spPr>
      </p:sp>
      <p:sp>
        <p:nvSpPr>
          <p:cNvPr id="3" name="Notes Placeholder 2"/>
          <p:cNvSpPr>
            <a:spLocks noGrp="1"/>
          </p:cNvSpPr>
          <p:nvPr>
            <p:ph type="body" idx="1"/>
          </p:nvPr>
        </p:nvSpPr>
        <p:spPr>
          <a:xfrm>
            <a:off x="732954" y="3453532"/>
            <a:ext cx="5435600" cy="5904656"/>
          </a:xfrm>
        </p:spPr>
        <p:txBody>
          <a:bodyPr/>
          <a:lstStyle/>
          <a:p>
            <a:r>
              <a:rPr lang="en-US" b="1" baseline="0" dirty="0" smtClean="0"/>
              <a:t>Was covered in Stage 1 w/shops.</a:t>
            </a:r>
          </a:p>
          <a:p>
            <a:endParaRPr lang="en-US" sz="1200" b="1" baseline="0" dirty="0" smtClean="0"/>
          </a:p>
          <a:p>
            <a:r>
              <a:rPr lang="en-US" sz="1200" b="1" baseline="0" dirty="0" smtClean="0"/>
              <a:t>Review key concepts etc.</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t>Explicit teaching of the concepts</a:t>
            </a:r>
          </a:p>
          <a:p>
            <a:endParaRPr lang="en-US" sz="1200" b="1" baseline="0" dirty="0" smtClean="0"/>
          </a:p>
          <a:p>
            <a:r>
              <a:rPr lang="en-US" sz="1200" b="1" baseline="0" dirty="0" smtClean="0"/>
              <a:t>Just because this only takes 1½ pages at the front of the subject outline doesn’t mean you only need to spend one lesson on it.</a:t>
            </a:r>
          </a:p>
          <a:p>
            <a:endParaRPr lang="en-US" sz="1200" b="1" baseline="0" dirty="0" smtClean="0"/>
          </a:p>
          <a:p>
            <a:r>
              <a:rPr lang="en-US" sz="1200" b="1" baseline="0" dirty="0" smtClean="0"/>
              <a:t>Students MUST be able to tell you about each of the key concepts – not just from memory but be able to explain what they mean and discuss examples.  They need to be able to recognise how and where they apply in specific contexts.</a:t>
            </a:r>
          </a:p>
          <a:p>
            <a:endParaRPr lang="en-US" sz="1200" b="1" baseline="0" dirty="0" smtClean="0"/>
          </a:p>
          <a:p>
            <a:r>
              <a:rPr lang="en-US" sz="1200" b="1" baseline="0" dirty="0" smtClean="0"/>
              <a:t>They should be encouraged to bring specific examples e.g. from newspaper/magazine cutting or from online sites</a:t>
            </a:r>
            <a:r>
              <a:rPr lang="en-US" sz="1200" b="0" baseline="0" dirty="0" smtClean="0"/>
              <a:t>.  It is more than just history!!</a:t>
            </a:r>
            <a:endParaRPr lang="en-US" sz="1200" b="1" baseline="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16</a:t>
            </a:fld>
            <a:endParaRPr lang="en-AU"/>
          </a:p>
        </p:txBody>
      </p:sp>
    </p:spTree>
    <p:extLst>
      <p:ext uri="{BB962C8B-B14F-4D97-AF65-F5344CB8AC3E}">
        <p14:creationId xmlns:p14="http://schemas.microsoft.com/office/powerpoint/2010/main" val="335290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573088"/>
            <a:ext cx="2051050" cy="1538287"/>
          </a:xfrm>
        </p:spPr>
      </p:sp>
      <p:sp>
        <p:nvSpPr>
          <p:cNvPr id="3" name="Notes Placeholder 2"/>
          <p:cNvSpPr>
            <a:spLocks noGrp="1"/>
          </p:cNvSpPr>
          <p:nvPr>
            <p:ph type="body" idx="1"/>
          </p:nvPr>
        </p:nvSpPr>
        <p:spPr>
          <a:xfrm>
            <a:off x="516930" y="2157388"/>
            <a:ext cx="5976664" cy="7560840"/>
          </a:xfrm>
        </p:spPr>
        <p:txBody>
          <a:bodyPr/>
          <a:lstStyle/>
          <a:p>
            <a:endParaRPr lang="en-US" sz="800" baseline="0" dirty="0" smtClean="0"/>
          </a:p>
          <a:p>
            <a:r>
              <a:rPr lang="en-US" dirty="0" smtClean="0"/>
              <a:t>Consider </a:t>
            </a:r>
            <a:r>
              <a:rPr lang="en-US" b="1" dirty="0" smtClean="0"/>
              <a:t>one</a:t>
            </a:r>
            <a:r>
              <a:rPr lang="en-US" dirty="0" smtClean="0"/>
              <a:t> example of science as a human endeavour that could be integrated in a class discussion – probably AGBOT.</a:t>
            </a:r>
          </a:p>
          <a:p>
            <a:endParaRPr lang="en-US" dirty="0" smtClean="0"/>
          </a:p>
          <a:p>
            <a:r>
              <a:rPr lang="en-US" dirty="0" smtClean="0"/>
              <a:t>Talk about how this shows influence, interaction, government, universities, industry, biology, chemistry,</a:t>
            </a:r>
            <a:r>
              <a:rPr lang="en-US" baseline="0" dirty="0" smtClean="0"/>
              <a:t> EES, physics </a:t>
            </a:r>
            <a:r>
              <a:rPr lang="en-US" baseline="0" dirty="0" err="1" smtClean="0"/>
              <a:t>etc</a:t>
            </a:r>
            <a:endParaRPr lang="en-US" baseline="0" dirty="0" smtClean="0"/>
          </a:p>
          <a:p>
            <a:endParaRPr lang="en-US" baseline="0" dirty="0" smtClean="0"/>
          </a:p>
          <a:p>
            <a:r>
              <a:rPr lang="en-US" baseline="0" dirty="0" smtClean="0"/>
              <a:t>Talk about how articles can be used to do the same sort of thing.</a:t>
            </a:r>
          </a:p>
          <a:p>
            <a:endParaRPr lang="en-US" baseline="0" dirty="0" smtClean="0"/>
          </a:p>
          <a:p>
            <a:r>
              <a:rPr lang="en-US" baseline="0" dirty="0" smtClean="0"/>
              <a:t>Then handout yellow page with mention of copyright issues and re-collection of pages.</a:t>
            </a:r>
            <a:endParaRPr lang="en-US"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17</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Brainstorm around the table – what approach has been used in Stage 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cs typeface="Arial" panose="020B0604020202020204" pitchFamily="34" charset="0"/>
              </a:rPr>
              <a:t>New resources discovered?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Don’t go into assessment task at this 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Note: 10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Notes for Discussion (pointers for teachers to think about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Consider the use of the person symbols.</a:t>
            </a: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Local,</a:t>
            </a:r>
            <a:r>
              <a:rPr lang="en-US" sz="1200" b="0" baseline="0" dirty="0" smtClean="0"/>
              <a:t> contemporary </a:t>
            </a:r>
            <a:r>
              <a:rPr lang="en-US" sz="1200" b="0" dirty="0" smtClean="0"/>
              <a:t>examples during teaching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Use SHE as a context for</a:t>
            </a:r>
            <a:r>
              <a:rPr lang="en-US" sz="1200" b="0" baseline="0" dirty="0" smtClean="0"/>
              <a:t> teaching – can come back to this later in the workshop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No need to get feedback from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Need</a:t>
            </a:r>
            <a:r>
              <a:rPr lang="en-US" sz="1200" b="1" baseline="0" dirty="0" smtClean="0"/>
              <a:t> to take their thoughts back to school</a:t>
            </a:r>
            <a:r>
              <a:rPr lang="en-US" sz="1200" b="1" dirty="0" smtClean="0"/>
              <a:t> </a:t>
            </a:r>
            <a:r>
              <a:rPr lang="en-US" sz="1200" b="1" baseline="0" dirty="0" smtClean="0"/>
              <a:t>and develop ideas further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Resources Handouts</a:t>
            </a:r>
            <a:r>
              <a:rPr lang="en-US" sz="1200" b="1" dirty="0" smtClean="0"/>
              <a:t> – if you can’t find anything here you’re not really trying!</a:t>
            </a:r>
          </a:p>
        </p:txBody>
      </p:sp>
      <p:sp>
        <p:nvSpPr>
          <p:cNvPr id="4" name="Slide Number Placeholder 3"/>
          <p:cNvSpPr>
            <a:spLocks noGrp="1"/>
          </p:cNvSpPr>
          <p:nvPr>
            <p:ph type="sldNum" sz="quarter" idx="10"/>
          </p:nvPr>
        </p:nvSpPr>
        <p:spPr/>
        <p:txBody>
          <a:bodyPr/>
          <a:lstStyle/>
          <a:p>
            <a:fld id="{50EBECA8-7B37-4E9D-9FB5-11127C7CBF61}" type="slidenum">
              <a:rPr lang="en-AU" smtClean="0"/>
              <a:t>18</a:t>
            </a:fld>
            <a:endParaRPr lang="en-AU"/>
          </a:p>
        </p:txBody>
      </p:sp>
    </p:spTree>
    <p:extLst>
      <p:ext uri="{BB962C8B-B14F-4D97-AF65-F5344CB8AC3E}">
        <p14:creationId xmlns:p14="http://schemas.microsoft.com/office/powerpoint/2010/main" val="4174447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573088"/>
            <a:ext cx="1762125" cy="1322387"/>
          </a:xfrm>
        </p:spPr>
      </p:sp>
      <p:sp>
        <p:nvSpPr>
          <p:cNvPr id="3" name="Notes Placeholder 2"/>
          <p:cNvSpPr>
            <a:spLocks noGrp="1"/>
          </p:cNvSpPr>
          <p:nvPr>
            <p:ph type="body" idx="1"/>
          </p:nvPr>
        </p:nvSpPr>
        <p:spPr>
          <a:xfrm>
            <a:off x="660946" y="1725340"/>
            <a:ext cx="5435600" cy="7846020"/>
          </a:xfrm>
          <a:ln>
            <a:solidFill>
              <a:srgbClr val="FFFF00"/>
            </a:solidFill>
          </a:ln>
        </p:spPr>
        <p:txBody>
          <a:bodyPr/>
          <a:lstStyle/>
          <a:p>
            <a:endParaRPr lang="en-US" sz="800" b="1" dirty="0" smtClean="0"/>
          </a:p>
          <a:p>
            <a:r>
              <a:rPr lang="en-US" b="1" dirty="0" smtClean="0"/>
              <a:t>Subject Outline: BIG page 14, CME page 13, EES page 13, PYS page13.</a:t>
            </a:r>
          </a:p>
          <a:p>
            <a:endParaRPr lang="en-US" sz="800" dirty="0" smtClean="0"/>
          </a:p>
          <a:p>
            <a:r>
              <a:rPr lang="en-US" dirty="0" smtClean="0"/>
              <a:t>In the </a:t>
            </a:r>
            <a:r>
              <a:rPr lang="en-US" b="1" dirty="0" smtClean="0"/>
              <a:t>current </a:t>
            </a:r>
            <a:r>
              <a:rPr lang="en-US" dirty="0" smtClean="0"/>
              <a:t>subject</a:t>
            </a:r>
            <a:r>
              <a:rPr lang="en-US" baseline="0" dirty="0" smtClean="0"/>
              <a:t> outline, the Stage 2 content is divided into two columns: </a:t>
            </a:r>
            <a:r>
              <a:rPr lang="en-US" b="1" baseline="0" dirty="0" smtClean="0"/>
              <a:t>Key Ideas and Intended Student Learning.  </a:t>
            </a:r>
            <a:r>
              <a:rPr lang="en-US" baseline="0" dirty="0" smtClean="0"/>
              <a:t>This is what teachers used as the basis of their teaching and is the basis for writing the Stage 2 examination.</a:t>
            </a:r>
          </a:p>
          <a:p>
            <a:endParaRPr lang="en-US" sz="800" baseline="0" dirty="0" smtClean="0"/>
          </a:p>
          <a:p>
            <a:r>
              <a:rPr lang="en-US" baseline="0" dirty="0" smtClean="0"/>
              <a:t>These 2 columns have been amalgamated into a single column on the LEFT HAND SIDE called </a:t>
            </a:r>
            <a:r>
              <a:rPr lang="en-US" b="1" baseline="0" dirty="0" smtClean="0"/>
              <a:t>Science Understanding </a:t>
            </a:r>
            <a:r>
              <a:rPr lang="en-US" baseline="0" dirty="0" smtClean="0"/>
              <a:t>but effectively still show the key idea with an elaboration of what students need to know/be able to do/understand in the dot points underneath.  </a:t>
            </a:r>
          </a:p>
          <a:p>
            <a:endParaRPr lang="en-US" sz="800" baseline="0" dirty="0" smtClean="0"/>
          </a:p>
          <a:p>
            <a:r>
              <a:rPr lang="en-US" baseline="0" dirty="0" smtClean="0"/>
              <a:t>This  column will serve the same purpose as the previous two columns – the basis for a teaching, learning and assessment program and now they are shown in both Stage 1 and Stage 2.</a:t>
            </a:r>
          </a:p>
          <a:p>
            <a:endParaRPr lang="en-US" sz="800" dirty="0"/>
          </a:p>
          <a:p>
            <a:r>
              <a:rPr lang="en-US" baseline="0" dirty="0" smtClean="0"/>
              <a:t>The writing of the examination for Stage 2 is based on the Science Understanding and Science Inquiry Skills in the </a:t>
            </a:r>
            <a:r>
              <a:rPr lang="en-US" b="1" baseline="0" dirty="0" smtClean="0"/>
              <a:t>LH column and SHE concepts</a:t>
            </a:r>
            <a:r>
              <a:rPr lang="en-US" baseline="0" dirty="0" smtClean="0"/>
              <a:t>.</a:t>
            </a:r>
          </a:p>
          <a:p>
            <a:endParaRPr lang="en-US" sz="8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column on the RHS is used to provide </a:t>
            </a:r>
            <a:r>
              <a:rPr lang="en-US" b="1" baseline="0" dirty="0" smtClean="0"/>
              <a:t>suggestions</a:t>
            </a:r>
            <a:r>
              <a:rPr lang="en-US" b="0" baseline="0" dirty="0" smtClean="0"/>
              <a:t> of contexts for activities.  These draw out all three strands, and include examples of innovative strategies.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Note these are </a:t>
            </a:r>
            <a:r>
              <a:rPr lang="en-US" b="1" baseline="0" dirty="0" smtClean="0"/>
              <a:t>ONLY suggestions </a:t>
            </a:r>
            <a:r>
              <a:rPr lang="en-US" b="0" baseline="0" dirty="0" smtClean="0"/>
              <a:t>– we could not fit them </a:t>
            </a:r>
            <a:r>
              <a:rPr lang="en-US" b="1" baseline="0" dirty="0" smtClean="0"/>
              <a:t>all</a:t>
            </a:r>
            <a:r>
              <a:rPr lang="en-US" b="0" baseline="0" dirty="0" smtClean="0"/>
              <a:t> in. </a:t>
            </a:r>
            <a:endParaRPr lang="en-US" sz="1200" b="0" baseline="0" dirty="0" smtClean="0">
              <a:solidFill>
                <a:srgbClr val="000000"/>
              </a:solidFill>
              <a:effectLst/>
              <a:latin typeface="Arial"/>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000000"/>
                </a:solidFill>
                <a:effectLst/>
                <a:latin typeface="Arial"/>
                <a:ea typeface="Times New Roman"/>
                <a:cs typeface="Times New Roman"/>
              </a:rPr>
              <a:t>As it says in the subject outline (these are)…………..</a:t>
            </a:r>
            <a:r>
              <a:rPr lang="en-AU" sz="1200" b="1" dirty="0" smtClean="0">
                <a:effectLst/>
                <a:latin typeface="Arial"/>
                <a:ea typeface="Times New Roman"/>
                <a:cs typeface="Times New Roman"/>
              </a:rPr>
              <a:t>provided as a guide only. </a:t>
            </a:r>
            <a:endParaRPr lang="en-US" sz="1200" b="1" baseline="0" dirty="0" smtClean="0">
              <a:solidFill>
                <a:srgbClr val="000000"/>
              </a:solidFill>
              <a:effectLst/>
              <a:latin typeface="Arial"/>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effectLst/>
                <a:latin typeface="Arial"/>
                <a:ea typeface="Times New Roman"/>
                <a:cs typeface="Times New Roman"/>
              </a:rPr>
              <a:t>They are neither comprehensive nor exclusive.  Teachers may select from these or choose to use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0" dirty="0" smtClean="0">
              <a:solidFill>
                <a:srgbClr val="000000"/>
              </a:solidFill>
              <a:effectLst/>
              <a:latin typeface="Arial"/>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Arial"/>
                <a:ea typeface="Times New Roman"/>
                <a:cs typeface="Times New Roman"/>
              </a:rPr>
              <a:t>Explain</a:t>
            </a:r>
            <a:r>
              <a:rPr lang="en-US" sz="1400" b="1" baseline="0" dirty="0" smtClean="0">
                <a:solidFill>
                  <a:srgbClr val="000000"/>
                </a:solidFill>
                <a:effectLst/>
                <a:latin typeface="Arial"/>
                <a:ea typeface="Times New Roman"/>
                <a:cs typeface="Times New Roman"/>
              </a:rPr>
              <a:t> </a:t>
            </a:r>
            <a:r>
              <a:rPr lang="en-US" sz="1400" b="1" dirty="0" smtClean="0">
                <a:solidFill>
                  <a:srgbClr val="000000"/>
                </a:solidFill>
                <a:effectLst/>
                <a:latin typeface="Arial"/>
                <a:ea typeface="Times New Roman"/>
                <a:cs typeface="Times New Roman"/>
              </a:rPr>
              <a:t>Symbols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800" b="1" dirty="0" smtClean="0">
              <a:solidFill>
                <a:srgbClr val="000000"/>
              </a:solidFill>
              <a:effectLst/>
              <a:latin typeface="Arial"/>
              <a:ea typeface="Times New Roman"/>
              <a:cs typeface="Times New Roman"/>
            </a:endParaRPr>
          </a:p>
          <a:p>
            <a:r>
              <a:rPr lang="en-US" b="1" baseline="0" dirty="0" smtClean="0"/>
              <a:t>Cogs</a:t>
            </a:r>
            <a:r>
              <a:rPr lang="en-US" b="0" baseline="0" dirty="0" smtClean="0"/>
              <a:t> - </a:t>
            </a:r>
            <a:r>
              <a:rPr lang="en-AU" sz="1200" dirty="0" smtClean="0">
                <a:effectLst/>
                <a:latin typeface="Arial"/>
                <a:ea typeface="Times New Roman"/>
                <a:cs typeface="Times New Roman"/>
              </a:rPr>
              <a:t>possible teaching and learning strategy</a:t>
            </a:r>
          </a:p>
          <a:p>
            <a:endParaRPr lang="en-AU" sz="800" dirty="0" smtClean="0">
              <a:effectLst/>
              <a:latin typeface="Arial"/>
              <a:ea typeface="Times New Roman"/>
              <a:cs typeface="Times New Roman"/>
            </a:endParaRPr>
          </a:p>
          <a:p>
            <a:pPr marL="171450" marR="0" indent="-171450" algn="l" defTabSz="914400" rtl="0" eaLnBrk="1" fontAlgn="auto" latinLnBrk="0" hangingPunct="1">
              <a:lnSpc>
                <a:spcPct val="100000"/>
              </a:lnSpc>
              <a:spcBef>
                <a:spcPts val="0"/>
              </a:spcBef>
              <a:spcAft>
                <a:spcPts val="0"/>
              </a:spcAft>
              <a:buClrTx/>
              <a:buSzTx/>
              <a:buFont typeface="Webdings"/>
              <a:buChar char="s"/>
              <a:tabLst/>
              <a:defRPr/>
            </a:pPr>
            <a:r>
              <a:rPr lang="en-US" sz="1200" baseline="0" dirty="0" smtClean="0">
                <a:ln w="9525" cap="rnd" cmpd="dbl" algn="ctr">
                  <a:solidFill>
                    <a:srgbClr val="7F7F7F"/>
                  </a:solidFill>
                  <a:prstDash val="solid"/>
                  <a:bevel/>
                </a:ln>
                <a:noFill/>
                <a:effectLst/>
                <a:latin typeface="Wingdings"/>
                <a:ea typeface="Times New Roman"/>
                <a:cs typeface="Times New Roman"/>
                <a:sym typeface="Webdings"/>
              </a:rPr>
              <a:t> </a:t>
            </a:r>
            <a:r>
              <a:rPr lang="en-US" sz="1200" dirty="0" smtClean="0">
                <a:solidFill>
                  <a:srgbClr val="000000"/>
                </a:solidFill>
                <a:effectLst/>
                <a:latin typeface="Arial"/>
                <a:ea typeface="Times New Roman"/>
                <a:cs typeface="Times New Roman"/>
              </a:rPr>
              <a:t>indicates a possible activity to develop Science Inquiry Skills</a:t>
            </a:r>
          </a:p>
          <a:p>
            <a:pPr marL="0" marR="0" indent="0" algn="l" defTabSz="914400" rtl="0" eaLnBrk="1" fontAlgn="auto" latinLnBrk="0" hangingPunct="1">
              <a:lnSpc>
                <a:spcPct val="100000"/>
              </a:lnSpc>
              <a:spcBef>
                <a:spcPts val="0"/>
              </a:spcBef>
              <a:spcAft>
                <a:spcPts val="0"/>
              </a:spcAft>
              <a:buClrTx/>
              <a:buSzTx/>
              <a:buFont typeface="Webdings"/>
              <a:buNone/>
              <a:tabLst/>
              <a:defRPr/>
            </a:pPr>
            <a:endParaRPr lang="en-AU" sz="800" dirty="0" smtClean="0">
              <a:solidFill>
                <a:srgbClr val="000000"/>
              </a:solidFill>
              <a:effectLst/>
              <a:latin typeface="Arial"/>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Human figure</a:t>
            </a:r>
            <a:r>
              <a:rPr lang="en-US" b="0" baseline="0" dirty="0" smtClean="0"/>
              <a:t> - </a:t>
            </a:r>
            <a:r>
              <a:rPr lang="en-US" sz="1200" dirty="0" smtClean="0">
                <a:solidFill>
                  <a:srgbClr val="000000"/>
                </a:solidFill>
                <a:effectLst/>
                <a:latin typeface="Arial"/>
                <a:ea typeface="Times New Roman"/>
                <a:cs typeface="Times New Roman"/>
              </a:rPr>
              <a:t>indicates a possible Science as a Human Endeavour context</a:t>
            </a:r>
            <a:endParaRPr lang="en-AU" sz="1200" dirty="0" smtClean="0">
              <a:solidFill>
                <a:srgbClr val="000000"/>
              </a:solidFill>
              <a:effectLst/>
              <a:latin typeface="Arial"/>
              <a:ea typeface="Times New Roman"/>
              <a:cs typeface="Times New Roman"/>
            </a:endParaRPr>
          </a:p>
          <a:p>
            <a:endParaRPr lang="en-US" sz="800" b="0" baseline="0" dirty="0" smtClean="0"/>
          </a:p>
          <a:p>
            <a:r>
              <a:rPr lang="en-US" b="0" baseline="0" dirty="0" smtClean="0"/>
              <a:t>You may have other ideas and suggestions – good – if you are happy to share these ideas with other teachers, please email them to the SACE Officer as we are developing further support materials.</a:t>
            </a:r>
          </a:p>
          <a:p>
            <a:r>
              <a:rPr lang="en-US" b="0" baseline="0" dirty="0" smtClean="0"/>
              <a:t>We will come back to each of these as appropriate.</a:t>
            </a:r>
          </a:p>
          <a:p>
            <a:endParaRPr lang="en-US" sz="800" b="0" baseline="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19</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122488" cy="1592262"/>
          </a:xfrm>
        </p:spPr>
      </p:sp>
      <p:sp>
        <p:nvSpPr>
          <p:cNvPr id="3" name="Notes Placeholder 2"/>
          <p:cNvSpPr>
            <a:spLocks noGrp="1"/>
          </p:cNvSpPr>
          <p:nvPr>
            <p:ph type="body" idx="1"/>
          </p:nvPr>
        </p:nvSpPr>
        <p:spPr>
          <a:xfrm>
            <a:off x="732954" y="2373412"/>
            <a:ext cx="5435600" cy="7128792"/>
          </a:xfrm>
        </p:spPr>
        <p:txBody>
          <a:bodyPr/>
          <a:lstStyle/>
          <a:p>
            <a:pPr lvl="0"/>
            <a:r>
              <a:rPr lang="en-US" sz="1200" kern="1200" dirty="0" smtClean="0">
                <a:solidFill>
                  <a:schemeClr val="tx1"/>
                </a:solidFill>
                <a:effectLst/>
                <a:ea typeface="+mn-ea"/>
                <a:cs typeface="+mn-cs"/>
              </a:rPr>
              <a:t>Welcome</a:t>
            </a:r>
          </a:p>
          <a:p>
            <a:pPr lvl="0"/>
            <a:endParaRPr lang="en-US" sz="1200" kern="1200" dirty="0" smtClean="0">
              <a:solidFill>
                <a:schemeClr val="tx1"/>
              </a:solidFill>
              <a:effectLst/>
              <a:ea typeface="+mn-ea"/>
              <a:cs typeface="+mn-cs"/>
            </a:endParaRPr>
          </a:p>
          <a:p>
            <a:pPr lvl="0"/>
            <a:r>
              <a:rPr lang="en-US" sz="1200" kern="1200" dirty="0" smtClean="0">
                <a:solidFill>
                  <a:schemeClr val="tx1"/>
                </a:solidFill>
                <a:effectLst/>
                <a:ea typeface="+mn-ea"/>
                <a:cs typeface="+mn-cs"/>
              </a:rPr>
              <a:t>Introductions – presenters and</a:t>
            </a:r>
            <a:r>
              <a:rPr lang="en-US" sz="1200" kern="1200" baseline="0" dirty="0" smtClean="0">
                <a:solidFill>
                  <a:schemeClr val="tx1"/>
                </a:solidFill>
                <a:effectLst/>
                <a:ea typeface="+mn-ea"/>
                <a:cs typeface="+mn-cs"/>
              </a:rPr>
              <a:t> other SACE colleagues 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ea typeface="+mn-ea"/>
                <a:cs typeface="+mn-cs"/>
              </a:rPr>
              <a:t>Find out who has been to a Stage 1 Implementation workshop or are teaching</a:t>
            </a:r>
            <a:r>
              <a:rPr lang="en-US" sz="1200" b="1" kern="1200" baseline="0" dirty="0" smtClean="0">
                <a:solidFill>
                  <a:srgbClr val="FF0000"/>
                </a:solidFill>
                <a:effectLst/>
                <a:ea typeface="+mn-ea"/>
                <a:cs typeface="+mn-cs"/>
              </a:rPr>
              <a:t> Stage 1 </a:t>
            </a:r>
            <a:r>
              <a:rPr lang="en-US" sz="1200" b="1" kern="1200" dirty="0" smtClean="0">
                <a:solidFill>
                  <a:srgbClr val="FF0000"/>
                </a:solidFill>
                <a:effectLst/>
                <a:ea typeface="+mn-ea"/>
                <a:cs typeface="+mn-cs"/>
              </a:rPr>
              <a:t>to gauge the depth necessary to discuss new aspects of the subject outline.</a:t>
            </a:r>
          </a:p>
          <a:p>
            <a:pPr lvl="0"/>
            <a:endParaRPr lang="en-US" sz="1200" kern="1200" baseline="0" dirty="0" smtClean="0">
              <a:solidFill>
                <a:schemeClr val="tx1"/>
              </a:solidFill>
              <a:effectLst/>
              <a:ea typeface="+mn-ea"/>
              <a:cs typeface="+mn-cs"/>
            </a:endParaRPr>
          </a:p>
          <a:p>
            <a:pPr lvl="0"/>
            <a:r>
              <a:rPr lang="en-US" sz="1200" kern="1200" baseline="0" dirty="0" smtClean="0">
                <a:solidFill>
                  <a:schemeClr val="tx1"/>
                </a:solidFill>
                <a:effectLst/>
                <a:ea typeface="+mn-ea"/>
                <a:cs typeface="+mn-cs"/>
              </a:rPr>
              <a:t>Sign-in, evacuation and housekeeping </a:t>
            </a:r>
            <a:endParaRPr lang="en-US" sz="1200" kern="1200" dirty="0" smtClean="0">
              <a:solidFill>
                <a:schemeClr val="tx1"/>
              </a:solidFill>
              <a:effectLst/>
              <a:ea typeface="+mn-ea"/>
              <a:cs typeface="+mn-cs"/>
            </a:endParaRPr>
          </a:p>
          <a:p>
            <a:pPr lvl="0"/>
            <a:endParaRPr lang="en-US" sz="1200" kern="1200" dirty="0" smtClean="0">
              <a:solidFill>
                <a:schemeClr val="tx1"/>
              </a:solidFill>
              <a:effectLst/>
              <a:ea typeface="+mn-ea"/>
              <a:cs typeface="+mn-cs"/>
            </a:endParaRPr>
          </a:p>
          <a:p>
            <a:r>
              <a:rPr lang="en-US" sz="1200" kern="1200" dirty="0" smtClean="0">
                <a:solidFill>
                  <a:schemeClr val="tx1"/>
                </a:solidFill>
                <a:effectLst/>
                <a:latin typeface="Arial" panose="020B0604020202020204" pitchFamily="34" charset="0"/>
                <a:ea typeface="+mn-ea"/>
                <a:cs typeface="+mn-cs"/>
              </a:rPr>
              <a:t>Structure of today’s workshop – the focus on Stage 2</a:t>
            </a:r>
            <a:endParaRPr lang="en-AU"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mn-cs"/>
              </a:rPr>
              <a:t>to inform you about the changes in the overall structure of the science subjects and provide an opportunity for questions to be answered</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mn-cs"/>
              </a:rPr>
              <a:t>to encourage you to think about what this means for your teaching of science subjects in Stage 2 2018.</a:t>
            </a:r>
          </a:p>
          <a:p>
            <a:r>
              <a:rPr lang="en-AU" sz="1200" kern="1200" dirty="0" smtClean="0">
                <a:solidFill>
                  <a:schemeClr val="tx1"/>
                </a:solidFill>
                <a:effectLst/>
                <a:latin typeface="Arial" panose="020B0604020202020204" pitchFamily="34" charset="0"/>
                <a:ea typeface="+mn-ea"/>
                <a:cs typeface="+mn-cs"/>
              </a:rPr>
              <a:t> </a:t>
            </a:r>
          </a:p>
          <a:p>
            <a:r>
              <a:rPr lang="en-AU" sz="1200" kern="1200" dirty="0" smtClean="0">
                <a:solidFill>
                  <a:schemeClr val="tx1"/>
                </a:solidFill>
                <a:effectLst/>
                <a:latin typeface="Arial" panose="020B0604020202020204" pitchFamily="34" charset="0"/>
                <a:ea typeface="+mn-ea"/>
                <a:cs typeface="+mn-cs"/>
              </a:rPr>
              <a:t>The implementation workshops will include:</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mn-cs"/>
              </a:rPr>
              <a:t>an overview of the new science subjects (Biology, Chemistry, Earth</a:t>
            </a:r>
            <a:r>
              <a:rPr lang="en-AU" sz="1200" kern="1200" baseline="0" dirty="0" smtClean="0">
                <a:solidFill>
                  <a:schemeClr val="tx1"/>
                </a:solidFill>
                <a:effectLst/>
                <a:latin typeface="Arial" panose="020B0604020202020204" pitchFamily="34" charset="0"/>
                <a:ea typeface="+mn-ea"/>
                <a:cs typeface="+mn-cs"/>
              </a:rPr>
              <a:t> and Environmental Science, Physics</a:t>
            </a:r>
            <a:r>
              <a:rPr lang="en-AU" sz="1200" kern="1200" dirty="0" smtClean="0">
                <a:solidFill>
                  <a:schemeClr val="tx1"/>
                </a:solidFill>
                <a:effectLst/>
                <a:latin typeface="Arial" panose="020B0604020202020204" pitchFamily="34" charset="0"/>
                <a:ea typeface="+mn-ea"/>
                <a:cs typeface="+mn-cs"/>
              </a:rPr>
              <a:t>) – subject outlines and content overview</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mn-cs"/>
              </a:rPr>
              <a:t>the assessment requirements of each subject</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mn-cs"/>
              </a:rPr>
              <a:t>task design – focus on what is new or different, including the examination or Earth Systems Study</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mn-cs"/>
              </a:rPr>
              <a:t>opportunity to consider programming </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mn-cs"/>
              </a:rPr>
              <a:t>provide sample materials to assist in planning</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mn-cs"/>
              </a:rPr>
              <a:t>an overview of the learning and assessment plans</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mn-cs"/>
              </a:rPr>
              <a:t>possible directions in onscreen</a:t>
            </a:r>
            <a:r>
              <a:rPr lang="en-AU" sz="1200" kern="1200" baseline="0" dirty="0" smtClean="0">
                <a:solidFill>
                  <a:schemeClr val="tx1"/>
                </a:solidFill>
                <a:effectLst/>
                <a:latin typeface="Arial" panose="020B0604020202020204" pitchFamily="34" charset="0"/>
                <a:ea typeface="+mn-ea"/>
                <a:cs typeface="+mn-cs"/>
              </a:rPr>
              <a:t> assessment</a:t>
            </a:r>
            <a:r>
              <a:rPr lang="en-AU" sz="1200" kern="1200" dirty="0" smtClean="0">
                <a:solidFill>
                  <a:schemeClr val="tx1"/>
                </a:solidFill>
                <a:effectLst/>
                <a:latin typeface="Arial" panose="020B0604020202020204" pitchFamily="34" charset="0"/>
                <a:ea typeface="+mn-ea"/>
                <a:cs typeface="+mn-cs"/>
              </a:rPr>
              <a:t>.</a:t>
            </a:r>
          </a:p>
          <a:p>
            <a:pPr marL="0" lvl="0" indent="0">
              <a:buFont typeface="Arial" panose="020B0604020202020204" pitchFamily="34" charset="0"/>
              <a:buNone/>
            </a:pPr>
            <a:endParaRPr lang="en-US" sz="1200" kern="1200" dirty="0" smtClean="0">
              <a:solidFill>
                <a:schemeClr val="tx1"/>
              </a:solidFill>
              <a:effectLst/>
              <a:ea typeface="+mn-ea"/>
              <a:cs typeface="+mn-cs"/>
            </a:endParaRPr>
          </a:p>
          <a:p>
            <a:r>
              <a:rPr lang="en-US" sz="1200" b="1" dirty="0" smtClean="0"/>
              <a:t>NOT CONTENT  SASTA workshops in Term 3</a:t>
            </a:r>
          </a:p>
          <a:p>
            <a:endParaRPr lang="en-US" sz="1200" b="1" dirty="0" smtClean="0"/>
          </a:p>
          <a:p>
            <a:r>
              <a:rPr lang="en-US" sz="1200" b="1" dirty="0" smtClean="0"/>
              <a:t>Note: </a:t>
            </a:r>
            <a:r>
              <a:rPr lang="en-US" sz="1200" b="1" dirty="0" err="1" smtClean="0"/>
              <a:t>Fedback</a:t>
            </a:r>
            <a:r>
              <a:rPr lang="en-US" sz="1200" b="1" dirty="0" smtClean="0"/>
              <a:t> sheets on your table.  Please use</a:t>
            </a:r>
            <a:r>
              <a:rPr lang="en-US" sz="1200" b="1" baseline="0" dirty="0" smtClean="0"/>
              <a:t> them during the workshop and give them to us before you go.</a:t>
            </a:r>
            <a:endParaRPr lang="en-US" sz="1200" b="1"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2</a:t>
            </a:fld>
            <a:endParaRPr lang="en-AU"/>
          </a:p>
        </p:txBody>
      </p:sp>
    </p:spTree>
    <p:extLst>
      <p:ext uri="{BB962C8B-B14F-4D97-AF65-F5344CB8AC3E}">
        <p14:creationId xmlns:p14="http://schemas.microsoft.com/office/powerpoint/2010/main" val="3352900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8050"/>
            <a:ext cx="5435600" cy="4640138"/>
          </a:xfrm>
        </p:spPr>
        <p:txBody>
          <a:bodyPr/>
          <a:lstStyle/>
          <a:p>
            <a:endParaRPr lang="en-AU" sz="800" b="1" dirty="0" smtClean="0">
              <a:cs typeface="Arial" panose="020B0604020202020204" pitchFamily="34" charset="0"/>
            </a:endParaRPr>
          </a:p>
          <a:p>
            <a:r>
              <a:rPr lang="en-AU" b="1" dirty="0" smtClean="0">
                <a:cs typeface="Arial" panose="020B0604020202020204" pitchFamily="34" charset="0"/>
              </a:rPr>
              <a:t>Refer to topic</a:t>
            </a:r>
            <a:r>
              <a:rPr lang="en-AU" b="1" baseline="0" dirty="0" smtClean="0">
                <a:cs typeface="Arial" panose="020B0604020202020204" pitchFamily="34" charset="0"/>
              </a:rPr>
              <a:t> overview </a:t>
            </a:r>
            <a:r>
              <a:rPr lang="en-AU" b="0" baseline="0" dirty="0" smtClean="0">
                <a:cs typeface="Arial" panose="020B0604020202020204" pitchFamily="34" charset="0"/>
              </a:rPr>
              <a:t>in booklet beginning </a:t>
            </a:r>
            <a:r>
              <a:rPr lang="en-AU" b="0" baseline="0" dirty="0" smtClean="0">
                <a:solidFill>
                  <a:srgbClr val="FF0000"/>
                </a:solidFill>
                <a:cs typeface="Arial" panose="020B0604020202020204" pitchFamily="34" charset="0"/>
              </a:rPr>
              <a:t>page </a:t>
            </a:r>
            <a:r>
              <a:rPr lang="en-AU" b="1" baseline="0" dirty="0" smtClean="0">
                <a:solidFill>
                  <a:srgbClr val="FF0000"/>
                </a:solidFill>
                <a:cs typeface="Arial" panose="020B0604020202020204" pitchFamily="34" charset="0"/>
              </a:rPr>
              <a:t>8 </a:t>
            </a:r>
          </a:p>
          <a:p>
            <a:endParaRPr lang="en-US" sz="800" b="1" i="1" baseline="0" dirty="0" smtClean="0">
              <a:cs typeface="Arial" panose="020B0604020202020204" pitchFamily="34" charset="0"/>
            </a:endParaRPr>
          </a:p>
          <a:p>
            <a:r>
              <a:rPr lang="en-US" sz="1400" b="1" i="1" baseline="0" dirty="0" smtClean="0">
                <a:cs typeface="Arial" panose="020B0604020202020204" pitchFamily="34" charset="0"/>
              </a:rPr>
              <a:t>Important to use current subject outline and teach what is there not what you think is there!!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smtClean="0">
                <a:cs typeface="Arial" panose="020B0604020202020204" pitchFamily="34" charset="0"/>
              </a:rPr>
              <a:t>There has been some </a:t>
            </a:r>
            <a:r>
              <a:rPr lang="en-AU" sz="1400" b="0" dirty="0" smtClean="0">
                <a:cs typeface="Arial" panose="020B0604020202020204" pitchFamily="34" charset="0"/>
              </a:rPr>
              <a:t>rearrangement,</a:t>
            </a:r>
            <a:r>
              <a:rPr lang="en-AU" sz="1400" b="0" baseline="0" dirty="0" smtClean="0">
                <a:cs typeface="Arial" panose="020B0604020202020204" pitchFamily="34" charset="0"/>
              </a:rPr>
              <a:t> refinement, and clarification since the draft document.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ea typeface="+mn-ea"/>
                <a:cs typeface="+mn-cs"/>
              </a:rPr>
              <a:t>Note that the topics have not been designed to be of equivalent length – it is anticipated that some topics will need a greater allocation of time than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Arial" panose="020B0604020202020204" pitchFamily="34" charset="0"/>
                <a:ea typeface="+mn-ea"/>
                <a:cs typeface="+mn-cs"/>
              </a:rPr>
              <a:t>RHS might give some indication</a:t>
            </a:r>
            <a:r>
              <a:rPr lang="en-US" sz="1400" kern="1200" baseline="0" dirty="0" smtClean="0">
                <a:solidFill>
                  <a:schemeClr val="tx1"/>
                </a:solidFill>
                <a:effectLst/>
                <a:latin typeface="Arial" panose="020B0604020202020204" pitchFamily="34" charset="0"/>
                <a:ea typeface="+mn-ea"/>
                <a:cs typeface="+mn-cs"/>
              </a:rPr>
              <a:t> as to depth</a:t>
            </a:r>
            <a:endParaRPr lang="en-US" sz="1400" kern="1200" dirty="0" smtClean="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Arial" panose="020B0604020202020204" pitchFamily="34" charset="0"/>
                <a:ea typeface="+mn-ea"/>
                <a:cs typeface="+mn-cs"/>
              </a:rPr>
              <a:t>The suggested order of the topics is a guide only; however, students study all topics. </a:t>
            </a:r>
            <a:r>
              <a:rPr lang="en-US" sz="1400" kern="1200" dirty="0" smtClean="0">
                <a:solidFill>
                  <a:schemeClr val="tx1"/>
                </a:solidFill>
                <a:effectLst/>
                <a:ea typeface="+mn-ea"/>
                <a:cs typeface="+mn-cs"/>
              </a:rPr>
              <a:t>The topics can be sequenced to suit individual cohorts of students. </a:t>
            </a:r>
          </a:p>
          <a:p>
            <a:endParaRPr lang="en-US" sz="1400" b="0" dirty="0" smtClean="0">
              <a:cs typeface="Arial" panose="020B0604020202020204" pitchFamily="34" charset="0"/>
            </a:endParaRPr>
          </a:p>
          <a:p>
            <a:r>
              <a:rPr lang="en-US" sz="1400" b="0" dirty="0" smtClean="0">
                <a:cs typeface="Arial" panose="020B0604020202020204" pitchFamily="34" charset="0"/>
              </a:rPr>
              <a:t>Note:</a:t>
            </a:r>
          </a:p>
          <a:p>
            <a:r>
              <a:rPr lang="en-US" sz="1400" b="0" dirty="0" smtClean="0">
                <a:cs typeface="Arial" panose="020B0604020202020204" pitchFamily="34" charset="0"/>
              </a:rPr>
              <a:t>Anything in italics in RHS references concepts in Stage 1 or in other Stage 2 topics</a:t>
            </a:r>
            <a:endParaRPr lang="en-AU" sz="1400" b="0"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C604E7CF-BDEC-4C96-A058-36908A95C28C}" type="slidenum">
              <a:rPr lang="en-AU" smtClean="0"/>
              <a:t>20</a:t>
            </a:fld>
            <a:endParaRPr lang="en-AU"/>
          </a:p>
        </p:txBody>
      </p:sp>
    </p:spTree>
    <p:extLst>
      <p:ext uri="{BB962C8B-B14F-4D97-AF65-F5344CB8AC3E}">
        <p14:creationId xmlns:p14="http://schemas.microsoft.com/office/powerpoint/2010/main" val="101399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8050"/>
            <a:ext cx="5435600" cy="4640138"/>
          </a:xfrm>
        </p:spPr>
        <p:txBody>
          <a:bodyPr/>
          <a:lstStyle/>
          <a:p>
            <a:r>
              <a:rPr lang="en-US" sz="1200" b="1" i="1" kern="1200" dirty="0" smtClean="0">
                <a:solidFill>
                  <a:schemeClr val="tx1"/>
                </a:solidFill>
                <a:effectLst/>
                <a:latin typeface="Arial" panose="020B0604020202020204" pitchFamily="34" charset="0"/>
                <a:ea typeface="+mn-ea"/>
                <a:cs typeface="+mn-cs"/>
              </a:rPr>
              <a:t>Opportunity for table discussion</a:t>
            </a:r>
          </a:p>
          <a:p>
            <a:endParaRPr lang="en-US" sz="1200" b="1" i="1" kern="1200" dirty="0" smtClean="0">
              <a:solidFill>
                <a:schemeClr val="tx1"/>
              </a:solidFill>
              <a:effectLst/>
              <a:latin typeface="Arial" panose="020B0604020202020204" pitchFamily="34" charset="0"/>
              <a:ea typeface="+mn-ea"/>
              <a:cs typeface="+mn-cs"/>
            </a:endParaRPr>
          </a:p>
          <a:p>
            <a:r>
              <a:rPr lang="en-US" sz="1200" b="1" i="1" kern="1200" dirty="0" smtClean="0">
                <a:solidFill>
                  <a:schemeClr val="tx1"/>
                </a:solidFill>
                <a:effectLst/>
                <a:latin typeface="Arial" panose="020B0604020202020204" pitchFamily="34" charset="0"/>
                <a:ea typeface="+mn-ea"/>
                <a:cs typeface="+mn-cs"/>
              </a:rPr>
              <a:t>Must make the point that content includes SU, SIS and SHE</a:t>
            </a:r>
          </a:p>
          <a:p>
            <a:endParaRPr lang="en-AU"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A closer look at content – need</a:t>
            </a:r>
            <a:r>
              <a:rPr lang="en-US" sz="1200" kern="1200" baseline="0" dirty="0" smtClean="0">
                <a:solidFill>
                  <a:schemeClr val="tx1"/>
                </a:solidFill>
                <a:effectLst/>
                <a:latin typeface="Arial" panose="020B0604020202020204" pitchFamily="34" charset="0"/>
                <a:ea typeface="+mn-ea"/>
                <a:cs typeface="+mn-cs"/>
              </a:rPr>
              <a:t> subject outlines to look at detail of content</a:t>
            </a:r>
            <a:endParaRPr lang="en-AU" sz="1200" kern="1200" dirty="0" smtClean="0">
              <a:solidFill>
                <a:schemeClr val="tx1"/>
              </a:solidFill>
              <a:effectLst/>
              <a:latin typeface="Arial" panose="020B0604020202020204" pitchFamily="34" charset="0"/>
              <a:ea typeface="+mn-ea"/>
              <a:cs typeface="+mn-cs"/>
            </a:endParaRPr>
          </a:p>
          <a:p>
            <a:pPr lvl="0"/>
            <a:endParaRPr lang="en-US" sz="1200" kern="1200" dirty="0" smtClean="0">
              <a:solidFill>
                <a:schemeClr val="tx1"/>
              </a:solidFill>
              <a:effectLst/>
              <a:latin typeface="Arial" panose="020B0604020202020204" pitchFamily="34" charset="0"/>
              <a:ea typeface="+mn-ea"/>
              <a:cs typeface="+mn-cs"/>
            </a:endParaRPr>
          </a:p>
          <a:p>
            <a:pPr lvl="0"/>
            <a:r>
              <a:rPr lang="en-US" sz="1200" kern="1200" dirty="0" smtClean="0">
                <a:solidFill>
                  <a:schemeClr val="tx1"/>
                </a:solidFill>
                <a:effectLst/>
                <a:latin typeface="Arial" panose="020B0604020202020204" pitchFamily="34" charset="0"/>
                <a:ea typeface="+mn-ea"/>
                <a:cs typeface="+mn-cs"/>
              </a:rPr>
              <a:t>How has the content changed at Stage 2?</a:t>
            </a:r>
            <a:endParaRPr lang="en-AU" sz="1200" kern="1200" dirty="0" smtClean="0">
              <a:solidFill>
                <a:schemeClr val="tx1"/>
              </a:solidFill>
              <a:effectLst/>
              <a:latin typeface="Arial" panose="020B0604020202020204" pitchFamily="34" charset="0"/>
              <a:ea typeface="+mn-ea"/>
              <a:cs typeface="+mn-cs"/>
            </a:endParaRPr>
          </a:p>
          <a:p>
            <a:pPr lvl="1"/>
            <a:endParaRPr lang="en-AU" sz="1200" kern="1200" dirty="0" smtClean="0">
              <a:solidFill>
                <a:schemeClr val="tx1"/>
              </a:solidFill>
              <a:effectLst/>
              <a:latin typeface="Arial" panose="020B0604020202020204" pitchFamily="34" charset="0"/>
              <a:ea typeface="+mn-ea"/>
              <a:cs typeface="+mn-cs"/>
            </a:endParaRPr>
          </a:p>
          <a:p>
            <a:pPr lvl="1"/>
            <a:r>
              <a:rPr lang="en-AU" sz="1200" kern="1200" dirty="0" smtClean="0">
                <a:solidFill>
                  <a:schemeClr val="tx1"/>
                </a:solidFill>
                <a:effectLst/>
                <a:latin typeface="Arial" panose="020B0604020202020204" pitchFamily="34" charset="0"/>
                <a:ea typeface="+mn-ea"/>
                <a:cs typeface="+mn-cs"/>
              </a:rPr>
              <a:t>In/out from current subject outline (refer new subject outline)</a:t>
            </a:r>
          </a:p>
          <a:p>
            <a:pPr lvl="1"/>
            <a:r>
              <a:rPr lang="en-AU" sz="1200" b="1" kern="1200" dirty="0" smtClean="0">
                <a:solidFill>
                  <a:srgbClr val="FF0000"/>
                </a:solidFill>
                <a:effectLst/>
                <a:latin typeface="Arial" panose="020B0604020202020204" pitchFamily="34" charset="0"/>
                <a:ea typeface="+mn-ea"/>
                <a:cs typeface="+mn-cs"/>
              </a:rPr>
              <a:t>Supporting documents for reference  Presenters need to have supporting docs</a:t>
            </a:r>
            <a:r>
              <a:rPr lang="en-AU" sz="1200" b="1" kern="1200" baseline="0" dirty="0" smtClean="0">
                <a:solidFill>
                  <a:srgbClr val="FF0000"/>
                </a:solidFill>
                <a:effectLst/>
                <a:latin typeface="Arial" panose="020B0604020202020204" pitchFamily="34" charset="0"/>
                <a:ea typeface="+mn-ea"/>
                <a:cs typeface="+mn-cs"/>
              </a:rPr>
              <a:t> highlighting Ins and Outs</a:t>
            </a:r>
            <a:endParaRPr lang="en-AU" sz="1200" b="1" kern="1200" dirty="0" smtClean="0">
              <a:solidFill>
                <a:srgbClr val="FF0000"/>
              </a:solidFill>
              <a:effectLst/>
              <a:latin typeface="Arial" panose="020B0604020202020204" pitchFamily="34" charset="0"/>
              <a:ea typeface="+mn-ea"/>
              <a:cs typeface="+mn-cs"/>
            </a:endParaRPr>
          </a:p>
          <a:p>
            <a:pPr lvl="1"/>
            <a:endParaRPr lang="en-AU" sz="1200" i="1" kern="1200" dirty="0" smtClean="0">
              <a:solidFill>
                <a:schemeClr val="tx1"/>
              </a:solidFill>
              <a:effectLst/>
              <a:latin typeface="Arial" panose="020B0604020202020204" pitchFamily="34" charset="0"/>
              <a:ea typeface="+mn-ea"/>
              <a:cs typeface="+mn-cs"/>
            </a:endParaRPr>
          </a:p>
          <a:p>
            <a:pPr lvl="1"/>
            <a:r>
              <a:rPr lang="en-AU" sz="1200" i="1" kern="1200" dirty="0" smtClean="0">
                <a:solidFill>
                  <a:schemeClr val="tx1"/>
                </a:solidFill>
                <a:effectLst/>
                <a:latin typeface="Arial" panose="020B0604020202020204" pitchFamily="34" charset="0"/>
                <a:ea typeface="+mn-ea"/>
                <a:cs typeface="+mn-cs"/>
              </a:rPr>
              <a:t>Mention Stage 1 as necessary – reference documents for presenters</a:t>
            </a:r>
          </a:p>
          <a:p>
            <a:endParaRPr lang="en-AU" sz="800" b="1" dirty="0" smtClean="0">
              <a:cs typeface="Arial" panose="020B0604020202020204" pitchFamily="34" charset="0"/>
            </a:endParaRPr>
          </a:p>
          <a:p>
            <a:endParaRPr lang="en-US" sz="800" kern="1200" dirty="0" smtClean="0">
              <a:solidFill>
                <a:schemeClr val="tx1"/>
              </a:solidFill>
              <a:effectLst/>
              <a:ea typeface="+mn-ea"/>
              <a:cs typeface="+mn-cs"/>
            </a:endParaRPr>
          </a:p>
          <a:p>
            <a:r>
              <a:rPr lang="en-US" sz="1200" b="1" kern="1200" dirty="0" smtClean="0">
                <a:solidFill>
                  <a:schemeClr val="tx1"/>
                </a:solidFill>
                <a:effectLst/>
                <a:latin typeface="Arial" panose="020B0604020202020204" pitchFamily="34" charset="0"/>
                <a:ea typeface="+mn-ea"/>
                <a:cs typeface="+mn-cs"/>
              </a:rPr>
              <a:t>Look at sample programs </a:t>
            </a:r>
          </a:p>
          <a:p>
            <a:endParaRPr lang="en-AU"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Programs – weekly breakdown to assist with planning – a couple of types of timetabling.</a:t>
            </a:r>
            <a:endParaRPr lang="en-AU"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How can the content be sequenced?</a:t>
            </a:r>
            <a:endParaRPr lang="en-AU" sz="1200" kern="1200" dirty="0" smtClean="0">
              <a:solidFill>
                <a:schemeClr val="tx1"/>
              </a:solidFill>
              <a:effectLst/>
              <a:latin typeface="Arial" panose="020B0604020202020204" pitchFamily="34" charset="0"/>
              <a:ea typeface="+mn-ea"/>
              <a:cs typeface="+mn-cs"/>
            </a:endParaRPr>
          </a:p>
          <a:p>
            <a:pPr lvl="1"/>
            <a:r>
              <a:rPr lang="en-US" sz="1200" kern="1200" dirty="0" smtClean="0">
                <a:solidFill>
                  <a:schemeClr val="tx1"/>
                </a:solidFill>
                <a:effectLst/>
                <a:latin typeface="Arial" panose="020B0604020202020204" pitchFamily="34" charset="0"/>
                <a:ea typeface="+mn-ea"/>
                <a:cs typeface="+mn-cs"/>
              </a:rPr>
              <a:t>Teacher choice</a:t>
            </a:r>
            <a:endParaRPr lang="en-AU" sz="1200" kern="1200" dirty="0" smtClean="0">
              <a:solidFill>
                <a:schemeClr val="tx1"/>
              </a:solidFill>
              <a:effectLst/>
              <a:latin typeface="Arial" panose="020B0604020202020204" pitchFamily="34" charset="0"/>
              <a:ea typeface="+mn-ea"/>
              <a:cs typeface="+mn-cs"/>
            </a:endParaRPr>
          </a:p>
          <a:p>
            <a:pPr lvl="1"/>
            <a:r>
              <a:rPr lang="en-US" sz="1200" kern="1200" dirty="0" smtClean="0">
                <a:solidFill>
                  <a:schemeClr val="tx1"/>
                </a:solidFill>
                <a:effectLst/>
                <a:latin typeface="Arial" panose="020B0604020202020204" pitchFamily="34" charset="0"/>
                <a:ea typeface="+mn-ea"/>
                <a:cs typeface="+mn-cs"/>
              </a:rPr>
              <a:t>All topics</a:t>
            </a:r>
            <a:endParaRPr lang="en-AU"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Could I use or adapt a sample program?</a:t>
            </a:r>
            <a:endParaRPr lang="en-AU" sz="1200" i="1" kern="1200" dirty="0" smtClean="0">
              <a:solidFill>
                <a:schemeClr val="tx1"/>
              </a:solidFill>
              <a:effectLst/>
              <a:latin typeface="Arial" panose="020B0604020202020204" pitchFamily="34" charset="0"/>
              <a:ea typeface="+mn-ea"/>
              <a:cs typeface="+mn-cs"/>
            </a:endParaRPr>
          </a:p>
          <a:p>
            <a:endParaRPr lang="en-AU" sz="800" b="0"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C604E7CF-BDEC-4C96-A058-36908A95C28C}" type="slidenum">
              <a:rPr lang="en-AU" smtClean="0"/>
              <a:t>21</a:t>
            </a:fld>
            <a:endParaRPr lang="en-AU"/>
          </a:p>
        </p:txBody>
      </p:sp>
    </p:spTree>
    <p:extLst>
      <p:ext uri="{BB962C8B-B14F-4D97-AF65-F5344CB8AC3E}">
        <p14:creationId xmlns:p14="http://schemas.microsoft.com/office/powerpoint/2010/main" val="1013993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211638" cy="3157537"/>
          </a:xfrm>
        </p:spPr>
      </p:sp>
      <p:sp>
        <p:nvSpPr>
          <p:cNvPr id="3" name="Notes Placeholder 2"/>
          <p:cNvSpPr>
            <a:spLocks noGrp="1"/>
          </p:cNvSpPr>
          <p:nvPr>
            <p:ph type="body" idx="1"/>
          </p:nvPr>
        </p:nvSpPr>
        <p:spPr>
          <a:xfrm>
            <a:off x="660946" y="4029596"/>
            <a:ext cx="5435600" cy="482453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(Very brief – did this in Stage 1 workshop)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Now</a:t>
            </a:r>
            <a:r>
              <a:rPr lang="en-US" sz="800" baseline="0" dirty="0" smtClean="0"/>
              <a:t> 2 instead of 4</a:t>
            </a:r>
            <a:endParaRPr lang="en-US" sz="8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Same ADC across all four subjects.</a:t>
            </a:r>
          </a:p>
          <a:p>
            <a:pPr marL="0" indent="0">
              <a:buFont typeface="Arial" panose="020B0604020202020204" pitchFamily="34" charset="0"/>
              <a:buNone/>
            </a:pPr>
            <a:r>
              <a:rPr lang="en-US" baseline="0" dirty="0" smtClean="0"/>
              <a:t>Names of ADC consistent Stage 1 and Stage 2.</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0" indent="0">
              <a:buFont typeface="Arial" panose="020B0604020202020204" pitchFamily="34" charset="0"/>
              <a:buNone/>
            </a:pPr>
            <a:r>
              <a:rPr lang="en-US" sz="1400" b="0" baseline="0" dirty="0" smtClean="0"/>
              <a:t>Easier to ensure that both ADCs are addressed in each assessment type.</a:t>
            </a:r>
          </a:p>
          <a:p>
            <a:pPr marL="0" indent="0">
              <a:buFont typeface="Arial" panose="020B0604020202020204" pitchFamily="34" charset="0"/>
              <a:buNone/>
            </a:pPr>
            <a:endParaRPr lang="en-US" sz="800" baseline="0" dirty="0" smtClean="0"/>
          </a:p>
          <a:p>
            <a:endParaRPr lang="en-US" sz="80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22</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211638" cy="3157537"/>
          </a:xfrm>
        </p:spPr>
      </p:sp>
      <p:sp>
        <p:nvSpPr>
          <p:cNvPr id="3" name="Notes Placeholder 2"/>
          <p:cNvSpPr>
            <a:spLocks noGrp="1"/>
          </p:cNvSpPr>
          <p:nvPr>
            <p:ph type="body" idx="1"/>
          </p:nvPr>
        </p:nvSpPr>
        <p:spPr>
          <a:xfrm>
            <a:off x="660946" y="4029596"/>
            <a:ext cx="5435600" cy="482453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Very brief – did this in Stage 1 workshop</a:t>
            </a:r>
          </a:p>
          <a:p>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page 12 in booklet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 on </a:t>
            </a:r>
            <a:r>
              <a:rPr lang="en-US" baseline="0" dirty="0" smtClean="0"/>
              <a:t>the specific features has been positive.  Could ask how people are finding them in Stage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clear and easy to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Same ADC across all four subjects.</a:t>
            </a:r>
          </a:p>
          <a:p>
            <a:pPr marL="0" indent="0">
              <a:buFont typeface="Arial" panose="020B0604020202020204" pitchFamily="34" charset="0"/>
              <a:buNone/>
            </a:pPr>
            <a:r>
              <a:rPr lang="en-US" baseline="0" dirty="0" smtClean="0"/>
              <a:t>Names of ADC consistent Stage 1 and Stage 2.</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Each specific feature should be addressed at least once in the learning and assessment program.</a:t>
            </a:r>
          </a:p>
          <a:p>
            <a:endParaRPr lang="en-US" sz="800" dirty="0" smtClean="0"/>
          </a:p>
          <a:p>
            <a:r>
              <a:rPr lang="en-US" sz="800" dirty="0" smtClean="0"/>
              <a:t>(</a:t>
            </a:r>
            <a:r>
              <a:rPr lang="en-US" sz="1400" dirty="0" smtClean="0"/>
              <a:t>Anything not numerical about data is in KA4)</a:t>
            </a:r>
          </a:p>
        </p:txBody>
      </p:sp>
      <p:sp>
        <p:nvSpPr>
          <p:cNvPr id="4" name="Slide Number Placeholder 3"/>
          <p:cNvSpPr>
            <a:spLocks noGrp="1"/>
          </p:cNvSpPr>
          <p:nvPr>
            <p:ph type="sldNum" sz="quarter" idx="10"/>
          </p:nvPr>
        </p:nvSpPr>
        <p:spPr/>
        <p:txBody>
          <a:bodyPr/>
          <a:lstStyle/>
          <a:p>
            <a:fld id="{50EBECA8-7B37-4E9D-9FB5-11127C7CBF61}" type="slidenum">
              <a:rPr lang="en-AU" smtClean="0"/>
              <a:t>23</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211638" cy="3157537"/>
          </a:xfrm>
        </p:spPr>
      </p:sp>
      <p:sp>
        <p:nvSpPr>
          <p:cNvPr id="3" name="Notes Placeholder 2"/>
          <p:cNvSpPr>
            <a:spLocks noGrp="1"/>
          </p:cNvSpPr>
          <p:nvPr>
            <p:ph type="body" idx="1"/>
          </p:nvPr>
        </p:nvSpPr>
        <p:spPr>
          <a:xfrm>
            <a:off x="660946" y="4029596"/>
            <a:ext cx="5435600" cy="482453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(Very brief – did this in Stage 1 workshop)</a:t>
            </a:r>
          </a:p>
          <a:p>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page 13</a:t>
            </a:r>
            <a:r>
              <a:rPr lang="en-US" baseline="0" dirty="0" smtClean="0"/>
              <a:t> - 16</a:t>
            </a:r>
            <a:r>
              <a:rPr lang="en-US" dirty="0" smtClean="0"/>
              <a:t> in booklet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Descriptors</a:t>
            </a:r>
            <a:r>
              <a:rPr lang="en-US" b="0" baseline="0" dirty="0" smtClean="0"/>
              <a:t> familiar – note key descriptors</a:t>
            </a:r>
            <a:endParaRPr lang="en-US"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24</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554288" cy="1916112"/>
          </a:xfrm>
        </p:spPr>
      </p:sp>
      <p:sp>
        <p:nvSpPr>
          <p:cNvPr id="3" name="Notes Placeholder 2"/>
          <p:cNvSpPr>
            <a:spLocks noGrp="1"/>
          </p:cNvSpPr>
          <p:nvPr>
            <p:ph type="body" idx="1"/>
          </p:nvPr>
        </p:nvSpPr>
        <p:spPr>
          <a:xfrm>
            <a:off x="660946" y="2733452"/>
            <a:ext cx="5544616" cy="655272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Standards should not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Reiterate: have compared work that has previously been assessed using current PS and then with new PS – result is the same grade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Not making it harder for students to pass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smtClean="0"/>
          </a:p>
          <a:p>
            <a:endParaRPr lang="en-US" b="0" baseline="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25</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b="1" dirty="0" smtClean="0">
                <a:cs typeface="Arial" panose="020B0604020202020204" pitchFamily="34" charset="0"/>
              </a:rPr>
              <a:t>Implementation Booklet Page </a:t>
            </a:r>
            <a:r>
              <a:rPr lang="en-AU" sz="1200" b="1" baseline="0" dirty="0" smtClean="0">
                <a:cs typeface="Arial" panose="020B0604020202020204" pitchFamily="34" charset="0"/>
              </a:rPr>
              <a:t> 11</a:t>
            </a:r>
            <a:r>
              <a:rPr lang="en-AU" sz="1200" b="1" dirty="0" smtClean="0">
                <a:cs typeface="Arial" panose="020B0604020202020204" pitchFamily="34" charset="0"/>
              </a:rPr>
              <a:t> to </a:t>
            </a:r>
            <a:r>
              <a:rPr lang="en-AU" sz="1200" dirty="0" smtClean="0">
                <a:cs typeface="Arial" panose="020B0604020202020204" pitchFamily="34" charset="0"/>
              </a:rPr>
              <a:t>show assessment overview</a:t>
            </a:r>
          </a:p>
          <a:p>
            <a:pPr marL="0" indent="0">
              <a:buNone/>
            </a:pPr>
            <a:endParaRPr lang="en-US" sz="1200" dirty="0" smtClean="0">
              <a:cs typeface="Arial" panose="020B0604020202020204" pitchFamily="34" charset="0"/>
            </a:endParaRPr>
          </a:p>
          <a:p>
            <a:pPr marL="0" indent="0">
              <a:buNone/>
            </a:pPr>
            <a:r>
              <a:rPr lang="en-US" sz="1200" dirty="0" smtClean="0">
                <a:cs typeface="Arial" panose="020B0604020202020204" pitchFamily="34" charset="0"/>
              </a:rPr>
              <a:t>Change in number of tasks in line with Board’s requirement to reduce assessment</a:t>
            </a:r>
            <a:endParaRPr lang="en-AU" sz="1200" dirty="0" smtClean="0">
              <a:cs typeface="Arial" panose="020B0604020202020204" pitchFamily="34" charset="0"/>
            </a:endParaRPr>
          </a:p>
          <a:p>
            <a:pPr marL="0" indent="0">
              <a:buNone/>
            </a:pPr>
            <a:r>
              <a:rPr lang="en-AU" sz="1200" dirty="0" smtClean="0">
                <a:cs typeface="Arial" panose="020B0604020202020204" pitchFamily="34" charset="0"/>
              </a:rPr>
              <a:t>All Stage 2 subjects in the SACE</a:t>
            </a:r>
            <a:r>
              <a:rPr lang="en-AU" sz="1200" baseline="0" dirty="0" smtClean="0">
                <a:cs typeface="Arial" panose="020B0604020202020204" pitchFamily="34" charset="0"/>
              </a:rPr>
              <a:t> continue to </a:t>
            </a:r>
            <a:r>
              <a:rPr lang="en-AU" sz="1200" dirty="0" smtClean="0">
                <a:cs typeface="Arial" panose="020B0604020202020204" pitchFamily="34" charset="0"/>
              </a:rPr>
              <a:t>have a school assessment component (70%) and an external assessment component (30%).</a:t>
            </a:r>
          </a:p>
          <a:p>
            <a:pPr marL="171450" indent="-171450">
              <a:buFont typeface="Arial" panose="020B0604020202020204" pitchFamily="34" charset="0"/>
              <a:buChar char="•"/>
            </a:pPr>
            <a:r>
              <a:rPr lang="en-US" sz="1200" baseline="0" dirty="0" smtClean="0">
                <a:cs typeface="Arial" panose="020B0604020202020204" pitchFamily="34" charset="0"/>
              </a:rPr>
              <a:t>Change in weighting for AT1 and AT2 based on teacher feedback</a:t>
            </a:r>
          </a:p>
          <a:p>
            <a:pPr marL="0" indent="0">
              <a:buFont typeface="Arial" panose="020B0604020202020204" pitchFamily="34" charset="0"/>
              <a:buNone/>
            </a:pPr>
            <a:endParaRPr lang="en-US" sz="1200" baseline="0" dirty="0" smtClean="0">
              <a:cs typeface="Arial" panose="020B0604020202020204" pitchFamily="34" charset="0"/>
            </a:endParaRPr>
          </a:p>
          <a:p>
            <a:pPr marL="171450" indent="-171450">
              <a:buFont typeface="Arial" panose="020B0604020202020204" pitchFamily="34" charset="0"/>
              <a:buChar char="•"/>
            </a:pPr>
            <a:r>
              <a:rPr lang="en-US" sz="1200" baseline="0" dirty="0" smtClean="0">
                <a:cs typeface="Arial" panose="020B0604020202020204" pitchFamily="34" charset="0"/>
              </a:rPr>
              <a:t>(Look at structure of exam later)</a:t>
            </a:r>
          </a:p>
          <a:p>
            <a:pPr marL="0" indent="0">
              <a:buNone/>
            </a:pPr>
            <a:endParaRPr lang="en-AU" sz="1200"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C604E7CF-BDEC-4C96-A058-36908A95C28C}" type="slidenum">
              <a:rPr lang="en-AU" smtClean="0"/>
              <a:t>26</a:t>
            </a:fld>
            <a:endParaRPr lang="en-AU"/>
          </a:p>
        </p:txBody>
      </p:sp>
    </p:spTree>
    <p:extLst>
      <p:ext uri="{BB962C8B-B14F-4D97-AF65-F5344CB8AC3E}">
        <p14:creationId xmlns:p14="http://schemas.microsoft.com/office/powerpoint/2010/main" val="2766272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b="1" dirty="0" smtClean="0">
                <a:cs typeface="Arial" panose="020B0604020202020204" pitchFamily="34" charset="0"/>
              </a:rPr>
              <a:t>Implementation Booklet Page </a:t>
            </a:r>
            <a:r>
              <a:rPr lang="en-AU" sz="1200" b="1" baseline="0" dirty="0" smtClean="0">
                <a:cs typeface="Arial" panose="020B0604020202020204" pitchFamily="34" charset="0"/>
              </a:rPr>
              <a:t> 11</a:t>
            </a:r>
            <a:r>
              <a:rPr lang="en-AU" sz="1200" b="1" dirty="0" smtClean="0">
                <a:cs typeface="Arial" panose="020B0604020202020204" pitchFamily="34" charset="0"/>
              </a:rPr>
              <a:t> to </a:t>
            </a:r>
            <a:r>
              <a:rPr lang="en-AU" sz="1200" dirty="0" smtClean="0">
                <a:cs typeface="Arial" panose="020B0604020202020204" pitchFamily="34" charset="0"/>
              </a:rPr>
              <a:t>show assessment overview</a:t>
            </a:r>
          </a:p>
          <a:p>
            <a:pPr marL="0" indent="0">
              <a:buNone/>
            </a:pPr>
            <a:endParaRPr lang="en-US" sz="1200" dirty="0" smtClean="0">
              <a:cs typeface="Arial" panose="020B0604020202020204" pitchFamily="34" charset="0"/>
            </a:endParaRPr>
          </a:p>
          <a:p>
            <a:pPr marL="0" indent="0">
              <a:buNone/>
            </a:pPr>
            <a:r>
              <a:rPr lang="en-US" sz="1200" dirty="0" smtClean="0">
                <a:cs typeface="Arial" panose="020B0604020202020204" pitchFamily="34" charset="0"/>
              </a:rPr>
              <a:t>Change in number of tasks in line with Board’s requirement to reduce assessment</a:t>
            </a:r>
            <a:endParaRPr lang="en-AU" sz="1200" dirty="0" smtClean="0">
              <a:cs typeface="Arial" panose="020B0604020202020204" pitchFamily="34" charset="0"/>
            </a:endParaRPr>
          </a:p>
          <a:p>
            <a:pPr marL="0" indent="0">
              <a:buNone/>
            </a:pPr>
            <a:r>
              <a:rPr lang="en-AU" sz="1200" dirty="0" smtClean="0">
                <a:cs typeface="Arial" panose="020B0604020202020204" pitchFamily="34" charset="0"/>
              </a:rPr>
              <a:t>All Stage 2 subjects in the SACE</a:t>
            </a:r>
            <a:r>
              <a:rPr lang="en-AU" sz="1200" baseline="0" dirty="0" smtClean="0">
                <a:cs typeface="Arial" panose="020B0604020202020204" pitchFamily="34" charset="0"/>
              </a:rPr>
              <a:t> continue to </a:t>
            </a:r>
            <a:r>
              <a:rPr lang="en-AU" sz="1200" dirty="0" smtClean="0">
                <a:cs typeface="Arial" panose="020B0604020202020204" pitchFamily="34" charset="0"/>
              </a:rPr>
              <a:t>have a school assessment component (70%) and an external assessment component (30%).</a:t>
            </a:r>
          </a:p>
          <a:p>
            <a:pPr marL="171450" indent="-171450">
              <a:buFont typeface="Arial" panose="020B0604020202020204" pitchFamily="34" charset="0"/>
              <a:buChar char="•"/>
            </a:pPr>
            <a:r>
              <a:rPr lang="en-US" sz="1200" baseline="0" dirty="0" smtClean="0">
                <a:cs typeface="Arial" panose="020B0604020202020204" pitchFamily="34" charset="0"/>
              </a:rPr>
              <a:t>Change in weighting for AT1 and AT2 based on teacher feedback</a:t>
            </a:r>
          </a:p>
          <a:p>
            <a:pPr marL="0" indent="0">
              <a:buFont typeface="Arial" panose="020B0604020202020204" pitchFamily="34" charset="0"/>
              <a:buNone/>
            </a:pPr>
            <a:endParaRPr lang="en-US" sz="1200" baseline="0" dirty="0" smtClean="0">
              <a:cs typeface="Arial" panose="020B0604020202020204" pitchFamily="34" charset="0"/>
            </a:endParaRPr>
          </a:p>
          <a:p>
            <a:pPr marL="171450" indent="-171450">
              <a:buFont typeface="Arial" panose="020B0604020202020204" pitchFamily="34" charset="0"/>
              <a:buChar char="•"/>
            </a:pPr>
            <a:r>
              <a:rPr lang="en-US" sz="1200" baseline="0" dirty="0" smtClean="0">
                <a:cs typeface="Arial" panose="020B0604020202020204" pitchFamily="34" charset="0"/>
              </a:rPr>
              <a:t>(Look at structure of exam later)</a:t>
            </a:r>
          </a:p>
          <a:p>
            <a:pPr marL="0" indent="0">
              <a:buNone/>
            </a:pPr>
            <a:endParaRPr lang="en-AU" sz="1200"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C604E7CF-BDEC-4C96-A058-36908A95C28C}" type="slidenum">
              <a:rPr lang="en-AU" smtClean="0"/>
              <a:t>27</a:t>
            </a:fld>
            <a:endParaRPr lang="en-AU"/>
          </a:p>
        </p:txBody>
      </p:sp>
    </p:spTree>
    <p:extLst>
      <p:ext uri="{BB962C8B-B14F-4D97-AF65-F5344CB8AC3E}">
        <p14:creationId xmlns:p14="http://schemas.microsoft.com/office/powerpoint/2010/main" val="2766272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562350" cy="2671762"/>
          </a:xfrm>
        </p:spPr>
      </p:sp>
      <p:sp>
        <p:nvSpPr>
          <p:cNvPr id="3" name="Notes Placeholder 2"/>
          <p:cNvSpPr>
            <a:spLocks noGrp="1"/>
          </p:cNvSpPr>
          <p:nvPr>
            <p:ph type="body" idx="1"/>
          </p:nvPr>
        </p:nvSpPr>
        <p:spPr>
          <a:xfrm>
            <a:off x="588938" y="3597548"/>
            <a:ext cx="5435600" cy="5616624"/>
          </a:xfrm>
        </p:spPr>
        <p:txBody>
          <a:bodyPr/>
          <a:lstStyle/>
          <a:p>
            <a:pPr marL="0" indent="0">
              <a:buNone/>
            </a:pPr>
            <a:r>
              <a:rPr lang="en-US" sz="1200" dirty="0" smtClean="0">
                <a:cs typeface="Arial" panose="020B0604020202020204" pitchFamily="34" charset="0"/>
              </a:rPr>
              <a:t>What you can’t do (routine recipe </a:t>
            </a:r>
            <a:r>
              <a:rPr lang="en-US" sz="1200" dirty="0" err="1" smtClean="0">
                <a:cs typeface="Arial" panose="020B0604020202020204" pitchFamily="34" charset="0"/>
              </a:rPr>
              <a:t>prac</a:t>
            </a:r>
            <a:r>
              <a:rPr lang="en-US" sz="1200" dirty="0" smtClean="0">
                <a:cs typeface="Arial" panose="020B0604020202020204" pitchFamily="34" charset="0"/>
              </a:rPr>
              <a:t> - these should be formative) </a:t>
            </a:r>
            <a:r>
              <a:rPr lang="en-US" sz="1200" i="1" dirty="0" smtClean="0">
                <a:cs typeface="Arial" panose="020B0604020202020204" pitchFamily="34" charset="0"/>
              </a:rPr>
              <a:t>vs</a:t>
            </a:r>
            <a:r>
              <a:rPr lang="en-US" sz="1200" dirty="0" smtClean="0">
                <a:cs typeface="Arial" panose="020B0604020202020204" pitchFamily="34" charset="0"/>
              </a:rPr>
              <a:t> what is suitable</a:t>
            </a:r>
          </a:p>
          <a:p>
            <a:pPr marL="0" indent="0">
              <a:buNone/>
            </a:pPr>
            <a:endParaRPr lang="en-US" sz="1200" dirty="0" smtClean="0">
              <a:cs typeface="Arial" panose="020B0604020202020204" pitchFamily="34" charset="0"/>
            </a:endParaRPr>
          </a:p>
          <a:p>
            <a:pPr marL="0" indent="0">
              <a:buNone/>
            </a:pPr>
            <a:r>
              <a:rPr lang="en-US" sz="1200" dirty="0" smtClean="0">
                <a:cs typeface="Arial" panose="020B0604020202020204" pitchFamily="34" charset="0"/>
              </a:rPr>
              <a:t>Examples of deconstructing a problem</a:t>
            </a:r>
          </a:p>
          <a:p>
            <a:pPr marL="0" indent="0">
              <a:buNone/>
            </a:pPr>
            <a:endParaRPr lang="en-US" sz="1200" dirty="0" smtClean="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cs typeface="Arial" panose="020B0604020202020204" pitchFamily="34" charset="0"/>
              </a:rPr>
              <a:t>A maximum word count for practical reports would assist students to be more concise in their reporting, as well as reducing the amount of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rial" panose="020B0604020202020204" pitchFamily="34" charset="0"/>
              </a:rPr>
              <a:t>Sections</a:t>
            </a:r>
            <a:r>
              <a:rPr lang="en-US" sz="1200" baseline="0" dirty="0" smtClean="0">
                <a:cs typeface="Arial" panose="020B0604020202020204" pitchFamily="34" charset="0"/>
              </a:rPr>
              <a:t> in and out of the word 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cs typeface="Arial" panose="020B0604020202020204" pitchFamily="34" charset="0"/>
              </a:rPr>
              <a:t>The exclusion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baseline="0" dirty="0" smtClean="0">
                <a:cs typeface="Arial" panose="020B0604020202020204" pitchFamily="34" charset="0"/>
              </a:rPr>
              <a:t>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baseline="0" dirty="0" smtClean="0">
                <a:cs typeface="Arial" panose="020B0604020202020204" pitchFamily="34" charset="0"/>
              </a:rPr>
              <a:t>Method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baseline="0" dirty="0" smtClean="0">
                <a:cs typeface="Arial" panose="020B0604020202020204" pitchFamily="34" charset="0"/>
              </a:rPr>
              <a:t>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baseline="0" dirty="0" smtClean="0">
                <a:cs typeface="Arial" panose="020B0604020202020204" pitchFamily="34" charset="0"/>
              </a:rPr>
              <a:t>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cs typeface="Arial" panose="020B0604020202020204" pitchFamily="34" charset="0"/>
              </a:rPr>
              <a:t>from the word count enables students to provide sufficient detail where this is appropriate for these sections of the report and not be disadvantaged. (checked against previously assessed tasks and this word count allows for the achievement of A grade)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baseline="0" dirty="0" smtClean="0">
                <a:cs typeface="Arial" panose="020B0604020202020204" pitchFamily="34" charset="0"/>
              </a:rPr>
              <a:t>Read subject outline – carefully and often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cs typeface="Arial" panose="020B0604020202020204" pitchFamily="34" charset="0"/>
              </a:rPr>
              <a:t>Use index of workshop book to find example to look at</a:t>
            </a:r>
            <a:endParaRPr lang="en-AU" sz="1200" i="1"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EBECA8-7B37-4E9D-9FB5-11127C7CBF61}" type="slidenum">
              <a:rPr lang="en-AU" smtClean="0"/>
              <a:t>28</a:t>
            </a:fld>
            <a:endParaRPr lang="en-AU" dirty="0"/>
          </a:p>
        </p:txBody>
      </p:sp>
    </p:spTree>
    <p:extLst>
      <p:ext uri="{BB962C8B-B14F-4D97-AF65-F5344CB8AC3E}">
        <p14:creationId xmlns:p14="http://schemas.microsoft.com/office/powerpoint/2010/main" val="2905812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562350" cy="2671762"/>
          </a:xfrm>
        </p:spPr>
      </p:sp>
      <p:sp>
        <p:nvSpPr>
          <p:cNvPr id="3" name="Notes Placeholder 2"/>
          <p:cNvSpPr>
            <a:spLocks noGrp="1"/>
          </p:cNvSpPr>
          <p:nvPr>
            <p:ph type="body" idx="1"/>
          </p:nvPr>
        </p:nvSpPr>
        <p:spPr>
          <a:xfrm>
            <a:off x="588938" y="3597548"/>
            <a:ext cx="5435600" cy="5616624"/>
          </a:xfrm>
        </p:spPr>
        <p:txBody>
          <a:bodyPr/>
          <a:lstStyle/>
          <a:p>
            <a:pPr marL="0" indent="0">
              <a:buNone/>
            </a:pPr>
            <a:r>
              <a:rPr lang="en-US" sz="1200" b="0" dirty="0" smtClean="0">
                <a:cs typeface="Arial" panose="020B0604020202020204" pitchFamily="34" charset="0"/>
              </a:rPr>
              <a:t>Emphasis that this is NOT an issues investigation by another name.</a:t>
            </a:r>
          </a:p>
          <a:p>
            <a:pPr marL="0" indent="0">
              <a:buNone/>
            </a:pPr>
            <a:endParaRPr lang="en-US" sz="1200" b="0" dirty="0" smtClean="0">
              <a:cs typeface="Arial" panose="020B0604020202020204" pitchFamily="34" charset="0"/>
            </a:endParaRPr>
          </a:p>
          <a:p>
            <a:pPr marL="0" indent="0">
              <a:buNone/>
            </a:pPr>
            <a:r>
              <a:rPr lang="en-US" sz="1200" b="0" dirty="0" smtClean="0">
                <a:cs typeface="Arial" panose="020B0604020202020204" pitchFamily="34" charset="0"/>
              </a:rPr>
              <a:t>Emphasis is not on the science alone,</a:t>
            </a:r>
            <a:r>
              <a:rPr lang="en-US" sz="1200" b="0" baseline="0" dirty="0" smtClean="0">
                <a:cs typeface="Arial" panose="020B0604020202020204" pitchFamily="34" charset="0"/>
              </a:rPr>
              <a:t> must show evidence of </a:t>
            </a:r>
            <a:r>
              <a:rPr lang="en-US" sz="1200" b="1" baseline="0" dirty="0" smtClean="0">
                <a:cs typeface="Arial" panose="020B0604020202020204" pitchFamily="34" charset="0"/>
              </a:rPr>
              <a:t>exploring and understanding </a:t>
            </a:r>
            <a:r>
              <a:rPr lang="en-US" sz="1200" b="0" baseline="0" dirty="0" smtClean="0">
                <a:cs typeface="Arial" panose="020B0604020202020204" pitchFamily="34" charset="0"/>
              </a:rPr>
              <a:t>the interaction between science and society by linking clearly to key concepts.  Emphasis is on SHE supported by science</a:t>
            </a:r>
          </a:p>
          <a:p>
            <a:pPr marL="0" indent="0">
              <a:buNone/>
            </a:pPr>
            <a:endParaRPr lang="en-US" sz="1200" b="0" dirty="0" smtClean="0">
              <a:cs typeface="Arial" panose="020B0604020202020204" pitchFamily="34" charset="0"/>
            </a:endParaRPr>
          </a:p>
          <a:p>
            <a:pPr marL="808038" marR="0" lvl="0" indent="-366713" algn="l" defTabSz="914400" rtl="0" eaLnBrk="1" fontAlgn="auto" latinLnBrk="0" hangingPunct="1">
              <a:lnSpc>
                <a:spcPct val="100000"/>
              </a:lnSpc>
              <a:spcBef>
                <a:spcPts val="500"/>
              </a:spcBef>
              <a:spcAft>
                <a:spcPts val="0"/>
              </a:spcAft>
              <a:buClr>
                <a:srgbClr val="D16349"/>
              </a:buClr>
              <a:buSzPct val="85000"/>
              <a:buFont typeface="Courier New" panose="02070309020205020404" pitchFamily="49" charset="0"/>
              <a:buChar char="o"/>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Introduction</a:t>
            </a:r>
            <a:r>
              <a:rPr lang="en-US" sz="1600" dirty="0">
                <a:solidFill>
                  <a:prstClr val="black">
                    <a:lumMod val="75000"/>
                    <a:lumOff val="25000"/>
                  </a:prstClr>
                </a:solidFill>
                <a:cs typeface="Arial" panose="020B0604020202020204" pitchFamily="34" charset="0"/>
              </a:rPr>
              <a:t>	</a:t>
            </a: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100 - 150</a:t>
            </a:r>
          </a:p>
          <a:p>
            <a:pPr marL="808038" marR="0" lvl="0" indent="-366713" algn="l" defTabSz="914400" rtl="0" eaLnBrk="1" fontAlgn="auto" latinLnBrk="0" hangingPunct="1">
              <a:lnSpc>
                <a:spcPct val="100000"/>
              </a:lnSpc>
              <a:spcBef>
                <a:spcPts val="500"/>
              </a:spcBef>
              <a:spcAft>
                <a:spcPts val="0"/>
              </a:spcAft>
              <a:buClr>
                <a:srgbClr val="D16349"/>
              </a:buClr>
              <a:buSzPct val="85000"/>
              <a:buFont typeface="Courier New" panose="02070309020205020404" pitchFamily="49" charset="0"/>
              <a:buChar char="o"/>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Explanation of interaction between science and society		500</a:t>
            </a:r>
          </a:p>
          <a:p>
            <a:pPr marL="808038" marR="0" lvl="0" indent="-366713" algn="l" defTabSz="914400" rtl="0" eaLnBrk="1" fontAlgn="auto" latinLnBrk="0" hangingPunct="1">
              <a:lnSpc>
                <a:spcPct val="100000"/>
              </a:lnSpc>
              <a:spcBef>
                <a:spcPts val="500"/>
              </a:spcBef>
              <a:spcAft>
                <a:spcPts val="0"/>
              </a:spcAft>
              <a:buClr>
                <a:srgbClr val="D16349"/>
              </a:buClr>
              <a:buSzPct val="85000"/>
              <a:buFont typeface="Courier New" panose="02070309020205020404" pitchFamily="49" charset="0"/>
              <a:buChar char="o"/>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Relevant science	300 - 500</a:t>
            </a:r>
          </a:p>
          <a:p>
            <a:pPr marL="808038" marR="0" lvl="0" indent="-366713" algn="l" defTabSz="914400" rtl="0" eaLnBrk="1" fontAlgn="auto" latinLnBrk="0" hangingPunct="1">
              <a:lnSpc>
                <a:spcPct val="100000"/>
              </a:lnSpc>
              <a:spcBef>
                <a:spcPts val="500"/>
              </a:spcBef>
              <a:spcAft>
                <a:spcPts val="0"/>
              </a:spcAft>
              <a:buClr>
                <a:srgbClr val="D16349"/>
              </a:buClr>
              <a:buSzPct val="85000"/>
              <a:buFont typeface="Courier New" panose="02070309020205020404" pitchFamily="49" charset="0"/>
              <a:buChar char="o"/>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Impact		200</a:t>
            </a:r>
          </a:p>
          <a:p>
            <a:pPr marL="808038" marR="0" lvl="0" indent="-366713" algn="l" defTabSz="914400" rtl="0" eaLnBrk="1" fontAlgn="auto" latinLnBrk="0" hangingPunct="1">
              <a:lnSpc>
                <a:spcPct val="100000"/>
              </a:lnSpc>
              <a:spcBef>
                <a:spcPts val="500"/>
              </a:spcBef>
              <a:spcAft>
                <a:spcPts val="0"/>
              </a:spcAft>
              <a:buClr>
                <a:srgbClr val="D16349"/>
              </a:buClr>
              <a:buSzPct val="85000"/>
              <a:buFont typeface="Courier New" panose="02070309020205020404" pitchFamily="49" charset="0"/>
              <a:buChar char="o"/>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Conclusion with justification	150 - 200</a:t>
            </a:r>
          </a:p>
          <a:p>
            <a:pPr marL="0" indent="0">
              <a:buNone/>
            </a:pPr>
            <a:endParaRPr lang="en-US" sz="1200" b="0" dirty="0" smtClean="0">
              <a:cs typeface="Arial" panose="020B0604020202020204" pitchFamily="34" charset="0"/>
            </a:endParaRPr>
          </a:p>
          <a:p>
            <a:pPr marL="0" indent="0">
              <a:buNone/>
            </a:pPr>
            <a:r>
              <a:rPr lang="en-US" sz="1200" b="0" dirty="0" smtClean="0">
                <a:cs typeface="Arial" panose="020B0604020202020204" pitchFamily="34" charset="0"/>
              </a:rPr>
              <a:t>Parts of the investigation report are specified.</a:t>
            </a:r>
          </a:p>
          <a:p>
            <a:pPr marL="0" indent="0">
              <a:buNone/>
            </a:pPr>
            <a:endParaRPr lang="en-US" sz="1200" b="0" dirty="0" smtClean="0">
              <a:cs typeface="Arial" panose="020B0604020202020204" pitchFamily="34" charset="0"/>
            </a:endParaRPr>
          </a:p>
          <a:p>
            <a:pPr marL="0" indent="0">
              <a:buNone/>
            </a:pPr>
            <a:r>
              <a:rPr lang="en-US" sz="1200" b="0" dirty="0" smtClean="0">
                <a:cs typeface="Arial" panose="020B0604020202020204" pitchFamily="34" charset="0"/>
              </a:rPr>
              <a:t>Exploration could be ‘free choice’, directed into a general area by the teacher, all the same in the class (But this is not recommended)</a:t>
            </a:r>
          </a:p>
          <a:p>
            <a:pPr marL="0" indent="0">
              <a:buNone/>
            </a:pPr>
            <a:endParaRPr lang="en-US" sz="1200" b="0" dirty="0" smtClean="0">
              <a:cs typeface="Arial" panose="020B0604020202020204" pitchFamily="34" charset="0"/>
            </a:endParaRPr>
          </a:p>
          <a:p>
            <a:pPr marL="0" indent="0">
              <a:buNone/>
            </a:pPr>
            <a:r>
              <a:rPr lang="en-US" sz="1200" b="1" dirty="0" smtClean="0">
                <a:cs typeface="Arial" panose="020B0604020202020204" pitchFamily="34" charset="0"/>
              </a:rPr>
              <a:t>Note – no source evaluation required so effectively an increase in word count</a:t>
            </a:r>
          </a:p>
          <a:p>
            <a:pPr marL="0" indent="0">
              <a:buNone/>
            </a:pPr>
            <a:endParaRPr lang="en-US" sz="1200" dirty="0" smtClean="0">
              <a:cs typeface="Arial" panose="020B0604020202020204" pitchFamily="34" charset="0"/>
            </a:endParaRPr>
          </a:p>
          <a:p>
            <a:pPr marL="0" indent="0">
              <a:buNone/>
            </a:pPr>
            <a:endParaRPr lang="en-US" sz="1200"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EBECA8-7B37-4E9D-9FB5-11127C7CBF61}" type="slidenum">
              <a:rPr lang="en-AU" smtClean="0"/>
              <a:t>29</a:t>
            </a:fld>
            <a:endParaRPr lang="en-AU" dirty="0"/>
          </a:p>
        </p:txBody>
      </p:sp>
    </p:spTree>
    <p:extLst>
      <p:ext uri="{BB962C8B-B14F-4D97-AF65-F5344CB8AC3E}">
        <p14:creationId xmlns:p14="http://schemas.microsoft.com/office/powerpoint/2010/main" val="290581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059113" cy="2293937"/>
          </a:xfrm>
        </p:spPr>
      </p:sp>
      <p:sp>
        <p:nvSpPr>
          <p:cNvPr id="3" name="Notes Placeholder 2"/>
          <p:cNvSpPr>
            <a:spLocks noGrp="1"/>
          </p:cNvSpPr>
          <p:nvPr>
            <p:ph type="body" idx="1"/>
          </p:nvPr>
        </p:nvSpPr>
        <p:spPr>
          <a:xfrm>
            <a:off x="660946" y="3237508"/>
            <a:ext cx="5616624" cy="6192688"/>
          </a:xfrm>
        </p:spPr>
        <p:txBody>
          <a:bodyPr/>
          <a:lstStyle/>
          <a:p>
            <a:pPr marL="0" indent="0">
              <a:buFont typeface="Arial" panose="020B0604020202020204" pitchFamily="34" charset="0"/>
              <a:buNone/>
            </a:pPr>
            <a:r>
              <a:rPr lang="en-US" dirty="0" smtClean="0"/>
              <a:t>(keep brief – already heard at </a:t>
            </a:r>
            <a:r>
              <a:rPr lang="en-US" baseline="0" dirty="0" smtClean="0"/>
              <a:t>Stage 1 workshops)</a:t>
            </a:r>
          </a:p>
          <a:p>
            <a:pPr marL="171450" indent="-171450">
              <a:buFont typeface="Arial" panose="020B0604020202020204" pitchFamily="34" charset="0"/>
              <a:buChar char="•"/>
            </a:pPr>
            <a:endParaRPr lang="en-US" dirty="0" smtClean="0"/>
          </a:p>
          <a:p>
            <a:r>
              <a:rPr lang="en-US" sz="1200" kern="1200" dirty="0" smtClean="0">
                <a:solidFill>
                  <a:schemeClr val="tx1"/>
                </a:solidFill>
                <a:effectLst/>
                <a:latin typeface="Arial" panose="020B0604020202020204" pitchFamily="34" charset="0"/>
                <a:ea typeface="+mn-ea"/>
                <a:cs typeface="+mn-cs"/>
              </a:rPr>
              <a:t>How we got to this point:</a:t>
            </a:r>
            <a:endParaRPr lang="en-AU" sz="1200" kern="1200" dirty="0" smtClean="0">
              <a:solidFill>
                <a:schemeClr val="tx1"/>
              </a:solidFill>
              <a:effectLst/>
              <a:latin typeface="Arial" panose="020B0604020202020204" pitchFamily="34" charset="0"/>
              <a:ea typeface="+mn-ea"/>
              <a:cs typeface="+mn-cs"/>
            </a:endParaRPr>
          </a:p>
          <a:p>
            <a:pPr lvl="0"/>
            <a:r>
              <a:rPr lang="en-AU" sz="1200" kern="1200" dirty="0" smtClean="0">
                <a:solidFill>
                  <a:schemeClr val="tx1"/>
                </a:solidFill>
                <a:effectLst/>
                <a:latin typeface="Arial" panose="020B0604020202020204" pitchFamily="34" charset="0"/>
                <a:ea typeface="+mn-ea"/>
                <a:cs typeface="+mn-cs"/>
              </a:rPr>
              <a:t>Integration of the Australian Curriculum with SACE subjects – received state government funding – work began 2015</a:t>
            </a:r>
          </a:p>
          <a:p>
            <a:pPr lvl="0"/>
            <a:endParaRPr lang="en-AU" sz="1200" kern="1200" dirty="0" smtClean="0">
              <a:solidFill>
                <a:schemeClr val="tx1"/>
              </a:solidFill>
              <a:effectLst/>
              <a:latin typeface="Arial" panose="020B0604020202020204" pitchFamily="34" charset="0"/>
              <a:ea typeface="+mn-ea"/>
              <a:cs typeface="+mn-cs"/>
            </a:endParaRPr>
          </a:p>
          <a:p>
            <a:pPr lvl="0"/>
            <a:r>
              <a:rPr lang="en-AU" sz="1200" kern="1200" dirty="0" smtClean="0">
                <a:solidFill>
                  <a:schemeClr val="tx1"/>
                </a:solidFill>
                <a:effectLst/>
                <a:latin typeface="Arial" panose="020B0604020202020204" pitchFamily="34" charset="0"/>
                <a:ea typeface="+mn-ea"/>
                <a:cs typeface="+mn-cs"/>
              </a:rPr>
              <a:t>Process:</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established a reference group of Science teachers who are experienced markers and moderators, members of the standards leadership teams, and representatives from the tertiary sector</a:t>
            </a:r>
            <a:endParaRPr lang="en-AU"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from the reference groups teams of writers were established</a:t>
            </a:r>
            <a:endParaRPr lang="en-AU"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consulted with focus groups (comprising more experienced teachers) </a:t>
            </a:r>
            <a:endParaRPr lang="en-AU"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online consultation for 6 weeks earlier in 2016 – including consultation and feedback from SACE International schools, leaders and teachers</a:t>
            </a:r>
            <a:endParaRPr lang="en-AU"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based on the consultation feedback, a number of recommended changes were made to the subject outlines; the reference group provided advice on revisions based on online consultation</a:t>
            </a:r>
            <a:endParaRPr lang="en-AU"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SACE Board approved documents May 2016</a:t>
            </a:r>
            <a:endParaRPr lang="en-AU"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draft subject outlines provided online for planning purposes</a:t>
            </a:r>
            <a:r>
              <a:rPr lang="en-AU" sz="1200" kern="1200" dirty="0" smtClean="0">
                <a:solidFill>
                  <a:schemeClr val="tx1"/>
                </a:solidFill>
                <a:effectLst/>
                <a:latin typeface="Arial" panose="020B0604020202020204" pitchFamily="34" charset="0"/>
                <a:ea typeface="+mn-ea"/>
                <a:cs typeface="+mn-cs"/>
              </a:rPr>
              <a:t>.</a:t>
            </a:r>
          </a:p>
          <a:p>
            <a:pPr lvl="0"/>
            <a:endParaRPr lang="en-AU"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EBECA8-7B37-4E9D-9FB5-11127C7CBF61}" type="slidenum">
              <a:rPr lang="en-AU" smtClean="0"/>
              <a:t>3</a:t>
            </a:fld>
            <a:endParaRPr lang="en-AU"/>
          </a:p>
        </p:txBody>
      </p:sp>
    </p:spTree>
    <p:extLst>
      <p:ext uri="{BB962C8B-B14F-4D97-AF65-F5344CB8AC3E}">
        <p14:creationId xmlns:p14="http://schemas.microsoft.com/office/powerpoint/2010/main" val="328823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554288" cy="1916112"/>
          </a:xfrm>
        </p:spPr>
      </p:sp>
      <p:sp>
        <p:nvSpPr>
          <p:cNvPr id="3" name="Notes Placeholder 2"/>
          <p:cNvSpPr>
            <a:spLocks noGrp="1"/>
          </p:cNvSpPr>
          <p:nvPr>
            <p:ph type="body" idx="1"/>
          </p:nvPr>
        </p:nvSpPr>
        <p:spPr>
          <a:xfrm>
            <a:off x="660946" y="2733452"/>
            <a:ext cx="5544616" cy="6552728"/>
          </a:xfrm>
        </p:spPr>
        <p:txBody>
          <a:bodyPr/>
          <a:lstStyle/>
          <a:p>
            <a:pPr marL="0" marR="0" indent="0" algn="l" defTabSz="914400" rtl="0" eaLnBrk="1" fontAlgn="auto" latinLnBrk="0" hangingPunct="1">
              <a:lnSpc>
                <a:spcPts val="2400"/>
              </a:lnSpc>
              <a:spcBef>
                <a:spcPts val="1200"/>
              </a:spcBef>
              <a:spcAft>
                <a:spcPts val="600"/>
              </a:spcAft>
              <a:buClr>
                <a:srgbClr val="00B0F0"/>
              </a:buClr>
              <a:buSzTx/>
              <a:buFont typeface="Wingdings" panose="05000000000000000000" pitchFamily="2" charset="2"/>
              <a:buChar char="§"/>
              <a:tabLst/>
              <a:defRPr/>
            </a:pPr>
            <a:r>
              <a:rPr lang="en-US" sz="1200" dirty="0" smtClean="0">
                <a:latin typeface="Arial" panose="020B0604020202020204" pitchFamily="34" charset="0"/>
                <a:cs typeface="Arial" panose="020B0604020202020204" pitchFamily="34" charset="0"/>
              </a:rPr>
              <a:t>Use index to locate examples for your subject </a:t>
            </a:r>
          </a:p>
          <a:p>
            <a:pPr>
              <a:spcBef>
                <a:spcPts val="600"/>
              </a:spcBef>
              <a:spcAft>
                <a:spcPts val="600"/>
              </a:spcAft>
              <a:buClr>
                <a:srgbClr val="00B0F0"/>
              </a:buClr>
              <a:buFont typeface="Wingdings" panose="05000000000000000000" pitchFamily="2" charset="2"/>
              <a:buChar char="§"/>
              <a:defRPr/>
            </a:pPr>
            <a:r>
              <a:rPr lang="en-US" dirty="0">
                <a:cs typeface="Arial" panose="020B0604020202020204" pitchFamily="34" charset="0"/>
              </a:rPr>
              <a:t>Consider these questions are you look at them</a:t>
            </a:r>
            <a:r>
              <a:rPr lang="en-US" dirty="0" smtClean="0">
                <a:cs typeface="Arial" panose="020B0604020202020204" pitchFamily="34" charset="0"/>
              </a:rPr>
              <a:t>.</a:t>
            </a:r>
            <a:endParaRPr lang="en-US" sz="1200" dirty="0" smtClean="0">
              <a:latin typeface="Arial" panose="020B0604020202020204" pitchFamily="34" charset="0"/>
              <a:cs typeface="Arial" panose="020B0604020202020204" pitchFamily="34" charset="0"/>
            </a:endParaRPr>
          </a:p>
          <a:p>
            <a:pPr marR="0" indent="-171450" fontAlgn="auto">
              <a:lnSpc>
                <a:spcPts val="2400"/>
              </a:lnSpc>
              <a:spcBef>
                <a:spcPts val="600"/>
              </a:spcBef>
              <a:spcAft>
                <a:spcPts val="600"/>
              </a:spcAft>
              <a:buClr>
                <a:srgbClr val="00B0F0"/>
              </a:buClr>
              <a:buSzTx/>
              <a:buFont typeface="Wingdings" panose="05000000000000000000" pitchFamily="2" charset="2"/>
              <a:buChar char="§"/>
              <a:tabLst/>
              <a:defRPr/>
            </a:pPr>
            <a:r>
              <a:rPr lang="en-US" dirty="0">
                <a:cs typeface="Arial" panose="020B0604020202020204" pitchFamily="34" charset="0"/>
              </a:rPr>
              <a:t>What is the impact of the </a:t>
            </a:r>
            <a:r>
              <a:rPr lang="en-US" dirty="0" err="1">
                <a:cs typeface="Arial" panose="020B0604020202020204" pitchFamily="34" charset="0"/>
              </a:rPr>
              <a:t>prac</a:t>
            </a:r>
            <a:r>
              <a:rPr lang="en-US" dirty="0">
                <a:cs typeface="Arial" panose="020B0604020202020204" pitchFamily="34" charset="0"/>
              </a:rPr>
              <a:t> report structure? </a:t>
            </a:r>
          </a:p>
          <a:p>
            <a:pPr indent="-171450">
              <a:lnSpc>
                <a:spcPts val="2400"/>
              </a:lnSpc>
              <a:spcBef>
                <a:spcPts val="600"/>
              </a:spcBef>
              <a:spcAft>
                <a:spcPts val="600"/>
              </a:spcAft>
              <a:buClr>
                <a:srgbClr val="00B0F0"/>
              </a:buClr>
              <a:buFont typeface="Wingdings" panose="05000000000000000000" pitchFamily="2" charset="2"/>
              <a:buChar char="§"/>
              <a:defRPr/>
            </a:pPr>
            <a:r>
              <a:rPr lang="en-US" dirty="0">
                <a:cs typeface="Arial" panose="020B0604020202020204" pitchFamily="34" charset="0"/>
              </a:rPr>
              <a:t>Teach specific concepts and language and what goes where</a:t>
            </a:r>
          </a:p>
          <a:p>
            <a:pPr marR="0" indent="-171450" fontAlgn="auto">
              <a:lnSpc>
                <a:spcPts val="2400"/>
              </a:lnSpc>
              <a:spcBef>
                <a:spcPts val="600"/>
              </a:spcBef>
              <a:spcAft>
                <a:spcPts val="600"/>
              </a:spcAft>
              <a:buClr>
                <a:srgbClr val="00B0F0"/>
              </a:buClr>
              <a:buSzTx/>
              <a:buFont typeface="Wingdings" panose="05000000000000000000" pitchFamily="2" charset="2"/>
              <a:buChar char="§"/>
              <a:tabLst/>
              <a:defRPr/>
            </a:pPr>
            <a:r>
              <a:rPr lang="en-US" dirty="0">
                <a:cs typeface="Arial" panose="020B0604020202020204" pitchFamily="34" charset="0"/>
              </a:rPr>
              <a:t>How will word count affect student reports? </a:t>
            </a:r>
          </a:p>
          <a:p>
            <a:pPr marR="0" indent="-171450" fontAlgn="auto">
              <a:lnSpc>
                <a:spcPts val="2400"/>
              </a:lnSpc>
              <a:spcBef>
                <a:spcPts val="600"/>
              </a:spcBef>
              <a:spcAft>
                <a:spcPts val="600"/>
              </a:spcAft>
              <a:buClr>
                <a:srgbClr val="00B0F0"/>
              </a:buClr>
              <a:buSzTx/>
              <a:buFont typeface="Wingdings" panose="05000000000000000000" pitchFamily="2" charset="2"/>
              <a:buChar char="§"/>
              <a:tabLst/>
              <a:defRPr/>
            </a:pPr>
            <a:r>
              <a:rPr lang="en-US" dirty="0">
                <a:cs typeface="Arial" panose="020B0604020202020204" pitchFamily="34" charset="0"/>
              </a:rPr>
              <a:t>Perhaps guidelines to distribute words efficiently e.g. tables for factors controlled/why/how</a:t>
            </a:r>
          </a:p>
          <a:p>
            <a:pPr indent="-171450">
              <a:lnSpc>
                <a:spcPts val="2400"/>
              </a:lnSpc>
              <a:spcBef>
                <a:spcPts val="600"/>
              </a:spcBef>
              <a:spcAft>
                <a:spcPts val="600"/>
              </a:spcAft>
              <a:buClr>
                <a:srgbClr val="00B0F0"/>
              </a:buClr>
              <a:buFont typeface="Wingdings" panose="05000000000000000000" pitchFamily="2" charset="2"/>
              <a:buChar char="§"/>
              <a:defRPr/>
            </a:pPr>
            <a:r>
              <a:rPr lang="en-US" dirty="0">
                <a:cs typeface="Arial" panose="020B0604020202020204" pitchFamily="34" charset="0"/>
              </a:rPr>
              <a:t>Where does ‘deconstruct a problem’ fit?</a:t>
            </a:r>
          </a:p>
          <a:p>
            <a:pPr indent="-171450">
              <a:lnSpc>
                <a:spcPts val="2400"/>
              </a:lnSpc>
              <a:spcBef>
                <a:spcPts val="600"/>
              </a:spcBef>
              <a:spcAft>
                <a:spcPts val="600"/>
              </a:spcAft>
              <a:buClr>
                <a:srgbClr val="00B0F0"/>
              </a:buClr>
              <a:buFont typeface="Wingdings" panose="05000000000000000000" pitchFamily="2" charset="2"/>
              <a:buChar char="§"/>
              <a:defRPr/>
            </a:pPr>
            <a:r>
              <a:rPr lang="en-US" dirty="0">
                <a:cs typeface="Arial" panose="020B0604020202020204" pitchFamily="34" charset="0"/>
              </a:rPr>
              <a:t>Before or after a </a:t>
            </a:r>
            <a:r>
              <a:rPr lang="en-US" dirty="0" err="1">
                <a:cs typeface="Arial" panose="020B0604020202020204" pitchFamily="34" charset="0"/>
              </a:rPr>
              <a:t>prac</a:t>
            </a:r>
            <a:endParaRPr lang="en-US" dirty="0">
              <a:cs typeface="Arial" panose="020B0604020202020204" pitchFamily="34" charset="0"/>
            </a:endParaRPr>
          </a:p>
          <a:p>
            <a:pPr indent="-171450">
              <a:lnSpc>
                <a:spcPts val="2400"/>
              </a:lnSpc>
              <a:spcBef>
                <a:spcPts val="600"/>
              </a:spcBef>
              <a:spcAft>
                <a:spcPts val="600"/>
              </a:spcAft>
              <a:buClr>
                <a:srgbClr val="00B0F0"/>
              </a:buClr>
              <a:buFont typeface="Wingdings" panose="05000000000000000000" pitchFamily="2" charset="2"/>
              <a:buChar char="§"/>
              <a:defRPr/>
            </a:pPr>
            <a:r>
              <a:rPr lang="en-US" dirty="0">
                <a:cs typeface="Arial" panose="020B0604020202020204" pitchFamily="34" charset="0"/>
              </a:rPr>
              <a:t>What will a SHE task look like?</a:t>
            </a:r>
          </a:p>
          <a:p>
            <a:pPr indent="-171450">
              <a:lnSpc>
                <a:spcPts val="2400"/>
              </a:lnSpc>
              <a:spcBef>
                <a:spcPts val="600"/>
              </a:spcBef>
              <a:spcAft>
                <a:spcPts val="600"/>
              </a:spcAft>
              <a:buClr>
                <a:srgbClr val="00B0F0"/>
              </a:buClr>
              <a:buFont typeface="Wingdings" panose="05000000000000000000" pitchFamily="2" charset="2"/>
              <a:buChar char="§"/>
              <a:defRPr/>
            </a:pPr>
            <a:r>
              <a:rPr lang="en-US" dirty="0">
                <a:cs typeface="Arial" panose="020B0604020202020204" pitchFamily="34" charset="0"/>
              </a:rPr>
              <a:t>Variable but must show evidence of exploring and understanding the interaction between science and society.</a:t>
            </a:r>
          </a:p>
          <a:p>
            <a:pPr>
              <a:lnSpc>
                <a:spcPts val="2400"/>
              </a:lnSpc>
              <a:spcBef>
                <a:spcPts val="1200"/>
              </a:spcBef>
              <a:spcAft>
                <a:spcPts val="1800"/>
              </a:spcAft>
              <a:buClr>
                <a:srgbClr val="00B0F0"/>
              </a:buClr>
              <a:buFont typeface="Wingdings" panose="05000000000000000000" pitchFamily="2" charset="2"/>
              <a:buNone/>
              <a:defRPr/>
            </a:pPr>
            <a:r>
              <a:rPr lang="en-US" sz="1200" b="1" baseline="0" dirty="0" smtClean="0">
                <a:latin typeface="Arial" panose="020B0604020202020204" pitchFamily="34" charset="0"/>
                <a:cs typeface="Arial" panose="020B0604020202020204" pitchFamily="34" charset="0"/>
              </a:rPr>
              <a:t>Look at examples of tasks in the booklet – use index  to locate your subject.  </a:t>
            </a:r>
            <a:endParaRPr lang="en-US" sz="1200"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smtClean="0"/>
          </a:p>
          <a:p>
            <a:endParaRPr lang="en-US" b="0" baseline="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30</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562350" cy="2671762"/>
          </a:xfrm>
        </p:spPr>
      </p:sp>
      <p:sp>
        <p:nvSpPr>
          <p:cNvPr id="3" name="Notes Placeholder 2"/>
          <p:cNvSpPr>
            <a:spLocks noGrp="1"/>
          </p:cNvSpPr>
          <p:nvPr>
            <p:ph type="body" idx="1"/>
          </p:nvPr>
        </p:nvSpPr>
        <p:spPr>
          <a:xfrm>
            <a:off x="444922" y="3453532"/>
            <a:ext cx="5760640" cy="5976664"/>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lumMod val="75000"/>
                  </a:schemeClr>
                </a:solidFill>
              </a:rPr>
              <a:t>The (maximum)</a:t>
            </a:r>
            <a:r>
              <a:rPr lang="en-US" i="1" baseline="0" dirty="0" smtClean="0">
                <a:solidFill>
                  <a:schemeClr val="bg1">
                    <a:lumMod val="75000"/>
                  </a:schemeClr>
                </a:solidFill>
              </a:rPr>
              <a:t> number of assessment tasks has reduced in 2018.  </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solidFill>
                  <a:schemeClr val="bg1">
                    <a:lumMod val="75000"/>
                  </a:schemeClr>
                </a:solidFill>
              </a:rPr>
              <a:t>This change has been directed by the Board:</a:t>
            </a:r>
          </a:p>
          <a:p>
            <a:pPr marL="171450" indent="-171450">
              <a:buFont typeface="Arial" panose="020B0604020202020204" pitchFamily="34" charset="0"/>
              <a:buChar char="•"/>
              <a:defRPr/>
            </a:pPr>
            <a:r>
              <a:rPr lang="en-US" i="1" dirty="0" smtClean="0">
                <a:solidFill>
                  <a:schemeClr val="bg1">
                    <a:lumMod val="75000"/>
                  </a:schemeClr>
                </a:solidFill>
              </a:rPr>
              <a:t>Is deemed </a:t>
            </a:r>
            <a:r>
              <a:rPr lang="en-US" i="1" dirty="0">
                <a:solidFill>
                  <a:schemeClr val="bg1">
                    <a:lumMod val="75000"/>
                  </a:schemeClr>
                </a:solidFill>
              </a:rPr>
              <a:t>sufficient to provide evidence of the standard for SACE purposes</a:t>
            </a:r>
            <a:r>
              <a:rPr lang="en-US" b="0" i="1" baseline="0" dirty="0" smtClean="0">
                <a:solidFill>
                  <a:schemeClr val="bg1">
                    <a:lumMod val="75000"/>
                  </a:schemeClr>
                </a:solidFill>
              </a:rPr>
              <a:t> </a:t>
            </a:r>
          </a:p>
          <a:p>
            <a:pPr marL="171450" indent="-171450">
              <a:buFont typeface="Arial" panose="020B0604020202020204" pitchFamily="34" charset="0"/>
              <a:buChar char="•"/>
              <a:defRPr/>
            </a:pPr>
            <a:r>
              <a:rPr lang="en-US" i="1" dirty="0" smtClean="0">
                <a:solidFill>
                  <a:schemeClr val="bg1">
                    <a:lumMod val="75000"/>
                  </a:schemeClr>
                </a:solidFill>
              </a:rPr>
              <a:t>considers the assessment demands on students undertaking a full-time load</a:t>
            </a:r>
          </a:p>
          <a:p>
            <a:pPr marL="171450" indent="-171450">
              <a:buFont typeface="Arial" panose="020B0604020202020204" pitchFamily="34" charset="0"/>
              <a:buChar char="•"/>
              <a:defRPr/>
            </a:pPr>
            <a:r>
              <a:rPr lang="en-US" i="1" dirty="0" smtClean="0">
                <a:solidFill>
                  <a:schemeClr val="bg1">
                    <a:lumMod val="75000"/>
                  </a:schemeClr>
                </a:solidFill>
              </a:rPr>
              <a:t>enables students to have more time for learning</a:t>
            </a:r>
          </a:p>
          <a:p>
            <a:pPr>
              <a:defRPr/>
            </a:pPr>
            <a:r>
              <a:rPr lang="en-US" i="1" dirty="0" smtClean="0">
                <a:solidFill>
                  <a:schemeClr val="bg1">
                    <a:lumMod val="75000"/>
                  </a:schemeClr>
                </a:solidFill>
              </a:rPr>
              <a:t>    (Less </a:t>
            </a:r>
            <a:r>
              <a:rPr lang="en-US" i="1" dirty="0">
                <a:solidFill>
                  <a:schemeClr val="bg1">
                    <a:lumMod val="75000"/>
                  </a:schemeClr>
                </a:solidFill>
              </a:rPr>
              <a:t>assessment </a:t>
            </a:r>
            <a:r>
              <a:rPr lang="en-US" i="1" dirty="0" smtClean="0">
                <a:solidFill>
                  <a:schemeClr val="bg1">
                    <a:lumMod val="75000"/>
                  </a:schemeClr>
                </a:solidFill>
              </a:rPr>
              <a:t>= </a:t>
            </a:r>
            <a:r>
              <a:rPr lang="en-US" i="1" dirty="0">
                <a:solidFill>
                  <a:schemeClr val="bg1">
                    <a:lumMod val="75000"/>
                  </a:schemeClr>
                </a:solidFill>
              </a:rPr>
              <a:t>more time for </a:t>
            </a:r>
            <a:r>
              <a:rPr lang="en-US" i="1" dirty="0" smtClean="0">
                <a:solidFill>
                  <a:schemeClr val="bg1">
                    <a:lumMod val="75000"/>
                  </a:schemeClr>
                </a:solidFill>
              </a:rPr>
              <a:t>learning).</a:t>
            </a:r>
            <a:endParaRPr lang="en-US" i="1" dirty="0">
              <a:solidFill>
                <a:schemeClr val="bg1">
                  <a:lumMod val="75000"/>
                </a:schemeClr>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solidFill>
                <a:schemeClr val="bg1">
                  <a:lumMod val="75000"/>
                </a:schemeClr>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solidFill>
                  <a:schemeClr val="bg1">
                    <a:lumMod val="75000"/>
                  </a:schemeClr>
                </a:solidFill>
              </a:rPr>
              <a:t>allows more time to prepare for</a:t>
            </a:r>
            <a:r>
              <a:rPr lang="en-US" i="1" baseline="0" dirty="0" smtClean="0">
                <a:solidFill>
                  <a:schemeClr val="bg1">
                    <a:lumMod val="75000"/>
                  </a:schemeClr>
                </a:solidFill>
              </a:rPr>
              <a:t> the assessment tasks that they do have.</a:t>
            </a:r>
          </a:p>
          <a:p>
            <a:endParaRPr lang="en-US" i="1" dirty="0" smtClean="0">
              <a:solidFill>
                <a:schemeClr val="bg1">
                  <a:lumMod val="75000"/>
                </a:schemeClr>
              </a:solidFill>
            </a:endParaRPr>
          </a:p>
          <a:p>
            <a:r>
              <a:rPr lang="en-US" b="0" i="1" baseline="0" dirty="0" smtClean="0">
                <a:solidFill>
                  <a:schemeClr val="bg1">
                    <a:lumMod val="75000"/>
                  </a:schemeClr>
                </a:solidFill>
              </a:rPr>
              <a:t>Fewer</a:t>
            </a:r>
            <a:r>
              <a:rPr lang="en-US" b="0" i="1" dirty="0" smtClean="0">
                <a:solidFill>
                  <a:schemeClr val="bg1">
                    <a:lumMod val="75000"/>
                  </a:schemeClr>
                </a:solidFill>
              </a:rPr>
              <a:t> assessments:</a:t>
            </a:r>
          </a:p>
          <a:p>
            <a:pPr marL="171450" indent="-171450">
              <a:buFont typeface="Arial" panose="020B0604020202020204" pitchFamily="34" charset="0"/>
              <a:buChar char="•"/>
            </a:pPr>
            <a:r>
              <a:rPr lang="en-US" b="0" i="1" dirty="0" smtClean="0">
                <a:solidFill>
                  <a:schemeClr val="bg1">
                    <a:lumMod val="75000"/>
                  </a:schemeClr>
                </a:solidFill>
              </a:rPr>
              <a:t>Should include content that is representative of the topics (not necessarily every single concept!) </a:t>
            </a:r>
            <a:endParaRPr lang="en-US" i="1" dirty="0">
              <a:solidFill>
                <a:schemeClr val="bg1">
                  <a:lumMod val="75000"/>
                </a:schemeClr>
              </a:solidFill>
            </a:endParaRPr>
          </a:p>
          <a:p>
            <a:pPr marL="171450" indent="-171450">
              <a:buFont typeface="Arial" panose="020B0604020202020204" pitchFamily="34" charset="0"/>
              <a:buChar char="•"/>
            </a:pPr>
            <a:r>
              <a:rPr lang="en-US" b="0" i="1" dirty="0" smtClean="0">
                <a:solidFill>
                  <a:schemeClr val="bg1">
                    <a:lumMod val="75000"/>
                  </a:schemeClr>
                </a:solidFill>
              </a:rPr>
              <a:t>Can provide the opportunity for valid assessment decisions. </a:t>
            </a:r>
          </a:p>
          <a:p>
            <a:endParaRPr lang="en-US" i="1" dirty="0">
              <a:solidFill>
                <a:schemeClr val="bg1">
                  <a:lumMod val="75000"/>
                </a:schemeClr>
              </a:solidFill>
            </a:endParaRPr>
          </a:p>
          <a:p>
            <a:r>
              <a:rPr lang="en-US" b="0" i="1" dirty="0" smtClean="0">
                <a:solidFill>
                  <a:schemeClr val="bg1">
                    <a:lumMod val="75000"/>
                  </a:schemeClr>
                </a:solidFill>
              </a:rPr>
              <a:t>It is not necessary to have a large number of assessments to ensure validity</a:t>
            </a:r>
          </a:p>
          <a:p>
            <a:endParaRPr lang="en-US" b="0" i="1" baseline="0" dirty="0" smtClean="0">
              <a:solidFill>
                <a:schemeClr val="bg1">
                  <a:lumMod val="75000"/>
                </a:schemeClr>
              </a:solidFill>
            </a:endParaRPr>
          </a:p>
          <a:p>
            <a:r>
              <a:rPr lang="en-US" b="0" i="1" baseline="0" dirty="0" smtClean="0">
                <a:solidFill>
                  <a:schemeClr val="bg1">
                    <a:lumMod val="75000"/>
                  </a:schemeClr>
                </a:solidFill>
              </a:rPr>
              <a:t>T</a:t>
            </a:r>
            <a:r>
              <a:rPr lang="en-US" b="0" i="1" baseline="0" dirty="0" smtClean="0">
                <a:solidFill>
                  <a:schemeClr val="tx1"/>
                </a:solidFill>
              </a:rPr>
              <a:t>he purpose of assessment is not to check on coverage of topics.</a:t>
            </a:r>
          </a:p>
          <a:p>
            <a:r>
              <a:rPr lang="en-US" b="0" i="1" baseline="0" dirty="0" smtClean="0">
                <a:solidFill>
                  <a:schemeClr val="tx1"/>
                </a:solidFill>
              </a:rPr>
              <a:t>It is not blanket coverage.</a:t>
            </a:r>
          </a:p>
          <a:p>
            <a:endParaRPr lang="en-US" b="0" i="1" baseline="0" dirty="0" smtClean="0">
              <a:solidFill>
                <a:schemeClr val="tx1"/>
              </a:solidFill>
            </a:endParaRPr>
          </a:p>
          <a:p>
            <a:r>
              <a:rPr lang="en-US" i="1" baseline="0" dirty="0" smtClean="0">
                <a:solidFill>
                  <a:schemeClr val="tx1"/>
                </a:solidFill>
              </a:rPr>
              <a:t>Teachers may wish to consider other opportunities in their teaching and assessment program for providing feedback to students,</a:t>
            </a:r>
            <a:r>
              <a:rPr lang="en-US" i="1" dirty="0" smtClean="0">
                <a:solidFill>
                  <a:schemeClr val="tx1"/>
                </a:solidFill>
              </a:rPr>
              <a:t> traditionally viewed as formative assessment opportunities.</a:t>
            </a:r>
            <a:endParaRPr lang="en-US" i="1" baseline="0" dirty="0" smtClean="0">
              <a:solidFill>
                <a:schemeClr val="tx1"/>
              </a:solidFill>
            </a:endParaRPr>
          </a:p>
          <a:p>
            <a:pPr marL="0" indent="0">
              <a:buFont typeface="Arial" panose="020B0604020202020204" pitchFamily="34" charset="0"/>
              <a:buNone/>
            </a:pPr>
            <a:endParaRPr lang="en-US"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rial" panose="020B0604020202020204" pitchFamily="34" charset="0"/>
              </a:rPr>
              <a:t>Time limit for SATs has been introduced for the same kinds of reasons as a word count limit.</a:t>
            </a:r>
          </a:p>
          <a:p>
            <a:pPr lvl="0"/>
            <a:endParaRPr lang="en-US" sz="1200" dirty="0" smtClean="0">
              <a:cs typeface="Arial" panose="020B0604020202020204" pitchFamily="34" charset="0"/>
            </a:endParaRPr>
          </a:p>
          <a:p>
            <a:pPr lvl="0"/>
            <a:r>
              <a:rPr lang="en-US" sz="1200" dirty="0" smtClean="0">
                <a:cs typeface="Arial" panose="020B0604020202020204" pitchFamily="34" charset="0"/>
              </a:rPr>
              <a:t>AT2: Skills and Applications Tasks are intended to be as open and flexible as possible</a:t>
            </a:r>
            <a:r>
              <a:rPr lang="en-US" dirty="0">
                <a:cs typeface="Arial" panose="020B0604020202020204" pitchFamily="34" charset="0"/>
              </a:rPr>
              <a:t>.</a:t>
            </a:r>
            <a:r>
              <a:rPr lang="en-US" sz="1200" baseline="0" dirty="0" smtClean="0">
                <a:cs typeface="Arial" panose="020B0604020202020204" pitchFamily="34" charset="0"/>
              </a:rPr>
              <a:t>  Can consider tasks with oral or practical component. </a:t>
            </a:r>
          </a:p>
          <a:p>
            <a:pPr lvl="0"/>
            <a:r>
              <a:rPr lang="en-US" dirty="0" smtClean="0">
                <a:cs typeface="Arial" panose="020B0604020202020204" pitchFamily="34" charset="0"/>
              </a:rPr>
              <a:t>Non-test SATs must have sufficient rigor.</a:t>
            </a:r>
          </a:p>
          <a:p>
            <a:pPr lvl="0"/>
            <a:r>
              <a:rPr lang="en-US" sz="1200" baseline="0" dirty="0" smtClean="0">
                <a:cs typeface="Arial" panose="020B0604020202020204" pitchFamily="34" charset="0"/>
              </a:rPr>
              <a:t>We will look at more examples later</a:t>
            </a:r>
            <a:r>
              <a:rPr lang="en-US" sz="1200" dirty="0" smtClean="0">
                <a:cs typeface="Arial" panose="020B0604020202020204" pitchFamily="34" charset="0"/>
              </a:rPr>
              <a:t>. </a:t>
            </a:r>
          </a:p>
          <a:p>
            <a:pPr lvl="0"/>
            <a:r>
              <a:rPr lang="en-US" sz="1400" b="1" dirty="0" smtClean="0">
                <a:cs typeface="Arial" panose="020B0604020202020204" pitchFamily="34" charset="0"/>
              </a:rPr>
              <a:t>Don’t let external assessment tail wag the school assessment dog</a:t>
            </a:r>
          </a:p>
        </p:txBody>
      </p:sp>
      <p:sp>
        <p:nvSpPr>
          <p:cNvPr id="4" name="Slide Number Placeholder 3"/>
          <p:cNvSpPr>
            <a:spLocks noGrp="1"/>
          </p:cNvSpPr>
          <p:nvPr>
            <p:ph type="sldNum" sz="quarter" idx="10"/>
          </p:nvPr>
        </p:nvSpPr>
        <p:spPr/>
        <p:txBody>
          <a:bodyPr/>
          <a:lstStyle/>
          <a:p>
            <a:fld id="{50EBECA8-7B37-4E9D-9FB5-11127C7CBF61}" type="slidenum">
              <a:rPr lang="en-AU" smtClean="0"/>
              <a:t>31</a:t>
            </a:fld>
            <a:endParaRPr lang="en-AU" dirty="0"/>
          </a:p>
        </p:txBody>
      </p:sp>
    </p:spTree>
    <p:extLst>
      <p:ext uri="{BB962C8B-B14F-4D97-AF65-F5344CB8AC3E}">
        <p14:creationId xmlns:p14="http://schemas.microsoft.com/office/powerpoint/2010/main" val="2905812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554288" cy="1916112"/>
          </a:xfrm>
        </p:spPr>
      </p:sp>
      <p:sp>
        <p:nvSpPr>
          <p:cNvPr id="3" name="Notes Placeholder 2"/>
          <p:cNvSpPr>
            <a:spLocks noGrp="1"/>
          </p:cNvSpPr>
          <p:nvPr>
            <p:ph type="body" idx="1"/>
          </p:nvPr>
        </p:nvSpPr>
        <p:spPr>
          <a:xfrm>
            <a:off x="660946" y="2733452"/>
            <a:ext cx="5544616" cy="6552728"/>
          </a:xfrm>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smtClean="0"/>
          </a:p>
          <a:p>
            <a:r>
              <a:rPr lang="en-US" b="0" baseline="0" dirty="0" smtClean="0"/>
              <a:t>Only one choice</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Extra practical  or extra SAT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Look at examples  of SATs in Implementation Booklet</a:t>
            </a:r>
          </a:p>
          <a:p>
            <a:endParaRPr lang="en-US" b="0" baseline="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32</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554288" cy="1916112"/>
          </a:xfrm>
        </p:spPr>
      </p:sp>
      <p:sp>
        <p:nvSpPr>
          <p:cNvPr id="3" name="Notes Placeholder 2"/>
          <p:cNvSpPr>
            <a:spLocks noGrp="1"/>
          </p:cNvSpPr>
          <p:nvPr>
            <p:ph type="body" idx="1"/>
          </p:nvPr>
        </p:nvSpPr>
        <p:spPr>
          <a:xfrm>
            <a:off x="660946" y="2733452"/>
            <a:ext cx="5544616" cy="6552728"/>
          </a:xfrm>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Discussion time</a:t>
            </a:r>
          </a:p>
          <a:p>
            <a:endParaRPr lang="en-AU" b="0" baseline="0" dirty="0" smtClean="0"/>
          </a:p>
          <a:p>
            <a:r>
              <a:rPr lang="en-AU" b="0" baseline="0" dirty="0" smtClean="0"/>
              <a:t>Can I do more tests?</a:t>
            </a:r>
          </a:p>
          <a:p>
            <a:r>
              <a:rPr lang="en-US" b="0" baseline="0" dirty="0" smtClean="0"/>
              <a:t>Max number of summative is 4 but Yes – formative</a:t>
            </a:r>
          </a:p>
          <a:p>
            <a:endParaRPr lang="en-AU" b="0" baseline="0" dirty="0" smtClean="0"/>
          </a:p>
          <a:p>
            <a:r>
              <a:rPr lang="en-AU" b="0" baseline="0" dirty="0" smtClean="0"/>
              <a:t>Can I do test part a, part b </a:t>
            </a:r>
            <a:r>
              <a:rPr lang="en-AU" b="0" baseline="0" dirty="0" err="1" smtClean="0"/>
              <a:t>etc</a:t>
            </a:r>
            <a:r>
              <a:rPr lang="en-AU" b="0" baseline="0" dirty="0" smtClean="0"/>
              <a:t>?</a:t>
            </a:r>
          </a:p>
          <a:p>
            <a:r>
              <a:rPr lang="en-US" b="0" baseline="0" dirty="0" smtClean="0"/>
              <a:t>NO – each part done on a different day would constitute a test</a:t>
            </a:r>
          </a:p>
          <a:p>
            <a:endParaRPr lang="en-AU" b="0" baseline="0" dirty="0" smtClean="0"/>
          </a:p>
          <a:p>
            <a:r>
              <a:rPr lang="en-AU" b="0" baseline="0" dirty="0" smtClean="0"/>
              <a:t>Do the SATs need to cover all the content?</a:t>
            </a:r>
          </a:p>
          <a:p>
            <a:r>
              <a:rPr lang="en-US" b="0" baseline="0" dirty="0" smtClean="0"/>
              <a:t>No – blanket coverage is not required – representative coverage can show broad K &amp; U</a:t>
            </a:r>
          </a:p>
          <a:p>
            <a:endParaRPr lang="en-AU" b="0" baseline="0" dirty="0" smtClean="0"/>
          </a:p>
          <a:p>
            <a:r>
              <a:rPr lang="en-AU" b="0" baseline="0" dirty="0" smtClean="0"/>
              <a:t>Can I adapt current tasks that are still appropriate in the redeveloped subject outline?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Yes – but ensure that the content is current and Refocus on specific features and performance standards</a:t>
            </a:r>
            <a:endParaRPr lang="en-AU" sz="1200" kern="1200" dirty="0" smtClean="0">
              <a:solidFill>
                <a:schemeClr val="tx1"/>
              </a:solidFill>
              <a:effectLst/>
              <a:latin typeface="Arial" panose="020B0604020202020204" pitchFamily="34" charset="0"/>
              <a:ea typeface="+mn-ea"/>
              <a:cs typeface="+mn-cs"/>
            </a:endParaRPr>
          </a:p>
          <a:p>
            <a:endParaRPr lang="en-AU" b="0" baseline="0" dirty="0" smtClean="0"/>
          </a:p>
          <a:p>
            <a:r>
              <a:rPr lang="en-AU" b="0" baseline="0" dirty="0" smtClean="0"/>
              <a:t>Could I adapt a sample SAT?</a:t>
            </a:r>
          </a:p>
          <a:p>
            <a:r>
              <a:rPr lang="en-US" b="0" baseline="0" dirty="0" smtClean="0"/>
              <a:t>Certainly</a:t>
            </a:r>
          </a:p>
          <a:p>
            <a:endParaRPr lang="en-AU" b="0" baseline="0" dirty="0" smtClean="0"/>
          </a:p>
          <a:p>
            <a:r>
              <a:rPr lang="en-AU" b="0" baseline="0" dirty="0" smtClean="0"/>
              <a:t>Should I assess SHE in SATs?</a:t>
            </a:r>
          </a:p>
          <a:p>
            <a:r>
              <a:rPr lang="en-US" b="0" baseline="0" dirty="0" smtClean="0"/>
              <a:t>Probably a good idea</a:t>
            </a:r>
          </a:p>
          <a:p>
            <a:endParaRPr lang="en-AU" b="0" baseline="0" dirty="0" smtClean="0"/>
          </a:p>
          <a:p>
            <a:r>
              <a:rPr lang="en-AU" b="0" baseline="0" dirty="0" smtClean="0"/>
              <a:t>Should there be ‘deconstructing a problem’ in SATs?</a:t>
            </a:r>
          </a:p>
          <a:p>
            <a:r>
              <a:rPr lang="en-US" b="0" baseline="0" dirty="0" smtClean="0"/>
              <a:t>Would encourage that option</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What other SATs are acceptable?</a:t>
            </a:r>
          </a:p>
          <a:p>
            <a:r>
              <a:rPr lang="en-US" b="0" baseline="0" dirty="0" smtClean="0"/>
              <a:t>All sorts of possibilities</a:t>
            </a:r>
          </a:p>
          <a:p>
            <a:endParaRPr lang="en-AU"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What about a mid-year or trial exam?</a:t>
            </a:r>
          </a:p>
          <a:p>
            <a:r>
              <a:rPr lang="en-US" b="0" baseline="0" dirty="0" smtClean="0"/>
              <a:t>Does not have to be summative but if it is, then must fit in specifications of LAP</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Could form part of the evidence you use for the predicted examination mark</a:t>
            </a:r>
          </a:p>
        </p:txBody>
      </p:sp>
      <p:sp>
        <p:nvSpPr>
          <p:cNvPr id="4" name="Slide Number Placeholder 3"/>
          <p:cNvSpPr>
            <a:spLocks noGrp="1"/>
          </p:cNvSpPr>
          <p:nvPr>
            <p:ph type="sldNum" sz="quarter" idx="10"/>
          </p:nvPr>
        </p:nvSpPr>
        <p:spPr/>
        <p:txBody>
          <a:bodyPr/>
          <a:lstStyle/>
          <a:p>
            <a:fld id="{50EBECA8-7B37-4E9D-9FB5-11127C7CBF61}" type="slidenum">
              <a:rPr lang="en-AU" smtClean="0"/>
              <a:t>33</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panose="020B0604020202020204" pitchFamily="34" charset="0"/>
                <a:ea typeface="+mn-ea"/>
                <a:cs typeface="+mn-cs"/>
              </a:rPr>
              <a:t>fieldwork investigation into a particular local environmental issue, concern, initiative, or successful undertaking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panose="020B0604020202020204" pitchFamily="34" charset="0"/>
                <a:ea typeface="+mn-ea"/>
                <a:cs typeface="+mn-cs"/>
              </a:rPr>
              <a:t>Students develop a research question, then design, plan, undertake, and report on a field-based extended investigation to answer the question. The investigation must include collection and analysis of both primary and secondary data.</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panose="020B0604020202020204" pitchFamily="34" charset="0"/>
                <a:ea typeface="+mn-ea"/>
                <a:cs typeface="+mn-cs"/>
              </a:rPr>
              <a:t>Students may modify their proposal in response to teacher feedback before they undertake their investigation.</a:t>
            </a:r>
          </a:p>
          <a:p>
            <a:pPr lvl="0"/>
            <a:r>
              <a:rPr lang="en-US" sz="1200" kern="1200" dirty="0" smtClean="0">
                <a:solidFill>
                  <a:schemeClr val="tx1"/>
                </a:solidFill>
                <a:effectLst/>
                <a:latin typeface="Arial" panose="020B0604020202020204" pitchFamily="34" charset="0"/>
                <a:ea typeface="+mn-ea"/>
                <a:cs typeface="+mn-cs"/>
              </a:rPr>
              <a:t>— IAE1, IAE2, IAE3, and IAE4   </a:t>
            </a:r>
            <a:r>
              <a:rPr lang="en-AU" sz="1200" kern="1200" dirty="0" smtClean="0">
                <a:solidFill>
                  <a:schemeClr val="tx1"/>
                </a:solidFill>
                <a:effectLst/>
                <a:latin typeface="Arial" panose="020B0604020202020204" pitchFamily="34" charset="0"/>
                <a:ea typeface="+mn-ea"/>
                <a:cs typeface="+mn-cs"/>
              </a:rPr>
              <a:t>— KA1 and KA4</a:t>
            </a:r>
            <a:endParaRPr lang="en-US"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solidFill>
                  <a:prstClr val="black"/>
                </a:solidFill>
              </a:rPr>
              <a:pPr/>
              <a:t>34</a:t>
            </a:fld>
            <a:endParaRPr lang="en-AU">
              <a:solidFill>
                <a:prstClr val="black"/>
              </a:solidFill>
            </a:endParaRPr>
          </a:p>
        </p:txBody>
      </p:sp>
    </p:spTree>
    <p:extLst>
      <p:ext uri="{BB962C8B-B14F-4D97-AF65-F5344CB8AC3E}">
        <p14:creationId xmlns:p14="http://schemas.microsoft.com/office/powerpoint/2010/main" val="4286062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Highlight key points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Then n</a:t>
            </a:r>
            <a:r>
              <a:rPr lang="en-US" b="1" dirty="0" smtClean="0"/>
              <a:t>eed to pause and distribute sample exams and teachers spend time looking at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One subject per person??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Other people at school?  Coming to an implementation workshop? They will be going up</a:t>
            </a:r>
            <a:r>
              <a:rPr lang="en-US" b="1" baseline="0" dirty="0" smtClean="0"/>
              <a:t>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p:txBody>
      </p:sp>
      <p:sp>
        <p:nvSpPr>
          <p:cNvPr id="4" name="Slide Number Placeholder 3"/>
          <p:cNvSpPr>
            <a:spLocks noGrp="1"/>
          </p:cNvSpPr>
          <p:nvPr>
            <p:ph type="sldNum" sz="quarter" idx="10"/>
          </p:nvPr>
        </p:nvSpPr>
        <p:spPr/>
        <p:txBody>
          <a:bodyPr/>
          <a:lstStyle/>
          <a:p>
            <a:fld id="{50EBECA8-7B37-4E9D-9FB5-11127C7CBF61}" type="slidenum">
              <a:rPr lang="en-AU" smtClean="0">
                <a:solidFill>
                  <a:prstClr val="black"/>
                </a:solidFill>
              </a:rPr>
              <a:pPr/>
              <a:t>35</a:t>
            </a:fld>
            <a:endParaRPr lang="en-AU">
              <a:solidFill>
                <a:prstClr val="black"/>
              </a:solidFill>
            </a:endParaRPr>
          </a:p>
        </p:txBody>
      </p:sp>
    </p:spTree>
    <p:extLst>
      <p:ext uri="{BB962C8B-B14F-4D97-AF65-F5344CB8AC3E}">
        <p14:creationId xmlns:p14="http://schemas.microsoft.com/office/powerpoint/2010/main" val="4286062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Discussion questions/comments here about the differences in the exam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e.g.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 </a:t>
            </a:r>
            <a:r>
              <a:rPr lang="en-US" sz="1400" b="1" baseline="0" dirty="0" smtClean="0"/>
              <a:t>    </a:t>
            </a:r>
            <a:r>
              <a:rPr lang="en-US" sz="1400" b="1" dirty="0" smtClean="0"/>
              <a:t>two booklets – </a:t>
            </a:r>
            <a:r>
              <a:rPr lang="en-US" sz="1400" b="1" dirty="0" err="1" smtClean="0"/>
              <a:t>approx</a:t>
            </a:r>
            <a:r>
              <a:rPr lang="en-US" sz="1400" b="1" dirty="0" smtClean="0"/>
              <a:t> equal in marks</a:t>
            </a:r>
          </a:p>
          <a:p>
            <a:pPr marL="342900" marR="0" indent="-342900" algn="l" defTabSz="914400" rtl="0" eaLnBrk="1" fontAlgn="auto" latinLnBrk="0" hangingPunct="1">
              <a:lnSpc>
                <a:spcPct val="100000"/>
              </a:lnSpc>
              <a:spcBef>
                <a:spcPts val="0"/>
              </a:spcBef>
              <a:spcAft>
                <a:spcPts val="0"/>
              </a:spcAft>
              <a:buClrTx/>
              <a:buSzTx/>
              <a:buFontTx/>
              <a:buAutoNum type="arabicPeriod" startAt="2"/>
              <a:tabLst/>
              <a:defRPr/>
            </a:pPr>
            <a:r>
              <a:rPr lang="en-US" sz="1400" b="1" dirty="0" smtClean="0"/>
              <a:t>SHE questions</a:t>
            </a:r>
          </a:p>
          <a:p>
            <a:pPr marL="342900" marR="0" indent="-342900" algn="l" defTabSz="914400" rtl="0" eaLnBrk="1" fontAlgn="auto" latinLnBrk="0" hangingPunct="1">
              <a:lnSpc>
                <a:spcPct val="100000"/>
              </a:lnSpc>
              <a:spcBef>
                <a:spcPts val="0"/>
              </a:spcBef>
              <a:spcAft>
                <a:spcPts val="0"/>
              </a:spcAft>
              <a:buClrTx/>
              <a:buSzTx/>
              <a:buFontTx/>
              <a:buAutoNum type="arabicPeriod" startAt="2"/>
              <a:tabLst/>
              <a:defRPr/>
            </a:pPr>
            <a:r>
              <a:rPr lang="en-US" sz="1400" b="1" dirty="0" smtClean="0"/>
              <a:t>Deconstruct questions</a:t>
            </a:r>
          </a:p>
          <a:p>
            <a:pPr marL="342900" marR="0" indent="-342900" algn="l" defTabSz="914400" rtl="0" eaLnBrk="1" fontAlgn="auto" latinLnBrk="0" hangingPunct="1">
              <a:lnSpc>
                <a:spcPct val="100000"/>
              </a:lnSpc>
              <a:spcBef>
                <a:spcPts val="0"/>
              </a:spcBef>
              <a:spcAft>
                <a:spcPts val="0"/>
              </a:spcAft>
              <a:buClrTx/>
              <a:buSzTx/>
              <a:buFontTx/>
              <a:buAutoNum type="arabicPeriod" startAt="2"/>
              <a:tabLst/>
              <a:defRPr/>
            </a:pPr>
            <a:r>
              <a:rPr lang="en-US" sz="1400" b="1" dirty="0" smtClean="0"/>
              <a:t>ER differences</a:t>
            </a:r>
          </a:p>
          <a:p>
            <a:pPr marL="342900" marR="0" indent="-342900" algn="l" defTabSz="914400" rtl="0" eaLnBrk="1" fontAlgn="auto" latinLnBrk="0" hangingPunct="1">
              <a:lnSpc>
                <a:spcPct val="100000"/>
              </a:lnSpc>
              <a:spcBef>
                <a:spcPts val="0"/>
              </a:spcBef>
              <a:spcAft>
                <a:spcPts val="0"/>
              </a:spcAft>
              <a:buClrTx/>
              <a:buSzTx/>
              <a:buFontTx/>
              <a:buAutoNum type="arabicPeriod" startAt="2"/>
              <a:tabLst/>
              <a:defRPr/>
            </a:pPr>
            <a:r>
              <a:rPr lang="en-US" sz="1400" b="1" dirty="0" smtClean="0"/>
              <a:t>Mark distribution across questions</a:t>
            </a:r>
          </a:p>
          <a:p>
            <a:pPr marL="342900" marR="0" indent="-342900" algn="l" defTabSz="914400" rtl="0" eaLnBrk="1" fontAlgn="auto" latinLnBrk="0" hangingPunct="1">
              <a:lnSpc>
                <a:spcPct val="100000"/>
              </a:lnSpc>
              <a:spcBef>
                <a:spcPts val="0"/>
              </a:spcBef>
              <a:spcAft>
                <a:spcPts val="0"/>
              </a:spcAft>
              <a:buClrTx/>
              <a:buSzTx/>
              <a:buFontTx/>
              <a:buAutoNum type="arabicPeriod" startAt="2"/>
              <a:tabLst/>
              <a:defRPr/>
            </a:pPr>
            <a:endParaRPr lang="en-US" sz="1400" b="1" dirty="0" smtClean="0"/>
          </a:p>
          <a:p>
            <a:pPr marL="342900" marR="0" indent="-342900" algn="l" defTabSz="914400" rtl="0" eaLnBrk="1" fontAlgn="auto" latinLnBrk="0" hangingPunct="1">
              <a:lnSpc>
                <a:spcPct val="100000"/>
              </a:lnSpc>
              <a:spcBef>
                <a:spcPts val="0"/>
              </a:spcBef>
              <a:spcAft>
                <a:spcPts val="0"/>
              </a:spcAft>
              <a:buClrTx/>
              <a:buSzTx/>
              <a:buFontTx/>
              <a:buAutoNum type="arabicPeriod" startAt="2"/>
              <a:tabLst/>
              <a:defRPr/>
            </a:pPr>
            <a:r>
              <a:rPr lang="en-US" sz="1400" b="1" dirty="0" smtClean="0"/>
              <a:t>If time, get teachers to answer SHE question then provide examples of answers  otherwise provide Handout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Note comments on back page</a:t>
            </a:r>
            <a:r>
              <a:rPr lang="en-US" sz="1400" baseline="0" dirty="0" smtClean="0"/>
              <a:t> of exams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More open ended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SHE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2 books divided down the middle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Location of questions, marks for SHE or ER not prescribed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solidFill>
                  <a:prstClr val="black"/>
                </a:solidFill>
              </a:rPr>
              <a:pPr/>
              <a:t>36</a:t>
            </a:fld>
            <a:endParaRPr lang="en-AU">
              <a:solidFill>
                <a:prstClr val="black"/>
              </a:solidFill>
            </a:endParaRPr>
          </a:p>
        </p:txBody>
      </p:sp>
    </p:spTree>
    <p:extLst>
      <p:ext uri="{BB962C8B-B14F-4D97-AF65-F5344CB8AC3E}">
        <p14:creationId xmlns:p14="http://schemas.microsoft.com/office/powerpoint/2010/main" val="4286062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a:t>
            </a:r>
            <a:r>
              <a:rPr lang="en-AU" baseline="0" dirty="0" smtClean="0"/>
              <a:t> phase is c</a:t>
            </a:r>
            <a:r>
              <a:rPr lang="en-AU" dirty="0" smtClean="0"/>
              <a:t>rucial to the development of appropriate programs and assessment tasks for students</a:t>
            </a:r>
            <a:r>
              <a:rPr lang="en-AU" baseline="0" dirty="0" smtClean="0"/>
              <a:t> as teachers become familiar with the requirements of the subject outline.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Think about the sequencing.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fewer assessment tasks give more opportunity for teaching and deeper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Preparation of Learning and Assessment Plan – next slide</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solidFill>
                  <a:prstClr val="black"/>
                </a:solidFill>
              </a:rPr>
              <a:pPr/>
              <a:t>37</a:t>
            </a:fld>
            <a:endParaRPr lang="en-AU">
              <a:solidFill>
                <a:prstClr val="black"/>
              </a:solidFill>
            </a:endParaRPr>
          </a:p>
        </p:txBody>
      </p:sp>
    </p:spTree>
    <p:extLst>
      <p:ext uri="{BB962C8B-B14F-4D97-AF65-F5344CB8AC3E}">
        <p14:creationId xmlns:p14="http://schemas.microsoft.com/office/powerpoint/2010/main" val="4286062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346450" cy="2509837"/>
          </a:xfrm>
        </p:spPr>
      </p:sp>
      <p:sp>
        <p:nvSpPr>
          <p:cNvPr id="3" name="Notes Placeholder 2"/>
          <p:cNvSpPr>
            <a:spLocks noGrp="1"/>
          </p:cNvSpPr>
          <p:nvPr>
            <p:ph type="body" idx="1"/>
          </p:nvPr>
        </p:nvSpPr>
        <p:spPr>
          <a:xfrm>
            <a:off x="588938" y="3309516"/>
            <a:ext cx="5832648" cy="6408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cs typeface="Arial" panose="020B0604020202020204" pitchFamily="34" charset="0"/>
              </a:rPr>
              <a:t>Pages </a:t>
            </a:r>
            <a:r>
              <a:rPr lang="en-US" sz="1200" b="1" baseline="0" dirty="0" smtClean="0">
                <a:cs typeface="Arial" panose="020B0604020202020204" pitchFamily="34" charset="0"/>
              </a:rPr>
              <a:t>17</a:t>
            </a:r>
            <a:r>
              <a:rPr lang="en-US" sz="1200" baseline="0" dirty="0" smtClean="0">
                <a:cs typeface="Arial" panose="020B0604020202020204" pitchFamily="34" charset="0"/>
              </a:rPr>
              <a:t> in implementation booklet is template for newly simplified LAP: concise cover sheet and the assessment overview page. No requirement for context/cohort description, programming description or capabilities. </a:t>
            </a:r>
          </a:p>
          <a:p>
            <a:endParaRPr lang="en-AU" sz="1200" kern="1200" dirty="0" smtClean="0">
              <a:solidFill>
                <a:schemeClr val="tx1"/>
              </a:solidFill>
              <a:effectLst/>
              <a:ea typeface="+mn-ea"/>
              <a:cs typeface="+mn-cs"/>
            </a:endParaRPr>
          </a:p>
          <a:p>
            <a:r>
              <a:rPr lang="en-AU" sz="1200" kern="1200" dirty="0" smtClean="0">
                <a:solidFill>
                  <a:schemeClr val="tx1"/>
                </a:solidFill>
                <a:effectLst/>
                <a:ea typeface="+mn-ea"/>
                <a:cs typeface="+mn-cs"/>
              </a:rPr>
              <a:t>New step in the</a:t>
            </a:r>
            <a:r>
              <a:rPr lang="en-AU" sz="1200" kern="1200" baseline="0" dirty="0" smtClean="0">
                <a:solidFill>
                  <a:schemeClr val="tx1"/>
                </a:solidFill>
                <a:effectLst/>
                <a:ea typeface="+mn-ea"/>
                <a:cs typeface="+mn-cs"/>
              </a:rPr>
              <a:t> process for approvals:</a:t>
            </a:r>
            <a:r>
              <a:rPr lang="en-AU" sz="1200" kern="1200" dirty="0" smtClean="0">
                <a:solidFill>
                  <a:schemeClr val="tx1"/>
                </a:solidFill>
                <a:effectLst/>
                <a:ea typeface="+mn-ea"/>
                <a:cs typeface="+mn-cs"/>
              </a:rPr>
              <a:t> </a:t>
            </a:r>
          </a:p>
          <a:p>
            <a:r>
              <a:rPr lang="en-AU" sz="1200" kern="1200" dirty="0" smtClean="0">
                <a:solidFill>
                  <a:schemeClr val="tx1"/>
                </a:solidFill>
                <a:effectLst/>
                <a:ea typeface="+mn-ea"/>
                <a:cs typeface="+mn-cs"/>
              </a:rPr>
              <a:t>In 2018, schools will have the option of using pre-approved or school-developed learning and assessment plans (LAPs), or a </a:t>
            </a:r>
            <a:r>
              <a:rPr lang="en-AU" sz="1200" kern="1200" dirty="0" smtClean="0">
                <a:solidFill>
                  <a:srgbClr val="FF0000"/>
                </a:solidFill>
                <a:effectLst/>
                <a:ea typeface="+mn-ea"/>
                <a:cs typeface="+mn-cs"/>
              </a:rPr>
              <a:t>combination of these two options.  </a:t>
            </a:r>
          </a:p>
          <a:p>
            <a:endParaRPr lang="en-US" sz="1200" kern="1200" dirty="0" smtClean="0">
              <a:solidFill>
                <a:srgbClr val="FF0000"/>
              </a:solidFill>
              <a:effectLst/>
              <a:ea typeface="+mn-ea"/>
              <a:cs typeface="+mn-cs"/>
            </a:endParaRPr>
          </a:p>
          <a:p>
            <a:r>
              <a:rPr lang="en-US" sz="1200" kern="1200" dirty="0" smtClean="0">
                <a:solidFill>
                  <a:srgbClr val="FF0000"/>
                </a:solidFill>
                <a:effectLst/>
                <a:ea typeface="+mn-ea"/>
                <a:cs typeface="+mn-cs"/>
              </a:rPr>
              <a:t>Examples in Implementation Booklet: Use index to find you subject.</a:t>
            </a:r>
          </a:p>
          <a:p>
            <a:endParaRPr lang="en-AU" sz="1200" kern="1200" dirty="0" smtClean="0">
              <a:solidFill>
                <a:srgbClr val="FF0000"/>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rgbClr val="FF0000"/>
                </a:solidFill>
                <a:effectLst/>
                <a:ea typeface="+mn-ea"/>
                <a:cs typeface="+mn-cs"/>
              </a:rPr>
              <a:t>You can either:</a:t>
            </a:r>
          </a:p>
          <a:p>
            <a:pPr marL="171450" lvl="0" indent="-171450">
              <a:buFont typeface="Arial" panose="020B0604020202020204" pitchFamily="34" charset="0"/>
              <a:buChar char="•"/>
            </a:pPr>
            <a:r>
              <a:rPr lang="en-AU" sz="1200" kern="1200" dirty="0" smtClean="0">
                <a:solidFill>
                  <a:srgbClr val="FF0000"/>
                </a:solidFill>
                <a:effectLst/>
                <a:ea typeface="+mn-ea"/>
                <a:cs typeface="+mn-cs"/>
              </a:rPr>
              <a:t>Use a pre-approved LAP</a:t>
            </a:r>
            <a:r>
              <a:rPr lang="en-AU" sz="1200" kern="1200" baseline="0" dirty="0" smtClean="0">
                <a:solidFill>
                  <a:srgbClr val="FF0000"/>
                </a:solidFill>
                <a:effectLst/>
                <a:ea typeface="+mn-ea"/>
                <a:cs typeface="+mn-cs"/>
              </a:rPr>
              <a:t> with or without addendum</a:t>
            </a:r>
          </a:p>
          <a:p>
            <a:pPr marL="171450" lvl="0" indent="-171450">
              <a:buFont typeface="Arial" panose="020B0604020202020204" pitchFamily="34" charset="0"/>
              <a:buChar char="•"/>
            </a:pPr>
            <a:r>
              <a:rPr lang="en-AU" sz="1200" kern="1200" dirty="0" smtClean="0">
                <a:solidFill>
                  <a:srgbClr val="FF0000"/>
                </a:solidFill>
                <a:effectLst/>
                <a:ea typeface="+mn-ea"/>
                <a:cs typeface="+mn-cs"/>
              </a:rPr>
              <a:t>Create</a:t>
            </a:r>
            <a:r>
              <a:rPr lang="en-AU" sz="1200" kern="1200" baseline="0" dirty="0" smtClean="0">
                <a:solidFill>
                  <a:srgbClr val="FF0000"/>
                </a:solidFill>
                <a:effectLst/>
                <a:ea typeface="+mn-ea"/>
                <a:cs typeface="+mn-cs"/>
              </a:rPr>
              <a:t> a </a:t>
            </a:r>
            <a:r>
              <a:rPr lang="en-AU" sz="1200" kern="1200" dirty="0" smtClean="0">
                <a:solidFill>
                  <a:srgbClr val="FF0000"/>
                </a:solidFill>
                <a:effectLst/>
                <a:ea typeface="+mn-ea"/>
                <a:cs typeface="+mn-cs"/>
              </a:rPr>
              <a:t>school-developed LAP or</a:t>
            </a:r>
          </a:p>
          <a:p>
            <a:pPr marL="171450" lvl="0" indent="-171450">
              <a:buFont typeface="Arial" panose="020B0604020202020204" pitchFamily="34" charset="0"/>
              <a:buChar char="•"/>
            </a:pPr>
            <a:r>
              <a:rPr lang="en-AU" sz="1200" kern="1200" dirty="0" smtClean="0">
                <a:solidFill>
                  <a:srgbClr val="FF0000"/>
                </a:solidFill>
                <a:effectLst/>
                <a:ea typeface="+mn-ea"/>
                <a:cs typeface="+mn-cs"/>
              </a:rPr>
              <a:t>use a combination of the above</a:t>
            </a:r>
            <a:r>
              <a:rPr lang="en-AU" sz="1200" kern="1200" dirty="0" smtClean="0">
                <a:solidFill>
                  <a:schemeClr val="tx1"/>
                </a:solidFill>
                <a:effectLst/>
                <a:ea typeface="+mn-ea"/>
                <a:cs typeface="+mn-cs"/>
              </a:rPr>
              <a:t>.  </a:t>
            </a:r>
          </a:p>
          <a:p>
            <a:pPr marL="171450" lvl="0" indent="-171450">
              <a:buFont typeface="Arial" panose="020B0604020202020204" pitchFamily="34" charset="0"/>
              <a:buChar char="•"/>
            </a:pPr>
            <a:endParaRPr lang="en-AU" sz="1200" kern="1200" dirty="0" smtClean="0">
              <a:solidFill>
                <a:schemeClr val="tx1"/>
              </a:solidFill>
              <a:effectLst/>
              <a:ea typeface="+mn-ea"/>
              <a:cs typeface="+mn-cs"/>
            </a:endParaRPr>
          </a:p>
          <a:p>
            <a:r>
              <a:rPr lang="en-US" sz="1200" baseline="0" dirty="0" smtClean="0">
                <a:cs typeface="Arial" panose="020B0604020202020204" pitchFamily="34" charset="0"/>
              </a:rPr>
              <a:t>Pre-approved assessment plans for the science subjects will be available online.</a:t>
            </a:r>
            <a:endParaRPr lang="en-AU" sz="1200" baseline="0"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 information in the </a:t>
            </a:r>
            <a:r>
              <a:rPr lang="en-US" b="1" i="1" dirty="0" smtClean="0"/>
              <a:t>frequently asked questions </a:t>
            </a:r>
            <a:r>
              <a:rPr lang="en-US" dirty="0" smtClean="0"/>
              <a:t>document which will be available on the</a:t>
            </a:r>
            <a:r>
              <a:rPr lang="en-US" baseline="0" dirty="0" smtClean="0"/>
              <a:t> SACE website</a:t>
            </a:r>
            <a:r>
              <a:rPr lang="en-US" dirty="0" smtClean="0"/>
              <a:t> (pre-approved, and general questions). It is currently found on Stage 1 page and will be updated for Stage 2 2018</a:t>
            </a:r>
          </a:p>
        </p:txBody>
      </p:sp>
      <p:sp>
        <p:nvSpPr>
          <p:cNvPr id="4" name="Slide Number Placeholder 3"/>
          <p:cNvSpPr>
            <a:spLocks noGrp="1"/>
          </p:cNvSpPr>
          <p:nvPr>
            <p:ph type="sldNum" sz="quarter" idx="10"/>
          </p:nvPr>
        </p:nvSpPr>
        <p:spPr/>
        <p:txBody>
          <a:bodyPr/>
          <a:lstStyle/>
          <a:p>
            <a:fld id="{50EBECA8-7B37-4E9D-9FB5-11127C7CBF61}" type="slidenum">
              <a:rPr lang="en-AU" smtClean="0"/>
              <a:t>38</a:t>
            </a:fld>
            <a:endParaRPr lang="en-AU"/>
          </a:p>
        </p:txBody>
      </p:sp>
    </p:spTree>
    <p:extLst>
      <p:ext uri="{BB962C8B-B14F-4D97-AF65-F5344CB8AC3E}">
        <p14:creationId xmlns:p14="http://schemas.microsoft.com/office/powerpoint/2010/main" val="1291883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346450" cy="2509837"/>
          </a:xfrm>
        </p:spPr>
      </p:sp>
      <p:sp>
        <p:nvSpPr>
          <p:cNvPr id="3" name="Notes Placeholder 2"/>
          <p:cNvSpPr>
            <a:spLocks noGrp="1"/>
          </p:cNvSpPr>
          <p:nvPr>
            <p:ph type="body" idx="1"/>
          </p:nvPr>
        </p:nvSpPr>
        <p:spPr>
          <a:xfrm>
            <a:off x="588938" y="3309516"/>
            <a:ext cx="5832648" cy="6408712"/>
          </a:xfrm>
        </p:spPr>
        <p:txBody>
          <a:bodyPr/>
          <a:lstStyle/>
          <a:p>
            <a:pPr lvl="0">
              <a:spcBef>
                <a:spcPts val="1200"/>
              </a:spcBef>
              <a:spcAft>
                <a:spcPts val="600"/>
              </a:spcAft>
              <a:buClr>
                <a:srgbClr val="00B0F0"/>
              </a:buClr>
              <a:buFont typeface="Wingdings" panose="05000000000000000000" pitchFamily="2" charset="2"/>
              <a:buChar char="§"/>
            </a:pPr>
            <a:r>
              <a:rPr lang="en-US" sz="1200" dirty="0" smtClean="0">
                <a:solidFill>
                  <a:schemeClr val="tx1">
                    <a:lumMod val="75000"/>
                    <a:lumOff val="25000"/>
                  </a:schemeClr>
                </a:solidFill>
                <a:latin typeface="Arial" panose="020B0604020202020204" pitchFamily="34" charset="0"/>
                <a:cs typeface="Arial" panose="020B0604020202020204" pitchFamily="34" charset="0"/>
              </a:rPr>
              <a:t>Can I use a pre-approved learning and assessment plan (LAP)?</a:t>
            </a:r>
          </a:p>
          <a:p>
            <a:pPr lvl="0">
              <a:spcBef>
                <a:spcPts val="1200"/>
              </a:spcBef>
              <a:spcAft>
                <a:spcPts val="600"/>
              </a:spcAft>
              <a:buClr>
                <a:srgbClr val="00B0F0"/>
              </a:buClr>
              <a:buFont typeface="Wingdings" panose="05000000000000000000" pitchFamily="2" charset="2"/>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YES</a:t>
            </a:r>
            <a:endParaRPr lang="en-AU" sz="1200" dirty="0" smtClean="0">
              <a:solidFill>
                <a:srgbClr val="FF0000"/>
              </a:solidFill>
              <a:latin typeface="Arial" panose="020B0604020202020204" pitchFamily="34" charset="0"/>
              <a:cs typeface="Arial" panose="020B0604020202020204" pitchFamily="34" charset="0"/>
            </a:endParaRPr>
          </a:p>
          <a:p>
            <a:pPr lvl="0">
              <a:spcBef>
                <a:spcPts val="1200"/>
              </a:spcBef>
              <a:spcAft>
                <a:spcPts val="600"/>
              </a:spcAft>
              <a:buClr>
                <a:srgbClr val="00B0F0"/>
              </a:buClr>
              <a:buFont typeface="Wingdings" panose="05000000000000000000" pitchFamily="2" charset="2"/>
              <a:buChar char="§"/>
            </a:pPr>
            <a:r>
              <a:rPr lang="en-US" sz="1200" dirty="0" smtClean="0">
                <a:solidFill>
                  <a:schemeClr val="tx1">
                    <a:lumMod val="75000"/>
                    <a:lumOff val="25000"/>
                  </a:schemeClr>
                </a:solidFill>
                <a:latin typeface="Arial" panose="020B0604020202020204" pitchFamily="34" charset="0"/>
                <a:cs typeface="Arial" panose="020B0604020202020204" pitchFamily="34" charset="0"/>
              </a:rPr>
              <a:t>Can I make changes to a pre-approved LAP? </a:t>
            </a:r>
          </a:p>
          <a:p>
            <a:pPr marL="0" marR="0" lvl="0" indent="0" algn="l" defTabSz="914400" rtl="0" eaLnBrk="1" fontAlgn="auto" latinLnBrk="0" hangingPunct="1">
              <a:lnSpc>
                <a:spcPct val="100000"/>
              </a:lnSpc>
              <a:spcBef>
                <a:spcPts val="1200"/>
              </a:spcBef>
              <a:spcAft>
                <a:spcPts val="600"/>
              </a:spcAft>
              <a:buClr>
                <a:srgbClr val="00B0F0"/>
              </a:buClr>
              <a:buSzTx/>
              <a:buFont typeface="Wingdings" panose="05000000000000000000" pitchFamily="2" charset="2"/>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rPr>
              <a:t>YES</a:t>
            </a:r>
          </a:p>
          <a:p>
            <a:pPr lvl="0">
              <a:spcBef>
                <a:spcPts val="1200"/>
              </a:spcBef>
              <a:spcAft>
                <a:spcPts val="600"/>
              </a:spcAft>
              <a:buClr>
                <a:srgbClr val="00B0F0"/>
              </a:buClr>
              <a:buFont typeface="Wingdings" panose="05000000000000000000" pitchFamily="2" charset="2"/>
              <a:buChar char="§"/>
            </a:pPr>
            <a:r>
              <a:rPr lang="en-AU" sz="1200" dirty="0" smtClean="0">
                <a:solidFill>
                  <a:schemeClr val="tx1">
                    <a:lumMod val="75000"/>
                    <a:lumOff val="25000"/>
                  </a:schemeClr>
                </a:solidFill>
                <a:latin typeface="Arial" panose="020B0604020202020204" pitchFamily="34" charset="0"/>
                <a:cs typeface="Arial" panose="020B0604020202020204" pitchFamily="34" charset="0"/>
              </a:rPr>
              <a:t>Can I develop my own LAP?</a:t>
            </a:r>
          </a:p>
          <a:p>
            <a:pPr lvl="0">
              <a:spcBef>
                <a:spcPts val="1200"/>
              </a:spcBef>
              <a:spcAft>
                <a:spcPts val="600"/>
              </a:spcAft>
              <a:buClr>
                <a:srgbClr val="00B0F0"/>
              </a:buClr>
              <a:buFont typeface="Wingdings" panose="05000000000000000000" pitchFamily="2" charset="2"/>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YES</a:t>
            </a:r>
            <a:endParaRPr lang="en-AU" sz="1200" dirty="0" smtClean="0">
              <a:solidFill>
                <a:schemeClr val="tx1">
                  <a:lumMod val="75000"/>
                  <a:lumOff val="25000"/>
                </a:schemeClr>
              </a:solidFill>
              <a:latin typeface="Arial" panose="020B0604020202020204" pitchFamily="34" charset="0"/>
              <a:cs typeface="Arial" panose="020B0604020202020204" pitchFamily="34" charset="0"/>
            </a:endParaRPr>
          </a:p>
          <a:p>
            <a:pPr lvl="0">
              <a:spcBef>
                <a:spcPts val="1200"/>
              </a:spcBef>
              <a:spcAft>
                <a:spcPts val="600"/>
              </a:spcAft>
              <a:buClr>
                <a:srgbClr val="00B0F0"/>
              </a:buClr>
              <a:buFont typeface="Wingdings" panose="05000000000000000000" pitchFamily="2" charset="2"/>
              <a:buChar char="§"/>
            </a:pPr>
            <a:r>
              <a:rPr lang="en-AU" sz="1200" dirty="0" smtClean="0">
                <a:solidFill>
                  <a:schemeClr val="tx1">
                    <a:lumMod val="75000"/>
                    <a:lumOff val="25000"/>
                  </a:schemeClr>
                </a:solidFill>
                <a:latin typeface="Arial" panose="020B0604020202020204" pitchFamily="34" charset="0"/>
                <a:cs typeface="Arial" panose="020B0604020202020204" pitchFamily="34" charset="0"/>
              </a:rPr>
              <a:t>What</a:t>
            </a:r>
            <a:r>
              <a:rPr lang="en-AU" sz="1200" baseline="0" dirty="0" smtClean="0">
                <a:solidFill>
                  <a:schemeClr val="tx1">
                    <a:lumMod val="75000"/>
                    <a:lumOff val="25000"/>
                  </a:schemeClr>
                </a:solidFill>
                <a:latin typeface="Arial" panose="020B0604020202020204" pitchFamily="34" charset="0"/>
                <a:cs typeface="Arial" panose="020B0604020202020204" pitchFamily="34" charset="0"/>
              </a:rPr>
              <a:t> about LAP submission?</a:t>
            </a:r>
          </a:p>
          <a:p>
            <a:pPr lvl="0">
              <a:spcBef>
                <a:spcPts val="1200"/>
              </a:spcBef>
              <a:spcAft>
                <a:spcPts val="600"/>
              </a:spcAft>
              <a:buClr>
                <a:srgbClr val="00B0F0"/>
              </a:buClr>
              <a:buFont typeface="Wingdings" panose="05000000000000000000" pitchFamily="2" charset="2"/>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The landscape</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is changing WRT LAP submission and approval in 2018.  Your SACE Coordinator will provide advice about this next year.  Contact the </a:t>
            </a:r>
            <a:r>
              <a:rPr lang="en-US" sz="1200" dirty="0" smtClean="0">
                <a:solidFill>
                  <a:schemeClr val="tx1">
                    <a:lumMod val="75000"/>
                    <a:lumOff val="25000"/>
                  </a:schemeClr>
                </a:solidFill>
                <a:latin typeface="Arial" panose="020B0604020202020204" pitchFamily="34" charset="0"/>
                <a:cs typeface="Arial" panose="020B0604020202020204" pitchFamily="34" charset="0"/>
              </a:rPr>
              <a:t>SACE officer for advice.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39</a:t>
            </a:fld>
            <a:endParaRPr lang="en-AU"/>
          </a:p>
        </p:txBody>
      </p:sp>
    </p:spTree>
    <p:extLst>
      <p:ext uri="{BB962C8B-B14F-4D97-AF65-F5344CB8AC3E}">
        <p14:creationId xmlns:p14="http://schemas.microsoft.com/office/powerpoint/2010/main" val="129188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3059113" cy="2293937"/>
          </a:xfrm>
        </p:spPr>
      </p:sp>
      <p:sp>
        <p:nvSpPr>
          <p:cNvPr id="3" name="Notes Placeholder 2"/>
          <p:cNvSpPr>
            <a:spLocks noGrp="1"/>
          </p:cNvSpPr>
          <p:nvPr>
            <p:ph type="body" idx="1"/>
          </p:nvPr>
        </p:nvSpPr>
        <p:spPr>
          <a:xfrm>
            <a:off x="660946" y="3237508"/>
            <a:ext cx="5435600" cy="6408712"/>
          </a:xfrm>
        </p:spPr>
        <p:txBody>
          <a:bodyPr/>
          <a:lstStyle/>
          <a:p>
            <a:pPr>
              <a:spcAft>
                <a:spcPts val="600"/>
              </a:spcAft>
              <a:buFont typeface="Arial" panose="020B0604020202020204" pitchFamily="34" charset="0"/>
              <a:buNone/>
            </a:pPr>
            <a:r>
              <a:rPr lang="en-AU" b="1" kern="1200" dirty="0" smtClean="0">
                <a:solidFill>
                  <a:schemeClr val="tx1"/>
                </a:solidFill>
                <a:effectLst/>
                <a:ea typeface="+mn-ea"/>
                <a:cs typeface="+mn-cs"/>
              </a:rPr>
              <a:t>Quality Learning </a:t>
            </a:r>
            <a:r>
              <a:rPr lang="en-AU" kern="1200" dirty="0" smtClean="0">
                <a:solidFill>
                  <a:schemeClr val="tx1"/>
                </a:solidFill>
                <a:effectLst/>
                <a:ea typeface="+mn-ea"/>
                <a:cs typeface="+mn-cs"/>
              </a:rPr>
              <a:t>– contemporary and international in outlook.</a:t>
            </a:r>
          </a:p>
          <a:p>
            <a:pPr>
              <a:spcAft>
                <a:spcPts val="600"/>
              </a:spcAft>
              <a:buFont typeface="Arial" panose="020B0604020202020204" pitchFamily="34" charset="0"/>
              <a:buNone/>
            </a:pPr>
            <a:r>
              <a:rPr lang="en-AU" b="1" kern="1200" dirty="0" smtClean="0">
                <a:solidFill>
                  <a:schemeClr val="tx1"/>
                </a:solidFill>
                <a:effectLst/>
                <a:ea typeface="+mn-ea"/>
                <a:cs typeface="+mn-cs"/>
              </a:rPr>
              <a:t>Engaging </a:t>
            </a:r>
            <a:r>
              <a:rPr lang="en-AU" kern="1200" dirty="0" smtClean="0">
                <a:solidFill>
                  <a:schemeClr val="tx1"/>
                </a:solidFill>
                <a:effectLst/>
                <a:ea typeface="+mn-ea"/>
                <a:cs typeface="+mn-cs"/>
              </a:rPr>
              <a:t>– interesting, for a diverse range of learners with a diverse range of needs, relevant. Not compulsory to study a science.</a:t>
            </a:r>
          </a:p>
          <a:p>
            <a:pPr>
              <a:spcAft>
                <a:spcPts val="600"/>
              </a:spcAft>
              <a:buFont typeface="Arial" panose="020B0604020202020204" pitchFamily="34" charset="0"/>
              <a:buNone/>
            </a:pPr>
            <a:r>
              <a:rPr lang="en-AU" b="1" kern="1200" dirty="0" smtClean="0">
                <a:solidFill>
                  <a:schemeClr val="tx1"/>
                </a:solidFill>
                <a:effectLst/>
                <a:ea typeface="+mn-ea"/>
                <a:cs typeface="+mn-cs"/>
              </a:rPr>
              <a:t>Innovative</a:t>
            </a:r>
            <a:r>
              <a:rPr lang="en-AU" kern="1200" dirty="0" smtClean="0">
                <a:solidFill>
                  <a:schemeClr val="tx1"/>
                </a:solidFill>
                <a:effectLst/>
                <a:ea typeface="+mn-ea"/>
                <a:cs typeface="+mn-cs"/>
              </a:rPr>
              <a:t> – forward thinking, imaginative, use of IT</a:t>
            </a:r>
          </a:p>
          <a:p>
            <a:pPr>
              <a:spcAft>
                <a:spcPts val="600"/>
              </a:spcAft>
              <a:buFont typeface="Arial" panose="020B0604020202020204" pitchFamily="34" charset="0"/>
              <a:buNone/>
            </a:pPr>
            <a:r>
              <a:rPr lang="en-AU" b="1" kern="1200" dirty="0" smtClean="0">
                <a:solidFill>
                  <a:schemeClr val="tx1"/>
                </a:solidFill>
                <a:effectLst/>
                <a:ea typeface="+mn-ea"/>
                <a:cs typeface="+mn-cs"/>
              </a:rPr>
              <a:t>Quality Assessment </a:t>
            </a:r>
            <a:r>
              <a:rPr lang="en-AU" kern="1200" dirty="0" smtClean="0">
                <a:solidFill>
                  <a:schemeClr val="tx1"/>
                </a:solidFill>
                <a:effectLst/>
                <a:ea typeface="+mn-ea"/>
                <a:cs typeface="+mn-cs"/>
              </a:rPr>
              <a:t>– diversity in assessment, fit for purpose</a:t>
            </a:r>
          </a:p>
          <a:p>
            <a:pPr>
              <a:spcAft>
                <a:spcPts val="600"/>
              </a:spcAft>
              <a:buFont typeface="Arial" panose="020B0604020202020204" pitchFamily="34" charset="0"/>
              <a:buNone/>
            </a:pPr>
            <a:r>
              <a:rPr lang="en-AU" b="1" kern="1200" dirty="0" smtClean="0">
                <a:solidFill>
                  <a:schemeClr val="tx1"/>
                </a:solidFill>
                <a:effectLst/>
                <a:ea typeface="+mn-ea"/>
                <a:cs typeface="+mn-cs"/>
              </a:rPr>
              <a:t>Manageability</a:t>
            </a:r>
            <a:r>
              <a:rPr lang="en-AU" kern="1200" dirty="0" smtClean="0">
                <a:solidFill>
                  <a:schemeClr val="tx1"/>
                </a:solidFill>
                <a:effectLst/>
                <a:ea typeface="+mn-ea"/>
                <a:cs typeface="+mn-cs"/>
              </a:rPr>
              <a:t> – for schools and students – in terms of workload, with a view to the future and electronic assessment in the future (moderation of school assessment and external assessment)</a:t>
            </a:r>
          </a:p>
          <a:p>
            <a:pPr marL="0" indent="0">
              <a:buFont typeface="Arial" panose="020B0604020202020204" pitchFamily="34" charset="0"/>
              <a:buNone/>
            </a:pPr>
            <a:endParaRPr lang="en-AU" strike="noStrike" baseline="0" dirty="0" smtClean="0">
              <a:cs typeface="Arial" panose="020B0604020202020204" pitchFamily="34" charset="0"/>
            </a:endParaRPr>
          </a:p>
          <a:p>
            <a:endParaRPr lang="en-AU"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328823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Clarifying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change in </a:t>
            </a:r>
            <a:r>
              <a:rPr lang="en-US" baseline="0" dirty="0" smtClean="0"/>
              <a:t>performance standards does not change the quality of work expected at each grade.  Work that is graded at C using the current performance standards  should also be graded at C using the new performance standards. </a:t>
            </a:r>
            <a:r>
              <a:rPr lang="en-US" b="1" baseline="0" dirty="0" smtClean="0">
                <a:solidFill>
                  <a:srgbClr val="FF0000"/>
                </a:solidFill>
              </a:rPr>
              <a:t>Support materials, including annotated samples of student work as well as tasks, will be progressively uploaded onto the SACE minisite.</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Clarifying activities in 2018</a:t>
            </a:r>
            <a:endParaRPr lang="en-US"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a:p>
            <a:pPr eaLnBrk="1" hangingPunct="1"/>
            <a:r>
              <a:rPr lang="en-AU" altLang="en-US" sz="1200" b="1" dirty="0" smtClean="0">
                <a:cs typeface="Arial" pitchFamily="34" charset="0"/>
              </a:rPr>
              <a:t>Confirming</a:t>
            </a:r>
            <a:r>
              <a:rPr lang="en-AU" altLang="en-US" sz="1200" baseline="0" dirty="0" smtClean="0">
                <a:cs typeface="Arial" pitchFamily="34" charset="0"/>
              </a:rPr>
              <a:t> </a:t>
            </a:r>
          </a:p>
          <a:p>
            <a:pPr eaLnBrk="1" hangingPunct="1"/>
            <a:r>
              <a:rPr lang="en-US" altLang="en-US" sz="1200" baseline="0" dirty="0" smtClean="0">
                <a:cs typeface="Arial" pitchFamily="34" charset="0"/>
              </a:rPr>
              <a:t>External moderation still take place with changes applicable to all other subjects – </a:t>
            </a:r>
            <a:r>
              <a:rPr lang="en-US" altLang="en-US" sz="1200" baseline="0" dirty="0" err="1" smtClean="0">
                <a:cs typeface="Arial" pitchFamily="34" charset="0"/>
              </a:rPr>
              <a:t>viz</a:t>
            </a:r>
            <a:r>
              <a:rPr lang="en-US" altLang="en-US" sz="1200" baseline="0" dirty="0" smtClean="0">
                <a:cs typeface="Arial" pitchFamily="34" charset="0"/>
              </a:rPr>
              <a:t> submission, sample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ea typeface="+mn-ea"/>
                <a:cs typeface="+mn-cs"/>
              </a:rPr>
              <a:t>Improving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200" dirty="0" smtClean="0">
                <a:cs typeface="Arial" pitchFamily="34" charset="0"/>
              </a:rPr>
              <a:t>SACE Board provides chief</a:t>
            </a:r>
            <a:r>
              <a:rPr lang="en-AU" altLang="en-US" sz="1200" baseline="0" dirty="0" smtClean="0">
                <a:cs typeface="Arial" pitchFamily="34" charset="0"/>
              </a:rPr>
              <a:t> supervisors report</a:t>
            </a:r>
            <a:endParaRPr lang="en-AU" altLang="en-US" sz="120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solidFill>
                  <a:prstClr val="black"/>
                </a:solidFill>
              </a:rPr>
              <a:pPr/>
              <a:t>40</a:t>
            </a:fld>
            <a:endParaRPr lang="en-AU">
              <a:solidFill>
                <a:prstClr val="black"/>
              </a:solidFill>
            </a:endParaRPr>
          </a:p>
        </p:txBody>
      </p:sp>
    </p:spTree>
    <p:extLst>
      <p:ext uri="{BB962C8B-B14F-4D97-AF65-F5344CB8AC3E}">
        <p14:creationId xmlns:p14="http://schemas.microsoft.com/office/powerpoint/2010/main" val="4286062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554288" cy="1916112"/>
          </a:xfrm>
        </p:spPr>
      </p:sp>
      <p:sp>
        <p:nvSpPr>
          <p:cNvPr id="3" name="Notes Placeholder 2"/>
          <p:cNvSpPr>
            <a:spLocks noGrp="1"/>
          </p:cNvSpPr>
          <p:nvPr>
            <p:ph type="body" idx="1"/>
          </p:nvPr>
        </p:nvSpPr>
        <p:spPr>
          <a:xfrm>
            <a:off x="660946" y="2733452"/>
            <a:ext cx="5544616" cy="655272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cs typeface="Arial" panose="020B0604020202020204" pitchFamily="34" charset="0"/>
              </a:rPr>
              <a:t>At any time, but in writing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cs typeface="Arial" panose="020B0604020202020204" pitchFamily="34" charset="0"/>
            </a:endParaRPr>
          </a:p>
          <a:p>
            <a:r>
              <a:rPr lang="en-US" sz="1200" dirty="0" smtClean="0">
                <a:cs typeface="Arial" panose="020B0604020202020204" pitchFamily="34" charset="0"/>
              </a:rPr>
              <a:t>Stage 1:	Feedback</a:t>
            </a:r>
            <a:r>
              <a:rPr lang="en-US" sz="1200" baseline="0" dirty="0" smtClean="0">
                <a:cs typeface="Arial" panose="020B0604020202020204" pitchFamily="34" charset="0"/>
              </a:rPr>
              <a:t> related to content, assessment, LAPs</a:t>
            </a:r>
          </a:p>
          <a:p>
            <a:endParaRPr lang="en-US" sz="1200" b="0" baseline="0" dirty="0" smtClean="0">
              <a:cs typeface="Arial" panose="020B0604020202020204" pitchFamily="34" charset="0"/>
            </a:endParaRPr>
          </a:p>
          <a:p>
            <a:r>
              <a:rPr lang="en-US" sz="1200" b="0" baseline="0" dirty="0" smtClean="0">
                <a:cs typeface="Arial" panose="020B0604020202020204" pitchFamily="34" charset="0"/>
              </a:rPr>
              <a:t>Stage 2:	Feedback about content, exemplar examination e.g. length</a:t>
            </a:r>
          </a:p>
          <a:p>
            <a:endParaRPr lang="en-US" sz="1200" b="0" baseline="0" dirty="0" smtClean="0">
              <a:cs typeface="Arial" panose="020B0604020202020204" pitchFamily="34" charset="0"/>
            </a:endParaRPr>
          </a:p>
          <a:p>
            <a:r>
              <a:rPr lang="en-US" sz="1800" b="1" baseline="0" dirty="0" smtClean="0">
                <a:cs typeface="Arial" panose="020B0604020202020204" pitchFamily="34" charset="0"/>
              </a:rPr>
              <a:t>Hand in feedback.</a:t>
            </a:r>
          </a:p>
          <a:p>
            <a:endParaRPr lang="en-US" sz="1800" b="1" baseline="0" dirty="0" smtClean="0">
              <a:cs typeface="Arial" panose="020B0604020202020204" pitchFamily="34" charset="0"/>
            </a:endParaRPr>
          </a:p>
          <a:p>
            <a:r>
              <a:rPr lang="en-US" sz="1800" b="1" baseline="0" dirty="0" smtClean="0">
                <a:cs typeface="Arial" panose="020B0604020202020204" pitchFamily="34" charset="0"/>
              </a:rPr>
              <a:t>Any relevant to Stage 2 will be considered and may be used to prepare final version available in Term 4.</a:t>
            </a:r>
          </a:p>
          <a:p>
            <a:r>
              <a:rPr lang="en-US" sz="1800" b="1" baseline="0" dirty="0" smtClean="0">
                <a:cs typeface="Arial" panose="020B0604020202020204" pitchFamily="34" charset="0"/>
              </a:rPr>
              <a:t>Please check website</a:t>
            </a:r>
            <a:endParaRPr lang="en-US" sz="1800" b="1"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41</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554288" cy="1916112"/>
          </a:xfrm>
        </p:spPr>
      </p:sp>
      <p:sp>
        <p:nvSpPr>
          <p:cNvPr id="3" name="Notes Placeholder 2"/>
          <p:cNvSpPr>
            <a:spLocks noGrp="1"/>
          </p:cNvSpPr>
          <p:nvPr>
            <p:ph type="body" idx="1"/>
          </p:nvPr>
        </p:nvSpPr>
        <p:spPr>
          <a:xfrm>
            <a:off x="660946" y="2733452"/>
            <a:ext cx="5544616" cy="655272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Work is happening in all of these areas but timeframes</a:t>
            </a:r>
            <a:r>
              <a:rPr lang="en-US" i="0" baseline="0" dirty="0" smtClean="0"/>
              <a:t> for science subjects are yet to be confirmed.</a:t>
            </a:r>
            <a:endParaRPr lang="en-US" i="0" dirty="0" smtClean="0"/>
          </a:p>
          <a:p>
            <a:endParaRPr lang="en-US" b="0" baseline="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42</a:t>
            </a:fld>
            <a:endParaRPr lang="en-AU"/>
          </a:p>
        </p:txBody>
      </p:sp>
    </p:spTree>
    <p:extLst>
      <p:ext uri="{BB962C8B-B14F-4D97-AF65-F5344CB8AC3E}">
        <p14:creationId xmlns:p14="http://schemas.microsoft.com/office/powerpoint/2010/main" val="1767158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715098" cy="3536324"/>
          </a:xfrm>
        </p:spPr>
      </p:sp>
      <p:sp>
        <p:nvSpPr>
          <p:cNvPr id="3" name="Notes Placeholder 2"/>
          <p:cNvSpPr>
            <a:spLocks noGrp="1"/>
          </p:cNvSpPr>
          <p:nvPr>
            <p:ph type="body" idx="1"/>
          </p:nvPr>
        </p:nvSpPr>
        <p:spPr>
          <a:xfrm>
            <a:off x="660946" y="4389636"/>
            <a:ext cx="5435600" cy="4824536"/>
          </a:xfrm>
        </p:spPr>
        <p:txBody>
          <a:bodyPr/>
          <a:lstStyle/>
          <a:p>
            <a:pPr>
              <a:spcBef>
                <a:spcPts val="600"/>
              </a:spcBef>
            </a:pPr>
            <a:r>
              <a:rPr lang="en-US" b="1" dirty="0" smtClean="0">
                <a:cs typeface="Arial" panose="020B0604020202020204" pitchFamily="34" charset="0"/>
              </a:rPr>
              <a:t>Your planning </a:t>
            </a:r>
          </a:p>
          <a:p>
            <a:pPr marL="628650" lvl="1" indent="-171450">
              <a:spcBef>
                <a:spcPts val="600"/>
              </a:spcBef>
              <a:buFont typeface="Arial" panose="020B0604020202020204" pitchFamily="34" charset="0"/>
              <a:buChar char="•"/>
            </a:pPr>
            <a:r>
              <a:rPr lang="en-US" dirty="0" smtClean="0">
                <a:cs typeface="Arial" panose="020B0604020202020204" pitchFamily="34" charset="0"/>
              </a:rPr>
              <a:t>becoming familiar with the learning scope (content) of the subject outline</a:t>
            </a:r>
          </a:p>
          <a:p>
            <a:pPr marL="628650" lvl="1" indent="-171450">
              <a:spcBef>
                <a:spcPts val="600"/>
              </a:spcBef>
              <a:buFont typeface="Arial" panose="020B0604020202020204" pitchFamily="34" charset="0"/>
              <a:buChar char="•"/>
            </a:pPr>
            <a:r>
              <a:rPr lang="en-US" dirty="0" smtClean="0">
                <a:cs typeface="Arial" panose="020B0604020202020204" pitchFamily="34" charset="0"/>
              </a:rPr>
              <a:t>Developing a teaching program – plan your summative</a:t>
            </a:r>
            <a:r>
              <a:rPr lang="en-US" baseline="0" dirty="0" smtClean="0">
                <a:cs typeface="Arial" panose="020B0604020202020204" pitchFamily="34" charset="0"/>
              </a:rPr>
              <a:t> tasks at the same time  You </a:t>
            </a:r>
            <a:r>
              <a:rPr lang="en-US" b="1" i="1" baseline="0" dirty="0" smtClean="0">
                <a:cs typeface="Arial" panose="020B0604020202020204" pitchFamily="34" charset="0"/>
              </a:rPr>
              <a:t>will</a:t>
            </a:r>
            <a:r>
              <a:rPr lang="en-US" baseline="0" dirty="0" smtClean="0">
                <a:cs typeface="Arial" panose="020B0604020202020204" pitchFamily="34" charset="0"/>
              </a:rPr>
              <a:t> have to prepare new practical tasks</a:t>
            </a:r>
            <a:endParaRPr lang="en-US" dirty="0" smtClean="0">
              <a:cs typeface="Arial" panose="020B0604020202020204" pitchFamily="34" charset="0"/>
            </a:endParaRPr>
          </a:p>
          <a:p>
            <a:pPr marL="628650" lvl="1" indent="-171450">
              <a:spcBef>
                <a:spcPts val="600"/>
              </a:spcBef>
              <a:buFont typeface="Arial" panose="020B0604020202020204" pitchFamily="34" charset="0"/>
              <a:buChar char="•"/>
            </a:pPr>
            <a:r>
              <a:rPr lang="en-US" dirty="0" smtClean="0">
                <a:cs typeface="Arial" panose="020B0604020202020204" pitchFamily="34" charset="0"/>
              </a:rPr>
              <a:t>Decide on a learning and assessment plan, use of pre-approved?</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cs typeface="Arial" panose="020B0604020202020204" pitchFamily="34" charset="0"/>
              </a:rPr>
              <a:t>Looking for SIS and SHE opportunities within the teaching program</a:t>
            </a:r>
          </a:p>
          <a:p>
            <a:pPr marL="628650" lvl="1" indent="-171450">
              <a:spcBef>
                <a:spcPts val="600"/>
              </a:spcBef>
              <a:buFont typeface="Arial" panose="020B0604020202020204" pitchFamily="34" charset="0"/>
              <a:buChar char="•"/>
            </a:pPr>
            <a:r>
              <a:rPr lang="en-US" dirty="0" smtClean="0"/>
              <a:t>SHE</a:t>
            </a:r>
            <a:r>
              <a:rPr lang="en-US" baseline="0" dirty="0" smtClean="0"/>
              <a:t> resources </a:t>
            </a:r>
            <a:r>
              <a:rPr lang="en-US" baseline="0" dirty="0" err="1" smtClean="0"/>
              <a:t>e.g</a:t>
            </a:r>
            <a:r>
              <a:rPr lang="en-US" baseline="0" dirty="0" smtClean="0"/>
              <a:t> CSIRO, </a:t>
            </a:r>
            <a:r>
              <a:rPr lang="en-US" baseline="0" dirty="0" err="1" smtClean="0"/>
              <a:t>RiAus</a:t>
            </a:r>
            <a:r>
              <a:rPr lang="en-US" baseline="0" dirty="0" smtClean="0"/>
              <a:t>,  newspapers,  Cosmos</a:t>
            </a:r>
            <a:r>
              <a:rPr lang="en-US" dirty="0" smtClean="0"/>
              <a:t> </a:t>
            </a:r>
            <a:r>
              <a:rPr lang="en-US" dirty="0" err="1" smtClean="0"/>
              <a:t>etc</a:t>
            </a:r>
            <a:endParaRPr lang="en-US" dirty="0" smtClean="0"/>
          </a:p>
          <a:p>
            <a:pPr marL="627063" marR="0" lvl="1"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cs typeface="Arial" panose="020B0604020202020204" pitchFamily="34" charset="0"/>
              </a:rPr>
              <a:t>Preparing tasks –</a:t>
            </a:r>
            <a:r>
              <a:rPr lang="en-US" dirty="0" smtClean="0"/>
              <a:t>Use materials which will be progressively available on the website to support your planning</a:t>
            </a:r>
          </a:p>
          <a:p>
            <a:endParaRPr lang="en-AU" b="1" dirty="0"/>
          </a:p>
        </p:txBody>
      </p:sp>
      <p:sp>
        <p:nvSpPr>
          <p:cNvPr id="4" name="Slide Number Placeholder 3"/>
          <p:cNvSpPr>
            <a:spLocks noGrp="1"/>
          </p:cNvSpPr>
          <p:nvPr>
            <p:ph type="sldNum" sz="quarter" idx="10"/>
          </p:nvPr>
        </p:nvSpPr>
        <p:spPr/>
        <p:txBody>
          <a:bodyPr/>
          <a:lstStyle/>
          <a:p>
            <a:fld id="{50EBECA8-7B37-4E9D-9FB5-11127C7CBF61}" type="slidenum">
              <a:rPr lang="en-AU" smtClean="0"/>
              <a:t>43</a:t>
            </a:fld>
            <a:endParaRPr lang="en-AU"/>
          </a:p>
        </p:txBody>
      </p:sp>
    </p:spTree>
    <p:extLst>
      <p:ext uri="{BB962C8B-B14F-4D97-AF65-F5344CB8AC3E}">
        <p14:creationId xmlns:p14="http://schemas.microsoft.com/office/powerpoint/2010/main" val="2745862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338388" cy="1754187"/>
          </a:xfrm>
        </p:spPr>
      </p:sp>
      <p:sp>
        <p:nvSpPr>
          <p:cNvPr id="3" name="Notes Placeholder 2"/>
          <p:cNvSpPr>
            <a:spLocks noGrp="1"/>
          </p:cNvSpPr>
          <p:nvPr>
            <p:ph type="body" idx="1"/>
          </p:nvPr>
        </p:nvSpPr>
        <p:spPr>
          <a:xfrm>
            <a:off x="876970" y="2589436"/>
            <a:ext cx="5435600" cy="7056784"/>
          </a:xfrm>
        </p:spPr>
        <p:txBody>
          <a:bodyPr/>
          <a:lstStyle/>
          <a:p>
            <a:r>
              <a:rPr lang="en-US" dirty="0" smtClean="0"/>
              <a:t>Thank you for giving up your valuable time to come and engage with the new subject outline documents.</a:t>
            </a:r>
          </a:p>
          <a:p>
            <a:r>
              <a:rPr lang="en-US" b="1" dirty="0" smtClean="0"/>
              <a:t>Feedback forms</a:t>
            </a:r>
          </a:p>
          <a:p>
            <a:r>
              <a:rPr lang="en-US" b="1" dirty="0" smtClean="0"/>
              <a:t>Attendance certificates</a:t>
            </a:r>
            <a:r>
              <a:rPr lang="en-US" dirty="0" smtClean="0"/>
              <a:t>, add your name, subject, number of hours which will probably include other time that you spend discussing the changes etc.</a:t>
            </a:r>
            <a:r>
              <a:rPr lang="en-US" baseline="0" dirty="0" smtClean="0"/>
              <a:t> with others.</a:t>
            </a:r>
            <a:endParaRPr lang="en-US" dirty="0" smtClean="0"/>
          </a:p>
          <a:p>
            <a:endParaRPr lang="en-AU"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44</a:t>
            </a:fld>
            <a:endParaRPr lang="en-AU"/>
          </a:p>
        </p:txBody>
      </p:sp>
    </p:spTree>
    <p:extLst>
      <p:ext uri="{BB962C8B-B14F-4D97-AF65-F5344CB8AC3E}">
        <p14:creationId xmlns:p14="http://schemas.microsoft.com/office/powerpoint/2010/main" val="32882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rial" panose="020B0604020202020204" pitchFamily="34" charset="0"/>
              </a:rPr>
              <a:t>This slide shows the Australian curriculum subjects that</a:t>
            </a:r>
            <a:r>
              <a:rPr lang="en-US" sz="1200" baseline="0" dirty="0" smtClean="0">
                <a:cs typeface="Arial" panose="020B0604020202020204" pitchFamily="34" charset="0"/>
              </a:rPr>
              <a:t> have been accredited by the Board.</a:t>
            </a:r>
            <a:r>
              <a:rPr lang="en-US" sz="1200" b="1" baseline="0" dirty="0" smtClean="0">
                <a:solidFill>
                  <a:srgbClr val="C00000"/>
                </a:solidFill>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cs typeface="Arial" panose="020B0604020202020204" pitchFamily="34" charset="0"/>
              </a:rPr>
              <a:t>At Stage 1 (2017): Biology, Chemistry, Earth and Environmental Science (replacing Geology), and Physics.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cs typeface="Arial" panose="020B0604020202020204" pitchFamily="34" charset="0"/>
              </a:rPr>
              <a:t>At Stage 2 (2018): </a:t>
            </a:r>
            <a:r>
              <a:rPr lang="en-AU" sz="1200" baseline="0" dirty="0" smtClean="0">
                <a:cs typeface="Arial" panose="020B0604020202020204" pitchFamily="34" charset="0"/>
              </a:rPr>
              <a:t>Biology, Chemistry, Earth and Environmental Science (replacing Geology), and Physics</a:t>
            </a:r>
            <a:r>
              <a:rPr lang="en-US" sz="1200" baseline="0" dirty="0" smtClean="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cs typeface="Arial" panose="020B0604020202020204" pitchFamily="34" charset="0"/>
              </a:rPr>
              <a:t>These are the only subjects we are discussing today.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cs typeface="Arial" panose="020B0604020202020204" pitchFamily="34" charset="0"/>
              </a:rPr>
              <a:t>Also note that renewal of Scientific Studies is underway; Nutrition and Psychology in the near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EBECA8-7B37-4E9D-9FB5-11127C7CBF61}" type="slidenum">
              <a:rPr lang="en-AU" smtClean="0"/>
              <a:t>5</a:t>
            </a:fld>
            <a:endParaRPr lang="en-AU"/>
          </a:p>
        </p:txBody>
      </p:sp>
    </p:spTree>
    <p:extLst>
      <p:ext uri="{BB962C8B-B14F-4D97-AF65-F5344CB8AC3E}">
        <p14:creationId xmlns:p14="http://schemas.microsoft.com/office/powerpoint/2010/main" val="160341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122488" cy="1592262"/>
          </a:xfrm>
        </p:spPr>
      </p:sp>
      <p:sp>
        <p:nvSpPr>
          <p:cNvPr id="3" name="Notes Placeholder 2"/>
          <p:cNvSpPr>
            <a:spLocks noGrp="1"/>
          </p:cNvSpPr>
          <p:nvPr>
            <p:ph type="body" idx="1"/>
          </p:nvPr>
        </p:nvSpPr>
        <p:spPr>
          <a:xfrm>
            <a:off x="732954" y="2373412"/>
            <a:ext cx="5435600" cy="712879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the</a:t>
            </a:r>
            <a:r>
              <a:rPr lang="en-US" baseline="0" dirty="0" smtClean="0"/>
              <a:t> 2017</a:t>
            </a:r>
            <a:r>
              <a:rPr lang="en-US" dirty="0" smtClean="0"/>
              <a:t> Stage 2 science subjects are Tertiary Admissions</a:t>
            </a:r>
            <a:r>
              <a:rPr lang="en-US" baseline="0" dirty="0" smtClean="0"/>
              <a:t> Subjects (TAS), and are thus </a:t>
            </a:r>
            <a:r>
              <a:rPr lang="en-US" dirty="0" smtClean="0"/>
              <a:t>eligible to contribute to an ATAR.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mn-cs"/>
              </a:rPr>
              <a:t>Preclusions between new and historical subjects:</a:t>
            </a:r>
          </a:p>
          <a:p>
            <a:r>
              <a:rPr lang="en-AU" sz="1200" kern="1200" dirty="0" smtClean="0">
                <a:solidFill>
                  <a:schemeClr val="tx1"/>
                </a:solidFill>
                <a:effectLst/>
                <a:latin typeface="Arial" panose="020B0604020202020204" pitchFamily="34" charset="0"/>
                <a:ea typeface="+mn-ea"/>
                <a:cs typeface="+mn-cs"/>
              </a:rPr>
              <a:t>	e.g. BIG and BGY</a:t>
            </a:r>
          </a:p>
          <a:p>
            <a:endParaRPr lang="en-US" sz="1200" kern="1200" baseline="0" dirty="0" smtClean="0">
              <a:solidFill>
                <a:schemeClr val="tx1"/>
              </a:solidFill>
              <a:effectLst/>
              <a:latin typeface="Arial" panose="020B0604020202020204" pitchFamily="34" charset="0"/>
              <a:ea typeface="+mn-ea"/>
              <a:cs typeface="+mn-cs"/>
            </a:endParaRPr>
          </a:p>
          <a:p>
            <a:r>
              <a:rPr lang="en-US" sz="1200" kern="1200" baseline="0" dirty="0" smtClean="0">
                <a:solidFill>
                  <a:schemeClr val="tx1"/>
                </a:solidFill>
                <a:effectLst/>
                <a:latin typeface="Arial" panose="020B0604020202020204" pitchFamily="34" charset="0"/>
                <a:ea typeface="+mn-ea"/>
                <a:cs typeface="+mn-cs"/>
              </a:rPr>
              <a:t>Counting restrictions with historical Ag subjects</a:t>
            </a:r>
          </a:p>
          <a:p>
            <a:endParaRPr lang="en-US" sz="1200" kern="1200" baseline="0" dirty="0" smtClean="0">
              <a:solidFill>
                <a:schemeClr val="tx1"/>
              </a:solidFill>
              <a:effectLst/>
              <a:latin typeface="Arial" panose="020B0604020202020204" pitchFamily="34" charset="0"/>
              <a:ea typeface="+mn-ea"/>
              <a:cs typeface="+mn-cs"/>
            </a:endParaRPr>
          </a:p>
          <a:p>
            <a:r>
              <a:rPr lang="en-AU" sz="1200" kern="1200" dirty="0" smtClean="0">
                <a:solidFill>
                  <a:schemeClr val="tx1"/>
                </a:solidFill>
                <a:effectLst/>
                <a:latin typeface="Arial" panose="020B0604020202020204" pitchFamily="34" charset="0"/>
                <a:ea typeface="+mn-ea"/>
                <a:cs typeface="+mn-cs"/>
              </a:rPr>
              <a:t>See</a:t>
            </a:r>
            <a:r>
              <a:rPr lang="en-AU" sz="1200" kern="1200" baseline="0" dirty="0" smtClean="0">
                <a:solidFill>
                  <a:schemeClr val="tx1"/>
                </a:solidFill>
                <a:effectLst/>
                <a:latin typeface="Arial" panose="020B0604020202020204" pitchFamily="34" charset="0"/>
                <a:ea typeface="+mn-ea"/>
                <a:cs typeface="+mn-cs"/>
              </a:rPr>
              <a:t> the full list on the SATAC website which includes the historical/previous subjects. The SATAC page has a table of precluded combinations and counting restrictions.</a:t>
            </a:r>
          </a:p>
          <a:p>
            <a:pPr lvl="0"/>
            <a:endParaRPr lang="en-US" sz="1200" b="1"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6</a:t>
            </a:fld>
            <a:endParaRPr lang="en-AU"/>
          </a:p>
        </p:txBody>
      </p:sp>
    </p:spTree>
    <p:extLst>
      <p:ext uri="{BB962C8B-B14F-4D97-AF65-F5344CB8AC3E}">
        <p14:creationId xmlns:p14="http://schemas.microsoft.com/office/powerpoint/2010/main" val="3352900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627313" cy="1970087"/>
          </a:xfrm>
        </p:spPr>
      </p:sp>
      <p:sp>
        <p:nvSpPr>
          <p:cNvPr id="3" name="Notes Placeholder 2"/>
          <p:cNvSpPr>
            <a:spLocks noGrp="1"/>
          </p:cNvSpPr>
          <p:nvPr>
            <p:ph type="body" idx="1"/>
          </p:nvPr>
        </p:nvSpPr>
        <p:spPr>
          <a:xfrm>
            <a:off x="732954" y="2949476"/>
            <a:ext cx="5435600" cy="6480720"/>
          </a:xfrm>
        </p:spPr>
        <p:txBody>
          <a:bodyPr/>
          <a:lstStyle/>
          <a:p>
            <a:r>
              <a:rPr lang="en-US" dirty="0" smtClean="0"/>
              <a:t>Consider the student</a:t>
            </a:r>
            <a:r>
              <a:rPr lang="en-US" baseline="0" dirty="0" smtClean="0"/>
              <a:t> from 2020.</a:t>
            </a:r>
          </a:p>
          <a:p>
            <a:r>
              <a:rPr lang="en-US" baseline="0" dirty="0" smtClean="0"/>
              <a:t>may have seen this slide last year in Stage 1 workshop </a:t>
            </a:r>
          </a:p>
          <a:p>
            <a:r>
              <a:rPr lang="en-US" baseline="0" dirty="0" smtClean="0"/>
              <a:t>What do we want them to be telling us after studying one of the science subjects?</a:t>
            </a:r>
          </a:p>
          <a:p>
            <a:endParaRPr lang="en-US" dirty="0"/>
          </a:p>
          <a:p>
            <a:r>
              <a:rPr lang="en-AU" sz="1200" baseline="0" dirty="0" smtClean="0"/>
              <a:t>These capabilities underpin the new subjects and are built into the teaching and assessment of the subjects</a:t>
            </a:r>
          </a:p>
          <a:p>
            <a:endParaRPr lang="en-US" sz="1200" baseline="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7</a:t>
            </a:fld>
            <a:endParaRPr lang="en-AU" dirty="0"/>
          </a:p>
        </p:txBody>
      </p:sp>
    </p:spTree>
    <p:extLst>
      <p:ext uri="{BB962C8B-B14F-4D97-AF65-F5344CB8AC3E}">
        <p14:creationId xmlns:p14="http://schemas.microsoft.com/office/powerpoint/2010/main" val="335290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122488" cy="1592262"/>
          </a:xfrm>
        </p:spPr>
      </p:sp>
      <p:sp>
        <p:nvSpPr>
          <p:cNvPr id="3" name="Notes Placeholder 2"/>
          <p:cNvSpPr>
            <a:spLocks noGrp="1"/>
          </p:cNvSpPr>
          <p:nvPr>
            <p:ph type="body" idx="1"/>
          </p:nvPr>
        </p:nvSpPr>
        <p:spPr>
          <a:xfrm>
            <a:off x="732954" y="2373412"/>
            <a:ext cx="5435600" cy="71287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Take care with resources labelled Australian Curriculum.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Don’t just download documents from ACARA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As indicated, Capabilities take a key focus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Three strands woven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SU</a:t>
            </a:r>
            <a:r>
              <a:rPr lang="en-US" sz="1200" b="1" baseline="0" dirty="0" smtClean="0"/>
              <a:t> has some content from AC but also other concepts that are important for students, not isolated into separate units, ordered in way different way – but teachers can choose to re-order</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SIS to focus clearly and actively on critical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SHE is broader in the way it places science in society and replaces</a:t>
            </a:r>
            <a:r>
              <a:rPr lang="en-US" sz="1200" b="1" baseline="0" dirty="0" smtClean="0"/>
              <a:t> Human Awareness or issues</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8</a:t>
            </a:fld>
            <a:endParaRPr lang="en-AU"/>
          </a:p>
        </p:txBody>
      </p:sp>
    </p:spTree>
    <p:extLst>
      <p:ext uri="{BB962C8B-B14F-4D97-AF65-F5344CB8AC3E}">
        <p14:creationId xmlns:p14="http://schemas.microsoft.com/office/powerpoint/2010/main" val="335290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2122488" cy="1592262"/>
          </a:xfrm>
        </p:spPr>
      </p:sp>
      <p:sp>
        <p:nvSpPr>
          <p:cNvPr id="3" name="Notes Placeholder 2"/>
          <p:cNvSpPr>
            <a:spLocks noGrp="1"/>
          </p:cNvSpPr>
          <p:nvPr>
            <p:ph type="body" idx="1"/>
          </p:nvPr>
        </p:nvSpPr>
        <p:spPr>
          <a:xfrm>
            <a:off x="732954" y="2373412"/>
            <a:ext cx="5435600" cy="7128792"/>
          </a:xfrm>
        </p:spPr>
        <p:txBody>
          <a:bodyPr/>
          <a:lstStyle/>
          <a:p>
            <a:r>
              <a:rPr lang="en-US" sz="1200" i="0" baseline="0" dirty="0" smtClean="0"/>
              <a:t>All SACE subjects will have these 7 capabilities integrated by 2020 as they go through renewal.</a:t>
            </a:r>
            <a:endParaRPr lang="en-US" sz="1200" dirty="0" smtClean="0"/>
          </a:p>
          <a:p>
            <a:endParaRPr lang="en-US" sz="800" dirty="0" smtClean="0"/>
          </a:p>
          <a:p>
            <a:r>
              <a:rPr lang="en-US" sz="1200" dirty="0" smtClean="0"/>
              <a:t>Refer to the subject outlines you have brought with you</a:t>
            </a:r>
            <a:r>
              <a:rPr lang="en-US" sz="1200" baseline="0" dirty="0" smtClean="0"/>
              <a:t> today.</a:t>
            </a:r>
          </a:p>
          <a:p>
            <a:r>
              <a:rPr lang="en-US" sz="1200" baseline="0" dirty="0" smtClean="0"/>
              <a:t>You are likely to be familiar with them as teaching using the AC has been happening in B-10 for some years now.</a:t>
            </a:r>
          </a:p>
          <a:p>
            <a:endParaRPr lang="en-US" sz="800" dirty="0" smtClean="0"/>
          </a:p>
          <a:p>
            <a:r>
              <a:rPr lang="en-US" sz="1200" dirty="0" smtClean="0"/>
              <a:t>The seven Australian</a:t>
            </a:r>
            <a:r>
              <a:rPr lang="en-US" sz="1200" baseline="0" dirty="0" smtClean="0"/>
              <a:t> Curriculum General Capabilities have a brief description provided highlighting how students may develop each capability through the study of each of the sciences. </a:t>
            </a:r>
            <a:r>
              <a:rPr lang="en-AU" sz="1200" baseline="0" dirty="0" smtClean="0"/>
              <a:t>Some of the opportunities to develop and extend students’ capabilities have also been highlighted in the topic introductions and other aspects of the content, including suggested contexts.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role of the capabilities in the subject outline has been enhanced.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the current subject outlines, the focus of the capabilities has been on learning and communication however, in </a:t>
            </a:r>
            <a:r>
              <a:rPr lang="en-US" sz="1200" i="1" dirty="0" smtClean="0"/>
              <a:t>these</a:t>
            </a:r>
            <a:r>
              <a:rPr lang="en-US" sz="1200" dirty="0" smtClean="0"/>
              <a:t> subject outlines, all the capabilities are covered to some degree but </a:t>
            </a:r>
            <a:r>
              <a:rPr lang="en-US" sz="1200" b="1" dirty="0" smtClean="0"/>
              <a:t>Critical and creative thinking (SIS) </a:t>
            </a:r>
            <a:r>
              <a:rPr lang="en-US" sz="1200" dirty="0" smtClean="0"/>
              <a:t>and  </a:t>
            </a:r>
            <a:r>
              <a:rPr lang="en-US" sz="1200" b="1" dirty="0" smtClean="0"/>
              <a:t>Personal and social capability </a:t>
            </a:r>
            <a:r>
              <a:rPr lang="en-US" sz="1200" b="0" dirty="0" smtClean="0"/>
              <a:t>and</a:t>
            </a:r>
            <a:r>
              <a:rPr lang="en-US" sz="1200" b="1" dirty="0" smtClean="0"/>
              <a:t> Ethical Understanding (SHE) </a:t>
            </a:r>
            <a:r>
              <a:rPr lang="en-US" sz="1200" b="0" dirty="0" smtClean="0"/>
              <a:t>are particularly significant</a:t>
            </a:r>
            <a:r>
              <a:rPr lang="en-US" sz="1200" dirty="0" smtClean="0"/>
              <a:t>.</a:t>
            </a:r>
          </a:p>
          <a:p>
            <a:endParaRPr lang="en-US" sz="800" baseline="0" dirty="0" smtClean="0"/>
          </a:p>
          <a:p>
            <a:r>
              <a:rPr lang="en-US" sz="1200" baseline="0" dirty="0" smtClean="0"/>
              <a:t>Capabilities – in all subject outlines begin on page 3.</a:t>
            </a:r>
          </a:p>
          <a:p>
            <a:endParaRPr lang="en-US" sz="1200" baseline="0" dirty="0" smtClean="0"/>
          </a:p>
          <a:p>
            <a:r>
              <a:rPr lang="en-US" sz="1200" baseline="0" dirty="0" smtClean="0"/>
              <a:t>Not going to revisit as discussed them in Stage 1 workshops</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50EBECA8-7B37-4E9D-9FB5-11127C7CBF61}" type="slidenum">
              <a:rPr lang="en-AU" smtClean="0"/>
              <a:t>9</a:t>
            </a:fld>
            <a:endParaRPr lang="en-AU"/>
          </a:p>
        </p:txBody>
      </p:sp>
    </p:spTree>
    <p:extLst>
      <p:ext uri="{BB962C8B-B14F-4D97-AF65-F5344CB8AC3E}">
        <p14:creationId xmlns:p14="http://schemas.microsoft.com/office/powerpoint/2010/main" val="335290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E28CC6D-5D0C-4FE8-A305-993E337F23D5}" type="datetimeFigureOut">
              <a:rPr lang="en-AU" smtClean="0"/>
              <a:t>20/06/2017</a:t>
            </a:fld>
            <a:endParaRPr lang="en-AU"/>
          </a:p>
        </p:txBody>
      </p:sp>
      <p:sp>
        <p:nvSpPr>
          <p:cNvPr id="17" name="Footer Placeholder 16"/>
          <p:cNvSpPr>
            <a:spLocks noGrp="1"/>
          </p:cNvSpPr>
          <p:nvPr>
            <p:ph type="ftr" sz="quarter" idx="11"/>
          </p:nvPr>
        </p:nvSpPr>
        <p:spPr/>
        <p:txBody>
          <a:bodyPr/>
          <a:lstStyle/>
          <a:p>
            <a:endParaRPr lang="en-AU"/>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EF8AB-6584-4DD7-8972-7C9C87EDA238}" type="slidenum">
              <a:rPr lang="en-AU" smtClean="0"/>
              <a:t>‹#›</a:t>
            </a:fld>
            <a:endParaRPr lang="en-AU"/>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8CC6D-5D0C-4FE8-A305-993E337F23D5}" type="datetimeFigureOut">
              <a:rPr lang="en-AU" smtClean="0"/>
              <a:t>20/06/2017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CEF8AB-6584-4DD7-8972-7C9C87EDA238}"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EF8AB-6584-4DD7-8972-7C9C87EDA238}" type="slidenum">
              <a:rPr lang="en-AU" smtClean="0"/>
              <a:t>‹#›</a:t>
            </a:fld>
            <a:endParaRPr lang="en-AU"/>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8CC6D-5D0C-4FE8-A305-993E337F23D5}" type="datetimeFigureOut">
              <a:rPr lang="en-AU" smtClean="0"/>
              <a:t>20/06/2017</a:t>
            </a:fld>
            <a:endParaRPr lang="en-AU"/>
          </a:p>
        </p:txBody>
      </p:sp>
      <p:sp>
        <p:nvSpPr>
          <p:cNvPr id="5" name="Footer Placeholder 4"/>
          <p:cNvSpPr>
            <a:spLocks noGrp="1"/>
          </p:cNvSpPr>
          <p:nvPr>
            <p:ph type="ftr" sz="quarter" idx="11"/>
          </p:nvPr>
        </p:nvSpPr>
        <p:spPr/>
        <p:txBody>
          <a:bodyPr/>
          <a:lstStyle/>
          <a:p>
            <a:endParaRPr lang="en-AU"/>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28CC6D-5D0C-4FE8-A305-993E337F23D5}" type="datetimeFigureOut">
              <a:rPr lang="en-AU" smtClean="0"/>
              <a:t>20/06/2017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4361688" y="1026372"/>
            <a:ext cx="457200" cy="441325"/>
          </a:xfrm>
        </p:spPr>
        <p:txBody>
          <a:bodyPr/>
          <a:lstStyle/>
          <a:p>
            <a:fld id="{93CEF8AB-6584-4DD7-8972-7C9C87EDA238}" type="slidenum">
              <a:rPr lang="en-AU" smtClean="0"/>
              <a:t>‹#›</a:t>
            </a:fld>
            <a:endParaRPr lang="en-AU"/>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AU"/>
          </a:p>
        </p:txBody>
      </p:sp>
      <p:sp>
        <p:nvSpPr>
          <p:cNvPr id="4" name="Date Placeholder 3"/>
          <p:cNvSpPr>
            <a:spLocks noGrp="1"/>
          </p:cNvSpPr>
          <p:nvPr>
            <p:ph type="dt" sz="half" idx="10"/>
          </p:nvPr>
        </p:nvSpPr>
        <p:spPr/>
        <p:txBody>
          <a:bodyPr/>
          <a:lstStyle/>
          <a:p>
            <a:fld id="{BE28CC6D-5D0C-4FE8-A305-993E337F23D5}" type="datetimeFigureOut">
              <a:rPr lang="en-AU" smtClean="0"/>
              <a:t>20/06/2017</a:t>
            </a:fld>
            <a:endParaRPr lang="en-AU"/>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EF8AB-6584-4DD7-8972-7C9C87EDA238}" type="slidenum">
              <a:rPr lang="en-AU" smtClean="0"/>
              <a:t>‹#›</a:t>
            </a:fld>
            <a:endParaRPr lang="en-AU"/>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E28CC6D-5D0C-4FE8-A305-993E337F23D5}" type="datetimeFigureOut">
              <a:rPr lang="en-AU" smtClean="0"/>
              <a:t>20/06/2017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CEF8AB-6584-4DD7-8972-7C9C87EDA238}" type="slidenum">
              <a:rPr lang="en-AU" smtClean="0"/>
              <a:t>‹#›</a:t>
            </a:fld>
            <a:endParaRPr lang="en-AU"/>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E28CC6D-5D0C-4FE8-A305-993E337F23D5}" type="datetimeFigureOut">
              <a:rPr lang="en-AU" smtClean="0"/>
              <a:t>20/06/2017</a:t>
            </a:fld>
            <a:endParaRPr lang="en-AU"/>
          </a:p>
        </p:txBody>
      </p:sp>
      <p:sp>
        <p:nvSpPr>
          <p:cNvPr id="8" name="Footer Placeholder 7"/>
          <p:cNvSpPr>
            <a:spLocks noGrp="1"/>
          </p:cNvSpPr>
          <p:nvPr>
            <p:ph type="ftr" sz="quarter" idx="11"/>
          </p:nvPr>
        </p:nvSpPr>
        <p:spPr>
          <a:xfrm>
            <a:off x="304800" y="6409944"/>
            <a:ext cx="3581400" cy="365760"/>
          </a:xfrm>
        </p:spPr>
        <p:txBody>
          <a:bodyPr/>
          <a:lstStyle/>
          <a:p>
            <a:endParaRPr lang="en-AU"/>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EF8AB-6584-4DD7-8972-7C9C87EDA238}" type="slidenum">
              <a:rPr lang="en-AU" smtClean="0"/>
              <a:t>‹#›</a:t>
            </a:fld>
            <a:endParaRPr lang="en-AU"/>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28CC6D-5D0C-4FE8-A305-993E337F23D5}" type="datetimeFigureOut">
              <a:rPr lang="en-AU" smtClean="0"/>
              <a:t>20/06/2017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a:xfrm>
            <a:off x="4343400" y="1036020"/>
            <a:ext cx="457200" cy="441325"/>
          </a:xfrm>
        </p:spPr>
        <p:txBody>
          <a:bodyPr/>
          <a:lstStyle/>
          <a:p>
            <a:fld id="{93CEF8AB-6584-4DD7-8972-7C9C87EDA238}"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E28CC6D-5D0C-4FE8-A305-993E337F23D5}" type="datetimeFigureOut">
              <a:rPr lang="en-AU" smtClean="0"/>
              <a:t>20/06/2017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EF8AB-6584-4DD7-8972-7C9C87EDA238}"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EF8AB-6584-4DD7-8972-7C9C87EDA238}" type="slidenum">
              <a:rPr lang="en-AU" smtClean="0"/>
              <a:t>‹#›</a:t>
            </a:fld>
            <a:endParaRPr lang="en-AU"/>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E28CC6D-5D0C-4FE8-A305-993E337F23D5}" type="datetimeFigureOut">
              <a:rPr lang="en-AU" smtClean="0"/>
              <a:t>20/06/2017</a:t>
            </a:fld>
            <a:endParaRPr lang="en-AU"/>
          </a:p>
        </p:txBody>
      </p:sp>
      <p:sp>
        <p:nvSpPr>
          <p:cNvPr id="6" name="Footer Placeholder 5"/>
          <p:cNvSpPr>
            <a:spLocks noGrp="1"/>
          </p:cNvSpPr>
          <p:nvPr>
            <p:ph type="ftr" sz="quarter" idx="11"/>
          </p:nvPr>
        </p:nvSpPr>
        <p:spPr>
          <a:xfrm>
            <a:off x="301752" y="6410848"/>
            <a:ext cx="3383280" cy="365760"/>
          </a:xfrm>
        </p:spPr>
        <p:txBody>
          <a:bodyPr/>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EF8AB-6584-4DD7-8972-7C9C87EDA238}" type="slidenum">
              <a:rPr lang="en-AU" smtClean="0"/>
              <a:t>‹#›</a:t>
            </a:fld>
            <a:endParaRPr lang="en-AU"/>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E28CC6D-5D0C-4FE8-A305-993E337F23D5}" type="datetimeFigureOut">
              <a:rPr lang="en-AU" smtClean="0"/>
              <a:t>20/06/2017</a:t>
            </a:fld>
            <a:endParaRPr lang="en-AU"/>
          </a:p>
        </p:txBody>
      </p:sp>
      <p:sp>
        <p:nvSpPr>
          <p:cNvPr id="6" name="Footer Placeholder 5"/>
          <p:cNvSpPr>
            <a:spLocks noGrp="1"/>
          </p:cNvSpPr>
          <p:nvPr>
            <p:ph type="ftr" sz="quarter" idx="11"/>
          </p:nvPr>
        </p:nvSpPr>
        <p:spPr>
          <a:xfrm>
            <a:off x="301752" y="6410848"/>
            <a:ext cx="3584448" cy="365760"/>
          </a:xfrm>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E28CC6D-5D0C-4FE8-A305-993E337F23D5}" type="datetimeFigureOut">
              <a:rPr lang="en-AU" smtClean="0"/>
              <a:pPr/>
              <a:t>20/06/2017</a:t>
            </a:fld>
            <a:endParaRPr lang="en-AU"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AU"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EF8AB-6584-4DD7-8972-7C9C87EDA238}" type="slidenum">
              <a:rPr lang="en-AU" smtClean="0"/>
              <a:pPr/>
              <a:t>‹#›</a:t>
            </a:fld>
            <a:endParaRPr lang="en-AU"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426x240%20-%20Agbot%20%20Queensland%20now%20has%20solar%20powered%20weed%20killer%20robots%20-%20Bing%20video.mp4" TargetMode="External"/><Relationship Id="rId5" Type="http://schemas.openxmlformats.org/officeDocument/2006/relationships/hyperlink" Target="file:///\\saceprdinf01\joint\Curriculum%20and%20Moderation\Curriculum%20Services\Staff%20Folders\Lois%20Ey\le2017\Australian%20Curriculum\SHE%20ideas,%20resources,%20and%20working%20docs\Audio%20or%20video%20clips\Brew%20Ha%20Ha%20-%20Sticker%20removal%20with%20laser-marked%20fruit%20%20%20australiasciencetv.mp4" TargetMode="External"/><Relationship Id="rId4" Type="http://schemas.openxmlformats.org/officeDocument/2006/relationships/hyperlink" Target="file:///\\saceprdinf01\joint\Curriculum%20and%20Moderation\Curriculum%20Services\Staff%20Folders\Lois%20Ey\le2017\Australian%20Curriculum\SHE%20ideas,%20resources,%20and%20working%20docs\Audio%20or%20video%20clips\Carbon%20nanotube%20transistors%20outperform%20silicon%20for%20first%20time%20ever.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1.docx"/><Relationship Id="rId4" Type="http://schemas.openxmlformats.org/officeDocument/2006/relationships/image" Target="../media/image3.tif"/></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4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
        <p:nvSpPr>
          <p:cNvPr id="8" name="Title 1"/>
          <p:cNvSpPr txBox="1">
            <a:spLocks/>
          </p:cNvSpPr>
          <p:nvPr/>
        </p:nvSpPr>
        <p:spPr>
          <a:xfrm>
            <a:off x="395536" y="980728"/>
            <a:ext cx="8496944" cy="396044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1200"/>
              </a:spcBef>
              <a:spcAft>
                <a:spcPts val="600"/>
              </a:spcAft>
            </a:pPr>
            <a:r>
              <a:rPr lang="en-AU" sz="3800" b="1" dirty="0" smtClean="0">
                <a:solidFill>
                  <a:schemeClr val="tx1">
                    <a:lumMod val="65000"/>
                    <a:lumOff val="35000"/>
                  </a:schemeClr>
                </a:solidFill>
                <a:latin typeface="Century Gothic" panose="020B0502020202020204" pitchFamily="34" charset="0"/>
                <a:cs typeface="Arial" panose="020B0604020202020204" pitchFamily="34" charset="0"/>
              </a:rPr>
              <a:t>Integration of Australian Curriculum</a:t>
            </a:r>
            <a:r>
              <a:rPr lang="en-AU" sz="3600" b="1" dirty="0" smtClean="0">
                <a:solidFill>
                  <a:schemeClr val="bg1"/>
                </a:solidFill>
                <a:latin typeface="Century Gothic" panose="020B0502020202020204" pitchFamily="34" charset="0"/>
                <a:cs typeface="Arial" panose="020B0604020202020204" pitchFamily="34" charset="0"/>
              </a:rPr>
              <a:t/>
            </a:r>
            <a:br>
              <a:rPr lang="en-AU" sz="3600" b="1" dirty="0" smtClean="0">
                <a:solidFill>
                  <a:schemeClr val="bg1"/>
                </a:solidFill>
                <a:latin typeface="Century Gothic" panose="020B0502020202020204" pitchFamily="34" charset="0"/>
                <a:cs typeface="Arial" panose="020B0604020202020204" pitchFamily="34" charset="0"/>
              </a:rPr>
            </a:br>
            <a:r>
              <a:rPr lang="en-AU" sz="1200" b="1" dirty="0" smtClean="0">
                <a:solidFill>
                  <a:schemeClr val="bg1"/>
                </a:solidFill>
                <a:latin typeface="Century Gothic" panose="020B0502020202020204" pitchFamily="34" charset="0"/>
                <a:cs typeface="Arial" panose="020B0604020202020204" pitchFamily="34" charset="0"/>
              </a:rPr>
              <a:t/>
            </a:r>
            <a:br>
              <a:rPr lang="en-AU" sz="1200" b="1" dirty="0" smtClean="0">
                <a:solidFill>
                  <a:schemeClr val="bg1"/>
                </a:solidFill>
                <a:latin typeface="Century Gothic" panose="020B0502020202020204" pitchFamily="34" charset="0"/>
                <a:cs typeface="Arial" panose="020B0604020202020204" pitchFamily="34" charset="0"/>
              </a:rPr>
            </a:br>
            <a:endParaRPr lang="en-AU" sz="1200" b="1" dirty="0" smtClean="0">
              <a:solidFill>
                <a:schemeClr val="bg1"/>
              </a:solidFill>
              <a:latin typeface="Century Gothic" panose="020B0502020202020204" pitchFamily="34" charset="0"/>
              <a:cs typeface="Arial" panose="020B0604020202020204" pitchFamily="34" charset="0"/>
            </a:endParaRPr>
          </a:p>
          <a:p>
            <a:pPr algn="l">
              <a:spcBef>
                <a:spcPts val="1200"/>
              </a:spcBef>
              <a:spcAft>
                <a:spcPts val="600"/>
              </a:spcAft>
            </a:pPr>
            <a:endParaRPr lang="en-AU" sz="1200" b="1" dirty="0">
              <a:solidFill>
                <a:schemeClr val="bg1"/>
              </a:solidFill>
              <a:latin typeface="Century Gothic" panose="020B0502020202020204" pitchFamily="34" charset="0"/>
              <a:cs typeface="Arial" panose="020B0604020202020204" pitchFamily="34" charset="0"/>
            </a:endParaRPr>
          </a:p>
          <a:p>
            <a:pPr>
              <a:spcBef>
                <a:spcPts val="1200"/>
              </a:spcBef>
              <a:spcAft>
                <a:spcPts val="600"/>
              </a:spcAft>
            </a:pPr>
            <a:r>
              <a:rPr lang="en-AU" dirty="0" smtClean="0">
                <a:solidFill>
                  <a:schemeClr val="bg1"/>
                </a:solidFill>
                <a:latin typeface="Century Gothic" panose="020B0502020202020204" pitchFamily="34" charset="0"/>
                <a:cs typeface="Arial" panose="020B0604020202020204" pitchFamily="34" charset="0"/>
              </a:rPr>
              <a:t>Stage 2 Science</a:t>
            </a:r>
            <a:br>
              <a:rPr lang="en-AU" dirty="0" smtClean="0">
                <a:solidFill>
                  <a:schemeClr val="bg1"/>
                </a:solidFill>
                <a:latin typeface="Century Gothic" panose="020B0502020202020204" pitchFamily="34" charset="0"/>
                <a:cs typeface="Arial" panose="020B0604020202020204" pitchFamily="34" charset="0"/>
              </a:rPr>
            </a:br>
            <a:r>
              <a:rPr lang="en-AU" dirty="0" smtClean="0">
                <a:solidFill>
                  <a:schemeClr val="bg1"/>
                </a:solidFill>
                <a:latin typeface="Century Gothic" panose="020B0502020202020204" pitchFamily="34" charset="0"/>
                <a:cs typeface="Arial" panose="020B0604020202020204" pitchFamily="34" charset="0"/>
              </a:rPr>
              <a:t>Implementation Workshops</a:t>
            </a:r>
            <a:endParaRPr lang="en-AU" dirty="0">
              <a:solidFill>
                <a:schemeClr val="bg1"/>
              </a:solidFill>
              <a:latin typeface="Century Gothic" panose="020B0502020202020204" pitchFamily="34" charset="0"/>
              <a:cs typeface="Arial" panose="020B0604020202020204" pitchFamily="34" charset="0"/>
            </a:endParaRPr>
          </a:p>
        </p:txBody>
      </p:sp>
      <p:sp>
        <p:nvSpPr>
          <p:cNvPr id="9" name="Subtitle 4"/>
          <p:cNvSpPr txBox="1">
            <a:spLocks/>
          </p:cNvSpPr>
          <p:nvPr/>
        </p:nvSpPr>
        <p:spPr>
          <a:xfrm>
            <a:off x="-36512" y="4869160"/>
            <a:ext cx="2555776" cy="648072"/>
          </a:xfrm>
          <a:prstGeom prst="rect">
            <a:avLst/>
          </a:prstGeom>
          <a:solidFill>
            <a:srgbClr val="4BD0FF"/>
          </a:solidFill>
        </p:spPr>
        <p:txBody>
          <a:bodyPr vert="horz" lIns="91440" tIns="45720" rIns="91440" bIns="45720" rtlCol="0" anchor="ctr" anchorCtr="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32000" algn="l"/>
            <a:r>
              <a:rPr lang="en-US" sz="2400" b="1" dirty="0" smtClean="0">
                <a:solidFill>
                  <a:schemeClr val="bg1"/>
                </a:solidFill>
                <a:latin typeface="Arial" panose="020B0604020202020204" pitchFamily="34" charset="0"/>
                <a:cs typeface="Arial" panose="020B0604020202020204" pitchFamily="34" charset="0"/>
              </a:rPr>
              <a:t>Term 2, 2017</a:t>
            </a:r>
            <a:endParaRPr lang="en-AU"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87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94" y="1196752"/>
            <a:ext cx="7538722" cy="4644000"/>
          </a:xfrm>
          <a:prstGeom prst="rect">
            <a:avLst/>
          </a:prstGeom>
        </p:spPr>
      </p:pic>
      <p:sp>
        <p:nvSpPr>
          <p:cNvPr id="6" name="Right Arrow 5"/>
          <p:cNvSpPr/>
          <p:nvPr/>
        </p:nvSpPr>
        <p:spPr>
          <a:xfrm flipH="1" flipV="1">
            <a:off x="215816" y="1196752"/>
            <a:ext cx="2700000" cy="50405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a:xfrm flipV="1">
            <a:off x="6225480" y="1240309"/>
            <a:ext cx="2700000" cy="50405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11560" y="1064059"/>
            <a:ext cx="7848872" cy="769441"/>
          </a:xfrm>
          <a:prstGeom prst="rect">
            <a:avLst/>
          </a:prstGeom>
          <a:noFill/>
        </p:spPr>
        <p:txBody>
          <a:bodyPr wrap="square" rtlCol="0">
            <a:spAutoFit/>
          </a:bodyPr>
          <a:lstStyle/>
          <a:p>
            <a:pPr algn="ctr"/>
            <a:r>
              <a:rPr lang="en-US" sz="4400" dirty="0" smtClean="0">
                <a:solidFill>
                  <a:schemeClr val="bg1"/>
                </a:solidFill>
                <a:latin typeface="Century Gothic" panose="020B0502020202020204" pitchFamily="34" charset="0"/>
              </a:rPr>
              <a:t>Capabilities</a:t>
            </a:r>
            <a:endParaRPr lang="en-AU" sz="4400" dirty="0">
              <a:solidFill>
                <a:schemeClr val="bg1"/>
              </a:solidFill>
              <a:latin typeface="Century Gothic" panose="020B0502020202020204" pitchFamily="34" charset="0"/>
            </a:endParaRPr>
          </a:p>
        </p:txBody>
      </p:sp>
      <p:sp>
        <p:nvSpPr>
          <p:cNvPr id="2" name="TextBox 1"/>
          <p:cNvSpPr txBox="1"/>
          <p:nvPr/>
        </p:nvSpPr>
        <p:spPr>
          <a:xfrm>
            <a:off x="777694" y="194737"/>
            <a:ext cx="7682738"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Subject Framework</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569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 y="0"/>
            <a:ext cx="9144000" cy="6858000"/>
          </a:xfrm>
          <a:prstGeom prst="rect">
            <a:avLst/>
          </a:prstGeom>
        </p:spPr>
      </p:pic>
      <p:sp>
        <p:nvSpPr>
          <p:cNvPr id="4" name="Title 1"/>
          <p:cNvSpPr txBox="1">
            <a:spLocks/>
          </p:cNvSpPr>
          <p:nvPr/>
        </p:nvSpPr>
        <p:spPr>
          <a:xfrm>
            <a:off x="0" y="0"/>
            <a:ext cx="9180000" cy="1260000"/>
          </a:xfrm>
          <a:prstGeom prst="rect">
            <a:avLst/>
          </a:prstGeom>
        </p:spPr>
        <p:txBody>
          <a:bodyPr vert="horz" lIns="36000" tIns="45720" rIns="3600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atin typeface="Century Gothic" panose="020B0502020202020204" pitchFamily="34" charset="0"/>
              </a:rPr>
              <a:t>Learning Requirements</a:t>
            </a:r>
            <a:endParaRPr lang="en-AU" b="1" spc="-150" dirty="0">
              <a:latin typeface="Century Gothic" panose="020B0502020202020204" pitchFamily="34" charset="0"/>
              <a:cs typeface="Arial" panose="020B0604020202020204" pitchFamily="34" charset="0"/>
            </a:endParaRPr>
          </a:p>
        </p:txBody>
      </p:sp>
      <p:sp>
        <p:nvSpPr>
          <p:cNvPr id="3" name="Content Placeholder 2"/>
          <p:cNvSpPr>
            <a:spLocks noGrp="1"/>
          </p:cNvSpPr>
          <p:nvPr>
            <p:ph sz="quarter" idx="1"/>
          </p:nvPr>
        </p:nvSpPr>
        <p:spPr>
          <a:xfrm>
            <a:off x="380545" y="1052736"/>
            <a:ext cx="8367919" cy="5472608"/>
          </a:xfrm>
        </p:spPr>
        <p:txBody>
          <a:bodyPr>
            <a:noAutofit/>
          </a:bodyPr>
          <a:lstStyle/>
          <a:p>
            <a:pPr marL="514350" lvl="0" indent="-514350">
              <a:buSzPct val="100000"/>
              <a:buFont typeface="+mj-lt"/>
              <a:buAutoNum type="arabicPeriod"/>
            </a:pPr>
            <a:r>
              <a:rPr lang="en-AU" sz="2400" dirty="0">
                <a:latin typeface="Arial" panose="020B0604020202020204" pitchFamily="34" charset="0"/>
                <a:cs typeface="Arial" panose="020B0604020202020204" pitchFamily="34" charset="0"/>
              </a:rPr>
              <a:t>apply science inquiry skills to </a:t>
            </a:r>
            <a:r>
              <a:rPr lang="en-AU" sz="2400" dirty="0">
                <a:solidFill>
                  <a:srgbClr val="FF0000"/>
                </a:solidFill>
                <a:latin typeface="Arial" panose="020B0604020202020204" pitchFamily="34" charset="0"/>
                <a:cs typeface="Arial" panose="020B0604020202020204" pitchFamily="34" charset="0"/>
              </a:rPr>
              <a:t>design</a:t>
            </a:r>
            <a:r>
              <a:rPr lang="en-AU" sz="2400" dirty="0">
                <a:latin typeface="Arial" panose="020B0604020202020204" pitchFamily="34" charset="0"/>
                <a:cs typeface="Arial" panose="020B0604020202020204" pitchFamily="34" charset="0"/>
              </a:rPr>
              <a:t> and </a:t>
            </a:r>
            <a:r>
              <a:rPr lang="en-AU" sz="2400" dirty="0">
                <a:solidFill>
                  <a:srgbClr val="FF0000"/>
                </a:solidFill>
                <a:latin typeface="Arial" panose="020B0604020202020204" pitchFamily="34" charset="0"/>
                <a:cs typeface="Arial" panose="020B0604020202020204" pitchFamily="34" charset="0"/>
              </a:rPr>
              <a:t>conduct</a:t>
            </a:r>
            <a:r>
              <a:rPr lang="en-AU" sz="2400" dirty="0">
                <a:latin typeface="Arial" panose="020B0604020202020204" pitchFamily="34" charset="0"/>
                <a:cs typeface="Arial" panose="020B0604020202020204" pitchFamily="34" charset="0"/>
              </a:rPr>
              <a:t> biological investigations, using appropriate procedures and safe, ethical working practices</a:t>
            </a:r>
          </a:p>
          <a:p>
            <a:pPr marL="514350" lvl="0" indent="-514350">
              <a:buSzPct val="100000"/>
              <a:buFont typeface="+mj-lt"/>
              <a:buAutoNum type="arabicPeriod"/>
            </a:pPr>
            <a:r>
              <a:rPr lang="en-AU" sz="2400" dirty="0">
                <a:latin typeface="Arial" panose="020B0604020202020204" pitchFamily="34" charset="0"/>
                <a:cs typeface="Arial" panose="020B0604020202020204" pitchFamily="34" charset="0"/>
              </a:rPr>
              <a:t>obtain, record, represent, analyse, and interpret the </a:t>
            </a:r>
            <a:r>
              <a:rPr lang="en-AU" sz="2400" dirty="0">
                <a:solidFill>
                  <a:srgbClr val="FF0000"/>
                </a:solidFill>
                <a:latin typeface="Arial" panose="020B0604020202020204" pitchFamily="34" charset="0"/>
                <a:cs typeface="Arial" panose="020B0604020202020204" pitchFamily="34" charset="0"/>
              </a:rPr>
              <a:t>results</a:t>
            </a:r>
            <a:r>
              <a:rPr lang="en-AU" sz="2400" dirty="0">
                <a:latin typeface="Arial" panose="020B0604020202020204" pitchFamily="34" charset="0"/>
                <a:cs typeface="Arial" panose="020B0604020202020204" pitchFamily="34" charset="0"/>
              </a:rPr>
              <a:t> of biological investigations</a:t>
            </a:r>
          </a:p>
          <a:p>
            <a:pPr marL="514350" lvl="0" indent="-514350">
              <a:buSzPct val="100000"/>
              <a:buFont typeface="+mj-lt"/>
              <a:buAutoNum type="arabicPeriod"/>
            </a:pPr>
            <a:r>
              <a:rPr lang="en-AU" sz="2400" dirty="0">
                <a:solidFill>
                  <a:srgbClr val="FF0000"/>
                </a:solidFill>
                <a:latin typeface="Arial" panose="020B0604020202020204" pitchFamily="34" charset="0"/>
                <a:cs typeface="Arial" panose="020B0604020202020204" pitchFamily="34" charset="0"/>
              </a:rPr>
              <a:t>evaluate</a:t>
            </a:r>
            <a:r>
              <a:rPr lang="en-AU" sz="2400" dirty="0">
                <a:latin typeface="Arial" panose="020B0604020202020204" pitchFamily="34" charset="0"/>
                <a:cs typeface="Arial" panose="020B0604020202020204" pitchFamily="34" charset="0"/>
              </a:rPr>
              <a:t> procedures and results, and analyse evidence to formulate and justify conclusions</a:t>
            </a:r>
          </a:p>
          <a:p>
            <a:pPr marL="514350" lvl="0" indent="-514350">
              <a:buSzPct val="100000"/>
              <a:buFont typeface="+mj-lt"/>
              <a:buAutoNum type="arabicPeriod"/>
            </a:pPr>
            <a:r>
              <a:rPr lang="en-AU" sz="2400" dirty="0">
                <a:latin typeface="Arial" panose="020B0604020202020204" pitchFamily="34" charset="0"/>
                <a:cs typeface="Arial" panose="020B0604020202020204" pitchFamily="34" charset="0"/>
              </a:rPr>
              <a:t>develop and apply </a:t>
            </a:r>
            <a:r>
              <a:rPr lang="en-AU" sz="2400" dirty="0">
                <a:solidFill>
                  <a:srgbClr val="FF0000"/>
                </a:solidFill>
                <a:latin typeface="Arial" panose="020B0604020202020204" pitchFamily="34" charset="0"/>
                <a:cs typeface="Arial" panose="020B0604020202020204" pitchFamily="34" charset="0"/>
              </a:rPr>
              <a:t>knowledge and understanding </a:t>
            </a:r>
            <a:r>
              <a:rPr lang="en-AU" sz="2400" dirty="0">
                <a:latin typeface="Arial" panose="020B0604020202020204" pitchFamily="34" charset="0"/>
                <a:cs typeface="Arial" panose="020B0604020202020204" pitchFamily="34" charset="0"/>
              </a:rPr>
              <a:t>of biological concepts in new and familiar contexts</a:t>
            </a:r>
          </a:p>
          <a:p>
            <a:pPr marL="514350" lvl="0" indent="-514350">
              <a:buSzPct val="100000"/>
              <a:buFont typeface="+mj-lt"/>
              <a:buAutoNum type="arabicPeriod"/>
            </a:pPr>
            <a:r>
              <a:rPr lang="en-AU" sz="2400" dirty="0">
                <a:latin typeface="Arial" panose="020B0604020202020204" pitchFamily="34" charset="0"/>
                <a:cs typeface="Arial" panose="020B0604020202020204" pitchFamily="34" charset="0"/>
              </a:rPr>
              <a:t>explore and understand </a:t>
            </a:r>
            <a:r>
              <a:rPr lang="en-AU" sz="2400" dirty="0">
                <a:solidFill>
                  <a:srgbClr val="FFC000"/>
                </a:solidFill>
                <a:latin typeface="Arial" panose="020B0604020202020204" pitchFamily="34" charset="0"/>
                <a:cs typeface="Arial" panose="020B0604020202020204" pitchFamily="34" charset="0"/>
              </a:rPr>
              <a:t>science as a human endeavour</a:t>
            </a:r>
          </a:p>
          <a:p>
            <a:pPr marL="514350" lvl="0" indent="-514350">
              <a:buSzPct val="100000"/>
              <a:buFont typeface="+mj-lt"/>
              <a:buAutoNum type="arabicPeriod"/>
            </a:pPr>
            <a:r>
              <a:rPr lang="en-AU" sz="2400" dirty="0">
                <a:solidFill>
                  <a:srgbClr val="FF0000"/>
                </a:solidFill>
                <a:latin typeface="Arial" panose="020B0604020202020204" pitchFamily="34" charset="0"/>
                <a:cs typeface="Arial" panose="020B0604020202020204" pitchFamily="34" charset="0"/>
              </a:rPr>
              <a:t>communicate</a:t>
            </a:r>
            <a:r>
              <a:rPr lang="en-AU" sz="2400" dirty="0">
                <a:latin typeface="Arial" panose="020B0604020202020204" pitchFamily="34" charset="0"/>
                <a:cs typeface="Arial" panose="020B0604020202020204" pitchFamily="34" charset="0"/>
              </a:rPr>
              <a:t> knowledge and understanding of biological concepts, using appropriate terms, conventions, and representations.</a:t>
            </a:r>
          </a:p>
        </p:txBody>
      </p:sp>
    </p:spTree>
    <p:extLst>
      <p:ext uri="{BB962C8B-B14F-4D97-AF65-F5344CB8AC3E}">
        <p14:creationId xmlns:p14="http://schemas.microsoft.com/office/powerpoint/2010/main" val="3667853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 y="0"/>
            <a:ext cx="9144000" cy="6858000"/>
          </a:xfrm>
          <a:prstGeom prst="rect">
            <a:avLst/>
          </a:prstGeom>
        </p:spPr>
      </p:pic>
      <p:sp>
        <p:nvSpPr>
          <p:cNvPr id="4" name="Title 1"/>
          <p:cNvSpPr txBox="1">
            <a:spLocks/>
          </p:cNvSpPr>
          <p:nvPr/>
        </p:nvSpPr>
        <p:spPr>
          <a:xfrm>
            <a:off x="0" y="0"/>
            <a:ext cx="9180000" cy="1260000"/>
          </a:xfrm>
          <a:prstGeom prst="rect">
            <a:avLst/>
          </a:prstGeom>
        </p:spPr>
        <p:txBody>
          <a:bodyPr vert="horz" lIns="36000" tIns="45720" rIns="3600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atin typeface="Century Gothic" panose="020B0502020202020204" pitchFamily="34" charset="0"/>
              </a:rPr>
              <a:t>Science Inquiry Skills</a:t>
            </a:r>
            <a:endParaRPr lang="en-AU" b="1" spc="-150" dirty="0">
              <a:latin typeface="Century Gothic" panose="020B0502020202020204" pitchFamily="34" charset="0"/>
              <a:cs typeface="Arial" panose="020B0604020202020204" pitchFamily="34" charset="0"/>
            </a:endParaRPr>
          </a:p>
        </p:txBody>
      </p:sp>
      <p:sp>
        <p:nvSpPr>
          <p:cNvPr id="3" name="Content Placeholder 2"/>
          <p:cNvSpPr>
            <a:spLocks noGrp="1"/>
          </p:cNvSpPr>
          <p:nvPr>
            <p:ph sz="quarter" idx="1"/>
          </p:nvPr>
        </p:nvSpPr>
        <p:spPr>
          <a:xfrm>
            <a:off x="544199" y="1271771"/>
            <a:ext cx="8064896" cy="3885421"/>
          </a:xfrm>
        </p:spPr>
        <p:txBody>
          <a:bodyPr>
            <a:normAutofit fontScale="92500" lnSpcReduction="10000"/>
          </a:bodyPr>
          <a:lstStyle/>
          <a:p>
            <a:pPr marL="0" indent="0">
              <a:buClr>
                <a:srgbClr val="00B0F0"/>
              </a:buClr>
              <a:buNone/>
            </a:pPr>
            <a:r>
              <a:rPr lang="en-US" sz="3200" dirty="0">
                <a:solidFill>
                  <a:schemeClr val="tx1">
                    <a:lumMod val="75000"/>
                    <a:lumOff val="25000"/>
                  </a:schemeClr>
                </a:solidFill>
                <a:latin typeface="Arial" panose="020B0604020202020204" pitchFamily="34" charset="0"/>
                <a:cs typeface="Arial" panose="020B0604020202020204" pitchFamily="34" charset="0"/>
              </a:rPr>
              <a:t>D</a:t>
            </a:r>
            <a:r>
              <a:rPr lang="en-US" sz="3200" dirty="0" smtClean="0">
                <a:solidFill>
                  <a:schemeClr val="tx1">
                    <a:lumMod val="75000"/>
                    <a:lumOff val="25000"/>
                  </a:schemeClr>
                </a:solidFill>
                <a:latin typeface="Arial" panose="020B0604020202020204" pitchFamily="34" charset="0"/>
                <a:cs typeface="Arial" panose="020B0604020202020204" pitchFamily="34" charset="0"/>
              </a:rPr>
              <a:t>ifferences:</a:t>
            </a: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Left hand column is assessable</a:t>
            </a: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Deconstruct a problem</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Factors  controlled (how &amp; why), might not be able to be controlled</a:t>
            </a: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Primary/secondary data – numerical, visual, descriptive</a:t>
            </a: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Interpolation/extrapolation</a:t>
            </a:r>
          </a:p>
          <a:p>
            <a:pPr marL="274320" lvl="1" indent="0">
              <a:buClr>
                <a:srgbClr val="00B0F0"/>
              </a:buClr>
              <a:buNone/>
            </a:pPr>
            <a:endParaRPr lang="en-US" sz="3200" dirty="0" smtClean="0">
              <a:solidFill>
                <a:schemeClr val="tx1">
                  <a:lumMod val="75000"/>
                  <a:lumOff val="25000"/>
                </a:schemeClr>
              </a:solidFill>
              <a:latin typeface="Arial" panose="020B0604020202020204" pitchFamily="34" charset="0"/>
              <a:cs typeface="Arial" panose="020B0604020202020204" pitchFamily="34" charset="0"/>
            </a:endParaRPr>
          </a:p>
        </p:txBody>
      </p:sp>
      <p:pic>
        <p:nvPicPr>
          <p:cNvPr id="2050" name="Picture 2" descr="Image result for mass vs drag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00" y="1844824"/>
            <a:ext cx="467677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2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 y="0"/>
            <a:ext cx="9144000" cy="6858000"/>
          </a:xfrm>
          <a:prstGeom prst="rect">
            <a:avLst/>
          </a:prstGeom>
        </p:spPr>
      </p:pic>
      <p:sp>
        <p:nvSpPr>
          <p:cNvPr id="4" name="Title 1"/>
          <p:cNvSpPr txBox="1">
            <a:spLocks/>
          </p:cNvSpPr>
          <p:nvPr/>
        </p:nvSpPr>
        <p:spPr>
          <a:xfrm>
            <a:off x="0" y="0"/>
            <a:ext cx="9180000" cy="1260000"/>
          </a:xfrm>
          <a:prstGeom prst="rect">
            <a:avLst/>
          </a:prstGeom>
        </p:spPr>
        <p:txBody>
          <a:bodyPr vert="horz" lIns="36000" tIns="45720" rIns="3600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atin typeface="Century Gothic" panose="020B0502020202020204" pitchFamily="34" charset="0"/>
              </a:rPr>
              <a:t>Science Inquiry Skills</a:t>
            </a:r>
            <a:endParaRPr lang="en-AU" b="1" spc="-150" dirty="0">
              <a:latin typeface="Century Gothic" panose="020B0502020202020204" pitchFamily="34" charset="0"/>
              <a:cs typeface="Arial" panose="020B0604020202020204" pitchFamily="34" charset="0"/>
            </a:endParaRPr>
          </a:p>
        </p:txBody>
      </p:sp>
      <p:sp>
        <p:nvSpPr>
          <p:cNvPr id="3" name="Content Placeholder 2"/>
          <p:cNvSpPr>
            <a:spLocks noGrp="1"/>
          </p:cNvSpPr>
          <p:nvPr>
            <p:ph sz="quarter" idx="1"/>
          </p:nvPr>
        </p:nvSpPr>
        <p:spPr>
          <a:xfrm>
            <a:off x="544199" y="1271770"/>
            <a:ext cx="8064896" cy="4389477"/>
          </a:xfrm>
        </p:spPr>
        <p:txBody>
          <a:bodyPr>
            <a:normAutofit fontScale="92500" lnSpcReduction="20000"/>
          </a:bodyPr>
          <a:lstStyle/>
          <a:p>
            <a:pPr marL="0" indent="0">
              <a:buClr>
                <a:srgbClr val="00B0F0"/>
              </a:buClr>
              <a:buNone/>
            </a:pPr>
            <a:r>
              <a:rPr lang="en-US" sz="3200" dirty="0">
                <a:solidFill>
                  <a:schemeClr val="tx1">
                    <a:lumMod val="75000"/>
                    <a:lumOff val="25000"/>
                  </a:schemeClr>
                </a:solidFill>
                <a:latin typeface="Arial" panose="020B0604020202020204" pitchFamily="34" charset="0"/>
                <a:cs typeface="Arial" panose="020B0604020202020204" pitchFamily="34" charset="0"/>
              </a:rPr>
              <a:t>D</a:t>
            </a:r>
            <a:r>
              <a:rPr lang="en-US" sz="3200" dirty="0" smtClean="0">
                <a:solidFill>
                  <a:schemeClr val="tx1">
                    <a:lumMod val="75000"/>
                    <a:lumOff val="25000"/>
                  </a:schemeClr>
                </a:solidFill>
                <a:latin typeface="Arial" panose="020B0604020202020204" pitchFamily="34" charset="0"/>
                <a:cs typeface="Arial" panose="020B0604020202020204" pitchFamily="34" charset="0"/>
              </a:rPr>
              <a:t>ifferences:</a:t>
            </a: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Left hand column is assessable</a:t>
            </a: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Deconstruct a problem</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Factors  controlled (how &amp; why), might not be able to be controlled</a:t>
            </a: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Primary/secondary data – numerical, visual, descriptive</a:t>
            </a:r>
          </a:p>
          <a:p>
            <a:pPr lvl="1">
              <a:buClr>
                <a:srgbClr val="00B0F0"/>
              </a:buClr>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Interpolation/extrapolation</a:t>
            </a:r>
          </a:p>
          <a:p>
            <a:pPr lvl="1">
              <a:buClr>
                <a:srgbClr val="00B0F0"/>
              </a:buClr>
              <a:buFont typeface="Arial" panose="020B0604020202020204" pitchFamily="34" charset="0"/>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Sources of </a:t>
            </a:r>
            <a:r>
              <a:rPr lang="en-US" sz="3200" dirty="0" smtClean="0">
                <a:solidFill>
                  <a:schemeClr val="tx1">
                    <a:lumMod val="75000"/>
                    <a:lumOff val="25000"/>
                  </a:schemeClr>
                </a:solidFill>
                <a:latin typeface="Arial" panose="020B0604020202020204" pitchFamily="34" charset="0"/>
                <a:cs typeface="Arial" panose="020B0604020202020204" pitchFamily="34" charset="0"/>
              </a:rPr>
              <a:t>uncertainty</a:t>
            </a:r>
          </a:p>
          <a:p>
            <a:pPr lvl="1">
              <a:buClr>
                <a:srgbClr val="00B0F0"/>
              </a:buClr>
              <a:buFont typeface="Arial" panose="020B0604020202020204" pitchFamily="34" charset="0"/>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Limitations of conclusions</a:t>
            </a:r>
          </a:p>
          <a:p>
            <a:pPr lvl="1">
              <a:buClr>
                <a:srgbClr val="00B0F0"/>
              </a:buClr>
              <a:buFont typeface="Arial" panose="020B0604020202020204" pitchFamily="34" charset="0"/>
              <a:buChar char="•"/>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lvl="1">
              <a:buClr>
                <a:srgbClr val="00B0F0"/>
              </a:buClr>
              <a:buFont typeface="Arial" panose="020B0604020202020204" pitchFamily="34" charset="0"/>
              <a:buChar char="•"/>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0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7" name="Rectangle 6"/>
          <p:cNvSpPr/>
          <p:nvPr/>
        </p:nvSpPr>
        <p:spPr>
          <a:xfrm>
            <a:off x="1692122" y="1340768"/>
            <a:ext cx="5328150"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buClr>
                <a:srgbClr val="00B0F0"/>
              </a:buClr>
              <a:buNone/>
            </a:pPr>
            <a:endParaRPr lang="en-US" dirty="0">
              <a:solidFill>
                <a:schemeClr val="tx1">
                  <a:lumMod val="75000"/>
                  <a:lumOff val="25000"/>
                </a:schemeClr>
              </a:solidFill>
              <a:cs typeface="Arial" panose="020B0604020202020204" pitchFamily="34" charset="0"/>
            </a:endParaRPr>
          </a:p>
        </p:txBody>
      </p:sp>
      <p:pic>
        <p:nvPicPr>
          <p:cNvPr id="3074" name="Picture 2" descr="C:\Users\eyl01\AppData\Local\Microsoft\Windows\Temporary Internet Files\Content.IE5\B93D9MIX\138661744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2122" y="1340768"/>
            <a:ext cx="5184576"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2" y="-27384"/>
            <a:ext cx="9180000" cy="1872208"/>
          </a:xfrm>
        </p:spPr>
        <p:txBody>
          <a:bodyPr anchor="ctr">
            <a:noAutofit/>
          </a:bodyPr>
          <a:lstStyle/>
          <a:p>
            <a:pPr>
              <a:spcBef>
                <a:spcPts val="1200"/>
              </a:spcBef>
              <a:spcAft>
                <a:spcPts val="2400"/>
              </a:spcAft>
            </a:pPr>
            <a:r>
              <a:rPr lang="en-US" sz="4400" b="1" spc="-150" dirty="0" smtClean="0">
                <a:solidFill>
                  <a:schemeClr val="tx1"/>
                </a:solidFill>
                <a:latin typeface="Arial" panose="020B0604020202020204" pitchFamily="34" charset="0"/>
                <a:cs typeface="Arial" panose="020B0604020202020204" pitchFamily="34" charset="0"/>
              </a:rPr>
              <a:t>Science Inquiry Skills</a:t>
            </a:r>
            <a:endParaRPr lang="en-AU" sz="4400" b="1" spc="-15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755576" y="3244334"/>
            <a:ext cx="7560840" cy="1200329"/>
          </a:xfrm>
          <a:prstGeom prst="rect">
            <a:avLst/>
          </a:prstGeom>
        </p:spPr>
        <p:txBody>
          <a:bodyPr wrap="square">
            <a:spAutoFit/>
          </a:bodyPr>
          <a:lstStyle/>
          <a:p>
            <a:pPr algn="ctr"/>
            <a:r>
              <a:rPr lang="en-US" sz="3600" b="1" spc="-150" dirty="0">
                <a:latin typeface="Arial" panose="020B0604020202020204" pitchFamily="34" charset="0"/>
                <a:cs typeface="Arial" panose="020B0604020202020204" pitchFamily="34" charset="0"/>
              </a:rPr>
              <a:t>What are the implications for teaching?</a:t>
            </a:r>
            <a:endParaRPr lang="en-AU" sz="3600" dirty="0"/>
          </a:p>
        </p:txBody>
      </p:sp>
    </p:spTree>
    <p:extLst>
      <p:ext uri="{BB962C8B-B14F-4D97-AF65-F5344CB8AC3E}">
        <p14:creationId xmlns:p14="http://schemas.microsoft.com/office/powerpoint/2010/main" val="1761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quarter" idx="1"/>
          </p:nvPr>
        </p:nvSpPr>
        <p:spPr/>
        <p:txBody>
          <a:bodyPr/>
          <a:lstStyle/>
          <a:p>
            <a:endParaRPr lang="en-AU"/>
          </a:p>
        </p:txBody>
      </p:sp>
      <p:pic>
        <p:nvPicPr>
          <p:cNvPr id="5" name="Picture 4"/>
          <p:cNvPicPr/>
          <p:nvPr/>
        </p:nvPicPr>
        <p:blipFill>
          <a:blip r:embed="rId4"/>
          <a:stretch>
            <a:fillRect/>
          </a:stretch>
        </p:blipFill>
        <p:spPr>
          <a:xfrm>
            <a:off x="539552" y="404664"/>
            <a:ext cx="8064896" cy="5544615"/>
          </a:xfrm>
          <a:prstGeom prst="rect">
            <a:avLst/>
          </a:prstGeom>
        </p:spPr>
      </p:pic>
      <p:sp>
        <p:nvSpPr>
          <p:cNvPr id="6" name="Title 5"/>
          <p:cNvSpPr>
            <a:spLocks noGrp="1"/>
          </p:cNvSpPr>
          <p:nvPr>
            <p:ph type="title"/>
          </p:nvPr>
        </p:nvSpPr>
        <p:spPr/>
        <p:txBody>
          <a:bodyPr/>
          <a:lstStyle/>
          <a:p>
            <a:endParaRPr lang="en-AU"/>
          </a:p>
        </p:txBody>
      </p:sp>
    </p:spTree>
    <p:extLst>
      <p:ext uri="{BB962C8B-B14F-4D97-AF65-F5344CB8AC3E}">
        <p14:creationId xmlns:p14="http://schemas.microsoft.com/office/powerpoint/2010/main" val="702015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 y="0"/>
            <a:ext cx="9144000" cy="6858000"/>
          </a:xfrm>
          <a:prstGeom prst="rect">
            <a:avLst/>
          </a:prstGeom>
        </p:spPr>
      </p:pic>
      <p:sp>
        <p:nvSpPr>
          <p:cNvPr id="4" name="Title 1"/>
          <p:cNvSpPr txBox="1">
            <a:spLocks/>
          </p:cNvSpPr>
          <p:nvPr/>
        </p:nvSpPr>
        <p:spPr>
          <a:xfrm>
            <a:off x="0" y="0"/>
            <a:ext cx="9180000" cy="1260000"/>
          </a:xfrm>
          <a:prstGeom prst="rect">
            <a:avLst/>
          </a:prstGeom>
        </p:spPr>
        <p:txBody>
          <a:bodyPr vert="horz" lIns="36000" tIns="45720" rIns="3600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atin typeface="Century Gothic" panose="020B0502020202020204" pitchFamily="34" charset="0"/>
              </a:rPr>
              <a:t>Science as a Human Endeavour</a:t>
            </a:r>
            <a:endParaRPr lang="en-AU" b="1" spc="-150" dirty="0">
              <a:latin typeface="Century Gothic" panose="020B0502020202020204" pitchFamily="34" charset="0"/>
              <a:cs typeface="Arial" panose="020B0604020202020204" pitchFamily="34" charset="0"/>
            </a:endParaRPr>
          </a:p>
        </p:txBody>
      </p:sp>
      <p:sp>
        <p:nvSpPr>
          <p:cNvPr id="2" name="Rectangle 1"/>
          <p:cNvSpPr/>
          <p:nvPr/>
        </p:nvSpPr>
        <p:spPr>
          <a:xfrm>
            <a:off x="611560" y="980727"/>
            <a:ext cx="8424936" cy="4283224"/>
          </a:xfrm>
          <a:prstGeom prst="rect">
            <a:avLst/>
          </a:prstGeom>
        </p:spPr>
        <p:txBody>
          <a:bodyPr wrap="square">
            <a:spAutoFit/>
          </a:bodyPr>
          <a:lstStyle/>
          <a:p>
            <a:pPr marL="268288" indent="-268288">
              <a:spcBef>
                <a:spcPts val="600"/>
              </a:spcBef>
              <a:spcAft>
                <a:spcPts val="600"/>
              </a:spcAft>
              <a:buFont typeface="Arial" panose="020B0604020202020204" pitchFamily="34" charset="0"/>
              <a:buChar char="•"/>
            </a:pPr>
            <a:r>
              <a:rPr lang="en-US" sz="2800" dirty="0" smtClean="0">
                <a:solidFill>
                  <a:srgbClr val="000000"/>
                </a:solidFill>
                <a:latin typeface="Arial"/>
                <a:ea typeface="Cambria"/>
                <a:cs typeface="Times New Roman"/>
              </a:rPr>
              <a:t>Key Concepts:</a:t>
            </a:r>
          </a:p>
          <a:p>
            <a:pPr marL="725488">
              <a:spcBef>
                <a:spcPts val="600"/>
              </a:spcBef>
              <a:spcAft>
                <a:spcPts val="600"/>
              </a:spcAft>
            </a:pPr>
            <a:r>
              <a:rPr lang="en-AU" sz="2800" dirty="0" smtClean="0">
                <a:solidFill>
                  <a:srgbClr val="000000"/>
                </a:solidFill>
                <a:latin typeface="Arial"/>
                <a:ea typeface="Cambria"/>
                <a:cs typeface="Times New Roman"/>
              </a:rPr>
              <a:t>Communication </a:t>
            </a:r>
            <a:r>
              <a:rPr lang="en-AU" sz="2800" dirty="0">
                <a:solidFill>
                  <a:srgbClr val="000000"/>
                </a:solidFill>
                <a:latin typeface="Arial"/>
                <a:ea typeface="Cambria"/>
                <a:cs typeface="Times New Roman"/>
              </a:rPr>
              <a:t>and Collaboration</a:t>
            </a:r>
            <a:endParaRPr lang="en-AU" sz="2800" dirty="0">
              <a:latin typeface="Arial"/>
              <a:ea typeface="Times New Roman"/>
              <a:cs typeface="Times New Roman"/>
            </a:endParaRPr>
          </a:p>
          <a:p>
            <a:pPr marL="725488">
              <a:spcAft>
                <a:spcPts val="600"/>
              </a:spcAft>
            </a:pPr>
            <a:r>
              <a:rPr lang="en-US" sz="2800" dirty="0">
                <a:latin typeface="Arial"/>
                <a:ea typeface="Cambria"/>
                <a:cs typeface="Arial"/>
              </a:rPr>
              <a:t>Development</a:t>
            </a:r>
            <a:endParaRPr lang="en-AU" sz="2800" dirty="0">
              <a:latin typeface="Arial"/>
              <a:ea typeface="Times New Roman"/>
              <a:cs typeface="Times New Roman"/>
            </a:endParaRPr>
          </a:p>
          <a:p>
            <a:pPr marL="725488">
              <a:spcAft>
                <a:spcPts val="600"/>
              </a:spcAft>
            </a:pPr>
            <a:r>
              <a:rPr lang="en-US" sz="2800" dirty="0">
                <a:latin typeface="Arial"/>
                <a:ea typeface="Cambria"/>
                <a:cs typeface="Arial"/>
              </a:rPr>
              <a:t>Influence</a:t>
            </a:r>
            <a:endParaRPr lang="en-AU" sz="2800" dirty="0">
              <a:latin typeface="Arial"/>
              <a:ea typeface="Times New Roman"/>
              <a:cs typeface="Times New Roman"/>
            </a:endParaRPr>
          </a:p>
          <a:p>
            <a:pPr marL="725488" lvl="0">
              <a:spcAft>
                <a:spcPts val="1000"/>
              </a:spcAft>
            </a:pPr>
            <a:r>
              <a:rPr lang="en-US" sz="2800" dirty="0">
                <a:latin typeface="Arial"/>
                <a:ea typeface="Cambria"/>
                <a:cs typeface="Arial"/>
              </a:rPr>
              <a:t>Application and </a:t>
            </a:r>
            <a:r>
              <a:rPr lang="en-US" sz="2800" dirty="0" smtClean="0">
                <a:latin typeface="Arial"/>
                <a:ea typeface="Cambria"/>
                <a:cs typeface="Arial"/>
              </a:rPr>
              <a:t>Limitation</a:t>
            </a:r>
            <a:endParaRPr lang="en-US" sz="2800" dirty="0" smtClean="0">
              <a:solidFill>
                <a:srgbClr val="000000"/>
              </a:solidFill>
              <a:latin typeface="Arial"/>
              <a:ea typeface="Cambria"/>
              <a:cs typeface="Times New Roman"/>
            </a:endParaRPr>
          </a:p>
          <a:p>
            <a:pPr marL="285750" indent="-285750">
              <a:spcBef>
                <a:spcPts val="600"/>
              </a:spcBef>
              <a:spcAft>
                <a:spcPts val="600"/>
              </a:spcAft>
              <a:buFont typeface="Arial" panose="020B0604020202020204" pitchFamily="34" charset="0"/>
              <a:buChar char="•"/>
            </a:pPr>
            <a:r>
              <a:rPr lang="en-US" sz="2800" dirty="0" smtClean="0">
                <a:solidFill>
                  <a:srgbClr val="000000"/>
                </a:solidFill>
                <a:latin typeface="Arial"/>
                <a:ea typeface="Cambria"/>
                <a:cs typeface="Times New Roman"/>
              </a:rPr>
              <a:t>Integrated into the teaching program</a:t>
            </a:r>
          </a:p>
          <a:p>
            <a:pPr marL="285750" indent="-285750">
              <a:spcBef>
                <a:spcPts val="600"/>
              </a:spcBef>
              <a:spcAft>
                <a:spcPts val="600"/>
              </a:spcAft>
              <a:buFont typeface="Arial" panose="020B0604020202020204" pitchFamily="34" charset="0"/>
              <a:buChar char="•"/>
            </a:pPr>
            <a:r>
              <a:rPr lang="en-US" sz="2800" i="1" dirty="0" smtClean="0">
                <a:solidFill>
                  <a:srgbClr val="000000"/>
                </a:solidFill>
                <a:latin typeface="Arial"/>
                <a:ea typeface="Cambria"/>
                <a:cs typeface="Times New Roman"/>
              </a:rPr>
              <a:t>Explore</a:t>
            </a:r>
            <a:r>
              <a:rPr lang="en-US" sz="2800" dirty="0" smtClean="0">
                <a:solidFill>
                  <a:srgbClr val="000000"/>
                </a:solidFill>
                <a:latin typeface="Arial"/>
                <a:ea typeface="Cambria"/>
                <a:cs typeface="Times New Roman"/>
              </a:rPr>
              <a:t> and </a:t>
            </a:r>
            <a:r>
              <a:rPr lang="en-US" sz="2800" i="1" dirty="0" smtClean="0">
                <a:solidFill>
                  <a:srgbClr val="000000"/>
                </a:solidFill>
                <a:latin typeface="Arial"/>
                <a:ea typeface="Cambria"/>
                <a:cs typeface="Times New Roman"/>
              </a:rPr>
              <a:t>understand</a:t>
            </a:r>
            <a:r>
              <a:rPr lang="en-US" sz="2800" dirty="0" smtClean="0">
                <a:solidFill>
                  <a:srgbClr val="000000"/>
                </a:solidFill>
                <a:latin typeface="Arial"/>
                <a:ea typeface="Cambria"/>
                <a:cs typeface="Times New Roman"/>
              </a:rPr>
              <a:t> the interaction between science and society</a:t>
            </a:r>
            <a:endParaRPr lang="en-AU" sz="2800" dirty="0" smtClean="0">
              <a:solidFill>
                <a:srgbClr val="000000"/>
              </a:solidFill>
              <a:latin typeface="Arial"/>
              <a:ea typeface="Cambria"/>
              <a:cs typeface="Times New Roman"/>
            </a:endParaRPr>
          </a:p>
        </p:txBody>
      </p:sp>
    </p:spTree>
    <p:extLst>
      <p:ext uri="{BB962C8B-B14F-4D97-AF65-F5344CB8AC3E}">
        <p14:creationId xmlns:p14="http://schemas.microsoft.com/office/powerpoint/2010/main" val="32439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12" y="8760"/>
            <a:ext cx="9180000" cy="1260000"/>
          </a:xfrm>
        </p:spPr>
        <p:txBody>
          <a:bodyPr anchor="ctr">
            <a:noAutofit/>
          </a:bodyPr>
          <a:lstStyle/>
          <a:p>
            <a:r>
              <a:rPr lang="en-US" sz="4000" b="1" spc="-150" dirty="0" smtClean="0">
                <a:solidFill>
                  <a:schemeClr val="tx1"/>
                </a:solidFill>
                <a:latin typeface="Arial" panose="020B0604020202020204" pitchFamily="34" charset="0"/>
                <a:cs typeface="Arial" panose="020B0604020202020204" pitchFamily="34" charset="0"/>
              </a:rPr>
              <a:t>Science as a Human Endeavour</a:t>
            </a:r>
            <a:endParaRPr lang="en-AU" sz="4000" b="1" spc="-150"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sz="quarter" idx="1"/>
          </p:nvPr>
        </p:nvSpPr>
        <p:spPr>
          <a:xfrm>
            <a:off x="301752" y="1527048"/>
            <a:ext cx="8503920" cy="3702152"/>
          </a:xfrm>
        </p:spPr>
        <p:txBody>
          <a:bodyPr>
            <a:normAutofit/>
          </a:bodyPr>
          <a:lstStyle/>
          <a:p>
            <a:r>
              <a:rPr lang="en-AU" sz="2800" dirty="0" smtClean="0">
                <a:hlinkClick r:id="rId4" action="ppaction://hlinkfile"/>
              </a:rPr>
              <a:t>Carbon </a:t>
            </a:r>
            <a:r>
              <a:rPr lang="en-AU" sz="2800" dirty="0">
                <a:hlinkClick r:id="rId4" action="ppaction://hlinkfile"/>
              </a:rPr>
              <a:t>nanotube transistors outperform silicon for first time </a:t>
            </a:r>
            <a:r>
              <a:rPr lang="en-AU" sz="2800" dirty="0" smtClean="0">
                <a:hlinkClick r:id="rId4" action="ppaction://hlinkfile"/>
              </a:rPr>
              <a:t>ever</a:t>
            </a:r>
            <a:endParaRPr lang="en-AU" sz="2800" dirty="0" smtClean="0"/>
          </a:p>
          <a:p>
            <a:r>
              <a:rPr lang="en-US" sz="2800" dirty="0" smtClean="0">
                <a:hlinkClick r:id="rId5" action="ppaction://hlinkfile"/>
              </a:rPr>
              <a:t>Laser labels</a:t>
            </a:r>
            <a:endParaRPr lang="en-AU" sz="2800" dirty="0" smtClean="0"/>
          </a:p>
          <a:p>
            <a:r>
              <a:rPr lang="en-US" sz="4000" dirty="0" smtClean="0">
                <a:solidFill>
                  <a:srgbClr val="FF0000"/>
                </a:solidFill>
                <a:hlinkClick r:id="rId6" action="ppaction://hlinkfile"/>
              </a:rPr>
              <a:t>Agbot</a:t>
            </a:r>
            <a:endParaRPr lang="en-AU" sz="4000" dirty="0">
              <a:solidFill>
                <a:srgbClr val="FF0000"/>
              </a:solidFill>
            </a:endParaRPr>
          </a:p>
          <a:p>
            <a:pPr marL="0" indent="0">
              <a:buNone/>
            </a:pPr>
            <a:endParaRPr lang="en-AU" dirty="0"/>
          </a:p>
        </p:txBody>
      </p:sp>
    </p:spTree>
    <p:extLst>
      <p:ext uri="{BB962C8B-B14F-4D97-AF65-F5344CB8AC3E}">
        <p14:creationId xmlns:p14="http://schemas.microsoft.com/office/powerpoint/2010/main" val="1761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9" name="Straight Connector 8"/>
          <p:cNvCxnSpPr/>
          <p:nvPr/>
        </p:nvCxnSpPr>
        <p:spPr>
          <a:xfrm>
            <a:off x="0" y="5751258"/>
            <a:ext cx="9144000" cy="0"/>
          </a:xfrm>
          <a:prstGeom prst="line">
            <a:avLst/>
          </a:prstGeom>
          <a:ln>
            <a:solidFill>
              <a:srgbClr val="00B0F0">
                <a:alpha val="30000"/>
              </a:srgb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9512" y="1412776"/>
            <a:ext cx="8784976" cy="3093154"/>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What approach could I use to integrate</a:t>
            </a:r>
          </a:p>
          <a:p>
            <a:r>
              <a:rPr lang="en-US" sz="3900" dirty="0" smtClean="0">
                <a:latin typeface="Arial" panose="020B0604020202020204" pitchFamily="34" charset="0"/>
                <a:cs typeface="Arial" panose="020B0604020202020204" pitchFamily="34" charset="0"/>
              </a:rPr>
              <a:t>Science </a:t>
            </a:r>
            <a:r>
              <a:rPr lang="en-US" sz="3900" dirty="0">
                <a:latin typeface="Arial" panose="020B0604020202020204" pitchFamily="34" charset="0"/>
                <a:cs typeface="Arial" panose="020B0604020202020204" pitchFamily="34" charset="0"/>
              </a:rPr>
              <a:t>as a Human Endeavour </a:t>
            </a:r>
            <a:endParaRPr lang="en-US" sz="3900" dirty="0" smtClean="0">
              <a:latin typeface="Arial" panose="020B0604020202020204" pitchFamily="34" charset="0"/>
              <a:cs typeface="Arial" panose="020B0604020202020204" pitchFamily="34" charset="0"/>
            </a:endParaRPr>
          </a:p>
          <a:p>
            <a:r>
              <a:rPr lang="en-US" sz="3900" dirty="0" smtClean="0">
                <a:latin typeface="Arial" panose="020B0604020202020204" pitchFamily="34" charset="0"/>
                <a:cs typeface="Arial" panose="020B0604020202020204" pitchFamily="34" charset="0"/>
              </a:rPr>
              <a:t>into </a:t>
            </a:r>
            <a:r>
              <a:rPr lang="en-US" sz="3900" dirty="0">
                <a:latin typeface="Arial" panose="020B0604020202020204" pitchFamily="34" charset="0"/>
                <a:cs typeface="Arial" panose="020B0604020202020204" pitchFamily="34" charset="0"/>
              </a:rPr>
              <a:t>my </a:t>
            </a:r>
            <a:r>
              <a:rPr lang="en-US" sz="3900" dirty="0" smtClean="0">
                <a:latin typeface="Arial" panose="020B0604020202020204" pitchFamily="34" charset="0"/>
                <a:cs typeface="Arial" panose="020B0604020202020204" pitchFamily="34" charset="0"/>
              </a:rPr>
              <a:t>teaching program?</a:t>
            </a:r>
          </a:p>
          <a:p>
            <a:endParaRPr lang="en-US" sz="3900" dirty="0">
              <a:latin typeface="Arial" panose="020B0604020202020204" pitchFamily="34" charset="0"/>
              <a:cs typeface="Arial" panose="020B0604020202020204" pitchFamily="34" charset="0"/>
            </a:endParaRPr>
          </a:p>
          <a:p>
            <a:r>
              <a:rPr lang="en-US" sz="3900" dirty="0" smtClean="0">
                <a:latin typeface="Arial" panose="020B0604020202020204" pitchFamily="34" charset="0"/>
                <a:cs typeface="Arial" panose="020B0604020202020204" pitchFamily="34" charset="0"/>
              </a:rPr>
              <a:t>Where do I find resources?</a:t>
            </a:r>
            <a:endParaRPr lang="en-AU" sz="3900" dirty="0">
              <a:latin typeface="Arial" panose="020B0604020202020204" pitchFamily="34" charset="0"/>
              <a:cs typeface="Arial" panose="020B0604020202020204" pitchFamily="34" charset="0"/>
            </a:endParaRPr>
          </a:p>
        </p:txBody>
      </p:sp>
      <p:sp>
        <p:nvSpPr>
          <p:cNvPr id="2" name="TextBox 1"/>
          <p:cNvSpPr txBox="1"/>
          <p:nvPr/>
        </p:nvSpPr>
        <p:spPr>
          <a:xfrm>
            <a:off x="1115616" y="476672"/>
            <a:ext cx="7200800" cy="769441"/>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Focus questions</a:t>
            </a:r>
            <a:endParaRPr lang="en-AU"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8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12" y="8760"/>
            <a:ext cx="9180000" cy="1260000"/>
          </a:xfrm>
        </p:spPr>
        <p:txBody>
          <a:bodyPr anchor="ctr">
            <a:noAutofit/>
          </a:bodyPr>
          <a:lstStyle/>
          <a:p>
            <a:r>
              <a:rPr lang="en-US" sz="4400" b="1" spc="-150" dirty="0" smtClean="0">
                <a:solidFill>
                  <a:schemeClr val="tx1"/>
                </a:solidFill>
                <a:latin typeface="Century Gothic" panose="020B0502020202020204" pitchFamily="34" charset="0"/>
              </a:rPr>
              <a:t>Science Understanding</a:t>
            </a:r>
            <a:endParaRPr lang="en-AU" sz="44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0" y="980728"/>
            <a:ext cx="9144000" cy="1080120"/>
          </a:xfrm>
        </p:spPr>
        <p:txBody>
          <a:bodyPr>
            <a:noAutofit/>
          </a:bodyPr>
          <a:lstStyle/>
          <a:p>
            <a:pPr marL="0" lvl="1" indent="0" algn="ctr">
              <a:buClr>
                <a:srgbClr val="00B0F0"/>
              </a:buClr>
              <a:buNone/>
            </a:pPr>
            <a:r>
              <a:rPr lang="en-US" sz="2800" dirty="0">
                <a:solidFill>
                  <a:schemeClr val="tx1">
                    <a:lumMod val="75000"/>
                    <a:lumOff val="25000"/>
                  </a:schemeClr>
                </a:solidFill>
                <a:latin typeface="Arial" panose="020B0604020202020204" pitchFamily="34" charset="0"/>
                <a:cs typeface="Arial" panose="020B0604020202020204" pitchFamily="34" charset="0"/>
              </a:rPr>
              <a:t>D</a:t>
            </a:r>
            <a:r>
              <a:rPr lang="en-US" sz="2800" dirty="0" smtClean="0">
                <a:solidFill>
                  <a:schemeClr val="tx1">
                    <a:lumMod val="75000"/>
                    <a:lumOff val="25000"/>
                  </a:schemeClr>
                </a:solidFill>
                <a:latin typeface="Arial" panose="020B0604020202020204" pitchFamily="34" charset="0"/>
                <a:cs typeface="Arial" panose="020B0604020202020204" pitchFamily="34" charset="0"/>
              </a:rPr>
              <a:t>ifference between the two columns</a:t>
            </a:r>
          </a:p>
          <a:p>
            <a:pPr marL="1797050" lvl="1" indent="-1797050">
              <a:spcBef>
                <a:spcPts val="1200"/>
              </a:spcBef>
              <a:buClr>
                <a:srgbClr val="00B0F0"/>
              </a:buClr>
              <a:buNone/>
            </a:pPr>
            <a:r>
              <a:rPr lang="en-AU" dirty="0" smtClean="0"/>
              <a:t>	</a:t>
            </a:r>
          </a:p>
        </p:txBody>
      </p:sp>
      <p:graphicFrame>
        <p:nvGraphicFramePr>
          <p:cNvPr id="5" name="Object 4"/>
          <p:cNvGraphicFramePr>
            <a:graphicFrameLocks noChangeAspect="1"/>
          </p:cNvGraphicFramePr>
          <p:nvPr>
            <p:extLst>
              <p:ext uri="{D42A27DB-BD31-4B8C-83A1-F6EECF244321}">
                <p14:modId xmlns:p14="http://schemas.microsoft.com/office/powerpoint/2010/main" val="2202158967"/>
              </p:ext>
            </p:extLst>
          </p:nvPr>
        </p:nvGraphicFramePr>
        <p:xfrm>
          <a:off x="1187624" y="1700808"/>
          <a:ext cx="6291263" cy="3924300"/>
        </p:xfrm>
        <a:graphic>
          <a:graphicData uri="http://schemas.openxmlformats.org/presentationml/2006/ole">
            <mc:AlternateContent xmlns:mc="http://schemas.openxmlformats.org/markup-compatibility/2006">
              <mc:Choice xmlns:v="urn:schemas-microsoft-com:vml" Requires="v">
                <p:oleObj spid="_x0000_s1166" name="Document" r:id="rId5" imgW="5779308" imgH="3597363" progId="Word.Document.12">
                  <p:embed/>
                </p:oleObj>
              </mc:Choice>
              <mc:Fallback>
                <p:oleObj name="Document" r:id="rId5" imgW="5779308" imgH="3597363" progId="Word.Document.12">
                  <p:embed/>
                  <p:pic>
                    <p:nvPicPr>
                      <p:cNvPr id="0" name=""/>
                      <p:cNvPicPr/>
                      <p:nvPr/>
                    </p:nvPicPr>
                    <p:blipFill>
                      <a:blip r:embed="rId6"/>
                      <a:stretch>
                        <a:fillRect/>
                      </a:stretch>
                    </p:blipFill>
                    <p:spPr>
                      <a:xfrm>
                        <a:off x="1187624" y="1700808"/>
                        <a:ext cx="6291263" cy="3924300"/>
                      </a:xfrm>
                      <a:prstGeom prst="rect">
                        <a:avLst/>
                      </a:prstGeom>
                    </p:spPr>
                  </p:pic>
                </p:oleObj>
              </mc:Fallback>
            </mc:AlternateContent>
          </a:graphicData>
        </a:graphic>
      </p:graphicFrame>
    </p:spTree>
    <p:extLst>
      <p:ext uri="{BB962C8B-B14F-4D97-AF65-F5344CB8AC3E}">
        <p14:creationId xmlns:p14="http://schemas.microsoft.com/office/powerpoint/2010/main" val="1761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 y="0"/>
            <a:ext cx="9144000" cy="6858000"/>
          </a:xfrm>
          <a:prstGeom prst="rect">
            <a:avLst/>
          </a:prstGeom>
        </p:spPr>
      </p:pic>
      <p:sp>
        <p:nvSpPr>
          <p:cNvPr id="4" name="Title 1"/>
          <p:cNvSpPr txBox="1">
            <a:spLocks/>
          </p:cNvSpPr>
          <p:nvPr/>
        </p:nvSpPr>
        <p:spPr>
          <a:xfrm>
            <a:off x="755576" y="250267"/>
            <a:ext cx="8424424" cy="1260000"/>
          </a:xfrm>
          <a:prstGeom prst="rect">
            <a:avLst/>
          </a:prstGeom>
        </p:spPr>
        <p:txBody>
          <a:bodyPr vert="horz" lIns="36000" tIns="45720" rIns="3600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pc="-150" dirty="0" smtClean="0">
                <a:latin typeface="Century Gothic" panose="020B0502020202020204" pitchFamily="34" charset="0"/>
              </a:rPr>
              <a:t>Program</a:t>
            </a:r>
            <a:endParaRPr lang="en-AU" b="1" spc="-150" dirty="0">
              <a:latin typeface="Century Gothic" panose="020B0502020202020204" pitchFamily="34" charset="0"/>
              <a:cs typeface="Arial" panose="020B0604020202020204" pitchFamily="34" charset="0"/>
            </a:endParaRPr>
          </a:p>
        </p:txBody>
      </p:sp>
      <p:sp>
        <p:nvSpPr>
          <p:cNvPr id="3" name="Content Placeholder 2"/>
          <p:cNvSpPr>
            <a:spLocks noGrp="1"/>
          </p:cNvSpPr>
          <p:nvPr>
            <p:ph sz="quarter" idx="1"/>
          </p:nvPr>
        </p:nvSpPr>
        <p:spPr>
          <a:xfrm>
            <a:off x="461847" y="1772816"/>
            <a:ext cx="8229600" cy="4104456"/>
          </a:xfrm>
        </p:spPr>
        <p:txBody>
          <a:bodyPr>
            <a:normAutofit/>
          </a:bodyPr>
          <a:lstStyle/>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Overview of subject outlines</a:t>
            </a:r>
          </a:p>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Assessment overview</a:t>
            </a:r>
          </a:p>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Task design and programing</a:t>
            </a:r>
          </a:p>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Learning and assessment plans</a:t>
            </a:r>
          </a:p>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External assessment</a:t>
            </a:r>
          </a:p>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E-assessment</a:t>
            </a:r>
          </a:p>
        </p:txBody>
      </p:sp>
    </p:spTree>
    <p:extLst>
      <p:ext uri="{BB962C8B-B14F-4D97-AF65-F5344CB8AC3E}">
        <p14:creationId xmlns:p14="http://schemas.microsoft.com/office/powerpoint/2010/main" val="10098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 y="188640"/>
            <a:ext cx="9180000" cy="1260000"/>
          </a:xfrm>
        </p:spPr>
        <p:txBody>
          <a:bodyPr anchor="ctr">
            <a:noAutofit/>
          </a:bodyPr>
          <a:lstStyle/>
          <a:p>
            <a:r>
              <a:rPr lang="en-AU" sz="4000" b="1" spc="-150" dirty="0" smtClean="0">
                <a:solidFill>
                  <a:schemeClr val="tx1"/>
                </a:solidFill>
                <a:latin typeface="Century Gothic" panose="020B0502020202020204" pitchFamily="34" charset="0"/>
              </a:rPr>
              <a:t>Science Understanding</a:t>
            </a:r>
            <a:endParaRPr lang="en-AU" sz="40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457200" y="1268760"/>
            <a:ext cx="8229600" cy="3624510"/>
          </a:xfrm>
        </p:spPr>
        <p:txBody>
          <a:bodyPr>
            <a:noAutofit/>
          </a:bodyPr>
          <a:lstStyle/>
          <a:p>
            <a:pPr>
              <a:spcBef>
                <a:spcPts val="600"/>
              </a:spcBef>
              <a:buClr>
                <a:srgbClr val="168EF2"/>
              </a:buClr>
              <a:buFont typeface="Wingdings" panose="05000000000000000000" pitchFamily="2" charset="2"/>
              <a:buChar char="§"/>
            </a:pPr>
            <a:r>
              <a:rPr lang="en-AU" sz="2800" dirty="0" smtClean="0">
                <a:solidFill>
                  <a:schemeClr val="tx1">
                    <a:lumMod val="75000"/>
                    <a:lumOff val="25000"/>
                  </a:schemeClr>
                </a:solidFill>
                <a:latin typeface="Arial" panose="020B0604020202020204" pitchFamily="34" charset="0"/>
                <a:cs typeface="Arial" panose="020B0604020202020204" pitchFamily="34" charset="0"/>
              </a:rPr>
              <a:t>Topics (and maybe subtopics)</a:t>
            </a:r>
          </a:p>
          <a:p>
            <a:pPr>
              <a:spcBef>
                <a:spcPts val="600"/>
              </a:spcBef>
              <a:buClr>
                <a:srgbClr val="168EF2"/>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Left hand side is examinable</a:t>
            </a:r>
            <a:endParaRPr lang="en-AU" sz="2800" dirty="0" smtClean="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buClr>
                <a:srgbClr val="168EF2"/>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Key idea and intended student learning</a:t>
            </a:r>
          </a:p>
          <a:p>
            <a:pPr>
              <a:spcBef>
                <a:spcPts val="600"/>
              </a:spcBef>
              <a:buClr>
                <a:srgbClr val="168EF2"/>
              </a:buClr>
              <a:buFont typeface="Wingdings" panose="05000000000000000000" pitchFamily="2" charset="2"/>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Right hand side – </a:t>
            </a:r>
            <a:r>
              <a:rPr lang="en-US" sz="2800" i="1" dirty="0">
                <a:solidFill>
                  <a:schemeClr val="tx1">
                    <a:lumMod val="75000"/>
                    <a:lumOff val="25000"/>
                  </a:schemeClr>
                </a:solidFill>
                <a:latin typeface="Arial" panose="020B0604020202020204" pitchFamily="34" charset="0"/>
                <a:cs typeface="Arial" panose="020B0604020202020204" pitchFamily="34" charset="0"/>
              </a:rPr>
              <a:t>Possible</a:t>
            </a:r>
          </a:p>
          <a:p>
            <a:pPr>
              <a:spcBef>
                <a:spcPts val="600"/>
              </a:spcBef>
              <a:buClr>
                <a:srgbClr val="168EF2"/>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Symbols thread SIS &amp; SHE strands through SU</a:t>
            </a:r>
          </a:p>
          <a:p>
            <a:pPr>
              <a:spcBef>
                <a:spcPts val="600"/>
              </a:spcBef>
              <a:buClr>
                <a:srgbClr val="168EF2"/>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Choose the order</a:t>
            </a:r>
            <a:r>
              <a:rPr lang="en-US" sz="2800" dirty="0">
                <a:solidFill>
                  <a:schemeClr val="tx1">
                    <a:lumMod val="75000"/>
                    <a:lumOff val="25000"/>
                  </a:schemeClr>
                </a:solidFill>
                <a:latin typeface="Arial" panose="020B0604020202020204" pitchFamily="34" charset="0"/>
                <a:cs typeface="Arial" panose="020B0604020202020204" pitchFamily="34" charset="0"/>
              </a:rPr>
              <a:t> </a:t>
            </a:r>
            <a:r>
              <a:rPr lang="en-US" sz="2800" dirty="0" smtClean="0">
                <a:solidFill>
                  <a:schemeClr val="tx1">
                    <a:lumMod val="75000"/>
                    <a:lumOff val="25000"/>
                  </a:schemeClr>
                </a:solidFill>
                <a:latin typeface="Arial" panose="020B0604020202020204" pitchFamily="34" charset="0"/>
                <a:cs typeface="Arial" panose="020B0604020202020204" pitchFamily="34" charset="0"/>
              </a:rPr>
              <a:t>and context</a:t>
            </a:r>
          </a:p>
          <a:p>
            <a:pPr>
              <a:spcBef>
                <a:spcPts val="600"/>
              </a:spcBef>
              <a:buClr>
                <a:srgbClr val="168EF2"/>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Students study all topics</a:t>
            </a:r>
          </a:p>
          <a:p>
            <a:pPr>
              <a:spcBef>
                <a:spcPts val="600"/>
              </a:spcBef>
              <a:buClr>
                <a:srgbClr val="168EF2"/>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Note italics in RH column</a:t>
            </a:r>
          </a:p>
        </p:txBody>
      </p:sp>
    </p:spTree>
    <p:extLst>
      <p:ext uri="{BB962C8B-B14F-4D97-AF65-F5344CB8AC3E}">
        <p14:creationId xmlns:p14="http://schemas.microsoft.com/office/powerpoint/2010/main" val="343805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 y="188640"/>
            <a:ext cx="9180000" cy="1260000"/>
          </a:xfrm>
        </p:spPr>
        <p:txBody>
          <a:bodyPr anchor="ctr">
            <a:noAutofit/>
          </a:bodyPr>
          <a:lstStyle/>
          <a:p>
            <a:r>
              <a:rPr lang="en-AU" sz="4000" b="1" spc="-150" dirty="0" smtClean="0">
                <a:solidFill>
                  <a:schemeClr val="tx1"/>
                </a:solidFill>
                <a:latin typeface="Century Gothic" panose="020B0502020202020204" pitchFamily="34" charset="0"/>
              </a:rPr>
              <a:t>Focus Questions</a:t>
            </a:r>
            <a:endParaRPr lang="en-AU" sz="40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457200" y="1484784"/>
            <a:ext cx="8229600" cy="3624510"/>
          </a:xfrm>
        </p:spPr>
        <p:txBody>
          <a:bodyPr>
            <a:noAutofit/>
          </a:bodyPr>
          <a:lstStyle/>
          <a:p>
            <a:pPr>
              <a:lnSpc>
                <a:spcPts val="2400"/>
              </a:lnSpc>
              <a:spcBef>
                <a:spcPts val="1200"/>
              </a:spcBef>
              <a:buClr>
                <a:srgbClr val="00B0F0"/>
              </a:buClr>
              <a:buFont typeface="Wingdings" panose="05000000000000000000" pitchFamily="2" charset="2"/>
              <a:buChar char="§"/>
              <a:defRPr/>
            </a:pPr>
            <a:r>
              <a:rPr lang="en-US" sz="3200" dirty="0" smtClean="0">
                <a:latin typeface="Arial" panose="020B0604020202020204" pitchFamily="34" charset="0"/>
                <a:cs typeface="Arial" panose="020B0604020202020204" pitchFamily="34" charset="0"/>
              </a:rPr>
              <a:t>What does the content include?</a:t>
            </a:r>
          </a:p>
          <a:p>
            <a:pPr>
              <a:lnSpc>
                <a:spcPct val="150000"/>
              </a:lnSpc>
              <a:spcBef>
                <a:spcPts val="1200"/>
              </a:spcBef>
              <a:buClr>
                <a:srgbClr val="00B0F0"/>
              </a:buClr>
              <a:buFont typeface="Wingdings" panose="05000000000000000000" pitchFamily="2" charset="2"/>
              <a:buChar char="§"/>
              <a:defRPr/>
            </a:pPr>
            <a:r>
              <a:rPr lang="en-US" sz="3200" dirty="0">
                <a:latin typeface="Arial" panose="020B0604020202020204" pitchFamily="34" charset="0"/>
                <a:cs typeface="Arial" panose="020B0604020202020204" pitchFamily="34" charset="0"/>
              </a:rPr>
              <a:t>How has the content changed for Stage 2?</a:t>
            </a:r>
          </a:p>
          <a:p>
            <a:pPr>
              <a:lnSpc>
                <a:spcPct val="150000"/>
              </a:lnSpc>
              <a:spcBef>
                <a:spcPts val="1200"/>
              </a:spcBef>
              <a:buClr>
                <a:srgbClr val="00B0F0"/>
              </a:buClr>
              <a:buFont typeface="Wingdings" panose="05000000000000000000" pitchFamily="2" charset="2"/>
              <a:buChar char="§"/>
              <a:defRPr/>
            </a:pPr>
            <a:r>
              <a:rPr lang="en-US" sz="3200" dirty="0" smtClean="0">
                <a:latin typeface="Arial" panose="020B0604020202020204" pitchFamily="34" charset="0"/>
                <a:cs typeface="Arial" panose="020B0604020202020204" pitchFamily="34" charset="0"/>
              </a:rPr>
              <a:t>How </a:t>
            </a:r>
            <a:r>
              <a:rPr lang="en-US" sz="3200" dirty="0">
                <a:latin typeface="Arial" panose="020B0604020202020204" pitchFamily="34" charset="0"/>
                <a:cs typeface="Arial" panose="020B0604020202020204" pitchFamily="34" charset="0"/>
              </a:rPr>
              <a:t>can the content be sequenced?</a:t>
            </a:r>
          </a:p>
          <a:p>
            <a:pPr>
              <a:lnSpc>
                <a:spcPct val="150000"/>
              </a:lnSpc>
              <a:spcBef>
                <a:spcPts val="1200"/>
              </a:spcBef>
              <a:buClr>
                <a:srgbClr val="00B0F0"/>
              </a:buClr>
              <a:buFont typeface="Wingdings" panose="05000000000000000000" pitchFamily="2" charset="2"/>
              <a:buChar char="§"/>
              <a:defRPr/>
            </a:pPr>
            <a:r>
              <a:rPr lang="en-US" sz="3200" dirty="0" smtClean="0">
                <a:latin typeface="Arial" panose="020B0604020202020204" pitchFamily="34" charset="0"/>
                <a:cs typeface="Arial" panose="020B0604020202020204" pitchFamily="34" charset="0"/>
              </a:rPr>
              <a:t>Could </a:t>
            </a:r>
            <a:r>
              <a:rPr lang="en-US" sz="3200" dirty="0">
                <a:latin typeface="Arial" panose="020B0604020202020204" pitchFamily="34" charset="0"/>
                <a:cs typeface="Arial" panose="020B0604020202020204" pitchFamily="34" charset="0"/>
              </a:rPr>
              <a:t>I use or adapt a sample program</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9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620688"/>
            <a:ext cx="9180000" cy="1260000"/>
          </a:xfrm>
        </p:spPr>
        <p:txBody>
          <a:bodyPr anchor="ctr">
            <a:noAutofit/>
          </a:bodyPr>
          <a:lstStyle/>
          <a:p>
            <a:pPr lvl="1" algn="ctr" rtl="0">
              <a:spcBef>
                <a:spcPct val="0"/>
              </a:spcBef>
            </a:pPr>
            <a:r>
              <a:rPr lang="en-US" sz="4400" b="1" spc="-150" dirty="0" smtClean="0">
                <a:solidFill>
                  <a:schemeClr val="tx1"/>
                </a:solidFill>
                <a:latin typeface="Century Gothic" panose="020B0502020202020204" pitchFamily="34" charset="0"/>
              </a:rPr>
              <a:t>Assessment: </a:t>
            </a:r>
            <a:br>
              <a:rPr lang="en-US" sz="4400" b="1" spc="-150" dirty="0" smtClean="0">
                <a:solidFill>
                  <a:schemeClr val="tx1"/>
                </a:solidFill>
                <a:latin typeface="Century Gothic" panose="020B0502020202020204" pitchFamily="34" charset="0"/>
              </a:rPr>
            </a:br>
            <a:r>
              <a:rPr lang="en-US" sz="3200" dirty="0" smtClean="0">
                <a:solidFill>
                  <a:schemeClr val="tx1">
                    <a:lumMod val="75000"/>
                    <a:lumOff val="25000"/>
                  </a:schemeClr>
                </a:solidFill>
                <a:latin typeface="Arial" panose="020B0604020202020204" pitchFamily="34" charset="0"/>
                <a:cs typeface="Arial" panose="020B0604020202020204" pitchFamily="34" charset="0"/>
              </a:rPr>
              <a:t>Assessment Design Criteria</a:t>
            </a:r>
            <a:br>
              <a:rPr lang="en-US" sz="3200" dirty="0" smtClean="0">
                <a:solidFill>
                  <a:schemeClr val="tx1">
                    <a:lumMod val="75000"/>
                    <a:lumOff val="25000"/>
                  </a:schemeClr>
                </a:solidFill>
                <a:latin typeface="Arial" panose="020B0604020202020204" pitchFamily="34" charset="0"/>
                <a:cs typeface="Arial" panose="020B0604020202020204" pitchFamily="34" charset="0"/>
              </a:rPr>
            </a:br>
            <a:endParaRPr lang="en-AU" sz="44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395536" y="2204864"/>
            <a:ext cx="8579296" cy="4314005"/>
          </a:xfrm>
        </p:spPr>
        <p:txBody>
          <a:bodyPr>
            <a:normAutofit/>
          </a:bodyPr>
          <a:lstStyle/>
          <a:p>
            <a:pPr marL="742950" lvl="2" indent="-342900">
              <a:buClr>
                <a:srgbClr val="00B0F0"/>
              </a:buClr>
            </a:pPr>
            <a:r>
              <a:rPr lang="en-US" sz="2800" b="1" dirty="0" smtClean="0">
                <a:solidFill>
                  <a:schemeClr val="tx1">
                    <a:lumMod val="75000"/>
                    <a:lumOff val="25000"/>
                  </a:schemeClr>
                </a:solidFill>
                <a:latin typeface="Arial" panose="020B0604020202020204" pitchFamily="34" charset="0"/>
                <a:cs typeface="Arial" panose="020B0604020202020204" pitchFamily="34" charset="0"/>
              </a:rPr>
              <a:t>Investigation, Analysis, and Evaluation</a:t>
            </a:r>
          </a:p>
          <a:p>
            <a:pPr marL="742950" lvl="2" indent="-342900">
              <a:buClr>
                <a:srgbClr val="00B0F0"/>
              </a:buClr>
            </a:pPr>
            <a:r>
              <a:rPr lang="en-US" sz="2800" b="1" dirty="0" smtClean="0">
                <a:solidFill>
                  <a:schemeClr val="tx1">
                    <a:lumMod val="75000"/>
                    <a:lumOff val="25000"/>
                  </a:schemeClr>
                </a:solidFill>
                <a:latin typeface="Arial" panose="020B0604020202020204" pitchFamily="34" charset="0"/>
                <a:cs typeface="Arial" panose="020B0604020202020204" pitchFamily="34" charset="0"/>
              </a:rPr>
              <a:t>Knowledge and Application</a:t>
            </a:r>
          </a:p>
          <a:p>
            <a:pPr>
              <a:spcBef>
                <a:spcPts val="1200"/>
              </a:spcBef>
              <a:buClr>
                <a:srgbClr val="00B0F0"/>
              </a:buClr>
              <a:buFont typeface="Wingdings" panose="05000000000000000000" pitchFamily="2" charset="2"/>
              <a:buChar char="§"/>
            </a:pPr>
            <a:endParaRPr lang="en-US" sz="3200" dirty="0"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88640"/>
            <a:ext cx="9180000" cy="1260000"/>
          </a:xfrm>
        </p:spPr>
        <p:txBody>
          <a:bodyPr anchor="ctr">
            <a:noAutofit/>
          </a:bodyPr>
          <a:lstStyle/>
          <a:p>
            <a:r>
              <a:rPr lang="en-US" sz="4400" b="1" spc="-150" dirty="0" smtClean="0">
                <a:solidFill>
                  <a:schemeClr val="tx1"/>
                </a:solidFill>
                <a:latin typeface="Century Gothic" panose="020B0502020202020204" pitchFamily="34" charset="0"/>
              </a:rPr>
              <a:t>Assessment: </a:t>
            </a:r>
            <a:br>
              <a:rPr lang="en-US" sz="4400" b="1" spc="-150" dirty="0" smtClean="0">
                <a:solidFill>
                  <a:schemeClr val="tx1"/>
                </a:solidFill>
                <a:latin typeface="Century Gothic" panose="020B0502020202020204" pitchFamily="34" charset="0"/>
              </a:rPr>
            </a:br>
            <a:r>
              <a:rPr lang="en-US" sz="4400" dirty="0" smtClean="0">
                <a:solidFill>
                  <a:schemeClr val="tx1">
                    <a:lumMod val="75000"/>
                    <a:lumOff val="25000"/>
                  </a:schemeClr>
                </a:solidFill>
                <a:latin typeface="Arial" panose="020B0604020202020204" pitchFamily="34" charset="0"/>
                <a:cs typeface="Arial" panose="020B0604020202020204" pitchFamily="34" charset="0"/>
              </a:rPr>
              <a:t>Specific </a:t>
            </a:r>
            <a:r>
              <a:rPr lang="en-US" sz="4400" dirty="0">
                <a:solidFill>
                  <a:schemeClr val="tx1">
                    <a:lumMod val="75000"/>
                    <a:lumOff val="25000"/>
                  </a:schemeClr>
                </a:solidFill>
                <a:latin typeface="Arial" panose="020B0604020202020204" pitchFamily="34" charset="0"/>
                <a:cs typeface="Arial" panose="020B0604020202020204" pitchFamily="34" charset="0"/>
              </a:rPr>
              <a:t>Features </a:t>
            </a:r>
            <a:endParaRPr lang="en-AU" sz="44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18306" y="1484784"/>
            <a:ext cx="8579296" cy="4314005"/>
          </a:xfrm>
        </p:spPr>
        <p:txBody>
          <a:bodyPr>
            <a:normAutofit fontScale="85000" lnSpcReduction="20000"/>
          </a:bodyPr>
          <a:lstStyle/>
          <a:p>
            <a:pPr marL="0" lvl="1" indent="0">
              <a:buClr>
                <a:srgbClr val="FF0000"/>
              </a:buClr>
              <a:buSzPct val="100000"/>
              <a:buNone/>
            </a:pPr>
            <a:r>
              <a:rPr lang="en-US" sz="3200" dirty="0" smtClean="0">
                <a:solidFill>
                  <a:schemeClr val="tx1">
                    <a:lumMod val="75000"/>
                    <a:lumOff val="25000"/>
                  </a:schemeClr>
                </a:solidFill>
                <a:latin typeface="Arial" panose="020B0604020202020204" pitchFamily="34" charset="0"/>
                <a:cs typeface="Arial" panose="020B0604020202020204" pitchFamily="34" charset="0"/>
              </a:rPr>
              <a:t>What are the changes? </a:t>
            </a:r>
          </a:p>
          <a:p>
            <a:pPr marL="898525" lvl="1" indent="-457200">
              <a:buClr>
                <a:srgbClr val="FF0000"/>
              </a:buClr>
              <a:buSzPct val="100000"/>
              <a:buFont typeface="Courier New" panose="02070309020205020404" pitchFamily="49" charset="0"/>
              <a:buChar char="o"/>
            </a:pPr>
            <a:r>
              <a:rPr lang="en-US" sz="3200" dirty="0" smtClean="0">
                <a:solidFill>
                  <a:schemeClr val="tx1">
                    <a:lumMod val="75000"/>
                    <a:lumOff val="25000"/>
                  </a:schemeClr>
                </a:solidFill>
                <a:latin typeface="Arial" panose="020B0604020202020204" pitchFamily="34" charset="0"/>
                <a:cs typeface="Arial" panose="020B0604020202020204" pitchFamily="34" charset="0"/>
              </a:rPr>
              <a:t>	Manipulative skills &amp; collaboration may be  assessed in IAE2</a:t>
            </a:r>
          </a:p>
          <a:p>
            <a:pPr marL="898525" lvl="1" indent="-457200">
              <a:buClr>
                <a:srgbClr val="FF0000"/>
              </a:buClr>
              <a:buSzPct val="100000"/>
              <a:buFont typeface="Courier New" panose="02070309020205020404" pitchFamily="49" charset="0"/>
              <a:buChar char="o"/>
            </a:pPr>
            <a:r>
              <a:rPr lang="en-US" sz="3200" dirty="0">
                <a:solidFill>
                  <a:schemeClr val="tx1">
                    <a:lumMod val="75000"/>
                    <a:lumOff val="25000"/>
                  </a:schemeClr>
                </a:solidFill>
                <a:latin typeface="Arial" panose="020B0604020202020204" pitchFamily="34" charset="0"/>
                <a:cs typeface="Arial" panose="020B0604020202020204" pitchFamily="34" charset="0"/>
              </a:rPr>
              <a:t>Current I2 reorganised</a:t>
            </a:r>
          </a:p>
          <a:p>
            <a:pPr marL="898525" lvl="1" indent="-457200">
              <a:buClr>
                <a:srgbClr val="FF0000"/>
              </a:buClr>
              <a:buSzPct val="100000"/>
              <a:buFont typeface="Courier New" panose="02070309020205020404" pitchFamily="49" charset="0"/>
              <a:buChar char="o"/>
            </a:pPr>
            <a:r>
              <a:rPr lang="en-US" sz="3200" dirty="0">
                <a:solidFill>
                  <a:schemeClr val="tx1">
                    <a:lumMod val="75000"/>
                    <a:lumOff val="25000"/>
                  </a:schemeClr>
                </a:solidFill>
                <a:latin typeface="Arial" panose="020B0604020202020204" pitchFamily="34" charset="0"/>
                <a:cs typeface="Arial" panose="020B0604020202020204" pitchFamily="34" charset="0"/>
              </a:rPr>
              <a:t>Conventions of and representations in communication in KA4</a:t>
            </a:r>
          </a:p>
          <a:p>
            <a:pPr marL="898525" lvl="1" indent="-457200">
              <a:buClr>
                <a:srgbClr val="FF0000"/>
              </a:buClr>
              <a:buSzPct val="100000"/>
              <a:buFont typeface="Courier New" panose="02070309020205020404" pitchFamily="49" charset="0"/>
              <a:buChar char="o"/>
            </a:pPr>
            <a:r>
              <a:rPr lang="en-US" sz="3200" dirty="0" smtClean="0">
                <a:solidFill>
                  <a:schemeClr val="tx1">
                    <a:lumMod val="75000"/>
                    <a:lumOff val="25000"/>
                  </a:schemeClr>
                </a:solidFill>
                <a:latin typeface="Arial" panose="020B0604020202020204" pitchFamily="34" charset="0"/>
                <a:cs typeface="Arial" panose="020B0604020202020204" pitchFamily="34" charset="0"/>
              </a:rPr>
              <a:t>Conventions &amp; representation of data in IAE2</a:t>
            </a:r>
          </a:p>
          <a:p>
            <a:pPr marL="898525" lvl="1" indent="-457200">
              <a:buClr>
                <a:srgbClr val="FF0000"/>
              </a:buClr>
              <a:buSzPct val="100000"/>
              <a:buFont typeface="Courier New" panose="02070309020205020404" pitchFamily="49" charset="0"/>
              <a:buChar char="o"/>
            </a:pPr>
            <a:r>
              <a:rPr lang="en-US" sz="3200" dirty="0" smtClean="0">
                <a:solidFill>
                  <a:schemeClr val="tx1">
                    <a:lumMod val="75000"/>
                    <a:lumOff val="25000"/>
                  </a:schemeClr>
                </a:solidFill>
                <a:latin typeface="Arial" panose="020B0604020202020204" pitchFamily="34" charset="0"/>
                <a:cs typeface="Arial" panose="020B0604020202020204" pitchFamily="34" charset="0"/>
              </a:rPr>
              <a:t>Justifying a conclusion in IAE3</a:t>
            </a:r>
          </a:p>
          <a:p>
            <a:pPr marL="898525" lvl="1" indent="-457200">
              <a:buClr>
                <a:srgbClr val="FF0000"/>
              </a:buClr>
              <a:buSzPct val="100000"/>
              <a:buFont typeface="Courier New" panose="02070309020205020404" pitchFamily="49" charset="0"/>
              <a:buChar char="o"/>
            </a:pPr>
            <a:r>
              <a:rPr lang="en-US" sz="3200" dirty="0" smtClean="0">
                <a:solidFill>
                  <a:schemeClr val="tx1">
                    <a:lumMod val="75000"/>
                    <a:lumOff val="25000"/>
                  </a:schemeClr>
                </a:solidFill>
                <a:latin typeface="Arial" panose="020B0604020202020204" pitchFamily="34" charset="0"/>
                <a:cs typeface="Arial" panose="020B0604020202020204" pitchFamily="34" charset="0"/>
              </a:rPr>
              <a:t>Effect on data IAE4</a:t>
            </a:r>
          </a:p>
          <a:p>
            <a:pPr marL="898525" lvl="1" indent="-457200">
              <a:buClr>
                <a:srgbClr val="FF0000"/>
              </a:buClr>
              <a:buSzPct val="100000"/>
              <a:buFont typeface="Courier New" panose="02070309020205020404" pitchFamily="49" charset="0"/>
              <a:buChar char="o"/>
            </a:pPr>
            <a:r>
              <a:rPr lang="en-US" sz="3200" dirty="0" smtClean="0">
                <a:solidFill>
                  <a:schemeClr val="tx1">
                    <a:lumMod val="75000"/>
                    <a:lumOff val="25000"/>
                  </a:schemeClr>
                </a:solidFill>
                <a:latin typeface="Arial" panose="020B0604020202020204" pitchFamily="34" charset="0"/>
                <a:cs typeface="Arial" panose="020B0604020202020204" pitchFamily="34" charset="0"/>
              </a:rPr>
              <a:t>Explore and understand the interaction between science and society - KA3</a:t>
            </a:r>
          </a:p>
          <a:p>
            <a:pPr>
              <a:spcBef>
                <a:spcPts val="1200"/>
              </a:spcBef>
              <a:buClr>
                <a:srgbClr val="00B0F0"/>
              </a:buClr>
              <a:buFont typeface="Wingdings" panose="05000000000000000000" pitchFamily="2" charset="2"/>
              <a:buChar char="§"/>
            </a:pPr>
            <a:endParaRPr lang="en-US" sz="3200" dirty="0"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6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 y="476672"/>
            <a:ext cx="9180000" cy="1260000"/>
          </a:xfrm>
        </p:spPr>
        <p:txBody>
          <a:bodyPr anchor="ctr">
            <a:noAutofit/>
          </a:bodyPr>
          <a:lstStyle/>
          <a:p>
            <a:pPr lvl="1" algn="ctr" rtl="0">
              <a:spcBef>
                <a:spcPct val="0"/>
              </a:spcBef>
            </a:pPr>
            <a:r>
              <a:rPr lang="en-US" sz="4400" b="1" spc="-150" dirty="0" smtClean="0">
                <a:solidFill>
                  <a:schemeClr val="tx1"/>
                </a:solidFill>
                <a:latin typeface="Century Gothic" panose="020B0502020202020204" pitchFamily="34" charset="0"/>
              </a:rPr>
              <a:t>Assessment: </a:t>
            </a:r>
            <a:br>
              <a:rPr lang="en-US" sz="4400" b="1" spc="-150" dirty="0" smtClean="0">
                <a:solidFill>
                  <a:schemeClr val="tx1"/>
                </a:solidFill>
                <a:latin typeface="Century Gothic" panose="020B0502020202020204" pitchFamily="34" charset="0"/>
              </a:rPr>
            </a:br>
            <a:r>
              <a:rPr lang="en-US" sz="3200" dirty="0" smtClean="0">
                <a:solidFill>
                  <a:schemeClr val="tx1">
                    <a:lumMod val="75000"/>
                    <a:lumOff val="25000"/>
                  </a:schemeClr>
                </a:solidFill>
                <a:latin typeface="Arial" panose="020B0604020202020204" pitchFamily="34" charset="0"/>
                <a:cs typeface="Arial" panose="020B0604020202020204" pitchFamily="34" charset="0"/>
              </a:rPr>
              <a:t>Performance Standards</a:t>
            </a:r>
            <a:br>
              <a:rPr lang="en-US" sz="3200" dirty="0" smtClean="0">
                <a:solidFill>
                  <a:schemeClr val="tx1">
                    <a:lumMod val="75000"/>
                    <a:lumOff val="25000"/>
                  </a:schemeClr>
                </a:solidFill>
                <a:latin typeface="Arial" panose="020B0604020202020204" pitchFamily="34" charset="0"/>
                <a:cs typeface="Arial" panose="020B0604020202020204" pitchFamily="34" charset="0"/>
              </a:rPr>
            </a:br>
            <a:endParaRPr lang="en-AU" sz="44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577280" y="1268760"/>
            <a:ext cx="7989440" cy="4458021"/>
          </a:xfrm>
        </p:spPr>
        <p:txBody>
          <a:bodyPr>
            <a:normAutofit lnSpcReduction="10000"/>
          </a:bodyPr>
          <a:lstStyle/>
          <a:p>
            <a:pPr marL="0" indent="0">
              <a:spcBef>
                <a:spcPts val="1200"/>
              </a:spcBef>
              <a:buClr>
                <a:srgbClr val="00B0F0"/>
              </a:buClr>
              <a:buNone/>
            </a:pPr>
            <a:r>
              <a:rPr lang="en-US" sz="3200" dirty="0" smtClean="0">
                <a:solidFill>
                  <a:schemeClr val="tx1">
                    <a:lumMod val="75000"/>
                    <a:lumOff val="25000"/>
                  </a:schemeClr>
                </a:solidFill>
                <a:latin typeface="Arial" panose="020B0604020202020204" pitchFamily="34" charset="0"/>
                <a:cs typeface="Arial" panose="020B0604020202020204" pitchFamily="34" charset="0"/>
              </a:rPr>
              <a:t>A level</a:t>
            </a:r>
          </a:p>
          <a:p>
            <a:pPr>
              <a:spcBef>
                <a:spcPts val="1200"/>
              </a:spcBef>
              <a:buClr>
                <a:srgbClr val="00B0F0"/>
              </a:buClr>
            </a:pPr>
            <a:r>
              <a:rPr lang="en-US" sz="3200" dirty="0" smtClean="0">
                <a:solidFill>
                  <a:schemeClr val="tx1">
                    <a:lumMod val="75000"/>
                    <a:lumOff val="25000"/>
                  </a:schemeClr>
                </a:solidFill>
                <a:latin typeface="Arial" panose="020B0604020202020204" pitchFamily="34" charset="0"/>
                <a:cs typeface="Arial" panose="020B0604020202020204" pitchFamily="34" charset="0"/>
              </a:rPr>
              <a:t>Critically………..logically……….depth…..highly effectively…..coherently……</a:t>
            </a:r>
          </a:p>
          <a:p>
            <a:pPr marL="0" indent="0">
              <a:spcBef>
                <a:spcPts val="1200"/>
              </a:spcBef>
              <a:buClr>
                <a:srgbClr val="00B0F0"/>
              </a:buClr>
              <a:buNone/>
            </a:pPr>
            <a:r>
              <a:rPr lang="en-US" sz="3200" dirty="0" smtClean="0">
                <a:solidFill>
                  <a:schemeClr val="tx1">
                    <a:lumMod val="75000"/>
                    <a:lumOff val="25000"/>
                  </a:schemeClr>
                </a:solidFill>
                <a:latin typeface="Arial" panose="020B0604020202020204" pitchFamily="34" charset="0"/>
                <a:cs typeface="Arial" panose="020B0604020202020204" pitchFamily="34" charset="0"/>
              </a:rPr>
              <a:t>C level</a:t>
            </a:r>
          </a:p>
          <a:p>
            <a:pPr>
              <a:spcBef>
                <a:spcPts val="1200"/>
              </a:spcBef>
              <a:buClr>
                <a:srgbClr val="00B0F0"/>
              </a:buClr>
            </a:pPr>
            <a:r>
              <a:rPr lang="en-US" sz="3200" dirty="0" smtClean="0">
                <a:solidFill>
                  <a:schemeClr val="tx1">
                    <a:lumMod val="75000"/>
                    <a:lumOff val="25000"/>
                  </a:schemeClr>
                </a:solidFill>
                <a:latin typeface="Arial" panose="020B0604020202020204" pitchFamily="34" charset="0"/>
                <a:cs typeface="Arial" panose="020B0604020202020204" pitchFamily="34" charset="0"/>
              </a:rPr>
              <a:t>Generally clear….some analysis….generally effectively</a:t>
            </a:r>
          </a:p>
          <a:p>
            <a:pPr marL="0" indent="0">
              <a:spcBef>
                <a:spcPts val="1200"/>
              </a:spcBef>
              <a:buClr>
                <a:srgbClr val="00B0F0"/>
              </a:buClr>
              <a:buNone/>
            </a:pPr>
            <a:r>
              <a:rPr lang="en-US" sz="3200" dirty="0" smtClean="0">
                <a:solidFill>
                  <a:schemeClr val="tx1">
                    <a:lumMod val="75000"/>
                    <a:lumOff val="25000"/>
                  </a:schemeClr>
                </a:solidFill>
                <a:latin typeface="Arial" panose="020B0604020202020204" pitchFamily="34" charset="0"/>
                <a:cs typeface="Arial" panose="020B0604020202020204" pitchFamily="34" charset="0"/>
              </a:rPr>
              <a:t>E level</a:t>
            </a:r>
          </a:p>
          <a:p>
            <a:pPr>
              <a:spcBef>
                <a:spcPts val="1200"/>
              </a:spcBef>
              <a:buClr>
                <a:srgbClr val="00B0F0"/>
              </a:buClr>
            </a:pPr>
            <a:r>
              <a:rPr lang="en-US" sz="3200" dirty="0">
                <a:solidFill>
                  <a:schemeClr val="tx1">
                    <a:lumMod val="75000"/>
                    <a:lumOff val="25000"/>
                  </a:schemeClr>
                </a:solidFill>
                <a:latin typeface="Arial" panose="020B0604020202020204" pitchFamily="34" charset="0"/>
                <a:cs typeface="Arial" panose="020B0604020202020204" pitchFamily="34" charset="0"/>
              </a:rPr>
              <a:t>Attempts to….limited accuracy…..</a:t>
            </a:r>
          </a:p>
          <a:p>
            <a:pPr marL="0" indent="0">
              <a:spcBef>
                <a:spcPts val="1200"/>
              </a:spcBef>
              <a:buClr>
                <a:srgbClr val="00B0F0"/>
              </a:buClr>
              <a:buNone/>
            </a:pPr>
            <a:endParaRPr lang="en-US" sz="32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spcBef>
                <a:spcPts val="1200"/>
              </a:spcBef>
              <a:buClr>
                <a:srgbClr val="00B0F0"/>
              </a:buClr>
              <a:buNone/>
            </a:pPr>
            <a:endParaRPr lang="en-US" sz="3200" dirty="0"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2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9"/>
            <a:ext cx="9144000" cy="6858000"/>
          </a:xfrm>
          <a:prstGeom prst="rect">
            <a:avLst/>
          </a:prstGeom>
        </p:spPr>
      </p:pic>
      <p:sp>
        <p:nvSpPr>
          <p:cNvPr id="2" name="Title 1"/>
          <p:cNvSpPr>
            <a:spLocks noGrp="1"/>
          </p:cNvSpPr>
          <p:nvPr>
            <p:ph type="title"/>
          </p:nvPr>
        </p:nvSpPr>
        <p:spPr>
          <a:xfrm>
            <a:off x="0" y="332656"/>
            <a:ext cx="9180000" cy="1260000"/>
          </a:xfrm>
        </p:spPr>
        <p:txBody>
          <a:bodyPr anchor="ctr">
            <a:noAutofit/>
          </a:bodyPr>
          <a:lstStyle/>
          <a:p>
            <a:r>
              <a:rPr lang="en-US" sz="4400" b="1" spc="-150" dirty="0" smtClean="0">
                <a:solidFill>
                  <a:schemeClr val="tx1"/>
                </a:solidFill>
                <a:latin typeface="Century Gothic" panose="020B0502020202020204" pitchFamily="34" charset="0"/>
              </a:rPr>
              <a:t>Performance Standards</a:t>
            </a:r>
            <a:endParaRPr lang="en-AU" sz="44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2555776" y="2204864"/>
            <a:ext cx="4258816" cy="1728192"/>
          </a:xfrm>
        </p:spPr>
        <p:txBody>
          <a:bodyPr>
            <a:noAutofit/>
          </a:bodyPr>
          <a:lstStyle/>
          <a:p>
            <a:pPr marL="0" lvl="1" indent="0">
              <a:buClr>
                <a:srgbClr val="00B0F0"/>
              </a:buClr>
              <a:buNone/>
            </a:pPr>
            <a:r>
              <a:rPr lang="en-US" sz="8000" dirty="0" smtClean="0">
                <a:solidFill>
                  <a:srgbClr val="FF0000"/>
                </a:solidFill>
                <a:latin typeface="Arial" panose="020B0604020202020204" pitchFamily="34" charset="0"/>
                <a:cs typeface="Arial" panose="020B0604020202020204" pitchFamily="34" charset="0"/>
              </a:rPr>
              <a:t>C-</a:t>
            </a:r>
            <a:r>
              <a:rPr lang="en-US" sz="8000" dirty="0" smtClean="0">
                <a:solidFill>
                  <a:schemeClr val="tx1">
                    <a:lumMod val="75000"/>
                    <a:lumOff val="25000"/>
                  </a:schemeClr>
                </a:solidFill>
                <a:latin typeface="Arial" panose="020B0604020202020204" pitchFamily="34" charset="0"/>
                <a:cs typeface="Arial" panose="020B0604020202020204" pitchFamily="34" charset="0"/>
              </a:rPr>
              <a:t> = </a:t>
            </a:r>
            <a:r>
              <a:rPr lang="en-US" sz="8000" dirty="0" smtClean="0">
                <a:solidFill>
                  <a:srgbClr val="FF0000"/>
                </a:solidFill>
                <a:latin typeface="Arial" panose="020B0604020202020204" pitchFamily="34" charset="0"/>
                <a:cs typeface="Arial" panose="020B0604020202020204" pitchFamily="34" charset="0"/>
              </a:rPr>
              <a:t>C-</a:t>
            </a:r>
          </a:p>
          <a:p>
            <a:pPr marL="0" lvl="1" indent="0">
              <a:buClr>
                <a:srgbClr val="00B0F0"/>
              </a:buClr>
              <a:buNone/>
            </a:pPr>
            <a:r>
              <a:rPr lang="en-US" sz="2400" dirty="0" smtClean="0">
                <a:solidFill>
                  <a:srgbClr val="FF0000"/>
                </a:solidFill>
                <a:latin typeface="Arial" panose="020B0604020202020204" pitchFamily="34" charset="0"/>
                <a:cs typeface="Arial" panose="020B0604020202020204" pitchFamily="34" charset="0"/>
              </a:rPr>
              <a:t> 2017		      2018</a:t>
            </a:r>
          </a:p>
        </p:txBody>
      </p:sp>
    </p:spTree>
    <p:extLst>
      <p:ext uri="{BB962C8B-B14F-4D97-AF65-F5344CB8AC3E}">
        <p14:creationId xmlns:p14="http://schemas.microsoft.com/office/powerpoint/2010/main" val="191951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000" y="620688"/>
            <a:ext cx="9180000" cy="792088"/>
          </a:xfrm>
        </p:spPr>
        <p:txBody>
          <a:bodyPr anchor="ctr">
            <a:noAutofit/>
          </a:bodyPr>
          <a:lstStyle/>
          <a:p>
            <a:pPr>
              <a:lnSpc>
                <a:spcPts val="4700"/>
              </a:lnSpc>
            </a:pPr>
            <a:r>
              <a:rPr lang="en-US" sz="3600" b="1" spc="-150" dirty="0">
                <a:solidFill>
                  <a:schemeClr val="tx1"/>
                </a:solidFill>
                <a:latin typeface="Century Gothic" panose="020B0502020202020204" pitchFamily="34" charset="0"/>
              </a:rPr>
              <a:t>Assessment Scope and Requirements</a:t>
            </a:r>
            <a:r>
              <a:rPr lang="en-AU" sz="3600" b="1" spc="-150" dirty="0" smtClean="0">
                <a:solidFill>
                  <a:schemeClr val="tx1"/>
                </a:solidFill>
                <a:latin typeface="Century Gothic" panose="020B0502020202020204" pitchFamily="34" charset="0"/>
              </a:rPr>
              <a:t/>
            </a:r>
            <a:br>
              <a:rPr lang="en-AU" sz="3600" b="1" spc="-150" dirty="0" smtClean="0">
                <a:solidFill>
                  <a:schemeClr val="tx1"/>
                </a:solidFill>
                <a:latin typeface="Century Gothic" panose="020B0502020202020204" pitchFamily="34" charset="0"/>
              </a:rPr>
            </a:br>
            <a:endParaRPr lang="en-AU" sz="36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457200" y="1124744"/>
            <a:ext cx="8229600" cy="4248472"/>
          </a:xfrm>
        </p:spPr>
        <p:txBody>
          <a:bodyPr>
            <a:noAutofit/>
          </a:bodyPr>
          <a:lstStyle/>
          <a:p>
            <a:pPr marL="0" indent="0">
              <a:spcBef>
                <a:spcPts val="600"/>
              </a:spcBef>
              <a:buNone/>
            </a:pPr>
            <a:r>
              <a:rPr lang="en-US" sz="2400" b="1" dirty="0" smtClean="0">
                <a:solidFill>
                  <a:schemeClr val="tx1">
                    <a:lumMod val="75000"/>
                    <a:lumOff val="25000"/>
                  </a:schemeClr>
                </a:solidFill>
                <a:latin typeface="Arial" panose="020B0604020202020204" pitchFamily="34" charset="0"/>
                <a:cs typeface="Arial" panose="020B0604020202020204" pitchFamily="34" charset="0"/>
              </a:rPr>
              <a:t>8 assessments </a:t>
            </a:r>
            <a:r>
              <a:rPr lang="en-US" sz="2400" b="1" i="1" dirty="0" smtClean="0">
                <a:solidFill>
                  <a:schemeClr val="tx1">
                    <a:lumMod val="75000"/>
                    <a:lumOff val="25000"/>
                  </a:schemeClr>
                </a:solidFill>
                <a:latin typeface="Arial" panose="020B0604020202020204" pitchFamily="34" charset="0"/>
                <a:cs typeface="Arial" panose="020B0604020202020204" pitchFamily="34" charset="0"/>
              </a:rPr>
              <a:t>including</a:t>
            </a:r>
            <a:r>
              <a:rPr lang="en-US" sz="2400" b="1" dirty="0" smtClean="0">
                <a:solidFill>
                  <a:schemeClr val="tx1">
                    <a:lumMod val="75000"/>
                    <a:lumOff val="25000"/>
                  </a:schemeClr>
                </a:solidFill>
                <a:latin typeface="Arial" panose="020B0604020202020204" pitchFamily="34" charset="0"/>
                <a:cs typeface="Arial" panose="020B0604020202020204" pitchFamily="34" charset="0"/>
              </a:rPr>
              <a:t> external</a:t>
            </a:r>
          </a:p>
          <a:p>
            <a:pPr marL="0" indent="0">
              <a:spcBef>
                <a:spcPts val="600"/>
              </a:spcBef>
              <a:buNone/>
            </a:pPr>
            <a:endParaRPr lang="en-AU" sz="900" b="1"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spcBef>
                <a:spcPts val="600"/>
              </a:spcBef>
              <a:buNone/>
            </a:pPr>
            <a:r>
              <a:rPr lang="en-AU" sz="2400" b="1" dirty="0" smtClean="0">
                <a:solidFill>
                  <a:schemeClr val="tx1">
                    <a:lumMod val="75000"/>
                    <a:lumOff val="25000"/>
                  </a:schemeClr>
                </a:solidFill>
                <a:latin typeface="Arial" panose="020B0604020202020204" pitchFamily="34" charset="0"/>
                <a:cs typeface="Arial" panose="020B0604020202020204" pitchFamily="34" charset="0"/>
              </a:rPr>
              <a:t>School </a:t>
            </a:r>
            <a:r>
              <a:rPr lang="en-AU" sz="2400" b="1" dirty="0">
                <a:solidFill>
                  <a:schemeClr val="tx1">
                    <a:lumMod val="75000"/>
                    <a:lumOff val="25000"/>
                  </a:schemeClr>
                </a:solidFill>
                <a:latin typeface="Arial" panose="020B0604020202020204" pitchFamily="34" charset="0"/>
                <a:cs typeface="Arial" panose="020B0604020202020204" pitchFamily="34" charset="0"/>
              </a:rPr>
              <a:t>Assessment (70%)</a:t>
            </a:r>
          </a:p>
          <a:p>
            <a:pPr marL="0" lvl="1">
              <a:spcBef>
                <a:spcPts val="600"/>
              </a:spcBef>
              <a:buClr>
                <a:srgbClr val="00B0F0"/>
              </a:buClr>
              <a:buFont typeface="Wingdings" panose="05000000000000000000" pitchFamily="2" charset="2"/>
              <a:buChar char="§"/>
            </a:pPr>
            <a:r>
              <a:rPr lang="en-AU" sz="2400" dirty="0" smtClean="0">
                <a:solidFill>
                  <a:schemeClr val="tx1">
                    <a:lumMod val="75000"/>
                    <a:lumOff val="25000"/>
                  </a:schemeClr>
                </a:solidFill>
                <a:latin typeface="Arial" panose="020B0604020202020204" pitchFamily="34" charset="0"/>
                <a:cs typeface="Arial" panose="020B0604020202020204" pitchFamily="34" charset="0"/>
              </a:rPr>
              <a:t>Assessment </a:t>
            </a:r>
            <a:r>
              <a:rPr lang="en-AU" sz="2400" dirty="0">
                <a:solidFill>
                  <a:schemeClr val="tx1">
                    <a:lumMod val="75000"/>
                    <a:lumOff val="25000"/>
                  </a:schemeClr>
                </a:solidFill>
                <a:latin typeface="Arial" panose="020B0604020202020204" pitchFamily="34" charset="0"/>
                <a:cs typeface="Arial" panose="020B0604020202020204" pitchFamily="34" charset="0"/>
              </a:rPr>
              <a:t>Type 1: </a:t>
            </a:r>
            <a:r>
              <a:rPr lang="en-AU" sz="2400" dirty="0" smtClean="0">
                <a:solidFill>
                  <a:schemeClr val="tx1">
                    <a:lumMod val="75000"/>
                    <a:lumOff val="25000"/>
                  </a:schemeClr>
                </a:solidFill>
                <a:latin typeface="Arial" panose="020B0604020202020204" pitchFamily="34" charset="0"/>
                <a:cs typeface="Arial" panose="020B0604020202020204" pitchFamily="34" charset="0"/>
              </a:rPr>
              <a:t>Investigations Folio (30%)</a:t>
            </a:r>
          </a:p>
          <a:p>
            <a:pPr marL="0" lvl="1">
              <a:spcBef>
                <a:spcPts val="600"/>
              </a:spcBef>
              <a:buClr>
                <a:srgbClr val="00B0F0"/>
              </a:buClr>
              <a:buFont typeface="Wingdings" panose="05000000000000000000" pitchFamily="2" charset="2"/>
              <a:buChar char="§"/>
            </a:pPr>
            <a:r>
              <a:rPr lang="en-AU" sz="2400" dirty="0" smtClean="0">
                <a:solidFill>
                  <a:schemeClr val="tx1">
                    <a:lumMod val="75000"/>
                    <a:lumOff val="25000"/>
                  </a:schemeClr>
                </a:solidFill>
                <a:latin typeface="Arial" panose="020B0604020202020204" pitchFamily="34" charset="0"/>
                <a:cs typeface="Arial" panose="020B0604020202020204" pitchFamily="34" charset="0"/>
              </a:rPr>
              <a:t>Assessment </a:t>
            </a:r>
            <a:r>
              <a:rPr lang="en-AU" sz="2400" dirty="0">
                <a:solidFill>
                  <a:schemeClr val="tx1">
                    <a:lumMod val="75000"/>
                    <a:lumOff val="25000"/>
                  </a:schemeClr>
                </a:solidFill>
                <a:latin typeface="Arial" panose="020B0604020202020204" pitchFamily="34" charset="0"/>
                <a:cs typeface="Arial" panose="020B0604020202020204" pitchFamily="34" charset="0"/>
              </a:rPr>
              <a:t>Type </a:t>
            </a:r>
            <a:r>
              <a:rPr lang="en-AU" sz="2400" dirty="0" smtClean="0">
                <a:solidFill>
                  <a:schemeClr val="tx1">
                    <a:lumMod val="75000"/>
                    <a:lumOff val="25000"/>
                  </a:schemeClr>
                </a:solidFill>
                <a:latin typeface="Arial" panose="020B0604020202020204" pitchFamily="34" charset="0"/>
                <a:cs typeface="Arial" panose="020B0604020202020204" pitchFamily="34" charset="0"/>
              </a:rPr>
              <a:t>2: Skills </a:t>
            </a:r>
            <a:r>
              <a:rPr lang="en-AU" sz="2400" dirty="0">
                <a:solidFill>
                  <a:schemeClr val="tx1">
                    <a:lumMod val="75000"/>
                    <a:lumOff val="25000"/>
                  </a:schemeClr>
                </a:solidFill>
                <a:latin typeface="Arial" panose="020B0604020202020204" pitchFamily="34" charset="0"/>
                <a:cs typeface="Arial" panose="020B0604020202020204" pitchFamily="34" charset="0"/>
              </a:rPr>
              <a:t>and Applications </a:t>
            </a:r>
            <a:r>
              <a:rPr lang="en-AU" sz="2400" dirty="0" smtClean="0">
                <a:solidFill>
                  <a:schemeClr val="tx1">
                    <a:lumMod val="75000"/>
                    <a:lumOff val="25000"/>
                  </a:schemeClr>
                </a:solidFill>
                <a:latin typeface="Arial" panose="020B0604020202020204" pitchFamily="34" charset="0"/>
                <a:cs typeface="Arial" panose="020B0604020202020204" pitchFamily="34" charset="0"/>
              </a:rPr>
              <a:t>Tasks (40%)</a:t>
            </a:r>
            <a:endParaRPr lang="en-AU" sz="2400" dirty="0">
              <a:solidFill>
                <a:schemeClr val="tx1">
                  <a:lumMod val="75000"/>
                  <a:lumOff val="25000"/>
                </a:schemeClr>
              </a:solidFill>
              <a:latin typeface="Arial" panose="020B0604020202020204" pitchFamily="34" charset="0"/>
              <a:cs typeface="Arial" panose="020B0604020202020204" pitchFamily="34" charset="0"/>
            </a:endParaRPr>
          </a:p>
          <a:p>
            <a:pPr marL="0" lvl="1" indent="0">
              <a:spcBef>
                <a:spcPts val="600"/>
              </a:spcBef>
              <a:buClr>
                <a:srgbClr val="00B0F0"/>
              </a:buClr>
              <a:buNone/>
            </a:pPr>
            <a:r>
              <a:rPr lang="en-US" sz="2400" i="1" dirty="0" smtClean="0">
                <a:solidFill>
                  <a:schemeClr val="tx1">
                    <a:lumMod val="75000"/>
                    <a:lumOff val="25000"/>
                  </a:schemeClr>
                </a:solidFill>
                <a:latin typeface="Arial" panose="020B0604020202020204" pitchFamily="34" charset="0"/>
                <a:cs typeface="Arial" panose="020B0604020202020204" pitchFamily="34" charset="0"/>
              </a:rPr>
              <a:t>At least one task should involve collaborative work</a:t>
            </a:r>
          </a:p>
          <a:p>
            <a:pPr marL="0" lvl="1" indent="0">
              <a:spcBef>
                <a:spcPts val="600"/>
              </a:spcBef>
              <a:buClr>
                <a:srgbClr val="00B0F0"/>
              </a:buClr>
              <a:buNone/>
            </a:pPr>
            <a:endParaRPr lang="en-AU" sz="900" i="1" dirty="0">
              <a:solidFill>
                <a:schemeClr val="tx1">
                  <a:lumMod val="75000"/>
                  <a:lumOff val="25000"/>
                </a:schemeClr>
              </a:solidFill>
              <a:latin typeface="Arial" panose="020B0604020202020204" pitchFamily="34" charset="0"/>
              <a:cs typeface="Arial" panose="020B0604020202020204" pitchFamily="34" charset="0"/>
            </a:endParaRPr>
          </a:p>
          <a:p>
            <a:pPr marL="0" indent="0">
              <a:spcBef>
                <a:spcPts val="1800"/>
              </a:spcBef>
              <a:buNone/>
            </a:pPr>
            <a:r>
              <a:rPr lang="en-AU" sz="2400" b="1" dirty="0" smtClean="0">
                <a:solidFill>
                  <a:schemeClr val="tx1">
                    <a:lumMod val="75000"/>
                    <a:lumOff val="25000"/>
                  </a:schemeClr>
                </a:solidFill>
                <a:latin typeface="Arial" panose="020B0604020202020204" pitchFamily="34" charset="0"/>
                <a:cs typeface="Arial" panose="020B0604020202020204" pitchFamily="34" charset="0"/>
              </a:rPr>
              <a:t>External </a:t>
            </a:r>
            <a:r>
              <a:rPr lang="en-AU" sz="2400" b="1" dirty="0">
                <a:solidFill>
                  <a:schemeClr val="tx1">
                    <a:lumMod val="75000"/>
                    <a:lumOff val="25000"/>
                  </a:schemeClr>
                </a:solidFill>
                <a:latin typeface="Arial" panose="020B0604020202020204" pitchFamily="34" charset="0"/>
                <a:cs typeface="Arial" panose="020B0604020202020204" pitchFamily="34" charset="0"/>
              </a:rPr>
              <a:t>Assessment (30</a:t>
            </a:r>
            <a:r>
              <a:rPr lang="en-AU" sz="2400" b="1" dirty="0" smtClean="0">
                <a:solidFill>
                  <a:schemeClr val="tx1">
                    <a:lumMod val="75000"/>
                    <a:lumOff val="25000"/>
                  </a:schemeClr>
                </a:solidFill>
                <a:latin typeface="Arial" panose="020B0604020202020204" pitchFamily="34" charset="0"/>
                <a:cs typeface="Arial" panose="020B0604020202020204" pitchFamily="34" charset="0"/>
              </a:rPr>
              <a:t>%)</a:t>
            </a:r>
            <a:endParaRPr lang="en-AU" sz="2400" b="1" dirty="0">
              <a:solidFill>
                <a:schemeClr val="tx1">
                  <a:lumMod val="75000"/>
                  <a:lumOff val="25000"/>
                </a:schemeClr>
              </a:solidFill>
              <a:latin typeface="Arial" panose="020B0604020202020204" pitchFamily="34" charset="0"/>
              <a:cs typeface="Arial" panose="020B0604020202020204" pitchFamily="34" charset="0"/>
            </a:endParaRPr>
          </a:p>
          <a:p>
            <a:pPr marL="0" lvl="1">
              <a:spcBef>
                <a:spcPts val="600"/>
              </a:spcBef>
              <a:buClr>
                <a:srgbClr val="00B0F0"/>
              </a:buClr>
              <a:buFont typeface="Wingdings" panose="05000000000000000000" pitchFamily="2" charset="2"/>
              <a:buChar char="§"/>
            </a:pPr>
            <a:r>
              <a:rPr lang="en-AU" sz="2400" dirty="0">
                <a:solidFill>
                  <a:schemeClr val="tx1">
                    <a:lumMod val="75000"/>
                    <a:lumOff val="25000"/>
                  </a:schemeClr>
                </a:solidFill>
                <a:latin typeface="Arial" panose="020B0604020202020204" pitchFamily="34" charset="0"/>
                <a:cs typeface="Arial" panose="020B0604020202020204" pitchFamily="34" charset="0"/>
              </a:rPr>
              <a:t>Assessment Type 3: Examination </a:t>
            </a:r>
            <a:r>
              <a:rPr lang="en-AU" sz="2400" dirty="0" smtClean="0">
                <a:solidFill>
                  <a:schemeClr val="tx1">
                    <a:lumMod val="75000"/>
                    <a:lumOff val="25000"/>
                  </a:schemeClr>
                </a:solidFill>
                <a:latin typeface="Arial" panose="020B0604020202020204" pitchFamily="34" charset="0"/>
                <a:cs typeface="Arial" panose="020B0604020202020204" pitchFamily="34" charset="0"/>
              </a:rPr>
              <a:t>(2 hours)</a:t>
            </a:r>
            <a:r>
              <a:rPr lang="en-AU" sz="2400" dirty="0">
                <a:solidFill>
                  <a:schemeClr val="tx1">
                    <a:lumMod val="75000"/>
                    <a:lumOff val="25000"/>
                  </a:schemeClr>
                </a:solidFill>
                <a:latin typeface="Arial" panose="020B0604020202020204" pitchFamily="34" charset="0"/>
                <a:cs typeface="Arial" panose="020B0604020202020204" pitchFamily="34" charset="0"/>
              </a:rPr>
              <a:t>	</a:t>
            </a:r>
            <a:r>
              <a:rPr lang="en-AU" sz="2400" dirty="0" smtClean="0">
                <a:solidFill>
                  <a:schemeClr val="tx1">
                    <a:lumMod val="75000"/>
                    <a:lumOff val="25000"/>
                  </a:schemeClr>
                </a:solidFill>
                <a:latin typeface="Arial" panose="020B0604020202020204" pitchFamily="34" charset="0"/>
                <a:cs typeface="Arial" panose="020B0604020202020204" pitchFamily="34" charset="0"/>
              </a:rPr>
              <a:t>					or </a:t>
            </a:r>
          </a:p>
          <a:p>
            <a:pPr marL="0" lvl="1" indent="0">
              <a:spcBef>
                <a:spcPts val="600"/>
              </a:spcBef>
              <a:buClr>
                <a:srgbClr val="00B0F0"/>
              </a:buClr>
              <a:buNone/>
            </a:pPr>
            <a:r>
              <a:rPr lang="en-AU" sz="2400" dirty="0">
                <a:solidFill>
                  <a:schemeClr val="tx1">
                    <a:lumMod val="75000"/>
                    <a:lumOff val="25000"/>
                  </a:schemeClr>
                </a:solidFill>
                <a:latin typeface="Arial" panose="020B0604020202020204" pitchFamily="34" charset="0"/>
                <a:cs typeface="Arial" panose="020B0604020202020204" pitchFamily="34" charset="0"/>
              </a:rPr>
              <a:t>	</a:t>
            </a:r>
            <a:r>
              <a:rPr lang="en-AU" sz="2400" dirty="0" smtClean="0">
                <a:solidFill>
                  <a:schemeClr val="tx1">
                    <a:lumMod val="75000"/>
                    <a:lumOff val="25000"/>
                  </a:schemeClr>
                </a:solidFill>
                <a:latin typeface="Arial" panose="020B0604020202020204" pitchFamily="34" charset="0"/>
                <a:cs typeface="Arial" panose="020B0604020202020204" pitchFamily="34" charset="0"/>
              </a:rPr>
              <a:t>		  Earth Systems Study</a:t>
            </a:r>
            <a:endParaRPr lang="en-AU"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08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000" y="620688"/>
            <a:ext cx="9180000" cy="792088"/>
          </a:xfrm>
        </p:spPr>
        <p:txBody>
          <a:bodyPr anchor="ctr">
            <a:noAutofit/>
          </a:bodyPr>
          <a:lstStyle/>
          <a:p>
            <a:pPr>
              <a:lnSpc>
                <a:spcPts val="4700"/>
              </a:lnSpc>
            </a:pPr>
            <a:r>
              <a:rPr lang="en-US" sz="3600" b="1" spc="-150" dirty="0">
                <a:solidFill>
                  <a:schemeClr val="tx1"/>
                </a:solidFill>
                <a:latin typeface="Century Gothic" panose="020B0502020202020204" pitchFamily="34" charset="0"/>
              </a:rPr>
              <a:t>Assessment Scope and Requirements</a:t>
            </a:r>
            <a:r>
              <a:rPr lang="en-AU" sz="3600" b="1" spc="-150" dirty="0" smtClean="0">
                <a:solidFill>
                  <a:schemeClr val="tx1"/>
                </a:solidFill>
                <a:latin typeface="Century Gothic" panose="020B0502020202020204" pitchFamily="34" charset="0"/>
              </a:rPr>
              <a:t/>
            </a:r>
            <a:br>
              <a:rPr lang="en-AU" sz="3600" b="1" spc="-150" dirty="0" smtClean="0">
                <a:solidFill>
                  <a:schemeClr val="tx1"/>
                </a:solidFill>
                <a:latin typeface="Century Gothic" panose="020B0502020202020204" pitchFamily="34" charset="0"/>
              </a:rPr>
            </a:br>
            <a:endParaRPr lang="en-AU" sz="36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457200" y="1124744"/>
            <a:ext cx="8229600" cy="4248472"/>
          </a:xfrm>
        </p:spPr>
        <p:txBody>
          <a:bodyPr>
            <a:noAutofit/>
          </a:bodyPr>
          <a:lstStyle/>
          <a:p>
            <a:pPr marL="0" indent="0">
              <a:spcBef>
                <a:spcPts val="600"/>
              </a:spcBef>
              <a:buNone/>
            </a:pPr>
            <a:r>
              <a:rPr lang="en-US" sz="2400" b="1" smtClean="0">
                <a:solidFill>
                  <a:schemeClr val="tx1">
                    <a:lumMod val="75000"/>
                    <a:lumOff val="25000"/>
                  </a:schemeClr>
                </a:solidFill>
                <a:latin typeface="Arial" panose="020B0604020202020204" pitchFamily="34" charset="0"/>
                <a:cs typeface="Arial" panose="020B0604020202020204" pitchFamily="34" charset="0"/>
              </a:rPr>
              <a:t>Agriculture: 7 </a:t>
            </a:r>
            <a:r>
              <a:rPr lang="en-US" sz="2400" b="1" dirty="0" smtClean="0">
                <a:solidFill>
                  <a:schemeClr val="tx1">
                    <a:lumMod val="75000"/>
                    <a:lumOff val="25000"/>
                  </a:schemeClr>
                </a:solidFill>
                <a:latin typeface="Arial" panose="020B0604020202020204" pitchFamily="34" charset="0"/>
                <a:cs typeface="Arial" panose="020B0604020202020204" pitchFamily="34" charset="0"/>
              </a:rPr>
              <a:t>assessments </a:t>
            </a:r>
            <a:r>
              <a:rPr lang="en-US" sz="2400" b="1" i="1" dirty="0" smtClean="0">
                <a:solidFill>
                  <a:schemeClr val="tx1">
                    <a:lumMod val="75000"/>
                    <a:lumOff val="25000"/>
                  </a:schemeClr>
                </a:solidFill>
                <a:latin typeface="Arial" panose="020B0604020202020204" pitchFamily="34" charset="0"/>
                <a:cs typeface="Arial" panose="020B0604020202020204" pitchFamily="34" charset="0"/>
              </a:rPr>
              <a:t>including</a:t>
            </a:r>
            <a:r>
              <a:rPr lang="en-US" sz="2400" b="1" dirty="0" smtClean="0">
                <a:solidFill>
                  <a:schemeClr val="tx1">
                    <a:lumMod val="75000"/>
                    <a:lumOff val="25000"/>
                  </a:schemeClr>
                </a:solidFill>
                <a:latin typeface="Arial" panose="020B0604020202020204" pitchFamily="34" charset="0"/>
                <a:cs typeface="Arial" panose="020B0604020202020204" pitchFamily="34" charset="0"/>
              </a:rPr>
              <a:t> external</a:t>
            </a:r>
          </a:p>
          <a:p>
            <a:pPr marL="0" indent="0">
              <a:spcBef>
                <a:spcPts val="600"/>
              </a:spcBef>
              <a:buNone/>
            </a:pPr>
            <a:endParaRPr lang="en-AU" sz="900" b="1"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spcBef>
                <a:spcPts val="0"/>
              </a:spcBef>
              <a:buNone/>
            </a:pPr>
            <a:r>
              <a:rPr lang="en-AU" sz="2400" b="1" dirty="0">
                <a:solidFill>
                  <a:schemeClr val="tx1">
                    <a:lumMod val="75000"/>
                    <a:lumOff val="25000"/>
                  </a:schemeClr>
                </a:solidFill>
                <a:latin typeface="Arial" panose="020B0604020202020204" pitchFamily="34" charset="0"/>
                <a:cs typeface="Arial" panose="020B0604020202020204" pitchFamily="34" charset="0"/>
              </a:rPr>
              <a:t>School Assessment (70%)</a:t>
            </a:r>
          </a:p>
          <a:p>
            <a:pPr marL="0" lvl="1">
              <a:spcBef>
                <a:spcPts val="600"/>
              </a:spcBef>
              <a:buClr>
                <a:srgbClr val="00B0F0"/>
              </a:buClr>
              <a:buFont typeface="Wingdings" panose="05000000000000000000" pitchFamily="2" charset="2"/>
              <a:buChar char="§"/>
            </a:pPr>
            <a:r>
              <a:rPr lang="en-AU" sz="2400" dirty="0">
                <a:solidFill>
                  <a:schemeClr val="tx1">
                    <a:lumMod val="75000"/>
                    <a:lumOff val="25000"/>
                  </a:schemeClr>
                </a:solidFill>
                <a:latin typeface="Arial" panose="020B0604020202020204" pitchFamily="34" charset="0"/>
                <a:cs typeface="Arial" panose="020B0604020202020204" pitchFamily="34" charset="0"/>
              </a:rPr>
              <a:t>Assessment Type 1: Agricultural Reports (30%)</a:t>
            </a:r>
          </a:p>
          <a:p>
            <a:pPr marL="0" lvl="1">
              <a:spcBef>
                <a:spcPts val="600"/>
              </a:spcBef>
              <a:buClr>
                <a:srgbClr val="00B0F0"/>
              </a:buClr>
              <a:buFont typeface="Wingdings" panose="05000000000000000000" pitchFamily="2" charset="2"/>
              <a:buChar char="§"/>
            </a:pPr>
            <a:r>
              <a:rPr lang="en-AU" sz="2400" dirty="0">
                <a:solidFill>
                  <a:schemeClr val="tx1">
                    <a:lumMod val="75000"/>
                    <a:lumOff val="25000"/>
                  </a:schemeClr>
                </a:solidFill>
                <a:latin typeface="Arial" panose="020B0604020202020204" pitchFamily="34" charset="0"/>
                <a:cs typeface="Arial" panose="020B0604020202020204" pitchFamily="34" charset="0"/>
              </a:rPr>
              <a:t>Assessment Type 2: Applications (40%)</a:t>
            </a:r>
          </a:p>
          <a:p>
            <a:pPr marL="0" lvl="1" indent="0">
              <a:spcBef>
                <a:spcPts val="600"/>
              </a:spcBef>
              <a:buClr>
                <a:srgbClr val="00B0F0"/>
              </a:buClr>
              <a:buNone/>
            </a:pPr>
            <a:r>
              <a:rPr lang="en-US" sz="2400" i="1" dirty="0">
                <a:solidFill>
                  <a:schemeClr val="tx1">
                    <a:lumMod val="75000"/>
                    <a:lumOff val="25000"/>
                  </a:schemeClr>
                </a:solidFill>
                <a:latin typeface="Arial" panose="020B0604020202020204" pitchFamily="34" charset="0"/>
                <a:cs typeface="Arial" panose="020B0604020202020204" pitchFamily="34" charset="0"/>
              </a:rPr>
              <a:t>   At least one task should involve collaborative work</a:t>
            </a:r>
          </a:p>
          <a:p>
            <a:pPr marL="0" lvl="1" indent="0">
              <a:spcBef>
                <a:spcPts val="600"/>
              </a:spcBef>
              <a:buClr>
                <a:srgbClr val="00B0F0"/>
              </a:buClr>
              <a:buNone/>
            </a:pPr>
            <a:endParaRPr lang="en-AU" sz="900" i="1" dirty="0">
              <a:solidFill>
                <a:schemeClr val="tx1">
                  <a:lumMod val="75000"/>
                  <a:lumOff val="25000"/>
                </a:schemeClr>
              </a:solidFill>
              <a:latin typeface="Arial" panose="020B0604020202020204" pitchFamily="34" charset="0"/>
              <a:cs typeface="Arial" panose="020B0604020202020204" pitchFamily="34" charset="0"/>
            </a:endParaRPr>
          </a:p>
          <a:p>
            <a:pPr marL="0" indent="0">
              <a:spcBef>
                <a:spcPts val="0"/>
              </a:spcBef>
              <a:buNone/>
            </a:pPr>
            <a:r>
              <a:rPr lang="en-AU" sz="2400" b="1" dirty="0">
                <a:solidFill>
                  <a:schemeClr val="tx1">
                    <a:lumMod val="75000"/>
                    <a:lumOff val="25000"/>
                  </a:schemeClr>
                </a:solidFill>
                <a:latin typeface="Arial" panose="020B0604020202020204" pitchFamily="34" charset="0"/>
                <a:cs typeface="Arial" panose="020B0604020202020204" pitchFamily="34" charset="0"/>
              </a:rPr>
              <a:t>External Assessment (30%)</a:t>
            </a:r>
          </a:p>
          <a:p>
            <a:pPr marL="0" lvl="1">
              <a:spcBef>
                <a:spcPts val="600"/>
              </a:spcBef>
              <a:buClr>
                <a:srgbClr val="00B0F0"/>
              </a:buClr>
              <a:buFont typeface="Wingdings" panose="05000000000000000000" pitchFamily="2" charset="2"/>
              <a:buChar char="§"/>
            </a:pPr>
            <a:r>
              <a:rPr lang="en-AU" sz="2400" dirty="0">
                <a:solidFill>
                  <a:schemeClr val="tx1">
                    <a:lumMod val="75000"/>
                    <a:lumOff val="25000"/>
                  </a:schemeClr>
                </a:solidFill>
                <a:latin typeface="Arial" panose="020B0604020202020204" pitchFamily="34" charset="0"/>
                <a:cs typeface="Arial" panose="020B0604020202020204" pitchFamily="34" charset="0"/>
              </a:rPr>
              <a:t>Assessment Type 3: </a:t>
            </a:r>
          </a:p>
          <a:p>
            <a:pPr marL="274320" lvl="2" indent="0">
              <a:spcBef>
                <a:spcPts val="600"/>
              </a:spcBef>
              <a:buClr>
                <a:srgbClr val="00B0F0"/>
              </a:buClr>
              <a:buNone/>
            </a:pPr>
            <a:r>
              <a:rPr lang="en-AU" sz="2400" dirty="0">
                <a:solidFill>
                  <a:schemeClr val="tx1">
                    <a:lumMod val="75000"/>
                    <a:lumOff val="25000"/>
                  </a:schemeClr>
                </a:solidFill>
                <a:latin typeface="Arial" panose="020B0604020202020204" pitchFamily="34" charset="0"/>
                <a:cs typeface="Arial" panose="020B0604020202020204" pitchFamily="34" charset="0"/>
              </a:rPr>
              <a:t>Production Investigation (Agricultural Production)</a:t>
            </a:r>
          </a:p>
          <a:p>
            <a:pPr marL="274320" lvl="2" indent="0" algn="ctr">
              <a:spcBef>
                <a:spcPts val="0"/>
              </a:spcBef>
              <a:buClr>
                <a:srgbClr val="00B0F0"/>
              </a:buClr>
              <a:buNone/>
            </a:pPr>
            <a:r>
              <a:rPr lang="en-US" sz="2400" i="1" dirty="0">
                <a:solidFill>
                  <a:schemeClr val="tx1">
                    <a:lumMod val="75000"/>
                    <a:lumOff val="25000"/>
                  </a:schemeClr>
                </a:solidFill>
                <a:latin typeface="Arial" panose="020B0604020202020204" pitchFamily="34" charset="0"/>
                <a:cs typeface="Arial" panose="020B0604020202020204" pitchFamily="34" charset="0"/>
              </a:rPr>
              <a:t>or</a:t>
            </a:r>
          </a:p>
          <a:p>
            <a:pPr marL="274320" lvl="2" indent="0">
              <a:spcBef>
                <a:spcPts val="0"/>
              </a:spcBef>
              <a:buClr>
                <a:srgbClr val="00B0F0"/>
              </a:buClr>
              <a:buNone/>
            </a:pPr>
            <a:r>
              <a:rPr lang="en-US" sz="2400" dirty="0">
                <a:solidFill>
                  <a:schemeClr val="tx1">
                    <a:lumMod val="75000"/>
                    <a:lumOff val="25000"/>
                  </a:schemeClr>
                </a:solidFill>
                <a:latin typeface="Arial" panose="020B0604020202020204" pitchFamily="34" charset="0"/>
                <a:cs typeface="Arial" panose="020B0604020202020204" pitchFamily="34" charset="0"/>
              </a:rPr>
              <a:t>Experimental Investigation (Agricultural Systems)</a:t>
            </a:r>
            <a:endParaRPr lang="en-AU"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9180000" cy="1260000"/>
          </a:xfrm>
        </p:spPr>
        <p:txBody>
          <a:bodyPr anchor="ctr">
            <a:noAutofit/>
          </a:bodyPr>
          <a:lstStyle/>
          <a:p>
            <a:pPr>
              <a:lnSpc>
                <a:spcPts val="4700"/>
              </a:lnSpc>
              <a:spcBef>
                <a:spcPts val="1200"/>
              </a:spcBef>
            </a:pPr>
            <a:r>
              <a:rPr lang="en-US" sz="4000" b="1" spc="-150" dirty="0" smtClean="0">
                <a:solidFill>
                  <a:schemeClr val="tx1"/>
                </a:solidFill>
                <a:latin typeface="Century Gothic" panose="020B0502020202020204" pitchFamily="34" charset="0"/>
              </a:rPr>
              <a:t>Assessment Type 1: </a:t>
            </a:r>
            <a:br>
              <a:rPr lang="en-US" sz="4000" b="1" spc="-150" dirty="0" smtClean="0">
                <a:solidFill>
                  <a:schemeClr val="tx1"/>
                </a:solidFill>
                <a:latin typeface="Century Gothic" panose="020B0502020202020204" pitchFamily="34" charset="0"/>
              </a:rPr>
            </a:br>
            <a:r>
              <a:rPr lang="en-US" sz="4000" dirty="0" smtClean="0">
                <a:solidFill>
                  <a:schemeClr val="tx1">
                    <a:lumMod val="75000"/>
                    <a:lumOff val="25000"/>
                  </a:schemeClr>
                </a:solidFill>
                <a:latin typeface="Arial" panose="020B0604020202020204" pitchFamily="34" charset="0"/>
                <a:cs typeface="Arial" panose="020B0604020202020204" pitchFamily="34" charset="0"/>
              </a:rPr>
              <a:t>Investigations </a:t>
            </a:r>
            <a:r>
              <a:rPr lang="en-US" sz="4000" dirty="0">
                <a:solidFill>
                  <a:schemeClr val="tx1">
                    <a:lumMod val="75000"/>
                    <a:lumOff val="25000"/>
                  </a:schemeClr>
                </a:solidFill>
                <a:latin typeface="Arial" panose="020B0604020202020204" pitchFamily="34" charset="0"/>
                <a:cs typeface="Arial" panose="020B0604020202020204" pitchFamily="34" charset="0"/>
              </a:rPr>
              <a:t>Folio </a:t>
            </a:r>
            <a:endParaRPr lang="en-AU" sz="40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323528" y="1232756"/>
            <a:ext cx="7992888" cy="4392488"/>
          </a:xfrm>
        </p:spPr>
        <p:txBody>
          <a:bodyPr>
            <a:noAutofit/>
          </a:bodyPr>
          <a:lstStyle/>
          <a:p>
            <a:pPr marL="0" indent="0">
              <a:spcBef>
                <a:spcPts val="500"/>
              </a:spcBef>
              <a:buNone/>
            </a:pPr>
            <a:r>
              <a:rPr lang="en-US" sz="3400" dirty="0" smtClean="0">
                <a:solidFill>
                  <a:schemeClr val="tx1">
                    <a:lumMod val="75000"/>
                    <a:lumOff val="25000"/>
                  </a:schemeClr>
                </a:solidFill>
                <a:latin typeface="Arial" panose="020B0604020202020204" pitchFamily="34" charset="0"/>
                <a:cs typeface="Arial" panose="020B0604020202020204" pitchFamily="34" charset="0"/>
              </a:rPr>
              <a:t>At </a:t>
            </a:r>
            <a:r>
              <a:rPr lang="en-US" sz="3400" dirty="0">
                <a:solidFill>
                  <a:schemeClr val="tx1">
                    <a:lumMod val="75000"/>
                    <a:lumOff val="25000"/>
                  </a:schemeClr>
                </a:solidFill>
                <a:latin typeface="Arial" panose="020B0604020202020204" pitchFamily="34" charset="0"/>
                <a:cs typeface="Arial" panose="020B0604020202020204" pitchFamily="34" charset="0"/>
              </a:rPr>
              <a:t>least </a:t>
            </a:r>
            <a:r>
              <a:rPr lang="en-US" sz="3400" dirty="0" smtClean="0">
                <a:solidFill>
                  <a:schemeClr val="tx1">
                    <a:lumMod val="75000"/>
                    <a:lumOff val="25000"/>
                  </a:schemeClr>
                </a:solidFill>
                <a:latin typeface="Arial" panose="020B0604020202020204" pitchFamily="34" charset="0"/>
                <a:cs typeface="Arial" panose="020B0604020202020204" pitchFamily="34" charset="0"/>
              </a:rPr>
              <a:t>two practical investigations</a:t>
            </a:r>
          </a:p>
          <a:p>
            <a:pPr marL="808038" indent="-366713">
              <a:spcBef>
                <a:spcPts val="500"/>
              </a:spcBef>
              <a:buFont typeface="Courier New" panose="02070309020205020404" pitchFamily="49" charset="0"/>
              <a:buChar char="o"/>
            </a:pPr>
            <a:r>
              <a:rPr lang="en-US" sz="3400" dirty="0" smtClean="0">
                <a:solidFill>
                  <a:schemeClr val="tx1">
                    <a:lumMod val="75000"/>
                    <a:lumOff val="25000"/>
                  </a:schemeClr>
                </a:solidFill>
                <a:latin typeface="Arial" panose="020B0604020202020204" pitchFamily="34" charset="0"/>
                <a:cs typeface="Arial" panose="020B0604020202020204" pitchFamily="34" charset="0"/>
              </a:rPr>
              <a:t>Investigate a question for which the outcome is uncertain*</a:t>
            </a:r>
          </a:p>
          <a:p>
            <a:pPr marL="808038" indent="-366713">
              <a:spcBef>
                <a:spcPts val="500"/>
              </a:spcBef>
              <a:buFont typeface="Courier New" panose="02070309020205020404" pitchFamily="49" charset="0"/>
              <a:buChar char="o"/>
            </a:pPr>
            <a:r>
              <a:rPr lang="en-US" sz="3400" dirty="0">
                <a:solidFill>
                  <a:schemeClr val="tx1">
                    <a:lumMod val="75000"/>
                    <a:lumOff val="25000"/>
                  </a:schemeClr>
                </a:solidFill>
                <a:latin typeface="Arial" panose="020B0604020202020204" pitchFamily="34" charset="0"/>
                <a:cs typeface="Arial" panose="020B0604020202020204" pitchFamily="34" charset="0"/>
              </a:rPr>
              <a:t>Deconstruct a </a:t>
            </a:r>
            <a:r>
              <a:rPr lang="en-US" sz="3400" dirty="0" smtClean="0">
                <a:solidFill>
                  <a:schemeClr val="tx1">
                    <a:lumMod val="75000"/>
                    <a:lumOff val="25000"/>
                  </a:schemeClr>
                </a:solidFill>
                <a:latin typeface="Arial" panose="020B0604020202020204" pitchFamily="34" charset="0"/>
                <a:cs typeface="Arial" panose="020B0604020202020204" pitchFamily="34" charset="0"/>
              </a:rPr>
              <a:t>problem*</a:t>
            </a:r>
            <a:endParaRPr lang="en-US" sz="3400" dirty="0">
              <a:solidFill>
                <a:schemeClr val="tx1">
                  <a:lumMod val="75000"/>
                  <a:lumOff val="25000"/>
                </a:schemeClr>
              </a:solidFill>
              <a:latin typeface="Arial" panose="020B0604020202020204" pitchFamily="34" charset="0"/>
              <a:cs typeface="Arial" panose="020B0604020202020204" pitchFamily="34" charset="0"/>
            </a:endParaRPr>
          </a:p>
          <a:p>
            <a:pPr marL="808038" indent="-366713">
              <a:spcBef>
                <a:spcPts val="500"/>
              </a:spcBef>
              <a:buFont typeface="Courier New" panose="02070309020205020404" pitchFamily="49" charset="0"/>
              <a:buChar char="o"/>
            </a:pPr>
            <a:r>
              <a:rPr lang="en-US" sz="3400" dirty="0" smtClean="0">
                <a:solidFill>
                  <a:schemeClr val="tx1">
                    <a:lumMod val="75000"/>
                    <a:lumOff val="25000"/>
                  </a:schemeClr>
                </a:solidFill>
                <a:latin typeface="Arial" panose="020B0604020202020204" pitchFamily="34" charset="0"/>
                <a:cs typeface="Arial" panose="020B0604020202020204" pitchFamily="34" charset="0"/>
              </a:rPr>
              <a:t>Specifications </a:t>
            </a:r>
            <a:r>
              <a:rPr lang="en-US" sz="3400" dirty="0">
                <a:solidFill>
                  <a:schemeClr val="tx1">
                    <a:lumMod val="75000"/>
                    <a:lumOff val="25000"/>
                  </a:schemeClr>
                </a:solidFill>
                <a:latin typeface="Arial" panose="020B0604020202020204" pitchFamily="34" charset="0"/>
                <a:cs typeface="Arial" panose="020B0604020202020204" pitchFamily="34" charset="0"/>
              </a:rPr>
              <a:t>for a report</a:t>
            </a:r>
          </a:p>
          <a:p>
            <a:pPr marL="808038" indent="-366713">
              <a:spcBef>
                <a:spcPts val="500"/>
              </a:spcBef>
              <a:buFont typeface="Courier New" panose="02070309020205020404" pitchFamily="49" charset="0"/>
              <a:buChar char="o"/>
            </a:pPr>
            <a:r>
              <a:rPr lang="en-US" sz="3400" dirty="0">
                <a:solidFill>
                  <a:schemeClr val="tx1">
                    <a:lumMod val="75000"/>
                    <a:lumOff val="25000"/>
                  </a:schemeClr>
                </a:solidFill>
                <a:latin typeface="Arial" panose="020B0604020202020204" pitchFamily="34" charset="0"/>
                <a:cs typeface="Arial" panose="020B0604020202020204" pitchFamily="34" charset="0"/>
              </a:rPr>
              <a:t>Maximum word count </a:t>
            </a:r>
            <a:r>
              <a:rPr lang="en-US" sz="3400" dirty="0" smtClean="0">
                <a:solidFill>
                  <a:schemeClr val="tx1">
                    <a:lumMod val="75000"/>
                    <a:lumOff val="25000"/>
                  </a:schemeClr>
                </a:solidFill>
                <a:latin typeface="Arial" panose="020B0604020202020204" pitchFamily="34" charset="0"/>
                <a:cs typeface="Arial" panose="020B0604020202020204" pitchFamily="34" charset="0"/>
              </a:rPr>
              <a:t>1500</a:t>
            </a:r>
          </a:p>
          <a:p>
            <a:pPr marL="1257300" indent="-1257300">
              <a:spcBef>
                <a:spcPts val="500"/>
              </a:spcBef>
              <a:buNone/>
            </a:pPr>
            <a:r>
              <a:rPr lang="en-US" sz="3400" dirty="0" smtClean="0">
                <a:solidFill>
                  <a:schemeClr val="tx1">
                    <a:lumMod val="75000"/>
                    <a:lumOff val="25000"/>
                  </a:schemeClr>
                </a:solidFill>
                <a:latin typeface="Arial" panose="020B0604020202020204" pitchFamily="34" charset="0"/>
                <a:cs typeface="Arial" panose="020B0604020202020204" pitchFamily="34" charset="0"/>
              </a:rPr>
              <a:t>Note: </a:t>
            </a:r>
            <a:r>
              <a:rPr lang="en-US" sz="3400" i="1" dirty="0" smtClean="0">
                <a:solidFill>
                  <a:schemeClr val="tx1">
                    <a:lumMod val="75000"/>
                    <a:lumOff val="25000"/>
                  </a:schemeClr>
                </a:solidFill>
                <a:latin typeface="Arial" panose="020B0604020202020204" pitchFamily="34" charset="0"/>
                <a:cs typeface="Arial" panose="020B0604020202020204" pitchFamily="34" charset="0"/>
              </a:rPr>
              <a:t>Sections outside word count are       still assessable.</a:t>
            </a:r>
            <a:endParaRPr lang="en-US" sz="3400" i="1" dirty="0">
              <a:solidFill>
                <a:schemeClr val="tx1">
                  <a:lumMod val="75000"/>
                  <a:lumOff val="25000"/>
                </a:schemeClr>
              </a:solidFill>
              <a:latin typeface="Arial" panose="020B0604020202020204" pitchFamily="34" charset="0"/>
              <a:cs typeface="Arial" panose="020B0604020202020204" pitchFamily="34" charset="0"/>
            </a:endParaRPr>
          </a:p>
          <a:p>
            <a:pPr lvl="8"/>
            <a:endParaRPr lang="en-US" dirty="0">
              <a:solidFill>
                <a:schemeClr val="tx1">
                  <a:lumMod val="75000"/>
                  <a:lumOff val="25000"/>
                </a:schemeClr>
              </a:solidFill>
              <a:latin typeface="Arial" panose="020B0604020202020204" pitchFamily="34" charset="0"/>
            </a:endParaRPr>
          </a:p>
          <a:p>
            <a:endParaRPr lang="en-AU" dirty="0">
              <a:solidFill>
                <a:schemeClr val="tx1">
                  <a:lumMod val="75000"/>
                  <a:lumOff val="25000"/>
                </a:schemeClr>
              </a:solidFill>
            </a:endParaRPr>
          </a:p>
        </p:txBody>
      </p:sp>
    </p:spTree>
    <p:extLst>
      <p:ext uri="{BB962C8B-B14F-4D97-AF65-F5344CB8AC3E}">
        <p14:creationId xmlns:p14="http://schemas.microsoft.com/office/powerpoint/2010/main" val="18056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8760"/>
            <a:ext cx="9180000" cy="1260000"/>
          </a:xfrm>
        </p:spPr>
        <p:txBody>
          <a:bodyPr anchor="ctr">
            <a:noAutofit/>
          </a:bodyPr>
          <a:lstStyle/>
          <a:p>
            <a:pPr>
              <a:lnSpc>
                <a:spcPts val="4700"/>
              </a:lnSpc>
            </a:pPr>
            <a:r>
              <a:rPr lang="en-US" sz="4000" b="1" spc="-150" dirty="0" smtClean="0">
                <a:solidFill>
                  <a:schemeClr val="tx1"/>
                </a:solidFill>
                <a:latin typeface="Century Gothic" panose="020B0502020202020204" pitchFamily="34" charset="0"/>
              </a:rPr>
              <a:t>Assessment Type 1: </a:t>
            </a:r>
            <a:br>
              <a:rPr lang="en-US" sz="4000" b="1" spc="-150" dirty="0" smtClean="0">
                <a:solidFill>
                  <a:schemeClr val="tx1"/>
                </a:solidFill>
                <a:latin typeface="Century Gothic" panose="020B0502020202020204" pitchFamily="34" charset="0"/>
              </a:rPr>
            </a:br>
            <a:r>
              <a:rPr lang="en-US" sz="4000" dirty="0" smtClean="0">
                <a:solidFill>
                  <a:schemeClr val="tx1">
                    <a:lumMod val="75000"/>
                    <a:lumOff val="25000"/>
                  </a:schemeClr>
                </a:solidFill>
                <a:latin typeface="Arial" panose="020B0604020202020204" pitchFamily="34" charset="0"/>
                <a:cs typeface="Arial" panose="020B0604020202020204" pitchFamily="34" charset="0"/>
              </a:rPr>
              <a:t>Investigations </a:t>
            </a:r>
            <a:r>
              <a:rPr lang="en-US" sz="4000" dirty="0">
                <a:solidFill>
                  <a:schemeClr val="tx1">
                    <a:lumMod val="75000"/>
                    <a:lumOff val="25000"/>
                  </a:schemeClr>
                </a:solidFill>
                <a:latin typeface="Arial" panose="020B0604020202020204" pitchFamily="34" charset="0"/>
                <a:cs typeface="Arial" panose="020B0604020202020204" pitchFamily="34" charset="0"/>
              </a:rPr>
              <a:t>Folio </a:t>
            </a:r>
            <a:endParaRPr lang="en-AU" sz="40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179512" y="1124744"/>
            <a:ext cx="8640960" cy="4824536"/>
          </a:xfrm>
        </p:spPr>
        <p:txBody>
          <a:bodyPr>
            <a:noAutofit/>
          </a:bodyPr>
          <a:lstStyle/>
          <a:p>
            <a:pPr marL="0" indent="0">
              <a:spcBef>
                <a:spcPts val="500"/>
              </a:spcBef>
              <a:buNone/>
            </a:pPr>
            <a:r>
              <a:rPr lang="en-US" sz="2500" dirty="0" smtClean="0">
                <a:solidFill>
                  <a:schemeClr val="tx1">
                    <a:lumMod val="75000"/>
                    <a:lumOff val="25000"/>
                  </a:schemeClr>
                </a:solidFill>
                <a:latin typeface="Arial" panose="020B0604020202020204" pitchFamily="34" charset="0"/>
                <a:cs typeface="Arial" panose="020B0604020202020204" pitchFamily="34" charset="0"/>
              </a:rPr>
              <a:t>One </a:t>
            </a:r>
            <a:r>
              <a:rPr lang="en-US" sz="2500" dirty="0">
                <a:solidFill>
                  <a:schemeClr val="tx1">
                    <a:lumMod val="75000"/>
                    <a:lumOff val="25000"/>
                  </a:schemeClr>
                </a:solidFill>
                <a:latin typeface="Arial" panose="020B0604020202020204" pitchFamily="34" charset="0"/>
                <a:cs typeface="Arial" panose="020B0604020202020204" pitchFamily="34" charset="0"/>
              </a:rPr>
              <a:t>investigation with focus on Science as a Human </a:t>
            </a:r>
            <a:r>
              <a:rPr lang="en-US" sz="2500" dirty="0" smtClean="0">
                <a:solidFill>
                  <a:schemeClr val="tx1">
                    <a:lumMod val="75000"/>
                    <a:lumOff val="25000"/>
                  </a:schemeClr>
                </a:solidFill>
                <a:latin typeface="Arial" panose="020B0604020202020204" pitchFamily="34" charset="0"/>
                <a:cs typeface="Arial" panose="020B0604020202020204" pitchFamily="34" charset="0"/>
              </a:rPr>
              <a:t>Endeavour in which students …</a:t>
            </a:r>
            <a:r>
              <a:rPr lang="en-US" sz="2500" b="1" i="1" dirty="0" smtClean="0">
                <a:solidFill>
                  <a:schemeClr val="tx1">
                    <a:lumMod val="75000"/>
                    <a:lumOff val="25000"/>
                  </a:schemeClr>
                </a:solidFill>
                <a:latin typeface="Arial" panose="020B0604020202020204" pitchFamily="34" charset="0"/>
                <a:cs typeface="Arial" panose="020B0604020202020204" pitchFamily="34" charset="0"/>
              </a:rPr>
              <a:t>explore </a:t>
            </a:r>
            <a:r>
              <a:rPr lang="en-US" sz="2500" b="1" i="1" dirty="0">
                <a:solidFill>
                  <a:schemeClr val="tx1">
                    <a:lumMod val="75000"/>
                    <a:lumOff val="25000"/>
                  </a:schemeClr>
                </a:solidFill>
                <a:latin typeface="Arial" panose="020B0604020202020204" pitchFamily="34" charset="0"/>
                <a:cs typeface="Arial" panose="020B0604020202020204" pitchFamily="34" charset="0"/>
              </a:rPr>
              <a:t>and understand</a:t>
            </a:r>
          </a:p>
          <a:p>
            <a:pPr marL="808038" indent="-366713">
              <a:spcBef>
                <a:spcPts val="500"/>
              </a:spcBef>
              <a:buFont typeface="Courier New" panose="02070309020205020404" pitchFamily="49" charset="0"/>
              <a:buChar char="o"/>
            </a:pPr>
            <a:r>
              <a:rPr lang="en-US" sz="2500" dirty="0">
                <a:solidFill>
                  <a:schemeClr val="tx1">
                    <a:lumMod val="75000"/>
                    <a:lumOff val="25000"/>
                  </a:schemeClr>
                </a:solidFill>
                <a:latin typeface="Arial" panose="020B0604020202020204" pitchFamily="34" charset="0"/>
                <a:cs typeface="Arial" panose="020B0604020202020204" pitchFamily="34" charset="0"/>
              </a:rPr>
              <a:t>Introduction</a:t>
            </a:r>
          </a:p>
          <a:p>
            <a:pPr marL="808038" indent="-366713">
              <a:spcBef>
                <a:spcPts val="500"/>
              </a:spcBef>
              <a:buFont typeface="Courier New" panose="02070309020205020404" pitchFamily="49" charset="0"/>
              <a:buChar char="o"/>
            </a:pPr>
            <a:r>
              <a:rPr lang="en-US" sz="2500" dirty="0">
                <a:solidFill>
                  <a:schemeClr val="tx1">
                    <a:lumMod val="75000"/>
                    <a:lumOff val="25000"/>
                  </a:schemeClr>
                </a:solidFill>
                <a:latin typeface="Arial" panose="020B0604020202020204" pitchFamily="34" charset="0"/>
                <a:cs typeface="Arial" panose="020B0604020202020204" pitchFamily="34" charset="0"/>
              </a:rPr>
              <a:t>Explanation of interaction between science and society</a:t>
            </a:r>
          </a:p>
          <a:p>
            <a:pPr marL="808038" indent="-366713">
              <a:spcBef>
                <a:spcPts val="500"/>
              </a:spcBef>
              <a:buFont typeface="Courier New" panose="02070309020205020404" pitchFamily="49" charset="0"/>
              <a:buChar char="o"/>
            </a:pPr>
            <a:r>
              <a:rPr lang="en-US" sz="2500" dirty="0">
                <a:solidFill>
                  <a:schemeClr val="tx1">
                    <a:lumMod val="75000"/>
                    <a:lumOff val="25000"/>
                  </a:schemeClr>
                </a:solidFill>
                <a:latin typeface="Arial" panose="020B0604020202020204" pitchFamily="34" charset="0"/>
                <a:cs typeface="Arial" panose="020B0604020202020204" pitchFamily="34" charset="0"/>
              </a:rPr>
              <a:t>Relevant science</a:t>
            </a:r>
          </a:p>
          <a:p>
            <a:pPr marL="808038" indent="-366713">
              <a:spcBef>
                <a:spcPts val="500"/>
              </a:spcBef>
              <a:buFont typeface="Courier New" panose="02070309020205020404" pitchFamily="49" charset="0"/>
              <a:buChar char="o"/>
            </a:pPr>
            <a:r>
              <a:rPr lang="en-US" sz="2500" dirty="0">
                <a:solidFill>
                  <a:schemeClr val="tx1">
                    <a:lumMod val="75000"/>
                    <a:lumOff val="25000"/>
                  </a:schemeClr>
                </a:solidFill>
                <a:latin typeface="Arial" panose="020B0604020202020204" pitchFamily="34" charset="0"/>
                <a:cs typeface="Arial" panose="020B0604020202020204" pitchFamily="34" charset="0"/>
              </a:rPr>
              <a:t>Impact</a:t>
            </a:r>
          </a:p>
          <a:p>
            <a:pPr marL="808038" indent="-366713">
              <a:spcBef>
                <a:spcPts val="500"/>
              </a:spcBef>
              <a:buFont typeface="Courier New" panose="02070309020205020404" pitchFamily="49" charset="0"/>
              <a:buChar char="o"/>
            </a:pPr>
            <a:r>
              <a:rPr lang="en-US" sz="2500" dirty="0">
                <a:solidFill>
                  <a:schemeClr val="tx1">
                    <a:lumMod val="75000"/>
                    <a:lumOff val="25000"/>
                  </a:schemeClr>
                </a:solidFill>
                <a:latin typeface="Arial" panose="020B0604020202020204" pitchFamily="34" charset="0"/>
                <a:cs typeface="Arial" panose="020B0604020202020204" pitchFamily="34" charset="0"/>
              </a:rPr>
              <a:t>Conclusion </a:t>
            </a:r>
            <a:endParaRPr lang="en-US" sz="2500" dirty="0" smtClean="0">
              <a:solidFill>
                <a:schemeClr val="tx1">
                  <a:lumMod val="75000"/>
                  <a:lumOff val="25000"/>
                </a:schemeClr>
              </a:solidFill>
              <a:latin typeface="Arial" panose="020B0604020202020204" pitchFamily="34" charset="0"/>
              <a:cs typeface="Arial" panose="020B0604020202020204" pitchFamily="34" charset="0"/>
            </a:endParaRPr>
          </a:p>
          <a:p>
            <a:pPr marL="808038" indent="-366713">
              <a:spcBef>
                <a:spcPts val="500"/>
              </a:spcBef>
              <a:buFont typeface="Courier New" panose="02070309020205020404" pitchFamily="49" charset="0"/>
              <a:buChar char="o"/>
            </a:pPr>
            <a:r>
              <a:rPr lang="en-US" sz="2500" dirty="0" smtClean="0">
                <a:solidFill>
                  <a:schemeClr val="tx1">
                    <a:lumMod val="75000"/>
                    <a:lumOff val="25000"/>
                  </a:schemeClr>
                </a:solidFill>
                <a:latin typeface="Arial" panose="020B0604020202020204" pitchFamily="34" charset="0"/>
                <a:cs typeface="Arial" panose="020B0604020202020204" pitchFamily="34" charset="0"/>
              </a:rPr>
              <a:t>Citations</a:t>
            </a:r>
          </a:p>
          <a:p>
            <a:pPr marL="0" indent="0">
              <a:spcBef>
                <a:spcPts val="500"/>
              </a:spcBef>
              <a:buNone/>
            </a:pPr>
            <a:r>
              <a:rPr lang="en-US" sz="2500" dirty="0" smtClean="0">
                <a:solidFill>
                  <a:schemeClr val="tx1">
                    <a:lumMod val="75000"/>
                    <a:lumOff val="25000"/>
                  </a:schemeClr>
                </a:solidFill>
                <a:latin typeface="Arial" panose="020B0604020202020204" pitchFamily="34" charset="0"/>
                <a:cs typeface="Arial" panose="020B0604020202020204" pitchFamily="34" charset="0"/>
              </a:rPr>
              <a:t>Max word count 1500 words (no source evaluation) </a:t>
            </a:r>
            <a:endParaRPr lang="en-US" sz="2500" dirty="0">
              <a:solidFill>
                <a:schemeClr val="tx1">
                  <a:lumMod val="75000"/>
                  <a:lumOff val="25000"/>
                </a:schemeClr>
              </a:solidFill>
              <a:latin typeface="Arial" panose="020B0604020202020204" pitchFamily="34" charset="0"/>
              <a:cs typeface="Arial" panose="020B0604020202020204" pitchFamily="34" charset="0"/>
            </a:endParaRPr>
          </a:p>
          <a:p>
            <a:pPr>
              <a:spcBef>
                <a:spcPts val="500"/>
              </a:spcBef>
            </a:pPr>
            <a:endParaRPr lang="en-US" sz="1800" dirty="0" smtClean="0">
              <a:solidFill>
                <a:schemeClr val="tx1">
                  <a:lumMod val="75000"/>
                  <a:lumOff val="25000"/>
                </a:schemeClr>
              </a:solidFill>
              <a:latin typeface="Arial" panose="020B0604020202020204" pitchFamily="34" charset="0"/>
              <a:cs typeface="Arial" panose="020B0604020202020204" pitchFamily="34" charset="0"/>
            </a:endParaRPr>
          </a:p>
          <a:p>
            <a:pPr lvl="8"/>
            <a:endParaRPr lang="en-US" dirty="0">
              <a:solidFill>
                <a:schemeClr val="tx1">
                  <a:lumMod val="75000"/>
                  <a:lumOff val="25000"/>
                </a:schemeClr>
              </a:solidFill>
              <a:latin typeface="Arial" panose="020B0604020202020204" pitchFamily="34" charset="0"/>
            </a:endParaRPr>
          </a:p>
          <a:p>
            <a:endParaRPr lang="en-AU" dirty="0">
              <a:solidFill>
                <a:schemeClr val="tx1">
                  <a:lumMod val="75000"/>
                  <a:lumOff val="25000"/>
                </a:schemeClr>
              </a:solidFill>
            </a:endParaRPr>
          </a:p>
        </p:txBody>
      </p:sp>
    </p:spTree>
    <p:extLst>
      <p:ext uri="{BB962C8B-B14F-4D97-AF65-F5344CB8AC3E}">
        <p14:creationId xmlns:p14="http://schemas.microsoft.com/office/powerpoint/2010/main" val="8956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pic>
        <p:nvPicPr>
          <p:cNvPr id="4" name="Picture 2" descr="http://jumpahead.education/wp-content/uploads/2015/04/bg_student_future1.jpg"/>
          <p:cNvPicPr>
            <a:picLocks noChangeAspect="1" noChangeArrowheads="1"/>
          </p:cNvPicPr>
          <p:nvPr/>
        </p:nvPicPr>
        <p:blipFill rotWithShape="1">
          <a:blip r:embed="rId4">
            <a:extLst>
              <a:ext uri="{28A0092B-C50C-407E-A947-70E740481C1C}">
                <a14:useLocalDpi xmlns:a14="http://schemas.microsoft.com/office/drawing/2010/main" val="0"/>
              </a:ext>
            </a:extLst>
          </a:blip>
          <a:srcRect l="-2" t="-332" r="6573" b="332"/>
          <a:stretch/>
        </p:blipFill>
        <p:spPr bwMode="auto">
          <a:xfrm>
            <a:off x="-36512" y="1282795"/>
            <a:ext cx="9217024" cy="461436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528" y="476672"/>
            <a:ext cx="8496944" cy="45365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600"/>
              </a:spcAft>
            </a:pPr>
            <a:r>
              <a:rPr lang="en-US" sz="4000" b="1" dirty="0" smtClean="0">
                <a:latin typeface="Century Gothic" panose="020B0502020202020204" pitchFamily="34" charset="0"/>
                <a:cs typeface="Arial" panose="020B0604020202020204" pitchFamily="34" charset="0"/>
              </a:rPr>
              <a:t>Subject renewal</a:t>
            </a:r>
            <a:endParaRPr lang="en-US" sz="3200" dirty="0" smtClean="0">
              <a:latin typeface="Arial" panose="020B0604020202020204" pitchFamily="34" charset="0"/>
              <a:cs typeface="Arial" panose="020B0604020202020204" pitchFamily="34" charset="0"/>
            </a:endParaRPr>
          </a:p>
          <a:p>
            <a:pPr marL="457200" indent="-457200" algn="l">
              <a:spcBef>
                <a:spcPts val="600"/>
              </a:spcBef>
              <a:spcAft>
                <a:spcPts val="300"/>
              </a:spcAft>
              <a:buFont typeface="Arial" panose="020B0604020202020204" pitchFamily="34" charset="0"/>
              <a:buChar char="•"/>
            </a:pPr>
            <a:r>
              <a:rPr lang="en-US" sz="3200" dirty="0">
                <a:latin typeface="Arial" panose="020B0604020202020204" pitchFamily="34" charset="0"/>
                <a:cs typeface="Arial" panose="020B0604020202020204" pitchFamily="34" charset="0"/>
              </a:rPr>
              <a:t>Reference group</a:t>
            </a:r>
          </a:p>
          <a:p>
            <a:pPr marL="457200" indent="-457200" algn="l">
              <a:spcBef>
                <a:spcPts val="600"/>
              </a:spcBef>
              <a:spcAft>
                <a:spcPts val="300"/>
              </a:spcAft>
              <a:buFont typeface="Arial" panose="020B0604020202020204" pitchFamily="34" charset="0"/>
              <a:buChar char="•"/>
            </a:pPr>
            <a:r>
              <a:rPr lang="en-US" sz="3200" dirty="0">
                <a:latin typeface="Arial" panose="020B0604020202020204" pitchFamily="34" charset="0"/>
                <a:cs typeface="Arial" panose="020B0604020202020204" pitchFamily="34" charset="0"/>
              </a:rPr>
              <a:t>Writing teams</a:t>
            </a:r>
          </a:p>
          <a:p>
            <a:pPr marL="457200" indent="-457200" algn="l">
              <a:spcBef>
                <a:spcPts val="600"/>
              </a:spcBef>
              <a:spcAft>
                <a:spcPts val="300"/>
              </a:spcAft>
              <a:buFont typeface="Arial" panose="020B0604020202020204" pitchFamily="34" charset="0"/>
              <a:buChar char="•"/>
            </a:pPr>
            <a:r>
              <a:rPr lang="en-US" sz="3200" dirty="0">
                <a:latin typeface="Arial" panose="020B0604020202020204" pitchFamily="34" charset="0"/>
                <a:cs typeface="Arial" panose="020B0604020202020204" pitchFamily="34" charset="0"/>
              </a:rPr>
              <a:t>Focus group</a:t>
            </a:r>
          </a:p>
          <a:p>
            <a:pPr marL="457200" indent="-457200" algn="l">
              <a:spcBef>
                <a:spcPts val="600"/>
              </a:spcBef>
              <a:spcAft>
                <a:spcPts val="300"/>
              </a:spcAft>
              <a:buFont typeface="Arial" panose="020B0604020202020204" pitchFamily="34" charset="0"/>
              <a:buChar char="•"/>
            </a:pPr>
            <a:r>
              <a:rPr lang="en-US" sz="3200" dirty="0">
                <a:latin typeface="Arial" panose="020B0604020202020204" pitchFamily="34" charset="0"/>
                <a:cs typeface="Arial" panose="020B0604020202020204" pitchFamily="34" charset="0"/>
              </a:rPr>
              <a:t>Online consultation</a:t>
            </a:r>
          </a:p>
          <a:p>
            <a:pPr marL="457200" indent="-457200" algn="l">
              <a:spcBef>
                <a:spcPts val="600"/>
              </a:spcBef>
              <a:spcAft>
                <a:spcPts val="300"/>
              </a:spcAft>
              <a:buFont typeface="Arial" panose="020B0604020202020204" pitchFamily="34" charset="0"/>
              <a:buChar char="•"/>
            </a:pPr>
            <a:r>
              <a:rPr lang="en-US" sz="3200" dirty="0">
                <a:latin typeface="Arial" panose="020B0604020202020204" pitchFamily="34" charset="0"/>
                <a:cs typeface="Arial" panose="020B0604020202020204" pitchFamily="34" charset="0"/>
              </a:rPr>
              <a:t>Revision based on feedback</a:t>
            </a:r>
          </a:p>
          <a:p>
            <a:pPr marL="457200" indent="-457200" algn="l">
              <a:spcBef>
                <a:spcPts val="600"/>
              </a:spcBef>
              <a:spcAft>
                <a:spcPts val="300"/>
              </a:spcAft>
              <a:buFont typeface="Arial" panose="020B0604020202020204" pitchFamily="34" charset="0"/>
              <a:buChar char="•"/>
            </a:pPr>
            <a:r>
              <a:rPr lang="en-US" sz="3200" dirty="0">
                <a:latin typeface="Arial" panose="020B0604020202020204" pitchFamily="34" charset="0"/>
                <a:cs typeface="Arial" panose="020B0604020202020204" pitchFamily="34" charset="0"/>
              </a:rPr>
              <a:t>Accreditation, Recognition and Certification Committee</a:t>
            </a:r>
          </a:p>
          <a:p>
            <a:pPr marL="457200" indent="-457200" algn="l">
              <a:spcBef>
                <a:spcPts val="600"/>
              </a:spcBef>
              <a:spcAft>
                <a:spcPts val="300"/>
              </a:spcAft>
              <a:buFont typeface="Arial" panose="020B0604020202020204" pitchFamily="34" charset="0"/>
              <a:buChar char="•"/>
            </a:pPr>
            <a:r>
              <a:rPr lang="en-US" sz="3200" dirty="0">
                <a:latin typeface="Arial" panose="020B0604020202020204" pitchFamily="34" charset="0"/>
                <a:cs typeface="Arial" panose="020B0604020202020204" pitchFamily="34" charset="0"/>
              </a:rPr>
              <a:t>SACE Board approved</a:t>
            </a:r>
          </a:p>
          <a:p>
            <a:pPr marL="457200" indent="-457200" algn="l">
              <a:spcBef>
                <a:spcPts val="1200"/>
              </a:spcBef>
              <a:spcAft>
                <a:spcPts val="600"/>
              </a:spcAft>
              <a:buFont typeface="Arial" panose="020B0604020202020204" pitchFamily="34" charset="0"/>
              <a:buChar char="•"/>
            </a:pPr>
            <a:endParaRPr lang="en-US" sz="3200" dirty="0">
              <a:latin typeface="Century Gothic" panose="020B0502020202020204" pitchFamily="34" charset="0"/>
              <a:cs typeface="Arial" panose="020B0604020202020204" pitchFamily="34" charset="0"/>
            </a:endParaRPr>
          </a:p>
          <a:p>
            <a:pPr marL="571500" indent="-571500" algn="l">
              <a:spcBef>
                <a:spcPts val="1200"/>
              </a:spcBef>
              <a:spcAft>
                <a:spcPts val="600"/>
              </a:spcAft>
              <a:buFont typeface="Arial" panose="020B0604020202020204" pitchFamily="34" charset="0"/>
              <a:buChar char="•"/>
            </a:pPr>
            <a:endParaRPr lang="en-US" sz="3200" b="1" dirty="0" smtClean="0">
              <a:solidFill>
                <a:schemeClr val="tx1">
                  <a:lumMod val="65000"/>
                  <a:lumOff val="35000"/>
                </a:schemeClr>
              </a:solidFill>
              <a:latin typeface="Century Gothic" panose="020B0502020202020204" pitchFamily="34" charset="0"/>
              <a:cs typeface="Arial" panose="020B0604020202020204" pitchFamily="34" charset="0"/>
            </a:endParaRPr>
          </a:p>
          <a:p>
            <a:pPr marL="571500" indent="-571500" algn="l">
              <a:spcBef>
                <a:spcPts val="1200"/>
              </a:spcBef>
              <a:spcAft>
                <a:spcPts val="600"/>
              </a:spcAft>
              <a:buFont typeface="Arial" panose="020B0604020202020204" pitchFamily="34" charset="0"/>
              <a:buChar char="•"/>
            </a:pPr>
            <a:endParaRPr lang="en-AU" sz="3200" b="1" dirty="0" smtClean="0">
              <a:solidFill>
                <a:schemeClr val="tx1">
                  <a:lumMod val="65000"/>
                  <a:lumOff val="35000"/>
                </a:schemeClr>
              </a:solidFill>
              <a:latin typeface="Century Gothic" panose="020B0502020202020204" pitchFamily="34" charset="0"/>
              <a:cs typeface="Arial" panose="020B0604020202020204" pitchFamily="34" charset="0"/>
            </a:endParaRPr>
          </a:p>
          <a:p>
            <a:pPr algn="l">
              <a:spcBef>
                <a:spcPts val="1200"/>
              </a:spcBef>
              <a:spcAft>
                <a:spcPts val="600"/>
              </a:spcAft>
            </a:pPr>
            <a:r>
              <a:rPr lang="en-AU" sz="3600" b="1" dirty="0" smtClean="0">
                <a:solidFill>
                  <a:schemeClr val="bg1"/>
                </a:solidFill>
                <a:latin typeface="Century Gothic" panose="020B0502020202020204" pitchFamily="34" charset="0"/>
                <a:cs typeface="Arial" panose="020B0604020202020204" pitchFamily="34" charset="0"/>
              </a:rPr>
              <a:t/>
            </a:r>
            <a:br>
              <a:rPr lang="en-AU" sz="3600" b="1" dirty="0" smtClean="0">
                <a:solidFill>
                  <a:schemeClr val="bg1"/>
                </a:solidFill>
                <a:latin typeface="Century Gothic" panose="020B0502020202020204" pitchFamily="34" charset="0"/>
                <a:cs typeface="Arial" panose="020B0604020202020204" pitchFamily="34" charset="0"/>
              </a:rPr>
            </a:br>
            <a:r>
              <a:rPr lang="en-AU" sz="1200" b="1" dirty="0" smtClean="0">
                <a:solidFill>
                  <a:schemeClr val="bg1"/>
                </a:solidFill>
                <a:latin typeface="Century Gothic" panose="020B0502020202020204" pitchFamily="34" charset="0"/>
                <a:cs typeface="Arial" panose="020B0604020202020204" pitchFamily="34" charset="0"/>
              </a:rPr>
              <a:t/>
            </a:r>
            <a:br>
              <a:rPr lang="en-AU" sz="1200" b="1" dirty="0" smtClean="0">
                <a:solidFill>
                  <a:schemeClr val="bg1"/>
                </a:solidFill>
                <a:latin typeface="Century Gothic" panose="020B0502020202020204" pitchFamily="34" charset="0"/>
                <a:cs typeface="Arial" panose="020B0604020202020204" pitchFamily="34" charset="0"/>
              </a:rPr>
            </a:br>
            <a:endParaRPr lang="en-AU" sz="1200" b="1" dirty="0" smtClean="0">
              <a:solidFill>
                <a:schemeClr val="bg1"/>
              </a:solidFill>
              <a:latin typeface="Century Gothic" panose="020B0502020202020204" pitchFamily="34" charset="0"/>
              <a:cs typeface="Arial" panose="020B0604020202020204" pitchFamily="34" charset="0"/>
            </a:endParaRPr>
          </a:p>
          <a:p>
            <a:pPr algn="l">
              <a:spcBef>
                <a:spcPts val="1200"/>
              </a:spcBef>
              <a:spcAft>
                <a:spcPts val="600"/>
              </a:spcAft>
            </a:pPr>
            <a:endParaRPr lang="en-AU" sz="1200" b="1"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657944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9"/>
            <a:ext cx="9144000" cy="6858000"/>
          </a:xfrm>
          <a:prstGeom prst="rect">
            <a:avLst/>
          </a:prstGeom>
        </p:spPr>
      </p:pic>
      <p:sp>
        <p:nvSpPr>
          <p:cNvPr id="2" name="Title 1"/>
          <p:cNvSpPr>
            <a:spLocks noGrp="1"/>
          </p:cNvSpPr>
          <p:nvPr>
            <p:ph type="title"/>
          </p:nvPr>
        </p:nvSpPr>
        <p:spPr>
          <a:xfrm>
            <a:off x="0" y="332656"/>
            <a:ext cx="9180000" cy="936104"/>
          </a:xfrm>
        </p:spPr>
        <p:txBody>
          <a:bodyPr anchor="ctr">
            <a:noAutofit/>
          </a:bodyPr>
          <a:lstStyle/>
          <a:p>
            <a:r>
              <a:rPr lang="en-US" sz="4400" b="1" spc="-150" dirty="0" smtClean="0">
                <a:solidFill>
                  <a:schemeClr val="tx1"/>
                </a:solidFill>
                <a:latin typeface="Century Gothic" panose="020B0502020202020204" pitchFamily="34" charset="0"/>
              </a:rPr>
              <a:t>Focus Questions:</a:t>
            </a:r>
            <a:br>
              <a:rPr lang="en-US" sz="4400" b="1" spc="-150" dirty="0" smtClean="0">
                <a:solidFill>
                  <a:schemeClr val="tx1"/>
                </a:solidFill>
                <a:latin typeface="Century Gothic" panose="020B0502020202020204" pitchFamily="34" charset="0"/>
              </a:rPr>
            </a:br>
            <a:r>
              <a:rPr lang="en-US" sz="4400" b="1" spc="-150" dirty="0" smtClean="0">
                <a:solidFill>
                  <a:schemeClr val="tx1"/>
                </a:solidFill>
                <a:latin typeface="Century Gothic" panose="020B0502020202020204" pitchFamily="34" charset="0"/>
              </a:rPr>
              <a:t>Investigations Folio</a:t>
            </a:r>
            <a:endParaRPr lang="en-AU" sz="4400" b="1" spc="-150" dirty="0">
              <a:solidFill>
                <a:schemeClr val="tx1"/>
              </a:solidFill>
              <a:latin typeface="Century Gothic" panose="020B0502020202020204" pitchFamily="34" charset="0"/>
            </a:endParaRPr>
          </a:p>
        </p:txBody>
      </p:sp>
      <p:sp>
        <p:nvSpPr>
          <p:cNvPr id="5" name="Content Placeholder 4"/>
          <p:cNvSpPr>
            <a:spLocks noGrp="1"/>
          </p:cNvSpPr>
          <p:nvPr>
            <p:ph sz="quarter" idx="1"/>
          </p:nvPr>
        </p:nvSpPr>
        <p:spPr>
          <a:xfrm>
            <a:off x="320040" y="1844824"/>
            <a:ext cx="8503920" cy="4830288"/>
          </a:xfrm>
        </p:spPr>
        <p:txBody>
          <a:bodyPr>
            <a:normAutofit/>
          </a:bodyPr>
          <a:lstStyle/>
          <a:p>
            <a:pPr>
              <a:lnSpc>
                <a:spcPts val="2400"/>
              </a:lnSpc>
              <a:spcBef>
                <a:spcPts val="1200"/>
              </a:spcBef>
              <a:spcAft>
                <a:spcPts val="1800"/>
              </a:spcAft>
              <a:buClr>
                <a:srgbClr val="00B0F0"/>
              </a:buClr>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What is the impact of the practical report structure?</a:t>
            </a:r>
          </a:p>
          <a:p>
            <a:pPr>
              <a:lnSpc>
                <a:spcPts val="2400"/>
              </a:lnSpc>
              <a:spcBef>
                <a:spcPts val="1200"/>
              </a:spcBef>
              <a:spcAft>
                <a:spcPts val="1800"/>
              </a:spcAft>
              <a:buClr>
                <a:srgbClr val="00B0F0"/>
              </a:buClr>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How will word count affect student reports?</a:t>
            </a:r>
          </a:p>
          <a:p>
            <a:pPr>
              <a:lnSpc>
                <a:spcPts val="2400"/>
              </a:lnSpc>
              <a:spcBef>
                <a:spcPts val="1200"/>
              </a:spcBef>
              <a:spcAft>
                <a:spcPts val="1800"/>
              </a:spcAft>
              <a:buClr>
                <a:srgbClr val="00B0F0"/>
              </a:buClr>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Where does ‘deconstruct a problem’ fit?</a:t>
            </a:r>
          </a:p>
          <a:p>
            <a:pPr>
              <a:lnSpc>
                <a:spcPts val="2400"/>
              </a:lnSpc>
              <a:spcBef>
                <a:spcPts val="1200"/>
              </a:spcBef>
              <a:spcAft>
                <a:spcPts val="1800"/>
              </a:spcAft>
              <a:buClr>
                <a:srgbClr val="00B0F0"/>
              </a:buClr>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What will your SHE task look like?</a:t>
            </a:r>
          </a:p>
        </p:txBody>
      </p:sp>
    </p:spTree>
    <p:extLst>
      <p:ext uri="{BB962C8B-B14F-4D97-AF65-F5344CB8AC3E}">
        <p14:creationId xmlns:p14="http://schemas.microsoft.com/office/powerpoint/2010/main" val="6816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8760"/>
            <a:ext cx="9180000" cy="1260000"/>
          </a:xfrm>
        </p:spPr>
        <p:txBody>
          <a:bodyPr anchor="ctr">
            <a:noAutofit/>
          </a:bodyPr>
          <a:lstStyle/>
          <a:p>
            <a:pPr>
              <a:lnSpc>
                <a:spcPts val="4700"/>
              </a:lnSpc>
            </a:pPr>
            <a:r>
              <a:rPr lang="en-US" sz="4000" b="1" spc="-150" dirty="0" smtClean="0">
                <a:solidFill>
                  <a:schemeClr val="tx1"/>
                </a:solidFill>
                <a:latin typeface="Century Gothic" panose="020B0502020202020204" pitchFamily="34" charset="0"/>
              </a:rPr>
              <a:t>Assessment Type 2: </a:t>
            </a:r>
            <a:br>
              <a:rPr lang="en-US" sz="4000" b="1" spc="-150" dirty="0" smtClean="0">
                <a:solidFill>
                  <a:schemeClr val="tx1"/>
                </a:solidFill>
                <a:latin typeface="Century Gothic" panose="020B0502020202020204" pitchFamily="34" charset="0"/>
              </a:rPr>
            </a:br>
            <a:r>
              <a:rPr lang="en-US" sz="4000" dirty="0" smtClean="0">
                <a:solidFill>
                  <a:schemeClr val="tx1">
                    <a:lumMod val="75000"/>
                    <a:lumOff val="25000"/>
                  </a:schemeClr>
                </a:solidFill>
                <a:latin typeface="Arial" panose="020B0604020202020204" pitchFamily="34" charset="0"/>
                <a:cs typeface="Arial" panose="020B0604020202020204" pitchFamily="34" charset="0"/>
              </a:rPr>
              <a:t>Skills </a:t>
            </a:r>
            <a:r>
              <a:rPr lang="en-US" sz="4000" dirty="0">
                <a:solidFill>
                  <a:schemeClr val="tx1">
                    <a:lumMod val="75000"/>
                    <a:lumOff val="25000"/>
                  </a:schemeClr>
                </a:solidFill>
                <a:latin typeface="Arial" panose="020B0604020202020204" pitchFamily="34" charset="0"/>
                <a:cs typeface="Arial" panose="020B0604020202020204" pitchFamily="34" charset="0"/>
              </a:rPr>
              <a:t>and Applications </a:t>
            </a:r>
            <a:r>
              <a:rPr lang="en-US" sz="4000" dirty="0" smtClean="0">
                <a:solidFill>
                  <a:schemeClr val="tx1">
                    <a:lumMod val="75000"/>
                    <a:lumOff val="25000"/>
                  </a:schemeClr>
                </a:solidFill>
                <a:latin typeface="Arial" panose="020B0604020202020204" pitchFamily="34" charset="0"/>
                <a:cs typeface="Arial" panose="020B0604020202020204" pitchFamily="34" charset="0"/>
              </a:rPr>
              <a:t>Tasks</a:t>
            </a:r>
            <a:endParaRPr lang="en-AU" sz="40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683568" y="1484784"/>
            <a:ext cx="7560840" cy="4464496"/>
          </a:xfrm>
        </p:spPr>
        <p:txBody>
          <a:bodyPr>
            <a:noAutofit/>
          </a:bodyPr>
          <a:lstStyle/>
          <a:p>
            <a:pPr>
              <a:spcBef>
                <a:spcPts val="500"/>
              </a:spcBef>
            </a:pPr>
            <a:r>
              <a:rPr lang="en-US" sz="3600" dirty="0">
                <a:solidFill>
                  <a:schemeClr val="tx1">
                    <a:lumMod val="75000"/>
                    <a:lumOff val="25000"/>
                  </a:schemeClr>
                </a:solidFill>
                <a:latin typeface="Arial" panose="020B0604020202020204" pitchFamily="34" charset="0"/>
                <a:cs typeface="Arial" panose="020B0604020202020204" pitchFamily="34" charset="0"/>
              </a:rPr>
              <a:t>A</a:t>
            </a:r>
            <a:r>
              <a:rPr lang="en-US" sz="3600" dirty="0" smtClean="0">
                <a:solidFill>
                  <a:schemeClr val="tx1">
                    <a:lumMod val="75000"/>
                    <a:lumOff val="25000"/>
                  </a:schemeClr>
                </a:solidFill>
                <a:latin typeface="Arial" panose="020B0604020202020204" pitchFamily="34" charset="0"/>
                <a:cs typeface="Arial" panose="020B0604020202020204" pitchFamily="34" charset="0"/>
              </a:rPr>
              <a:t>t </a:t>
            </a:r>
            <a:r>
              <a:rPr lang="en-US" sz="3600" dirty="0">
                <a:solidFill>
                  <a:schemeClr val="tx1">
                    <a:lumMod val="75000"/>
                    <a:lumOff val="25000"/>
                  </a:schemeClr>
                </a:solidFill>
                <a:latin typeface="Arial" panose="020B0604020202020204" pitchFamily="34" charset="0"/>
                <a:cs typeface="Arial" panose="020B0604020202020204" pitchFamily="34" charset="0"/>
              </a:rPr>
              <a:t>least </a:t>
            </a:r>
            <a:r>
              <a:rPr lang="en-AU" sz="3600" dirty="0" smtClean="0">
                <a:solidFill>
                  <a:schemeClr val="tx1">
                    <a:lumMod val="75000"/>
                    <a:lumOff val="25000"/>
                  </a:schemeClr>
                </a:solidFill>
                <a:latin typeface="Arial" panose="020B0604020202020204" pitchFamily="34" charset="0"/>
                <a:cs typeface="Arial" panose="020B0604020202020204" pitchFamily="34" charset="0"/>
              </a:rPr>
              <a:t>three under direct teacher supervision </a:t>
            </a:r>
          </a:p>
          <a:p>
            <a:pPr marL="808038" indent="-366713">
              <a:spcBef>
                <a:spcPts val="500"/>
              </a:spcBef>
              <a:buFont typeface="Courier New" panose="02070309020205020404" pitchFamily="49" charset="0"/>
              <a:buChar char="o"/>
            </a:pPr>
            <a:r>
              <a:rPr lang="en-US" sz="3200" dirty="0">
                <a:solidFill>
                  <a:schemeClr val="tx1">
                    <a:lumMod val="75000"/>
                    <a:lumOff val="25000"/>
                  </a:schemeClr>
                </a:solidFill>
                <a:latin typeface="Arial" panose="020B0604020202020204" pitchFamily="34" charset="0"/>
                <a:cs typeface="Arial" panose="020B0604020202020204" pitchFamily="34" charset="0"/>
              </a:rPr>
              <a:t>Supervised tasks max 90 </a:t>
            </a:r>
            <a:r>
              <a:rPr lang="en-US" sz="3200" dirty="0" smtClean="0">
                <a:solidFill>
                  <a:schemeClr val="tx1">
                    <a:lumMod val="75000"/>
                    <a:lumOff val="25000"/>
                  </a:schemeClr>
                </a:solidFill>
                <a:latin typeface="Arial" panose="020B0604020202020204" pitchFamily="34" charset="0"/>
                <a:cs typeface="Arial" panose="020B0604020202020204" pitchFamily="34" charset="0"/>
              </a:rPr>
              <a:t>mins</a:t>
            </a:r>
          </a:p>
          <a:p>
            <a:pPr marL="808038" indent="-366713">
              <a:spcBef>
                <a:spcPts val="500"/>
              </a:spcBef>
              <a:buFont typeface="Courier New" panose="02070309020205020404" pitchFamily="49" charset="0"/>
              <a:buChar char="o"/>
            </a:pPr>
            <a:r>
              <a:rPr lang="en-US" sz="3200" dirty="0" smtClean="0">
                <a:solidFill>
                  <a:schemeClr val="tx1">
                    <a:lumMod val="75000"/>
                    <a:lumOff val="25000"/>
                  </a:schemeClr>
                </a:solidFill>
                <a:latin typeface="Arial" panose="020B0604020202020204" pitchFamily="34" charset="0"/>
                <a:cs typeface="Arial" panose="020B0604020202020204" pitchFamily="34" charset="0"/>
              </a:rPr>
              <a:t>Do not have to be tests</a:t>
            </a:r>
            <a:endParaRPr lang="en-AU" sz="3200" dirty="0">
              <a:solidFill>
                <a:schemeClr val="tx1">
                  <a:lumMod val="75000"/>
                  <a:lumOff val="25000"/>
                </a:schemeClr>
              </a:solidFill>
              <a:latin typeface="Arial" panose="020B0604020202020204" pitchFamily="34" charset="0"/>
              <a:cs typeface="Arial" panose="020B0604020202020204" pitchFamily="34" charset="0"/>
            </a:endParaRPr>
          </a:p>
          <a:p>
            <a:pPr lvl="8"/>
            <a:endParaRPr lang="en-US" dirty="0">
              <a:solidFill>
                <a:schemeClr val="tx1">
                  <a:lumMod val="75000"/>
                  <a:lumOff val="25000"/>
                </a:schemeClr>
              </a:solidFill>
              <a:latin typeface="Arial" panose="020B0604020202020204" pitchFamily="34" charset="0"/>
            </a:endParaRPr>
          </a:p>
          <a:p>
            <a:endParaRPr lang="en-AU" dirty="0">
              <a:solidFill>
                <a:schemeClr val="tx1">
                  <a:lumMod val="75000"/>
                  <a:lumOff val="25000"/>
                </a:schemeClr>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7" y="3704170"/>
            <a:ext cx="3816424" cy="239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21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9"/>
            <a:ext cx="9144000" cy="6858000"/>
          </a:xfrm>
          <a:prstGeom prst="rect">
            <a:avLst/>
          </a:prstGeom>
        </p:spPr>
      </p:pic>
      <p:sp>
        <p:nvSpPr>
          <p:cNvPr id="2" name="Title 1"/>
          <p:cNvSpPr>
            <a:spLocks noGrp="1"/>
          </p:cNvSpPr>
          <p:nvPr>
            <p:ph type="title"/>
          </p:nvPr>
        </p:nvSpPr>
        <p:spPr>
          <a:xfrm>
            <a:off x="0" y="332656"/>
            <a:ext cx="9180000" cy="1260000"/>
          </a:xfrm>
        </p:spPr>
        <p:txBody>
          <a:bodyPr anchor="ctr">
            <a:noAutofit/>
          </a:bodyPr>
          <a:lstStyle/>
          <a:p>
            <a:r>
              <a:rPr lang="en-US" sz="4400" b="1" spc="-150" dirty="0" smtClean="0">
                <a:solidFill>
                  <a:schemeClr val="tx1"/>
                </a:solidFill>
                <a:latin typeface="Century Gothic" panose="020B0502020202020204" pitchFamily="34" charset="0"/>
              </a:rPr>
              <a:t>Assessment Type Options</a:t>
            </a:r>
            <a:endParaRPr lang="en-AU" sz="4400" b="1" spc="-150" dirty="0">
              <a:solidFill>
                <a:schemeClr val="tx1"/>
              </a:solidFill>
              <a:latin typeface="Century Gothic" panose="020B0502020202020204" pitchFamily="34" charset="0"/>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870671103"/>
              </p:ext>
            </p:extLst>
          </p:nvPr>
        </p:nvGraphicFramePr>
        <p:xfrm>
          <a:off x="899592" y="1556792"/>
          <a:ext cx="7200800" cy="4032447"/>
        </p:xfrm>
        <a:graphic>
          <a:graphicData uri="http://schemas.openxmlformats.org/drawingml/2006/table">
            <a:tbl>
              <a:tblPr firstRow="1" firstCol="1" bandRow="1"/>
              <a:tblGrid>
                <a:gridCol w="2295951">
                  <a:extLst>
                    <a:ext uri="{9D8B030D-6E8A-4147-A177-3AD203B41FA5}">
                      <a16:colId xmlns:a16="http://schemas.microsoft.com/office/drawing/2014/main" xmlns="" val="20000"/>
                    </a:ext>
                  </a:extLst>
                </a:gridCol>
                <a:gridCol w="2131954">
                  <a:extLst>
                    <a:ext uri="{9D8B030D-6E8A-4147-A177-3AD203B41FA5}">
                      <a16:colId xmlns:a16="http://schemas.microsoft.com/office/drawing/2014/main" xmlns="" val="20001"/>
                    </a:ext>
                  </a:extLst>
                </a:gridCol>
                <a:gridCol w="2772895">
                  <a:extLst>
                    <a:ext uri="{9D8B030D-6E8A-4147-A177-3AD203B41FA5}">
                      <a16:colId xmlns:a16="http://schemas.microsoft.com/office/drawing/2014/main" xmlns="" val="20002"/>
                    </a:ext>
                  </a:extLst>
                </a:gridCol>
              </a:tblGrid>
              <a:tr h="1622815">
                <a:tc>
                  <a:txBody>
                    <a:bodyPr/>
                    <a:lstStyle/>
                    <a:p>
                      <a:pPr algn="ctr">
                        <a:spcAft>
                          <a:spcPts val="300"/>
                        </a:spcAft>
                      </a:pPr>
                      <a:r>
                        <a:rPr lang="en-AU" sz="3200" b="1" dirty="0">
                          <a:effectLst/>
                          <a:latin typeface="Arial" panose="020B0604020202020204" pitchFamily="34" charset="0"/>
                          <a:ea typeface="Times New Roman"/>
                          <a:cs typeface="Arial" panose="020B0604020202020204" pitchFamily="34" charset="0"/>
                        </a:rPr>
                        <a:t>AT 1 </a:t>
                      </a:r>
                      <a:endParaRPr lang="en-AU" sz="3200" dirty="0">
                        <a:effectLst/>
                        <a:latin typeface="Arial" panose="020B0604020202020204" pitchFamily="34" charset="0"/>
                        <a:ea typeface="Times New Roman"/>
                        <a:cs typeface="Arial" panose="020B0604020202020204" pitchFamily="34" charset="0"/>
                      </a:endParaRPr>
                    </a:p>
                    <a:p>
                      <a:pPr algn="ctr">
                        <a:spcAft>
                          <a:spcPts val="300"/>
                        </a:spcAft>
                      </a:pPr>
                      <a:r>
                        <a:rPr lang="en-AU" sz="3200" dirty="0">
                          <a:effectLst/>
                          <a:latin typeface="Arial" panose="020B0604020202020204" pitchFamily="34" charset="0"/>
                          <a:ea typeface="Times New Roman"/>
                          <a:cs typeface="Arial" panose="020B0604020202020204" pitchFamily="34"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AU" sz="3200" b="1">
                          <a:effectLst/>
                          <a:latin typeface="Arial" panose="020B0604020202020204" pitchFamily="34" charset="0"/>
                          <a:ea typeface="Times New Roman"/>
                          <a:cs typeface="Arial" panose="020B0604020202020204" pitchFamily="34" charset="0"/>
                        </a:rPr>
                        <a:t>AT 2 </a:t>
                      </a:r>
                      <a:endParaRPr lang="en-AU" sz="3200">
                        <a:effectLst/>
                        <a:latin typeface="Arial" panose="020B0604020202020204" pitchFamily="34" charset="0"/>
                        <a:ea typeface="Times New Roman"/>
                        <a:cs typeface="Arial" panose="020B0604020202020204" pitchFamily="34" charset="0"/>
                      </a:endParaRPr>
                    </a:p>
                    <a:p>
                      <a:pPr algn="ctr">
                        <a:spcAft>
                          <a:spcPts val="300"/>
                        </a:spcAft>
                      </a:pPr>
                      <a:r>
                        <a:rPr lang="en-AU" sz="3200">
                          <a:effectLst/>
                          <a:latin typeface="Arial" panose="020B0604020202020204" pitchFamily="34" charset="0"/>
                          <a:ea typeface="Times New Roman"/>
                          <a:cs typeface="Arial" panose="020B0604020202020204" pitchFamily="34"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AU" sz="3200" b="1" dirty="0">
                          <a:effectLst/>
                          <a:latin typeface="Arial" panose="020B0604020202020204" pitchFamily="34" charset="0"/>
                          <a:ea typeface="Times New Roman"/>
                          <a:cs typeface="Arial" panose="020B0604020202020204" pitchFamily="34" charset="0"/>
                        </a:rPr>
                        <a:t>Total School Assessment</a:t>
                      </a:r>
                      <a:r>
                        <a:rPr lang="en-AU" sz="3200" dirty="0">
                          <a:effectLst/>
                          <a:latin typeface="Arial" panose="020B0604020202020204" pitchFamily="34" charset="0"/>
                          <a:ea typeface="Times New Roman"/>
                          <a:cs typeface="Arial" panose="020B0604020202020204" pitchFamily="34" charset="0"/>
                        </a:rPr>
                        <a:t> (70%)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04816">
                <a:tc>
                  <a:txBody>
                    <a:bodyPr/>
                    <a:lstStyle/>
                    <a:p>
                      <a:pPr algn="ctr">
                        <a:spcAft>
                          <a:spcPts val="300"/>
                        </a:spcAft>
                      </a:pPr>
                      <a:r>
                        <a:rPr lang="en-AU" sz="3200" dirty="0">
                          <a:effectLst/>
                          <a:latin typeface="Arial" panose="020B0604020202020204" pitchFamily="34" charset="0"/>
                          <a:ea typeface="Times New Roman"/>
                          <a:cs typeface="Arial" panose="020B0604020202020204" pitchFamily="34" charset="0"/>
                        </a:rPr>
                        <a:t>2 practicals</a:t>
                      </a:r>
                    </a:p>
                    <a:p>
                      <a:pPr algn="ctr">
                        <a:spcAft>
                          <a:spcPts val="300"/>
                        </a:spcAft>
                      </a:pPr>
                      <a:r>
                        <a:rPr lang="en-AU" sz="3200" dirty="0">
                          <a:effectLst/>
                          <a:latin typeface="Arial" panose="020B0604020202020204" pitchFamily="34" charset="0"/>
                          <a:ea typeface="Times New Roman"/>
                          <a:cs typeface="Arial" panose="020B0604020202020204" pitchFamily="34" charset="0"/>
                        </a:rPr>
                        <a:t>1 SHE task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AU" sz="3200" dirty="0">
                          <a:effectLst/>
                          <a:latin typeface="Arial" panose="020B0604020202020204" pitchFamily="34" charset="0"/>
                          <a:ea typeface="Times New Roman"/>
                          <a:cs typeface="Arial" panose="020B0604020202020204" pitchFamily="34" charset="0"/>
                        </a:rPr>
                        <a:t>4 SATs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AU" sz="3200" dirty="0">
                          <a:effectLst/>
                          <a:latin typeface="Arial" panose="020B0604020202020204" pitchFamily="34" charset="0"/>
                          <a:ea typeface="Times New Roman"/>
                          <a:cs typeface="Arial" panose="020B0604020202020204" pitchFamily="34" charset="0"/>
                        </a:rPr>
                        <a:t>7 tasks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04816">
                <a:tc>
                  <a:txBody>
                    <a:bodyPr/>
                    <a:lstStyle/>
                    <a:p>
                      <a:pPr algn="ctr">
                        <a:spcAft>
                          <a:spcPts val="300"/>
                        </a:spcAft>
                      </a:pPr>
                      <a:r>
                        <a:rPr lang="en-AU" sz="3200" dirty="0">
                          <a:effectLst/>
                          <a:latin typeface="Arial" panose="020B0604020202020204" pitchFamily="34" charset="0"/>
                          <a:ea typeface="Times New Roman"/>
                          <a:cs typeface="Arial" panose="020B0604020202020204" pitchFamily="34" charset="0"/>
                        </a:rPr>
                        <a:t>3 practicals</a:t>
                      </a:r>
                    </a:p>
                    <a:p>
                      <a:pPr algn="ctr">
                        <a:spcAft>
                          <a:spcPts val="300"/>
                        </a:spcAft>
                      </a:pPr>
                      <a:r>
                        <a:rPr lang="en-AU" sz="3200" dirty="0">
                          <a:effectLst/>
                          <a:latin typeface="Arial" panose="020B0604020202020204" pitchFamily="34" charset="0"/>
                          <a:ea typeface="Times New Roman"/>
                          <a:cs typeface="Arial" panose="020B0604020202020204" pitchFamily="34" charset="0"/>
                        </a:rPr>
                        <a:t>1 SHE task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AU" sz="3200" dirty="0">
                          <a:effectLst/>
                          <a:latin typeface="Arial" panose="020B0604020202020204" pitchFamily="34" charset="0"/>
                          <a:ea typeface="Times New Roman"/>
                          <a:cs typeface="Arial" panose="020B0604020202020204" pitchFamily="34" charset="0"/>
                        </a:rPr>
                        <a:t>3 SATs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AU" sz="3200" dirty="0">
                          <a:effectLst/>
                          <a:latin typeface="Arial" panose="020B0604020202020204" pitchFamily="34" charset="0"/>
                          <a:ea typeface="Times New Roman"/>
                          <a:cs typeface="Arial" panose="020B0604020202020204" pitchFamily="34" charset="0"/>
                        </a:rPr>
                        <a:t>7 tasks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403307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9"/>
            <a:ext cx="9144000" cy="6858000"/>
          </a:xfrm>
          <a:prstGeom prst="rect">
            <a:avLst/>
          </a:prstGeom>
        </p:spPr>
      </p:pic>
      <p:sp>
        <p:nvSpPr>
          <p:cNvPr id="2" name="Title 1"/>
          <p:cNvSpPr>
            <a:spLocks noGrp="1"/>
          </p:cNvSpPr>
          <p:nvPr>
            <p:ph type="title"/>
          </p:nvPr>
        </p:nvSpPr>
        <p:spPr>
          <a:xfrm>
            <a:off x="0" y="332656"/>
            <a:ext cx="9180000" cy="936104"/>
          </a:xfrm>
        </p:spPr>
        <p:txBody>
          <a:bodyPr anchor="ctr">
            <a:noAutofit/>
          </a:bodyPr>
          <a:lstStyle/>
          <a:p>
            <a:r>
              <a:rPr lang="en-US" sz="4000" b="1" spc="-150" smtClean="0">
                <a:solidFill>
                  <a:schemeClr val="tx1"/>
                </a:solidFill>
                <a:latin typeface="Century Gothic" panose="020B0502020202020204" pitchFamily="34" charset="0"/>
              </a:rPr>
              <a:t>Frequently Asked </a:t>
            </a:r>
            <a:r>
              <a:rPr lang="en-US" sz="4000" b="1" spc="-150" dirty="0" smtClean="0">
                <a:solidFill>
                  <a:schemeClr val="tx1"/>
                </a:solidFill>
                <a:latin typeface="Century Gothic" panose="020B0502020202020204" pitchFamily="34" charset="0"/>
              </a:rPr>
              <a:t>Questions:</a:t>
            </a:r>
            <a:br>
              <a:rPr lang="en-US" sz="4000" b="1" spc="-150" dirty="0" smtClean="0">
                <a:solidFill>
                  <a:schemeClr val="tx1"/>
                </a:solidFill>
                <a:latin typeface="Century Gothic" panose="020B0502020202020204" pitchFamily="34" charset="0"/>
              </a:rPr>
            </a:br>
            <a:r>
              <a:rPr lang="en-US" sz="4000" b="1" spc="-150" dirty="0" smtClean="0">
                <a:solidFill>
                  <a:schemeClr val="tx1"/>
                </a:solidFill>
                <a:latin typeface="Century Gothic" panose="020B0502020202020204" pitchFamily="34" charset="0"/>
              </a:rPr>
              <a:t>Skills and Applications Tasks</a:t>
            </a:r>
            <a:endParaRPr lang="en-AU" sz="4000" b="1" spc="-150" dirty="0">
              <a:solidFill>
                <a:schemeClr val="tx1"/>
              </a:solidFill>
              <a:latin typeface="Century Gothic" panose="020B0502020202020204" pitchFamily="34" charset="0"/>
            </a:endParaRPr>
          </a:p>
        </p:txBody>
      </p:sp>
      <p:sp>
        <p:nvSpPr>
          <p:cNvPr id="5" name="Content Placeholder 4"/>
          <p:cNvSpPr>
            <a:spLocks noGrp="1"/>
          </p:cNvSpPr>
          <p:nvPr>
            <p:ph sz="quarter" idx="1"/>
          </p:nvPr>
        </p:nvSpPr>
        <p:spPr>
          <a:xfrm>
            <a:off x="320040" y="1484784"/>
            <a:ext cx="8503920" cy="4830288"/>
          </a:xfrm>
        </p:spPr>
        <p:txBody>
          <a:bodyPr>
            <a:normAutofit fontScale="77500" lnSpcReduction="20000"/>
          </a:bodyPr>
          <a:lstStyle/>
          <a:p>
            <a:pPr>
              <a:lnSpc>
                <a:spcPts val="2400"/>
              </a:lnSpc>
              <a:spcBef>
                <a:spcPts val="1200"/>
              </a:spcBef>
              <a:buClr>
                <a:srgbClr val="00B0F0"/>
              </a:buClr>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Can </a:t>
            </a:r>
            <a:r>
              <a:rPr lang="en-US" sz="2800" dirty="0">
                <a:latin typeface="Arial" panose="020B0604020202020204" pitchFamily="34" charset="0"/>
                <a:cs typeface="Arial" panose="020B0604020202020204" pitchFamily="34" charset="0"/>
              </a:rPr>
              <a:t>I do more tests?</a:t>
            </a:r>
          </a:p>
          <a:p>
            <a:pPr>
              <a:lnSpc>
                <a:spcPts val="2400"/>
              </a:lnSpc>
              <a:spcBef>
                <a:spcPts val="1200"/>
              </a:spcBef>
              <a:buClr>
                <a:srgbClr val="00B0F0"/>
              </a:buClr>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Can I do more tests and select the best ones for moderation?</a:t>
            </a:r>
          </a:p>
          <a:p>
            <a:pPr>
              <a:lnSpc>
                <a:spcPts val="2400"/>
              </a:lnSpc>
              <a:spcBef>
                <a:spcPts val="1200"/>
              </a:spcBef>
              <a:buClr>
                <a:srgbClr val="00B0F0"/>
              </a:buClr>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Can </a:t>
            </a:r>
            <a:r>
              <a:rPr lang="en-US" sz="2800" dirty="0">
                <a:latin typeface="Arial" panose="020B0604020202020204" pitchFamily="34" charset="0"/>
                <a:cs typeface="Arial" panose="020B0604020202020204" pitchFamily="34" charset="0"/>
              </a:rPr>
              <a:t>I do test part a, part b </a:t>
            </a:r>
            <a:r>
              <a:rPr lang="en-US" sz="2800" dirty="0" err="1">
                <a:latin typeface="Arial" panose="020B0604020202020204" pitchFamily="34" charset="0"/>
                <a:cs typeface="Arial" panose="020B0604020202020204" pitchFamily="34" charset="0"/>
              </a:rPr>
              <a:t>etc</a:t>
            </a:r>
            <a:r>
              <a:rPr lang="en-US" sz="2800" dirty="0">
                <a:latin typeface="Arial" panose="020B0604020202020204" pitchFamily="34" charset="0"/>
                <a:cs typeface="Arial" panose="020B0604020202020204" pitchFamily="34" charset="0"/>
              </a:rPr>
              <a:t>?</a:t>
            </a:r>
          </a:p>
          <a:p>
            <a:pPr>
              <a:lnSpc>
                <a:spcPts val="2400"/>
              </a:lnSpc>
              <a:spcBef>
                <a:spcPts val="1200"/>
              </a:spcBef>
              <a:buClr>
                <a:srgbClr val="00B0F0"/>
              </a:buClr>
              <a:buFont typeface="Wingdings" panose="05000000000000000000" pitchFamily="2" charset="2"/>
              <a:buChar char="§"/>
              <a:defRPr/>
            </a:pPr>
            <a:r>
              <a:rPr lang="en-US" sz="2800" dirty="0">
                <a:latin typeface="Arial" panose="020B0604020202020204" pitchFamily="34" charset="0"/>
                <a:cs typeface="Arial" panose="020B0604020202020204" pitchFamily="34" charset="0"/>
              </a:rPr>
              <a:t>Do the SATs need to cover all the content?</a:t>
            </a:r>
          </a:p>
          <a:p>
            <a:pPr>
              <a:lnSpc>
                <a:spcPts val="2400"/>
              </a:lnSpc>
              <a:spcBef>
                <a:spcPts val="1200"/>
              </a:spcBef>
              <a:buClr>
                <a:srgbClr val="00B0F0"/>
              </a:buClr>
              <a:buFont typeface="Wingdings" panose="05000000000000000000" pitchFamily="2" charset="2"/>
              <a:buChar char="§"/>
              <a:defRPr/>
            </a:pPr>
            <a:r>
              <a:rPr lang="en-AU" sz="2800" dirty="0">
                <a:latin typeface="Arial" panose="020B0604020202020204" pitchFamily="34" charset="0"/>
                <a:cs typeface="Arial" panose="020B0604020202020204" pitchFamily="34" charset="0"/>
              </a:rPr>
              <a:t>Can I adapt current tasks that are still appropriate in the redeveloped subject outline?</a:t>
            </a:r>
            <a:endParaRPr lang="en-US" sz="2800" dirty="0">
              <a:latin typeface="Arial" panose="020B0604020202020204" pitchFamily="34" charset="0"/>
              <a:cs typeface="Arial" panose="020B0604020202020204" pitchFamily="34" charset="0"/>
            </a:endParaRPr>
          </a:p>
          <a:p>
            <a:pPr>
              <a:lnSpc>
                <a:spcPts val="2400"/>
              </a:lnSpc>
              <a:spcBef>
                <a:spcPts val="1200"/>
              </a:spcBef>
              <a:buClr>
                <a:srgbClr val="00B0F0"/>
              </a:buClr>
              <a:buFont typeface="Wingdings" panose="05000000000000000000" pitchFamily="2" charset="2"/>
              <a:buChar char="§"/>
              <a:defRPr/>
            </a:pPr>
            <a:r>
              <a:rPr lang="en-US" sz="2800" dirty="0">
                <a:latin typeface="Arial" panose="020B0604020202020204" pitchFamily="34" charset="0"/>
                <a:cs typeface="Arial" panose="020B0604020202020204" pitchFamily="34" charset="0"/>
              </a:rPr>
              <a:t>Could I adapt a sample SAT?</a:t>
            </a:r>
          </a:p>
          <a:p>
            <a:pPr>
              <a:lnSpc>
                <a:spcPts val="2400"/>
              </a:lnSpc>
              <a:spcBef>
                <a:spcPts val="1200"/>
              </a:spcBef>
              <a:buClr>
                <a:srgbClr val="00B0F0"/>
              </a:buClr>
              <a:buFont typeface="Wingdings" panose="05000000000000000000" pitchFamily="2" charset="2"/>
              <a:buChar char="§"/>
              <a:defRPr/>
            </a:pPr>
            <a:r>
              <a:rPr lang="en-US" sz="2800" dirty="0">
                <a:latin typeface="Arial" panose="020B0604020202020204" pitchFamily="34" charset="0"/>
                <a:cs typeface="Arial" panose="020B0604020202020204" pitchFamily="34" charset="0"/>
              </a:rPr>
              <a:t>Should I assess SHE in SATs?</a:t>
            </a:r>
          </a:p>
          <a:p>
            <a:pPr>
              <a:lnSpc>
                <a:spcPts val="2400"/>
              </a:lnSpc>
              <a:spcBef>
                <a:spcPts val="1200"/>
              </a:spcBef>
              <a:buClr>
                <a:srgbClr val="00B0F0"/>
              </a:buClr>
              <a:buFont typeface="Wingdings" panose="05000000000000000000" pitchFamily="2" charset="2"/>
              <a:buChar char="§"/>
              <a:defRPr/>
            </a:pPr>
            <a:r>
              <a:rPr lang="en-US" sz="2800" dirty="0">
                <a:latin typeface="Arial" panose="020B0604020202020204" pitchFamily="34" charset="0"/>
                <a:cs typeface="Arial" panose="020B0604020202020204" pitchFamily="34" charset="0"/>
              </a:rPr>
              <a:t>Should there be ‘deconstructing a problem’ in SATs</a:t>
            </a:r>
            <a:r>
              <a:rPr lang="en-US" sz="2800" dirty="0" smtClean="0">
                <a:latin typeface="Arial" panose="020B0604020202020204" pitchFamily="34" charset="0"/>
                <a:cs typeface="Arial" panose="020B0604020202020204" pitchFamily="34" charset="0"/>
              </a:rPr>
              <a:t>?</a:t>
            </a:r>
          </a:p>
          <a:p>
            <a:pPr>
              <a:lnSpc>
                <a:spcPts val="2400"/>
              </a:lnSpc>
              <a:spcBef>
                <a:spcPts val="1200"/>
              </a:spcBef>
              <a:buClr>
                <a:srgbClr val="00B0F0"/>
              </a:buClr>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What about a mid-year or trial exam?</a:t>
            </a:r>
          </a:p>
          <a:p>
            <a:pPr>
              <a:lnSpc>
                <a:spcPts val="2400"/>
              </a:lnSpc>
              <a:spcBef>
                <a:spcPts val="1200"/>
              </a:spcBef>
              <a:buClr>
                <a:srgbClr val="00B0F0"/>
              </a:buClr>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What other SATs are acceptable?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14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txBox="1">
            <a:spLocks noChangeArrowheads="1"/>
          </p:cNvSpPr>
          <p:nvPr/>
        </p:nvSpPr>
        <p:spPr>
          <a:xfrm>
            <a:off x="0"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4800" b="1" spc="-150" dirty="0" smtClean="0">
                <a:solidFill>
                  <a:schemeClr val="bg1"/>
                </a:solidFill>
              </a:rPr>
              <a:t>Quality Assurance</a:t>
            </a:r>
            <a:endParaRPr lang="en-US" altLang="en-US" sz="4800" b="1" spc="-150" dirty="0">
              <a:solidFill>
                <a:schemeClr val="bg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9144000" cy="6858000"/>
          </a:xfrm>
          <a:prstGeom prst="rect">
            <a:avLst/>
          </a:prstGeom>
        </p:spPr>
      </p:pic>
      <p:sp>
        <p:nvSpPr>
          <p:cNvPr id="11" name="Rectangle 2"/>
          <p:cNvSpPr txBox="1">
            <a:spLocks noChangeArrowheads="1"/>
          </p:cNvSpPr>
          <p:nvPr/>
        </p:nvSpPr>
        <p:spPr>
          <a:xfrm>
            <a:off x="-35496" y="188640"/>
            <a:ext cx="9144000" cy="158417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b="1" spc="-150" dirty="0" smtClean="0">
                <a:cs typeface="Arial" panose="020B0604020202020204" pitchFamily="34" charset="0"/>
              </a:rPr>
              <a:t>Assessment Type 3:</a:t>
            </a:r>
          </a:p>
          <a:p>
            <a:r>
              <a:rPr lang="en-US" altLang="en-US" b="1" spc="-150" dirty="0" smtClean="0">
                <a:cs typeface="Arial" panose="020B0604020202020204" pitchFamily="34" charset="0"/>
              </a:rPr>
              <a:t>Earth Systems Study</a:t>
            </a:r>
            <a:endParaRPr lang="en-US" altLang="en-US" b="1" spc="-150" dirty="0">
              <a:cs typeface="Arial" panose="020B0604020202020204" pitchFamily="34" charset="0"/>
            </a:endParaRPr>
          </a:p>
        </p:txBody>
      </p:sp>
      <p:sp>
        <p:nvSpPr>
          <p:cNvPr id="2" name="TextBox 1"/>
          <p:cNvSpPr txBox="1"/>
          <p:nvPr/>
        </p:nvSpPr>
        <p:spPr>
          <a:xfrm>
            <a:off x="683568" y="1916832"/>
            <a:ext cx="7776864" cy="3570208"/>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O</a:t>
            </a:r>
            <a:r>
              <a:rPr lang="en-US" sz="2800" dirty="0" smtClean="0">
                <a:latin typeface="Arial" panose="020B0604020202020204" pitchFamily="34" charset="0"/>
                <a:cs typeface="Arial" panose="020B0604020202020204" pitchFamily="34" charset="0"/>
              </a:rPr>
              <a:t>ne </a:t>
            </a:r>
            <a:r>
              <a:rPr lang="en-US" sz="2800" dirty="0">
                <a:latin typeface="Arial" panose="020B0604020202020204" pitchFamily="34" charset="0"/>
                <a:cs typeface="Arial" panose="020B0604020202020204" pitchFamily="34" charset="0"/>
              </a:rPr>
              <a:t>fieldwork investigation linked to a Stage 2 topic</a:t>
            </a:r>
            <a:endParaRPr lang="en-AU" sz="2800" dirty="0">
              <a:latin typeface="Arial" panose="020B0604020202020204" pitchFamily="34" charset="0"/>
              <a:cs typeface="Arial" panose="020B0604020202020204" pitchFamily="34" charset="0"/>
            </a:endParaRPr>
          </a:p>
          <a:p>
            <a:pPr marL="285750" lvl="0" indent="-28575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I</a:t>
            </a:r>
            <a:r>
              <a:rPr lang="en-US" sz="2800" dirty="0" smtClean="0">
                <a:latin typeface="Arial" panose="020B0604020202020204" pitchFamily="34" charset="0"/>
                <a:cs typeface="Arial" panose="020B0604020202020204" pitchFamily="34" charset="0"/>
              </a:rPr>
              <a:t>ndividual </a:t>
            </a:r>
            <a:r>
              <a:rPr lang="en-US" sz="2800" dirty="0">
                <a:latin typeface="Arial" panose="020B0604020202020204" pitchFamily="34" charset="0"/>
                <a:cs typeface="Arial" panose="020B0604020202020204" pitchFamily="34" charset="0"/>
              </a:rPr>
              <a:t>investigation </a:t>
            </a:r>
            <a:r>
              <a:rPr lang="en-US" sz="2800" dirty="0" smtClean="0">
                <a:latin typeface="Arial" panose="020B0604020202020204" pitchFamily="34" charset="0"/>
                <a:cs typeface="Arial" panose="020B0604020202020204" pitchFamily="34" charset="0"/>
              </a:rPr>
              <a:t>proposal with rationale</a:t>
            </a:r>
            <a:endParaRPr lang="en-AU" sz="2800" dirty="0">
              <a:latin typeface="Arial" panose="020B0604020202020204" pitchFamily="34" charset="0"/>
              <a:cs typeface="Arial" panose="020B0604020202020204" pitchFamily="34" charset="0"/>
            </a:endParaRPr>
          </a:p>
          <a:p>
            <a:pPr marL="285750" lvl="0" indent="-285750">
              <a:spcAft>
                <a:spcPts val="1200"/>
              </a:spcAft>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Individual report with analysis </a:t>
            </a:r>
            <a:r>
              <a:rPr lang="en-US" sz="2800" dirty="0">
                <a:latin typeface="Arial" panose="020B0604020202020204" pitchFamily="34" charset="0"/>
                <a:cs typeface="Arial" panose="020B0604020202020204" pitchFamily="34" charset="0"/>
              </a:rPr>
              <a:t>of information in terms of the interactions of two or more Earth systems</a:t>
            </a:r>
            <a:endParaRPr lang="en-AU" sz="2800" dirty="0">
              <a:latin typeface="Arial" panose="020B0604020202020204" pitchFamily="34" charset="0"/>
              <a:cs typeface="Arial" panose="020B0604020202020204" pitchFamily="34" charset="0"/>
            </a:endParaRPr>
          </a:p>
          <a:p>
            <a:pPr marL="285750" lvl="0" indent="-28575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2000 words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67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txBox="1">
            <a:spLocks noChangeArrowheads="1"/>
          </p:cNvSpPr>
          <p:nvPr/>
        </p:nvSpPr>
        <p:spPr>
          <a:xfrm>
            <a:off x="0"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4800" b="1" spc="-150" dirty="0" smtClean="0">
                <a:solidFill>
                  <a:schemeClr val="bg1"/>
                </a:solidFill>
              </a:rPr>
              <a:t>Quality Assurance</a:t>
            </a:r>
            <a:endParaRPr lang="en-US" altLang="en-US" sz="4800" b="1" spc="-150" dirty="0">
              <a:solidFill>
                <a:schemeClr val="bg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txBox="1">
            <a:spLocks noChangeArrowheads="1"/>
          </p:cNvSpPr>
          <p:nvPr/>
        </p:nvSpPr>
        <p:spPr>
          <a:xfrm>
            <a:off x="-35496" y="188640"/>
            <a:ext cx="9144000" cy="151216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b="1" spc="-150" dirty="0" smtClean="0">
                <a:cs typeface="Arial" panose="020B0604020202020204" pitchFamily="34" charset="0"/>
              </a:rPr>
              <a:t>Assessment Type 3:</a:t>
            </a:r>
          </a:p>
          <a:p>
            <a:r>
              <a:rPr lang="en-AU" altLang="en-US" b="1" spc="-150" dirty="0" smtClean="0">
                <a:cs typeface="Arial" panose="020B0604020202020204" pitchFamily="34" charset="0"/>
              </a:rPr>
              <a:t>Examination</a:t>
            </a:r>
          </a:p>
        </p:txBody>
      </p:sp>
      <p:sp>
        <p:nvSpPr>
          <p:cNvPr id="3" name="TextBox 2"/>
          <p:cNvSpPr txBox="1"/>
          <p:nvPr/>
        </p:nvSpPr>
        <p:spPr>
          <a:xfrm>
            <a:off x="539552" y="1700808"/>
            <a:ext cx="7776864" cy="4031873"/>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US" sz="2800" dirty="0" smtClean="0">
                <a:latin typeface="Arial" panose="020B0604020202020204" pitchFamily="34" charset="0"/>
                <a:cs typeface="Arial" panose="020B0604020202020204" pitchFamily="34" charset="0"/>
              </a:rPr>
              <a:t>2 hours</a:t>
            </a:r>
          </a:p>
          <a:p>
            <a:pPr marL="285750" indent="-285750">
              <a:spcBef>
                <a:spcPts val="600"/>
              </a:spcBef>
              <a:spcAft>
                <a:spcPts val="1200"/>
              </a:spcAft>
              <a:buFont typeface="Arial" panose="020B0604020202020204" pitchFamily="34" charset="0"/>
              <a:buChar char="•"/>
            </a:pPr>
            <a:r>
              <a:rPr lang="en-US" sz="2800" dirty="0" smtClean="0">
                <a:latin typeface="Arial" panose="020B0604020202020204" pitchFamily="34" charset="0"/>
                <a:cs typeface="Arial" panose="020B0604020202020204" pitchFamily="34" charset="0"/>
              </a:rPr>
              <a:t>LHS of SIS</a:t>
            </a:r>
            <a:r>
              <a:rPr lang="en-US" sz="2800" dirty="0">
                <a:latin typeface="Arial" panose="020B0604020202020204" pitchFamily="34" charset="0"/>
                <a:cs typeface="Arial" panose="020B0604020202020204" pitchFamily="34" charset="0"/>
              </a:rPr>
              <a:t>, SU </a:t>
            </a:r>
            <a:endParaRPr lang="en-US" sz="2800" dirty="0" smtClean="0">
              <a:latin typeface="Arial" panose="020B0604020202020204" pitchFamily="34" charset="0"/>
              <a:cs typeface="Arial" panose="020B0604020202020204" pitchFamily="34" charset="0"/>
            </a:endParaRPr>
          </a:p>
          <a:p>
            <a:pPr marL="285750" indent="-285750">
              <a:spcBef>
                <a:spcPts val="600"/>
              </a:spcBef>
              <a:spcAft>
                <a:spcPts val="1200"/>
              </a:spcAft>
              <a:buFont typeface="Arial" panose="020B0604020202020204" pitchFamily="34" charset="0"/>
              <a:buChar char="•"/>
            </a:pPr>
            <a:r>
              <a:rPr lang="en-US" sz="2800" dirty="0" smtClean="0">
                <a:latin typeface="Arial" panose="020B0604020202020204" pitchFamily="34" charset="0"/>
                <a:cs typeface="Arial" panose="020B0604020202020204" pitchFamily="34" charset="0"/>
              </a:rPr>
              <a:t>SHE key concepts</a:t>
            </a:r>
          </a:p>
          <a:p>
            <a:pPr marL="285750" indent="-285750">
              <a:spcBef>
                <a:spcPts val="6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Formulae sheets new (Chemistry) or updated (Physics) </a:t>
            </a:r>
          </a:p>
          <a:p>
            <a:pPr marL="285750" indent="-285750">
              <a:spcBef>
                <a:spcPts val="600"/>
              </a:spcBef>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Dictionaries and calculators as currently </a:t>
            </a:r>
            <a:r>
              <a:rPr lang="en-US" sz="2800" dirty="0" smtClean="0">
                <a:latin typeface="Arial" panose="020B0604020202020204" pitchFamily="34" charset="0"/>
                <a:cs typeface="Arial" panose="020B0604020202020204" pitchFamily="34" charset="0"/>
              </a:rPr>
              <a:t>permitted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57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txBox="1">
            <a:spLocks noChangeArrowheads="1"/>
          </p:cNvSpPr>
          <p:nvPr/>
        </p:nvSpPr>
        <p:spPr>
          <a:xfrm>
            <a:off x="0"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4800" b="1" spc="-150" dirty="0" smtClean="0">
                <a:solidFill>
                  <a:schemeClr val="bg1"/>
                </a:solidFill>
              </a:rPr>
              <a:t>Quality Assurance</a:t>
            </a:r>
            <a:endParaRPr lang="en-US" altLang="en-US" sz="4800" b="1" spc="-150" dirty="0">
              <a:solidFill>
                <a:schemeClr val="bg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txBox="1">
            <a:spLocks noChangeArrowheads="1"/>
          </p:cNvSpPr>
          <p:nvPr/>
        </p:nvSpPr>
        <p:spPr>
          <a:xfrm>
            <a:off x="-35496" y="188640"/>
            <a:ext cx="9144000" cy="136815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b="1" spc="-150" dirty="0" smtClean="0">
                <a:cs typeface="Arial" panose="020B0604020202020204" pitchFamily="34" charset="0"/>
              </a:rPr>
              <a:t>Assessment Type 3:</a:t>
            </a:r>
          </a:p>
        </p:txBody>
      </p:sp>
      <p:sp>
        <p:nvSpPr>
          <p:cNvPr id="6" name="Rectangle 2"/>
          <p:cNvSpPr txBox="1">
            <a:spLocks noChangeArrowheads="1"/>
          </p:cNvSpPr>
          <p:nvPr/>
        </p:nvSpPr>
        <p:spPr>
          <a:xfrm>
            <a:off x="611560" y="1734922"/>
            <a:ext cx="9144000" cy="136815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endParaRPr lang="en-AU" altLang="en-US" spc="-150" dirty="0" smtClean="0">
              <a:cs typeface="Arial" panose="020B0604020202020204" pitchFamily="34" charset="0"/>
            </a:endParaRPr>
          </a:p>
          <a:p>
            <a:pPr algn="l"/>
            <a:endParaRPr lang="en-AU" altLang="en-US" spc="-150" dirty="0">
              <a:cs typeface="Arial" panose="020B0604020202020204" pitchFamily="34" charset="0"/>
            </a:endParaRPr>
          </a:p>
          <a:p>
            <a:pPr algn="l">
              <a:spcBef>
                <a:spcPts val="2400"/>
              </a:spcBef>
            </a:pPr>
            <a:r>
              <a:rPr lang="en-US" altLang="en-US" spc="-150" dirty="0" smtClean="0">
                <a:cs typeface="Arial" panose="020B0604020202020204" pitchFamily="34" charset="0"/>
              </a:rPr>
              <a:t>Examinations (or Earth Field Study)</a:t>
            </a:r>
            <a:endParaRPr lang="en-AU" altLang="en-US" spc="-150" dirty="0" smtClean="0">
              <a:cs typeface="Arial" panose="020B0604020202020204" pitchFamily="34" charset="0"/>
            </a:endParaRPr>
          </a:p>
          <a:p>
            <a:pPr algn="l">
              <a:spcBef>
                <a:spcPts val="3000"/>
              </a:spcBef>
            </a:pPr>
            <a:r>
              <a:rPr lang="en-AU" altLang="en-US" spc="-150" dirty="0" smtClean="0">
                <a:cs typeface="Arial" panose="020B0604020202020204" pitchFamily="34" charset="0"/>
              </a:rPr>
              <a:t>Focus questions:</a:t>
            </a:r>
          </a:p>
          <a:p>
            <a:pPr marL="571500" indent="-571500" algn="l">
              <a:buFont typeface="Arial" panose="020B0604020202020204" pitchFamily="34" charset="0"/>
              <a:buChar char="•"/>
            </a:pPr>
            <a:r>
              <a:rPr lang="en-US" altLang="en-US" spc="-150" dirty="0" smtClean="0">
                <a:cs typeface="Arial" panose="020B0604020202020204" pitchFamily="34" charset="0"/>
              </a:rPr>
              <a:t>What are the differences?</a:t>
            </a:r>
          </a:p>
          <a:p>
            <a:pPr marL="571500" indent="-571500" algn="l">
              <a:buFont typeface="Arial" panose="020B0604020202020204" pitchFamily="34" charset="0"/>
              <a:buChar char="•"/>
            </a:pPr>
            <a:r>
              <a:rPr lang="en-US" altLang="en-US" spc="-150" dirty="0" smtClean="0">
                <a:cs typeface="Arial" panose="020B0604020202020204" pitchFamily="34" charset="0"/>
              </a:rPr>
              <a:t>How does this affect your work </a:t>
            </a:r>
          </a:p>
          <a:p>
            <a:pPr algn="l"/>
            <a:r>
              <a:rPr lang="en-US" altLang="en-US" spc="-150" dirty="0" smtClean="0">
                <a:cs typeface="Arial" panose="020B0604020202020204" pitchFamily="34" charset="0"/>
              </a:rPr>
              <a:t>    with students?</a:t>
            </a:r>
          </a:p>
        </p:txBody>
      </p:sp>
    </p:spTree>
    <p:extLst>
      <p:ext uri="{BB962C8B-B14F-4D97-AF65-F5344CB8AC3E}">
        <p14:creationId xmlns:p14="http://schemas.microsoft.com/office/powerpoint/2010/main" val="3518155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txBox="1">
            <a:spLocks noChangeArrowheads="1"/>
          </p:cNvSpPr>
          <p:nvPr/>
        </p:nvSpPr>
        <p:spPr>
          <a:xfrm>
            <a:off x="0"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4800" b="1" spc="-150" dirty="0" smtClean="0">
                <a:solidFill>
                  <a:schemeClr val="bg1"/>
                </a:solidFill>
              </a:rPr>
              <a:t>Quality Assurance</a:t>
            </a:r>
            <a:endParaRPr lang="en-US" altLang="en-US" sz="4800" b="1" spc="-150" dirty="0">
              <a:solidFill>
                <a:schemeClr val="bg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Bent Arrow 6"/>
          <p:cNvSpPr/>
          <p:nvPr/>
        </p:nvSpPr>
        <p:spPr>
          <a:xfrm rot="5400000">
            <a:off x="6120172" y="2168860"/>
            <a:ext cx="936104" cy="1152128"/>
          </a:xfrm>
          <a:prstGeom prst="bentArrow">
            <a:avLst/>
          </a:prstGeom>
          <a:solidFill>
            <a:schemeClr val="bg1">
              <a:lumMod val="75000"/>
            </a:schemeClr>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Rectangle 2"/>
          <p:cNvSpPr txBox="1">
            <a:spLocks noChangeArrowheads="1"/>
          </p:cNvSpPr>
          <p:nvPr/>
        </p:nvSpPr>
        <p:spPr>
          <a:xfrm>
            <a:off x="-35496"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b="1" spc="-150" dirty="0" smtClean="0">
                <a:latin typeface="Century Gothic" panose="020B0502020202020204" pitchFamily="34" charset="0"/>
              </a:rPr>
              <a:t>Quality Assurance</a:t>
            </a:r>
            <a:endParaRPr lang="en-US" altLang="en-US" b="1" spc="-150" dirty="0">
              <a:latin typeface="Century Gothic" panose="020B0502020202020204" pitchFamily="34" charset="0"/>
            </a:endParaRPr>
          </a:p>
        </p:txBody>
      </p:sp>
      <p:sp>
        <p:nvSpPr>
          <p:cNvPr id="2" name="Rectangle 1"/>
          <p:cNvSpPr/>
          <p:nvPr/>
        </p:nvSpPr>
        <p:spPr>
          <a:xfrm>
            <a:off x="3059832" y="1844824"/>
            <a:ext cx="3005180" cy="1042416"/>
          </a:xfrm>
          <a:prstGeom prst="rect">
            <a:avLst/>
          </a:prstGeom>
          <a:solidFill>
            <a:schemeClr val="tx1">
              <a:lumMod val="50000"/>
              <a:lumOff val="50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2"/>
          <p:cNvSpPr txBox="1">
            <a:spLocks noChangeArrowheads="1"/>
          </p:cNvSpPr>
          <p:nvPr/>
        </p:nvSpPr>
        <p:spPr>
          <a:xfrm>
            <a:off x="3275855" y="2080282"/>
            <a:ext cx="2592287" cy="5715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3200" dirty="0" smtClean="0">
                <a:solidFill>
                  <a:schemeClr val="bg1"/>
                </a:solidFill>
                <a:latin typeface="Century Gothic" panose="020B0502020202020204" pitchFamily="34" charset="0"/>
              </a:rPr>
              <a:t>planning</a:t>
            </a:r>
            <a:endParaRPr lang="en-US" altLang="en-US"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94415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8760"/>
            <a:ext cx="9180000" cy="1260000"/>
          </a:xfrm>
        </p:spPr>
        <p:txBody>
          <a:bodyPr anchor="ctr">
            <a:noAutofit/>
          </a:bodyPr>
          <a:lstStyle/>
          <a:p>
            <a:r>
              <a:rPr lang="en-US" sz="4000" b="1" spc="-150" dirty="0">
                <a:solidFill>
                  <a:schemeClr val="tx1"/>
                </a:solidFill>
                <a:latin typeface="Century Gothic" panose="020B0502020202020204" pitchFamily="34" charset="0"/>
              </a:rPr>
              <a:t>Learning and Assessment Plans</a:t>
            </a:r>
            <a:endParaRPr lang="en-AU" sz="40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457200" y="1916833"/>
            <a:ext cx="8229600" cy="1944216"/>
          </a:xfrm>
        </p:spPr>
        <p:txBody>
          <a:bodyPr>
            <a:noAutofit/>
          </a:bodyPr>
          <a:lstStyle/>
          <a:p>
            <a:pPr lvl="0">
              <a:buClr>
                <a:srgbClr val="00B0F0"/>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Simplified form with cover </a:t>
            </a:r>
            <a:r>
              <a:rPr lang="en-US" sz="2800" dirty="0">
                <a:solidFill>
                  <a:schemeClr val="tx1">
                    <a:lumMod val="75000"/>
                    <a:lumOff val="25000"/>
                  </a:schemeClr>
                </a:solidFill>
                <a:latin typeface="Arial" panose="020B0604020202020204" pitchFamily="34" charset="0"/>
                <a:cs typeface="Arial" panose="020B0604020202020204" pitchFamily="34" charset="0"/>
              </a:rPr>
              <a:t>sheet and </a:t>
            </a:r>
            <a:r>
              <a:rPr lang="en-US" sz="2800" dirty="0" smtClean="0">
                <a:solidFill>
                  <a:schemeClr val="tx1">
                    <a:lumMod val="75000"/>
                    <a:lumOff val="25000"/>
                  </a:schemeClr>
                </a:solidFill>
                <a:latin typeface="Arial" panose="020B0604020202020204" pitchFamily="34" charset="0"/>
                <a:cs typeface="Arial" panose="020B0604020202020204" pitchFamily="34" charset="0"/>
              </a:rPr>
              <a:t>assessment overview page</a:t>
            </a:r>
            <a:endParaRPr lang="en-AU" sz="2800" dirty="0">
              <a:solidFill>
                <a:schemeClr val="tx1">
                  <a:lumMod val="75000"/>
                  <a:lumOff val="25000"/>
                </a:schemeClr>
              </a:solidFill>
              <a:latin typeface="Arial" panose="020B0604020202020204" pitchFamily="34" charset="0"/>
              <a:cs typeface="Arial" panose="020B0604020202020204" pitchFamily="34" charset="0"/>
            </a:endParaRPr>
          </a:p>
          <a:p>
            <a:pPr lvl="0">
              <a:buClr>
                <a:srgbClr val="00B0F0"/>
              </a:buClr>
              <a:buFont typeface="Wingdings" panose="05000000000000000000" pitchFamily="2" charset="2"/>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P</a:t>
            </a:r>
            <a:r>
              <a:rPr lang="en-US" sz="2800" dirty="0" smtClean="0">
                <a:solidFill>
                  <a:schemeClr val="tx1">
                    <a:lumMod val="75000"/>
                    <a:lumOff val="25000"/>
                  </a:schemeClr>
                </a:solidFill>
                <a:latin typeface="Arial" panose="020B0604020202020204" pitchFamily="34" charset="0"/>
                <a:cs typeface="Arial" panose="020B0604020202020204" pitchFamily="34" charset="0"/>
              </a:rPr>
              <a:t>re-approved plans </a:t>
            </a:r>
            <a:r>
              <a:rPr lang="en-US" sz="2800" dirty="0">
                <a:solidFill>
                  <a:schemeClr val="tx1">
                    <a:lumMod val="75000"/>
                    <a:lumOff val="25000"/>
                  </a:schemeClr>
                </a:solidFill>
                <a:latin typeface="Arial" panose="020B0604020202020204" pitchFamily="34" charset="0"/>
                <a:cs typeface="Arial" panose="020B0604020202020204" pitchFamily="34" charset="0"/>
              </a:rPr>
              <a:t>available from </a:t>
            </a:r>
            <a:r>
              <a:rPr lang="en-US" sz="2800" dirty="0" smtClean="0">
                <a:solidFill>
                  <a:schemeClr val="tx1">
                    <a:lumMod val="75000"/>
                    <a:lumOff val="25000"/>
                  </a:schemeClr>
                </a:solidFill>
                <a:latin typeface="Arial" panose="020B0604020202020204" pitchFamily="34" charset="0"/>
                <a:cs typeface="Arial" panose="020B0604020202020204" pitchFamily="34" charset="0"/>
              </a:rPr>
              <a:t>website</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052736"/>
            <a:ext cx="6337399" cy="508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2793250" y="3933056"/>
            <a:ext cx="612068" cy="14401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257006" y="5052188"/>
            <a:ext cx="1440160" cy="52799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50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 y="476672"/>
            <a:ext cx="9180000" cy="1260000"/>
          </a:xfrm>
        </p:spPr>
        <p:txBody>
          <a:bodyPr anchor="ctr">
            <a:noAutofit/>
          </a:bodyPr>
          <a:lstStyle/>
          <a:p>
            <a:r>
              <a:rPr lang="en-US" sz="4000" b="1" spc="-150" dirty="0" smtClean="0">
                <a:solidFill>
                  <a:schemeClr val="tx1"/>
                </a:solidFill>
                <a:latin typeface="Century Gothic" panose="020B0502020202020204" pitchFamily="34" charset="0"/>
              </a:rPr>
              <a:t>LAP FAQs</a:t>
            </a:r>
            <a:endParaRPr lang="en-AU" sz="40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457200" y="1916833"/>
            <a:ext cx="8229600" cy="1944216"/>
          </a:xfrm>
        </p:spPr>
        <p:txBody>
          <a:bodyPr>
            <a:noAutofit/>
          </a:bodyPr>
          <a:lstStyle/>
          <a:p>
            <a:pPr lvl="0">
              <a:spcBef>
                <a:spcPts val="1200"/>
              </a:spcBef>
              <a:spcAft>
                <a:spcPts val="600"/>
              </a:spcAft>
              <a:buClr>
                <a:srgbClr val="00B0F0"/>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Can I use a pre-approved learning and assessment plan (LAP)?</a:t>
            </a:r>
            <a:endParaRPr lang="en-AU" sz="2800" dirty="0">
              <a:solidFill>
                <a:schemeClr val="tx1">
                  <a:lumMod val="75000"/>
                  <a:lumOff val="25000"/>
                </a:schemeClr>
              </a:solidFill>
              <a:latin typeface="Arial" panose="020B0604020202020204" pitchFamily="34" charset="0"/>
              <a:cs typeface="Arial" panose="020B0604020202020204" pitchFamily="34" charset="0"/>
            </a:endParaRPr>
          </a:p>
          <a:p>
            <a:pPr lvl="0">
              <a:spcBef>
                <a:spcPts val="1200"/>
              </a:spcBef>
              <a:spcAft>
                <a:spcPts val="600"/>
              </a:spcAft>
              <a:buClr>
                <a:srgbClr val="00B0F0"/>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Can I make changes to a pre-approved LAP? </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lvl="0">
              <a:spcBef>
                <a:spcPts val="1200"/>
              </a:spcBef>
              <a:spcAft>
                <a:spcPts val="600"/>
              </a:spcAft>
              <a:buClr>
                <a:srgbClr val="00B0F0"/>
              </a:buClr>
              <a:buFont typeface="Wingdings" panose="05000000000000000000" pitchFamily="2" charset="2"/>
              <a:buChar char="§"/>
            </a:pPr>
            <a:r>
              <a:rPr lang="en-AU" sz="2800" dirty="0" smtClean="0">
                <a:solidFill>
                  <a:schemeClr val="tx1">
                    <a:lumMod val="75000"/>
                    <a:lumOff val="25000"/>
                  </a:schemeClr>
                </a:solidFill>
                <a:latin typeface="Arial" panose="020B0604020202020204" pitchFamily="34" charset="0"/>
                <a:cs typeface="Arial" panose="020B0604020202020204" pitchFamily="34" charset="0"/>
              </a:rPr>
              <a:t>Can I develop my own LAP?</a:t>
            </a:r>
          </a:p>
          <a:p>
            <a:pPr lvl="0">
              <a:spcBef>
                <a:spcPts val="1200"/>
              </a:spcBef>
              <a:spcAft>
                <a:spcPts val="600"/>
              </a:spcAft>
              <a:buClr>
                <a:srgbClr val="00B0F0"/>
              </a:buClr>
              <a:buFont typeface="Wingdings" panose="05000000000000000000" pitchFamily="2" charset="2"/>
              <a:buChar char="§"/>
            </a:pPr>
            <a:r>
              <a:rPr lang="en-US" sz="2800" dirty="0" smtClean="0">
                <a:solidFill>
                  <a:schemeClr val="tx1">
                    <a:lumMod val="75000"/>
                    <a:lumOff val="25000"/>
                  </a:schemeClr>
                </a:solidFill>
                <a:latin typeface="Arial" panose="020B0604020202020204" pitchFamily="34" charset="0"/>
                <a:cs typeface="Arial" panose="020B0604020202020204" pitchFamily="34" charset="0"/>
              </a:rPr>
              <a:t>What about LAP submission?</a:t>
            </a:r>
            <a:endParaRPr lang="en-AU" sz="2800" dirty="0">
              <a:solidFill>
                <a:schemeClr val="tx1">
                  <a:lumMod val="75000"/>
                  <a:lumOff val="25000"/>
                </a:schemeClr>
              </a:solidFill>
              <a:latin typeface="Arial" panose="020B0604020202020204" pitchFamily="34" charset="0"/>
              <a:cs typeface="Arial" panose="020B0604020202020204" pitchFamily="34" charset="0"/>
            </a:endParaRPr>
          </a:p>
          <a:p>
            <a:pPr lvl="0">
              <a:buClr>
                <a:srgbClr val="00B0F0"/>
              </a:buClr>
              <a:buFont typeface="Wingdings" panose="05000000000000000000" pitchFamily="2" charset="2"/>
              <a:buChar char="§"/>
            </a:pPr>
            <a:endParaRPr lang="en-US" sz="2800" dirty="0"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13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
        <p:nvSpPr>
          <p:cNvPr id="8" name="Title 1"/>
          <p:cNvSpPr txBox="1">
            <a:spLocks/>
          </p:cNvSpPr>
          <p:nvPr/>
        </p:nvSpPr>
        <p:spPr>
          <a:xfrm>
            <a:off x="-16417" y="446722"/>
            <a:ext cx="8496944" cy="79678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600"/>
              </a:spcAft>
            </a:pPr>
            <a:r>
              <a:rPr lang="en-AU" sz="4000" dirty="0" smtClean="0">
                <a:solidFill>
                  <a:prstClr val="black">
                    <a:lumMod val="65000"/>
                    <a:lumOff val="35000"/>
                  </a:prstClr>
                </a:solidFill>
                <a:latin typeface="Arial" panose="020B0604020202020204" pitchFamily="34" charset="0"/>
                <a:cs typeface="Arial" panose="020B0604020202020204" pitchFamily="34" charset="0"/>
              </a:rPr>
              <a:t>SACE Board Guiding </a:t>
            </a:r>
            <a:r>
              <a:rPr lang="en-AU" sz="4000" dirty="0">
                <a:solidFill>
                  <a:prstClr val="black">
                    <a:lumMod val="65000"/>
                    <a:lumOff val="35000"/>
                  </a:prstClr>
                </a:solidFill>
                <a:latin typeface="Arial" panose="020B0604020202020204" pitchFamily="34" charset="0"/>
                <a:cs typeface="Arial" panose="020B0604020202020204" pitchFamily="34" charset="0"/>
              </a:rPr>
              <a:t>Principles for Subject </a:t>
            </a:r>
            <a:r>
              <a:rPr lang="en-AU" sz="4000" dirty="0" smtClean="0">
                <a:solidFill>
                  <a:prstClr val="black">
                    <a:lumMod val="65000"/>
                    <a:lumOff val="35000"/>
                  </a:prstClr>
                </a:solidFill>
                <a:latin typeface="Arial" panose="020B0604020202020204" pitchFamily="34" charset="0"/>
                <a:cs typeface="Arial" panose="020B0604020202020204" pitchFamily="34" charset="0"/>
              </a:rPr>
              <a:t>Renewal</a:t>
            </a:r>
          </a:p>
          <a:p>
            <a:pPr>
              <a:spcBef>
                <a:spcPts val="1200"/>
              </a:spcBef>
              <a:spcAft>
                <a:spcPts val="600"/>
              </a:spcAft>
            </a:pPr>
            <a:r>
              <a:rPr lang="en-AU" sz="800" dirty="0" smtClean="0">
                <a:solidFill>
                  <a:prstClr val="black">
                    <a:lumMod val="65000"/>
                    <a:lumOff val="35000"/>
                  </a:prstClr>
                </a:solidFill>
                <a:latin typeface="Arial" panose="020B0604020202020204" pitchFamily="34" charset="0"/>
                <a:cs typeface="Arial" panose="020B0604020202020204" pitchFamily="34" charset="0"/>
              </a:rPr>
              <a:t> </a:t>
            </a:r>
            <a:endParaRPr lang="en-AU" sz="800" dirty="0">
              <a:solidFill>
                <a:prstClr val="black">
                  <a:lumMod val="65000"/>
                  <a:lumOff val="35000"/>
                </a:prstClr>
              </a:solidFill>
              <a:latin typeface="Arial" panose="020B0604020202020204" pitchFamily="34" charset="0"/>
              <a:cs typeface="Arial" panose="020B0604020202020204" pitchFamily="34" charset="0"/>
            </a:endParaRPr>
          </a:p>
          <a:p>
            <a:pPr marL="803275" indent="-266700" algn="l" defTabSz="1876425">
              <a:spcBef>
                <a:spcPts val="0"/>
              </a:spcBef>
              <a:spcAft>
                <a:spcPts val="600"/>
              </a:spcAft>
              <a:buFont typeface="Arial" panose="020B0604020202020204" pitchFamily="34" charset="0"/>
              <a:buChar char="•"/>
            </a:pPr>
            <a:r>
              <a:rPr lang="en-US" sz="3200" dirty="0" smtClean="0">
                <a:solidFill>
                  <a:prstClr val="black">
                    <a:lumMod val="65000"/>
                    <a:lumOff val="35000"/>
                  </a:prstClr>
                </a:solidFill>
                <a:latin typeface="Arial" panose="020B0604020202020204" pitchFamily="34" charset="0"/>
                <a:cs typeface="Arial" panose="020B0604020202020204" pitchFamily="34" charset="0"/>
              </a:rPr>
              <a:t>Quality Learning</a:t>
            </a:r>
          </a:p>
          <a:p>
            <a:pPr marL="803275" indent="-266700" algn="l" defTabSz="1876425">
              <a:spcBef>
                <a:spcPts val="0"/>
              </a:spcBef>
              <a:spcAft>
                <a:spcPts val="600"/>
              </a:spcAft>
              <a:buFont typeface="Arial" panose="020B0604020202020204" pitchFamily="34" charset="0"/>
              <a:buChar char="•"/>
            </a:pPr>
            <a:r>
              <a:rPr lang="en-US" sz="3200" dirty="0" smtClean="0">
                <a:solidFill>
                  <a:prstClr val="black">
                    <a:lumMod val="65000"/>
                    <a:lumOff val="35000"/>
                  </a:prstClr>
                </a:solidFill>
                <a:latin typeface="Arial" panose="020B0604020202020204" pitchFamily="34" charset="0"/>
                <a:cs typeface="Arial" panose="020B0604020202020204" pitchFamily="34" charset="0"/>
              </a:rPr>
              <a:t>Engaging</a:t>
            </a:r>
          </a:p>
          <a:p>
            <a:pPr marL="803275" indent="-266700" algn="l" defTabSz="1876425">
              <a:spcBef>
                <a:spcPts val="0"/>
              </a:spcBef>
              <a:spcAft>
                <a:spcPts val="600"/>
              </a:spcAft>
              <a:buFont typeface="Arial" panose="020B0604020202020204" pitchFamily="34" charset="0"/>
              <a:buChar char="•"/>
            </a:pPr>
            <a:r>
              <a:rPr lang="en-US" sz="3200" dirty="0" smtClean="0">
                <a:solidFill>
                  <a:prstClr val="black">
                    <a:lumMod val="65000"/>
                    <a:lumOff val="35000"/>
                  </a:prstClr>
                </a:solidFill>
                <a:latin typeface="Arial" panose="020B0604020202020204" pitchFamily="34" charset="0"/>
                <a:cs typeface="Arial" panose="020B0604020202020204" pitchFamily="34" charset="0"/>
              </a:rPr>
              <a:t>Innovative</a:t>
            </a:r>
          </a:p>
          <a:p>
            <a:pPr marL="803275" indent="-266700" algn="l" defTabSz="1876425">
              <a:spcBef>
                <a:spcPts val="0"/>
              </a:spcBef>
              <a:spcAft>
                <a:spcPts val="600"/>
              </a:spcAft>
              <a:buFont typeface="Arial" panose="020B0604020202020204" pitchFamily="34" charset="0"/>
              <a:buChar char="•"/>
            </a:pPr>
            <a:r>
              <a:rPr lang="en-US" sz="3200" dirty="0" smtClean="0">
                <a:solidFill>
                  <a:prstClr val="black">
                    <a:lumMod val="65000"/>
                    <a:lumOff val="35000"/>
                  </a:prstClr>
                </a:solidFill>
                <a:latin typeface="Arial" panose="020B0604020202020204" pitchFamily="34" charset="0"/>
                <a:cs typeface="Arial" panose="020B0604020202020204" pitchFamily="34" charset="0"/>
              </a:rPr>
              <a:t>Quality Assessment</a:t>
            </a:r>
          </a:p>
          <a:p>
            <a:pPr marL="803275" indent="-266700" algn="l" defTabSz="1876425">
              <a:spcBef>
                <a:spcPts val="0"/>
              </a:spcBef>
              <a:spcAft>
                <a:spcPts val="600"/>
              </a:spcAft>
              <a:buFont typeface="Arial" panose="020B0604020202020204" pitchFamily="34" charset="0"/>
              <a:buChar char="•"/>
            </a:pPr>
            <a:r>
              <a:rPr lang="en-US" sz="3200" dirty="0" smtClean="0">
                <a:solidFill>
                  <a:prstClr val="black">
                    <a:lumMod val="65000"/>
                    <a:lumOff val="35000"/>
                  </a:prstClr>
                </a:solidFill>
                <a:latin typeface="Arial" panose="020B0604020202020204" pitchFamily="34" charset="0"/>
                <a:cs typeface="Arial" panose="020B0604020202020204" pitchFamily="34" charset="0"/>
              </a:rPr>
              <a:t>Manageability</a:t>
            </a:r>
          </a:p>
          <a:p>
            <a:pPr marL="571500" indent="-571500" algn="l">
              <a:spcBef>
                <a:spcPts val="1200"/>
              </a:spcBef>
              <a:spcAft>
                <a:spcPts val="600"/>
              </a:spcAft>
              <a:buFont typeface="Arial" panose="020B0604020202020204" pitchFamily="34" charset="0"/>
              <a:buChar char="•"/>
            </a:pPr>
            <a:endParaRPr lang="en-US" sz="3200" b="1" dirty="0" smtClean="0">
              <a:solidFill>
                <a:prstClr val="black">
                  <a:lumMod val="65000"/>
                  <a:lumOff val="35000"/>
                </a:prstClr>
              </a:solidFill>
              <a:latin typeface="Century Gothic" panose="020B0502020202020204" pitchFamily="34" charset="0"/>
              <a:cs typeface="Arial" panose="020B0604020202020204" pitchFamily="34" charset="0"/>
            </a:endParaRPr>
          </a:p>
          <a:p>
            <a:pPr marL="571500" indent="-571500" algn="l">
              <a:spcBef>
                <a:spcPts val="1200"/>
              </a:spcBef>
              <a:spcAft>
                <a:spcPts val="600"/>
              </a:spcAft>
              <a:buFont typeface="Arial" panose="020B0604020202020204" pitchFamily="34" charset="0"/>
              <a:buChar char="•"/>
            </a:pPr>
            <a:endParaRPr lang="en-AU" sz="3200" b="1" dirty="0" smtClean="0">
              <a:solidFill>
                <a:prstClr val="black">
                  <a:lumMod val="65000"/>
                  <a:lumOff val="35000"/>
                </a:prstClr>
              </a:solidFill>
              <a:latin typeface="Century Gothic" panose="020B0502020202020204" pitchFamily="34" charset="0"/>
              <a:cs typeface="Arial" panose="020B0604020202020204" pitchFamily="34" charset="0"/>
            </a:endParaRPr>
          </a:p>
          <a:p>
            <a:pPr algn="l">
              <a:spcBef>
                <a:spcPts val="1200"/>
              </a:spcBef>
              <a:spcAft>
                <a:spcPts val="600"/>
              </a:spcAft>
            </a:pPr>
            <a:r>
              <a:rPr lang="en-AU" sz="3600" b="1" dirty="0" smtClean="0">
                <a:solidFill>
                  <a:prstClr val="white"/>
                </a:solidFill>
                <a:latin typeface="Century Gothic" panose="020B0502020202020204" pitchFamily="34" charset="0"/>
                <a:cs typeface="Arial" panose="020B0604020202020204" pitchFamily="34" charset="0"/>
              </a:rPr>
              <a:t/>
            </a:r>
            <a:br>
              <a:rPr lang="en-AU" sz="3600" b="1" dirty="0" smtClean="0">
                <a:solidFill>
                  <a:prstClr val="white"/>
                </a:solidFill>
                <a:latin typeface="Century Gothic" panose="020B0502020202020204" pitchFamily="34" charset="0"/>
                <a:cs typeface="Arial" panose="020B0604020202020204" pitchFamily="34" charset="0"/>
              </a:rPr>
            </a:br>
            <a:r>
              <a:rPr lang="en-AU" sz="1200" b="1" dirty="0" smtClean="0">
                <a:solidFill>
                  <a:prstClr val="white"/>
                </a:solidFill>
                <a:latin typeface="Century Gothic" panose="020B0502020202020204" pitchFamily="34" charset="0"/>
                <a:cs typeface="Arial" panose="020B0604020202020204" pitchFamily="34" charset="0"/>
              </a:rPr>
              <a:t/>
            </a:r>
            <a:br>
              <a:rPr lang="en-AU" sz="1200" b="1" dirty="0" smtClean="0">
                <a:solidFill>
                  <a:prstClr val="white"/>
                </a:solidFill>
                <a:latin typeface="Century Gothic" panose="020B0502020202020204" pitchFamily="34" charset="0"/>
                <a:cs typeface="Arial" panose="020B0604020202020204" pitchFamily="34" charset="0"/>
              </a:rPr>
            </a:br>
            <a:endParaRPr lang="en-AU" sz="1200" b="1" dirty="0" smtClean="0">
              <a:solidFill>
                <a:prstClr val="white"/>
              </a:solidFill>
              <a:latin typeface="Century Gothic" panose="020B0502020202020204" pitchFamily="34" charset="0"/>
              <a:cs typeface="Arial" panose="020B0604020202020204" pitchFamily="34" charset="0"/>
            </a:endParaRPr>
          </a:p>
          <a:p>
            <a:pPr algn="l">
              <a:spcBef>
                <a:spcPts val="1200"/>
              </a:spcBef>
              <a:spcAft>
                <a:spcPts val="600"/>
              </a:spcAft>
            </a:pPr>
            <a:endParaRPr lang="en-AU" sz="1200" b="1" dirty="0">
              <a:solidFill>
                <a:prstClr val="white"/>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44987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txBox="1">
            <a:spLocks noChangeArrowheads="1"/>
          </p:cNvSpPr>
          <p:nvPr/>
        </p:nvSpPr>
        <p:spPr>
          <a:xfrm>
            <a:off x="0"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4800" b="1" spc="-150" dirty="0" smtClean="0">
                <a:solidFill>
                  <a:schemeClr val="bg1"/>
                </a:solidFill>
              </a:rPr>
              <a:t>Quality Assurance</a:t>
            </a:r>
            <a:endParaRPr lang="en-US" altLang="en-US" sz="4800" b="1" spc="-150" dirty="0">
              <a:solidFill>
                <a:schemeClr val="bg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Bent Arrow 6"/>
          <p:cNvSpPr/>
          <p:nvPr/>
        </p:nvSpPr>
        <p:spPr>
          <a:xfrm rot="5400000">
            <a:off x="6120172" y="2168860"/>
            <a:ext cx="936104" cy="1152128"/>
          </a:xfrm>
          <a:prstGeom prst="bentArrow">
            <a:avLst/>
          </a:prstGeom>
          <a:solidFill>
            <a:schemeClr val="bg1">
              <a:lumMod val="75000"/>
            </a:schemeClr>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Bent Arrow 9"/>
          <p:cNvSpPr/>
          <p:nvPr/>
        </p:nvSpPr>
        <p:spPr>
          <a:xfrm rot="10800000">
            <a:off x="6156177" y="4293095"/>
            <a:ext cx="936104" cy="1152128"/>
          </a:xfrm>
          <a:prstGeom prst="bentArrow">
            <a:avLst/>
          </a:prstGeom>
          <a:solidFill>
            <a:schemeClr val="bg1">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Rectangle 2"/>
          <p:cNvSpPr txBox="1">
            <a:spLocks noChangeArrowheads="1"/>
          </p:cNvSpPr>
          <p:nvPr/>
        </p:nvSpPr>
        <p:spPr>
          <a:xfrm>
            <a:off x="-36512" y="8760"/>
            <a:ext cx="9180000" cy="1260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b="1" spc="-150" dirty="0" smtClean="0">
                <a:latin typeface="Century Gothic" panose="020B0502020202020204" pitchFamily="34" charset="0"/>
              </a:rPr>
              <a:t>Quality Assurance</a:t>
            </a:r>
            <a:endParaRPr lang="en-US" altLang="en-US" b="1" spc="-150" dirty="0">
              <a:latin typeface="Century Gothic" panose="020B0502020202020204" pitchFamily="34" charset="0"/>
            </a:endParaRPr>
          </a:p>
        </p:txBody>
      </p:sp>
      <p:sp>
        <p:nvSpPr>
          <p:cNvPr id="17" name="Bent Arrow 16"/>
          <p:cNvSpPr/>
          <p:nvPr/>
        </p:nvSpPr>
        <p:spPr>
          <a:xfrm rot="16200000">
            <a:off x="2087724" y="4257092"/>
            <a:ext cx="936104" cy="1152128"/>
          </a:xfrm>
          <a:prstGeom prst="bentArrow">
            <a:avLst/>
          </a:prstGeom>
          <a:solidFill>
            <a:schemeClr val="bg1">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0" name="Bent Arrow 19"/>
          <p:cNvSpPr/>
          <p:nvPr/>
        </p:nvSpPr>
        <p:spPr>
          <a:xfrm>
            <a:off x="2123728" y="2132856"/>
            <a:ext cx="936104" cy="1152128"/>
          </a:xfrm>
          <a:prstGeom prst="bentArrow">
            <a:avLst/>
          </a:prstGeom>
          <a:solidFill>
            <a:schemeClr val="bg1">
              <a:lumMod val="75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 name="Rectangle 1"/>
          <p:cNvSpPr/>
          <p:nvPr/>
        </p:nvSpPr>
        <p:spPr>
          <a:xfrm>
            <a:off x="3059832" y="1844824"/>
            <a:ext cx="3005180" cy="1042416"/>
          </a:xfrm>
          <a:prstGeom prst="rect">
            <a:avLst/>
          </a:prstGeom>
          <a:solidFill>
            <a:schemeClr val="tx1">
              <a:lumMod val="50000"/>
              <a:lumOff val="50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2"/>
          <p:cNvSpPr txBox="1">
            <a:spLocks noChangeArrowheads="1"/>
          </p:cNvSpPr>
          <p:nvPr/>
        </p:nvSpPr>
        <p:spPr>
          <a:xfrm>
            <a:off x="3275855" y="2080282"/>
            <a:ext cx="2592287" cy="5715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3200" dirty="0" smtClean="0">
                <a:solidFill>
                  <a:schemeClr val="bg1"/>
                </a:solidFill>
                <a:latin typeface="Century Gothic" panose="020B0502020202020204" pitchFamily="34" charset="0"/>
              </a:rPr>
              <a:t>planning</a:t>
            </a:r>
            <a:endParaRPr lang="en-US" altLang="en-US" sz="3200" dirty="0">
              <a:solidFill>
                <a:schemeClr val="bg1"/>
              </a:solidFill>
              <a:latin typeface="Century Gothic" panose="020B0502020202020204" pitchFamily="34" charset="0"/>
            </a:endParaRPr>
          </a:p>
        </p:txBody>
      </p:sp>
      <p:sp>
        <p:nvSpPr>
          <p:cNvPr id="21" name="Rectangle 20"/>
          <p:cNvSpPr/>
          <p:nvPr/>
        </p:nvSpPr>
        <p:spPr>
          <a:xfrm>
            <a:off x="5436096" y="3250680"/>
            <a:ext cx="3005180" cy="1042416"/>
          </a:xfrm>
          <a:prstGeom prst="rect">
            <a:avLst/>
          </a:prstGeom>
          <a:solidFill>
            <a:schemeClr val="tx1">
              <a:lumMod val="50000"/>
              <a:lumOff val="50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2"/>
          <p:cNvSpPr txBox="1">
            <a:spLocks noChangeArrowheads="1"/>
          </p:cNvSpPr>
          <p:nvPr/>
        </p:nvSpPr>
        <p:spPr>
          <a:xfrm>
            <a:off x="5724128" y="3505572"/>
            <a:ext cx="2520280" cy="5715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3200" dirty="0" smtClean="0">
                <a:solidFill>
                  <a:schemeClr val="bg1"/>
                </a:solidFill>
                <a:latin typeface="Century Gothic" panose="020B0502020202020204" pitchFamily="34" charset="0"/>
              </a:rPr>
              <a:t>clarifying</a:t>
            </a:r>
            <a:endParaRPr lang="en-US" altLang="en-US" sz="3200" dirty="0">
              <a:solidFill>
                <a:schemeClr val="bg1"/>
              </a:solidFill>
              <a:latin typeface="Century Gothic" panose="020B0502020202020204" pitchFamily="34" charset="0"/>
            </a:endParaRPr>
          </a:p>
        </p:txBody>
      </p:sp>
      <p:sp>
        <p:nvSpPr>
          <p:cNvPr id="22" name="Rectangle 21"/>
          <p:cNvSpPr/>
          <p:nvPr/>
        </p:nvSpPr>
        <p:spPr>
          <a:xfrm>
            <a:off x="3131841" y="4690840"/>
            <a:ext cx="3005180" cy="1042416"/>
          </a:xfrm>
          <a:prstGeom prst="rect">
            <a:avLst/>
          </a:prstGeom>
          <a:solidFill>
            <a:schemeClr val="tx1">
              <a:lumMod val="50000"/>
              <a:lumOff val="50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2"/>
          <p:cNvSpPr txBox="1">
            <a:spLocks noChangeArrowheads="1"/>
          </p:cNvSpPr>
          <p:nvPr/>
        </p:nvSpPr>
        <p:spPr>
          <a:xfrm>
            <a:off x="3419872" y="4869160"/>
            <a:ext cx="2448271" cy="5715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3200" dirty="0" smtClean="0">
                <a:solidFill>
                  <a:schemeClr val="bg1"/>
                </a:solidFill>
                <a:latin typeface="Century Gothic" panose="020B0502020202020204" pitchFamily="34" charset="0"/>
              </a:rPr>
              <a:t>confirming</a:t>
            </a:r>
            <a:endParaRPr lang="en-US" altLang="en-US" sz="3200" dirty="0">
              <a:solidFill>
                <a:schemeClr val="bg1"/>
              </a:solidFill>
              <a:latin typeface="Century Gothic" panose="020B0502020202020204" pitchFamily="34" charset="0"/>
            </a:endParaRPr>
          </a:p>
        </p:txBody>
      </p:sp>
      <p:sp>
        <p:nvSpPr>
          <p:cNvPr id="23" name="Rectangle 22"/>
          <p:cNvSpPr/>
          <p:nvPr/>
        </p:nvSpPr>
        <p:spPr>
          <a:xfrm>
            <a:off x="693146" y="3284984"/>
            <a:ext cx="3005180" cy="1042416"/>
          </a:xfrm>
          <a:prstGeom prst="rect">
            <a:avLst/>
          </a:prstGeom>
          <a:solidFill>
            <a:schemeClr val="tx1">
              <a:lumMod val="50000"/>
              <a:lumOff val="50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2"/>
          <p:cNvSpPr txBox="1">
            <a:spLocks noChangeArrowheads="1"/>
          </p:cNvSpPr>
          <p:nvPr/>
        </p:nvSpPr>
        <p:spPr>
          <a:xfrm>
            <a:off x="971601" y="3501008"/>
            <a:ext cx="2448271" cy="5715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3200" dirty="0" smtClean="0">
                <a:solidFill>
                  <a:schemeClr val="bg1"/>
                </a:solidFill>
                <a:latin typeface="Century Gothic" panose="020B0502020202020204" pitchFamily="34" charset="0"/>
              </a:rPr>
              <a:t>improving</a:t>
            </a:r>
            <a:endParaRPr lang="en-US" altLang="en-US"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60366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 y="8760"/>
            <a:ext cx="9180000" cy="1260000"/>
          </a:xfrm>
        </p:spPr>
        <p:txBody>
          <a:bodyPr anchor="ctr">
            <a:noAutofit/>
          </a:bodyPr>
          <a:lstStyle/>
          <a:p>
            <a:r>
              <a:rPr lang="en-US" sz="4400" b="1" spc="-150" dirty="0" smtClean="0">
                <a:solidFill>
                  <a:schemeClr val="tx1"/>
                </a:solidFill>
                <a:latin typeface="Century Gothic" panose="020B0502020202020204" pitchFamily="34" charset="0"/>
              </a:rPr>
              <a:t>Feedback: Stage 1 &amp; Stage 2</a:t>
            </a:r>
            <a:endParaRPr lang="en-AU" sz="44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1115616" y="1556792"/>
            <a:ext cx="7200800" cy="2808312"/>
          </a:xfrm>
        </p:spPr>
        <p:txBody>
          <a:bodyPr>
            <a:noAutofit/>
          </a:bodyPr>
          <a:lstStyle/>
          <a:p>
            <a:pPr marL="342900" lvl="1" indent="-342900">
              <a:buClr>
                <a:srgbClr val="00B0F0"/>
              </a:buClr>
              <a:buFont typeface="Wingdings" panose="05000000000000000000" pitchFamily="2" charset="2"/>
              <a:buChar char="§"/>
            </a:pPr>
            <a:r>
              <a:rPr lang="en-US" sz="3600" dirty="0" smtClean="0">
                <a:solidFill>
                  <a:schemeClr val="tx1">
                    <a:lumMod val="75000"/>
                    <a:lumOff val="25000"/>
                  </a:schemeClr>
                </a:solidFill>
                <a:latin typeface="Arial" panose="020B0604020202020204" pitchFamily="34" charset="0"/>
                <a:cs typeface="Arial" panose="020B0604020202020204" pitchFamily="34" charset="0"/>
              </a:rPr>
              <a:t>Lois.Ey@sa.gov.au  </a:t>
            </a:r>
            <a:endParaRPr lang="en-US" sz="3600" dirty="0">
              <a:solidFill>
                <a:schemeClr val="tx1">
                  <a:lumMod val="75000"/>
                  <a:lumOff val="25000"/>
                </a:schemeClr>
              </a:solidFill>
              <a:latin typeface="Arial" panose="020B0604020202020204" pitchFamily="34" charset="0"/>
              <a:cs typeface="Arial" panose="020B0604020202020204" pitchFamily="34" charset="0"/>
            </a:endParaRPr>
          </a:p>
          <a:p>
            <a:pPr marL="342900" lvl="1" indent="-342900">
              <a:buClr>
                <a:srgbClr val="00B0F0"/>
              </a:buClr>
              <a:buFont typeface="Wingdings" panose="05000000000000000000" pitchFamily="2" charset="2"/>
              <a:buChar char="§"/>
            </a:pPr>
            <a:r>
              <a:rPr lang="en-US" sz="3600" dirty="0" smtClean="0">
                <a:solidFill>
                  <a:schemeClr val="tx1">
                    <a:lumMod val="75000"/>
                    <a:lumOff val="25000"/>
                  </a:schemeClr>
                </a:solidFill>
                <a:latin typeface="Arial" panose="020B0604020202020204" pitchFamily="34" charset="0"/>
                <a:cs typeface="Arial" panose="020B0604020202020204" pitchFamily="34" charset="0"/>
              </a:rPr>
              <a:t>Robyn.Pillans@sa.gov.au </a:t>
            </a:r>
            <a:endParaRPr lang="en-US" sz="3600" dirty="0">
              <a:solidFill>
                <a:schemeClr val="tx1">
                  <a:lumMod val="75000"/>
                  <a:lumOff val="25000"/>
                </a:schemeClr>
              </a:solidFill>
              <a:latin typeface="Arial" panose="020B0604020202020204" pitchFamily="34" charset="0"/>
              <a:cs typeface="Arial" panose="020B0604020202020204" pitchFamily="34" charset="0"/>
            </a:endParaRPr>
          </a:p>
          <a:p>
            <a:pPr marL="342900" lvl="1" indent="-342900">
              <a:buClr>
                <a:srgbClr val="00B0F0"/>
              </a:buClr>
              <a:buFont typeface="Wingdings" panose="05000000000000000000" pitchFamily="2" charset="2"/>
              <a:buChar char="§"/>
            </a:pPr>
            <a:r>
              <a:rPr lang="en-US" sz="3600" dirty="0" smtClean="0">
                <a:solidFill>
                  <a:schemeClr val="tx1">
                    <a:lumMod val="75000"/>
                    <a:lumOff val="25000"/>
                  </a:schemeClr>
                </a:solidFill>
                <a:latin typeface="Arial" panose="020B0604020202020204" pitchFamily="34" charset="0"/>
                <a:cs typeface="Arial" panose="020B0604020202020204" pitchFamily="34" charset="0"/>
              </a:rPr>
              <a:t>Kathy.Adams@sa.gov.au </a:t>
            </a:r>
            <a:endParaRPr lang="en-US" sz="3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16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 y="8760"/>
            <a:ext cx="9180000" cy="1260000"/>
          </a:xfrm>
        </p:spPr>
        <p:txBody>
          <a:bodyPr anchor="ctr">
            <a:noAutofit/>
          </a:bodyPr>
          <a:lstStyle/>
          <a:p>
            <a:r>
              <a:rPr lang="en-US" sz="4400" b="1" spc="-150" dirty="0" smtClean="0">
                <a:solidFill>
                  <a:schemeClr val="tx1"/>
                </a:solidFill>
                <a:latin typeface="Century Gothic" panose="020B0502020202020204" pitchFamily="34" charset="0"/>
              </a:rPr>
              <a:t>SACE e-Assessment</a:t>
            </a:r>
            <a:endParaRPr lang="en-AU" sz="4400" b="1" spc="-150" dirty="0">
              <a:solidFill>
                <a:schemeClr val="tx1"/>
              </a:solidFill>
              <a:latin typeface="Century Gothic" panose="020B0502020202020204" pitchFamily="34" charset="0"/>
            </a:endParaRPr>
          </a:p>
        </p:txBody>
      </p:sp>
      <p:sp>
        <p:nvSpPr>
          <p:cNvPr id="3" name="Content Placeholder 2"/>
          <p:cNvSpPr>
            <a:spLocks noGrp="1"/>
          </p:cNvSpPr>
          <p:nvPr>
            <p:ph sz="quarter" idx="1"/>
          </p:nvPr>
        </p:nvSpPr>
        <p:spPr>
          <a:xfrm>
            <a:off x="1115616" y="1556792"/>
            <a:ext cx="7200800" cy="2808312"/>
          </a:xfrm>
        </p:spPr>
        <p:txBody>
          <a:bodyPr>
            <a:noAutofit/>
          </a:bodyPr>
          <a:lstStyle/>
          <a:p>
            <a:pPr marL="342900" lvl="1" indent="-342900">
              <a:buClr>
                <a:srgbClr val="00B0F0"/>
              </a:buClr>
              <a:buFont typeface="Wingdings" panose="05000000000000000000" pitchFamily="2" charset="2"/>
              <a:buChar char="§"/>
            </a:pPr>
            <a:r>
              <a:rPr lang="en-AU" sz="3600" dirty="0" smtClean="0">
                <a:solidFill>
                  <a:schemeClr val="tx1">
                    <a:lumMod val="75000"/>
                    <a:lumOff val="25000"/>
                  </a:schemeClr>
                </a:solidFill>
                <a:latin typeface="Arial" panose="020B0604020202020204" pitchFamily="34" charset="0"/>
                <a:cs typeface="Arial" panose="020B0604020202020204" pitchFamily="34" charset="0"/>
              </a:rPr>
              <a:t>e-clarifying/Learning </a:t>
            </a:r>
            <a:endParaRPr lang="en-AU" sz="3600" dirty="0">
              <a:solidFill>
                <a:schemeClr val="tx1">
                  <a:lumMod val="75000"/>
                  <a:lumOff val="25000"/>
                </a:schemeClr>
              </a:solidFill>
              <a:latin typeface="Arial" panose="020B0604020202020204" pitchFamily="34" charset="0"/>
              <a:cs typeface="Arial" panose="020B0604020202020204" pitchFamily="34" charset="0"/>
            </a:endParaRPr>
          </a:p>
          <a:p>
            <a:pPr marL="342900" lvl="1" indent="-342900">
              <a:buClr>
                <a:srgbClr val="00B0F0"/>
              </a:buClr>
              <a:buFont typeface="Wingdings" panose="05000000000000000000" pitchFamily="2" charset="2"/>
              <a:buChar char="§"/>
            </a:pPr>
            <a:r>
              <a:rPr lang="en-AU" sz="3600" dirty="0" smtClean="0">
                <a:solidFill>
                  <a:schemeClr val="tx1">
                    <a:lumMod val="75000"/>
                    <a:lumOff val="25000"/>
                  </a:schemeClr>
                </a:solidFill>
                <a:latin typeface="Arial" panose="020B0604020202020204" pitchFamily="34" charset="0"/>
                <a:cs typeface="Arial" panose="020B0604020202020204" pitchFamily="34" charset="0"/>
              </a:rPr>
              <a:t>e-moderation</a:t>
            </a:r>
            <a:endParaRPr lang="en-AU" sz="3600" dirty="0">
              <a:solidFill>
                <a:schemeClr val="tx1">
                  <a:lumMod val="75000"/>
                  <a:lumOff val="25000"/>
                </a:schemeClr>
              </a:solidFill>
              <a:latin typeface="Arial" panose="020B0604020202020204" pitchFamily="34" charset="0"/>
              <a:cs typeface="Arial" panose="020B0604020202020204" pitchFamily="34" charset="0"/>
            </a:endParaRPr>
          </a:p>
          <a:p>
            <a:pPr marL="342900" lvl="1" indent="-342900">
              <a:buClr>
                <a:srgbClr val="00B0F0"/>
              </a:buClr>
              <a:buFont typeface="Wingdings" panose="05000000000000000000" pitchFamily="2" charset="2"/>
              <a:buChar char="§"/>
            </a:pPr>
            <a:r>
              <a:rPr lang="en-AU" sz="3600" dirty="0" smtClean="0">
                <a:solidFill>
                  <a:schemeClr val="tx1">
                    <a:lumMod val="75000"/>
                    <a:lumOff val="25000"/>
                  </a:schemeClr>
                </a:solidFill>
                <a:latin typeface="Arial" panose="020B0604020202020204" pitchFamily="34" charset="0"/>
                <a:cs typeface="Arial" panose="020B0604020202020204" pitchFamily="34" charset="0"/>
              </a:rPr>
              <a:t>e-submission </a:t>
            </a:r>
            <a:r>
              <a:rPr lang="en-AU" sz="3600" dirty="0">
                <a:solidFill>
                  <a:schemeClr val="tx1">
                    <a:lumMod val="75000"/>
                    <a:lumOff val="25000"/>
                  </a:schemeClr>
                </a:solidFill>
                <a:latin typeface="Arial" panose="020B0604020202020204" pitchFamily="34" charset="0"/>
                <a:cs typeface="Arial" panose="020B0604020202020204" pitchFamily="34" charset="0"/>
              </a:rPr>
              <a:t>of student work </a:t>
            </a:r>
          </a:p>
          <a:p>
            <a:pPr marL="342900" lvl="1" indent="-342900">
              <a:buClr>
                <a:srgbClr val="00B0F0"/>
              </a:buClr>
              <a:buFont typeface="Wingdings" panose="05000000000000000000" pitchFamily="2" charset="2"/>
              <a:buChar char="§"/>
            </a:pPr>
            <a:r>
              <a:rPr lang="en-AU" sz="3600" dirty="0" smtClean="0">
                <a:solidFill>
                  <a:schemeClr val="tx1">
                    <a:lumMod val="75000"/>
                    <a:lumOff val="25000"/>
                  </a:schemeClr>
                </a:solidFill>
                <a:latin typeface="Arial" panose="020B0604020202020204" pitchFamily="34" charset="0"/>
                <a:cs typeface="Arial" panose="020B0604020202020204" pitchFamily="34" charset="0"/>
              </a:rPr>
              <a:t>e-marking</a:t>
            </a:r>
            <a:endParaRPr lang="en-AU" sz="3600" dirty="0">
              <a:solidFill>
                <a:schemeClr val="tx1">
                  <a:lumMod val="75000"/>
                  <a:lumOff val="25000"/>
                </a:schemeClr>
              </a:solidFill>
              <a:latin typeface="Arial" panose="020B0604020202020204" pitchFamily="34" charset="0"/>
              <a:cs typeface="Arial" panose="020B0604020202020204" pitchFamily="34" charset="0"/>
            </a:endParaRPr>
          </a:p>
          <a:p>
            <a:pPr marL="342900" lvl="1" indent="-342900">
              <a:buClr>
                <a:srgbClr val="00B0F0"/>
              </a:buClr>
              <a:buFont typeface="Wingdings" panose="05000000000000000000" pitchFamily="2" charset="2"/>
              <a:buChar char="§"/>
            </a:pPr>
            <a:r>
              <a:rPr lang="en-AU" sz="3600" dirty="0" smtClean="0">
                <a:solidFill>
                  <a:schemeClr val="tx1">
                    <a:lumMod val="75000"/>
                    <a:lumOff val="25000"/>
                  </a:schemeClr>
                </a:solidFill>
                <a:latin typeface="Arial" panose="020B0604020202020204" pitchFamily="34" charset="0"/>
                <a:cs typeface="Arial" panose="020B0604020202020204" pitchFamily="34" charset="0"/>
              </a:rPr>
              <a:t>e-examinations</a:t>
            </a:r>
            <a:endParaRPr lang="en-AU" sz="3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291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489" y="1723547"/>
            <a:ext cx="2983015" cy="4009709"/>
          </a:xfrm>
          <a:prstGeom prst="rect">
            <a:avLst/>
          </a:prstGeom>
        </p:spPr>
      </p:pic>
      <p:sp>
        <p:nvSpPr>
          <p:cNvPr id="2" name="Title 1"/>
          <p:cNvSpPr>
            <a:spLocks noGrp="1"/>
          </p:cNvSpPr>
          <p:nvPr>
            <p:ph type="title"/>
          </p:nvPr>
        </p:nvSpPr>
        <p:spPr>
          <a:xfrm>
            <a:off x="0" y="-99392"/>
            <a:ext cx="9180000" cy="1260000"/>
          </a:xfrm>
        </p:spPr>
        <p:txBody>
          <a:bodyPr anchor="ctr">
            <a:normAutofit/>
          </a:bodyPr>
          <a:lstStyle/>
          <a:p>
            <a:r>
              <a:rPr lang="en-US" sz="4000" b="1" spc="-150" dirty="0" smtClean="0">
                <a:solidFill>
                  <a:schemeClr val="tx1"/>
                </a:solidFill>
                <a:latin typeface="Arial" panose="020B0604020202020204" pitchFamily="34" charset="0"/>
                <a:cs typeface="Arial" panose="020B0604020202020204" pitchFamily="34" charset="0"/>
              </a:rPr>
              <a:t>What’s next?</a:t>
            </a:r>
            <a:endParaRPr lang="en-AU" sz="4000" b="1" spc="-15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179512" y="980728"/>
            <a:ext cx="7437484" cy="4392488"/>
          </a:xfrm>
        </p:spPr>
        <p:txBody>
          <a:bodyPr>
            <a:noAutofit/>
          </a:bodyPr>
          <a:lstStyle/>
          <a:p>
            <a:pPr>
              <a:spcBef>
                <a:spcPts val="1200"/>
              </a:spcBef>
              <a:buClr>
                <a:srgbClr val="00B0F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School planning – subjects to be offered</a:t>
            </a:r>
          </a:p>
          <a:p>
            <a:pPr>
              <a:spcBef>
                <a:spcPts val="1200"/>
              </a:spcBef>
              <a:buClr>
                <a:srgbClr val="00B0F0"/>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Your </a:t>
            </a:r>
            <a:r>
              <a:rPr lang="en-US" sz="2800" smtClean="0">
                <a:latin typeface="Arial" panose="020B0604020202020204" pitchFamily="34" charset="0"/>
                <a:cs typeface="Arial" panose="020B0604020202020204" pitchFamily="34" charset="0"/>
              </a:rPr>
              <a:t>planning involves:</a:t>
            </a:r>
            <a:endParaRPr lang="en-US" sz="2800" dirty="0" smtClean="0">
              <a:latin typeface="Arial" panose="020B0604020202020204" pitchFamily="34" charset="0"/>
              <a:cs typeface="Arial" panose="020B0604020202020204" pitchFamily="34" charset="0"/>
            </a:endParaRPr>
          </a:p>
          <a:p>
            <a:pPr lvl="1">
              <a:spcBef>
                <a:spcPts val="1200"/>
              </a:spcBef>
              <a:buClr>
                <a:srgbClr val="00B0F0"/>
              </a:buClr>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familiarising </a:t>
            </a:r>
            <a:r>
              <a:rPr lang="en-US" sz="2800" dirty="0">
                <a:solidFill>
                  <a:schemeClr val="tx1"/>
                </a:solidFill>
                <a:latin typeface="Arial" panose="020B0604020202020204" pitchFamily="34" charset="0"/>
                <a:cs typeface="Arial" panose="020B0604020202020204" pitchFamily="34" charset="0"/>
              </a:rPr>
              <a:t>yourself with the subject outline</a:t>
            </a:r>
          </a:p>
          <a:p>
            <a:pPr lvl="1">
              <a:buClr>
                <a:srgbClr val="00B0F0"/>
              </a:buClr>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developing a teaching program</a:t>
            </a:r>
          </a:p>
          <a:p>
            <a:pPr lvl="1">
              <a:buClr>
                <a:srgbClr val="00B0F0"/>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a:t>
            </a:r>
            <a:r>
              <a:rPr lang="en-US" sz="2800" dirty="0" smtClean="0">
                <a:solidFill>
                  <a:schemeClr val="tx1"/>
                </a:solidFill>
                <a:latin typeface="Arial" panose="020B0604020202020204" pitchFamily="34" charset="0"/>
                <a:cs typeface="Arial" panose="020B0604020202020204" pitchFamily="34" charset="0"/>
              </a:rPr>
              <a:t>electing a pre-approved or DIY learning and assessment plan</a:t>
            </a:r>
          </a:p>
          <a:p>
            <a:pPr lvl="1">
              <a:buClr>
                <a:srgbClr val="00B0F0"/>
              </a:buClr>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gathering and developing SHE resources</a:t>
            </a:r>
          </a:p>
          <a:p>
            <a:pPr lvl="1">
              <a:buClr>
                <a:srgbClr val="00B0F0"/>
              </a:buClr>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developing new and interesting tasks</a:t>
            </a:r>
          </a:p>
        </p:txBody>
      </p:sp>
    </p:spTree>
    <p:extLst>
      <p:ext uri="{BB962C8B-B14F-4D97-AF65-F5344CB8AC3E}">
        <p14:creationId xmlns:p14="http://schemas.microsoft.com/office/powerpoint/2010/main" val="302401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
        <p:nvSpPr>
          <p:cNvPr id="8" name="Title 1"/>
          <p:cNvSpPr txBox="1">
            <a:spLocks/>
          </p:cNvSpPr>
          <p:nvPr/>
        </p:nvSpPr>
        <p:spPr>
          <a:xfrm>
            <a:off x="107504" y="836712"/>
            <a:ext cx="8892480" cy="475252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600"/>
              </a:spcAft>
            </a:pPr>
            <a:r>
              <a:rPr lang="en-US" dirty="0">
                <a:solidFill>
                  <a:schemeClr val="bg1"/>
                </a:solidFill>
                <a:latin typeface="Century Gothic" panose="020B0502020202020204" pitchFamily="34" charset="0"/>
                <a:cs typeface="Arial" panose="020B0604020202020204" pitchFamily="34" charset="0"/>
              </a:rPr>
              <a:t>Best </a:t>
            </a:r>
            <a:r>
              <a:rPr lang="en-US" dirty="0" smtClean="0">
                <a:solidFill>
                  <a:schemeClr val="bg1"/>
                </a:solidFill>
                <a:latin typeface="Century Gothic" panose="020B0502020202020204" pitchFamily="34" charset="0"/>
                <a:cs typeface="Arial" panose="020B0604020202020204" pitchFamily="34" charset="0"/>
              </a:rPr>
              <a:t>wishes for</a:t>
            </a:r>
            <a:endParaRPr lang="en-US" dirty="0">
              <a:solidFill>
                <a:schemeClr val="bg1"/>
              </a:solidFill>
              <a:latin typeface="Century Gothic" panose="020B0502020202020204" pitchFamily="34" charset="0"/>
              <a:cs typeface="Arial" panose="020B0604020202020204" pitchFamily="34" charset="0"/>
            </a:endParaRPr>
          </a:p>
          <a:p>
            <a:pPr>
              <a:spcBef>
                <a:spcPts val="1200"/>
              </a:spcBef>
              <a:spcAft>
                <a:spcPts val="600"/>
              </a:spcAft>
            </a:pPr>
            <a:r>
              <a:rPr lang="en-AU" dirty="0" smtClean="0">
                <a:solidFill>
                  <a:schemeClr val="bg1"/>
                </a:solidFill>
                <a:latin typeface="Century Gothic" panose="020B0502020202020204" pitchFamily="34" charset="0"/>
                <a:cs typeface="Arial" panose="020B0604020202020204" pitchFamily="34" charset="0"/>
              </a:rPr>
              <a:t>Stage 2 Science</a:t>
            </a:r>
            <a:br>
              <a:rPr lang="en-AU" dirty="0" smtClean="0">
                <a:solidFill>
                  <a:schemeClr val="bg1"/>
                </a:solidFill>
                <a:latin typeface="Century Gothic" panose="020B0502020202020204" pitchFamily="34" charset="0"/>
                <a:cs typeface="Arial" panose="020B0604020202020204" pitchFamily="34" charset="0"/>
              </a:rPr>
            </a:br>
            <a:r>
              <a:rPr lang="en-AU" dirty="0" smtClean="0">
                <a:solidFill>
                  <a:schemeClr val="bg1"/>
                </a:solidFill>
                <a:latin typeface="Century Gothic" panose="020B0502020202020204" pitchFamily="34" charset="0"/>
                <a:cs typeface="Arial" panose="020B0604020202020204" pitchFamily="34" charset="0"/>
              </a:rPr>
              <a:t>Implementation</a:t>
            </a:r>
          </a:p>
          <a:p>
            <a:pPr>
              <a:spcBef>
                <a:spcPts val="1200"/>
              </a:spcBef>
              <a:spcAft>
                <a:spcPts val="600"/>
              </a:spcAft>
            </a:pPr>
            <a:r>
              <a:rPr lang="en-US" dirty="0" smtClean="0">
                <a:solidFill>
                  <a:schemeClr val="bg1"/>
                </a:solidFill>
                <a:latin typeface="Century Gothic" panose="020B0502020202020204" pitchFamily="34" charset="0"/>
                <a:cs typeface="Arial" panose="020B0604020202020204" pitchFamily="34" charset="0"/>
              </a:rPr>
              <a:t>2018</a:t>
            </a:r>
          </a:p>
          <a:p>
            <a:pPr>
              <a:spcBef>
                <a:spcPts val="1200"/>
              </a:spcBef>
              <a:spcAft>
                <a:spcPts val="600"/>
              </a:spcAft>
            </a:pPr>
            <a:r>
              <a:rPr lang="en-US" sz="3600" dirty="0" smtClean="0">
                <a:solidFill>
                  <a:schemeClr val="bg1"/>
                </a:solidFill>
                <a:latin typeface="Century Gothic" panose="020B0502020202020204" pitchFamily="34" charset="0"/>
                <a:cs typeface="Arial" panose="020B0604020202020204" pitchFamily="34" charset="0"/>
              </a:rPr>
              <a:t>Contact us if you have questions or suggestions for resources.</a:t>
            </a:r>
            <a:endParaRPr lang="en-AU" sz="36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85969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47453033"/>
              </p:ext>
            </p:extLst>
          </p:nvPr>
        </p:nvGraphicFramePr>
        <p:xfrm>
          <a:off x="359532" y="980728"/>
          <a:ext cx="8424936" cy="4918104"/>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xmlns="" val="20000"/>
                    </a:ext>
                  </a:extLst>
                </a:gridCol>
                <a:gridCol w="4212468">
                  <a:extLst>
                    <a:ext uri="{9D8B030D-6E8A-4147-A177-3AD203B41FA5}">
                      <a16:colId xmlns:a16="http://schemas.microsoft.com/office/drawing/2014/main" xmlns="" val="20001"/>
                    </a:ext>
                  </a:extLst>
                </a:gridCol>
              </a:tblGrid>
              <a:tr h="633326">
                <a:tc>
                  <a:txBody>
                    <a:bodyPr/>
                    <a:lstStyle/>
                    <a:p>
                      <a:r>
                        <a:rPr lang="en-US" sz="2400" b="0" dirty="0" smtClean="0">
                          <a:latin typeface="Century Gothic" panose="020B0502020202020204" pitchFamily="34" charset="0"/>
                          <a:cs typeface="Arial" panose="020B0604020202020204" pitchFamily="34" charset="0"/>
                        </a:rPr>
                        <a:t>Stage 1 subjects 2017</a:t>
                      </a:r>
                      <a:endParaRPr lang="en-AU" sz="2400" b="0" dirty="0">
                        <a:latin typeface="Century Gothic" panose="020B0502020202020204" pitchFamily="34" charset="0"/>
                      </a:endParaRPr>
                    </a:p>
                  </a:txBody>
                  <a:tcPr marL="180000" marR="180000" marT="108000" marB="108000">
                    <a:solidFill>
                      <a:schemeClr val="bg1">
                        <a:lumMod val="65000"/>
                      </a:schemeClr>
                    </a:solidFill>
                  </a:tcPr>
                </a:tc>
                <a:tc>
                  <a:txBody>
                    <a:bodyPr/>
                    <a:lstStyle/>
                    <a:p>
                      <a:r>
                        <a:rPr lang="en-US" sz="2400" b="0" dirty="0" smtClean="0">
                          <a:latin typeface="Century Gothic" panose="020B0502020202020204" pitchFamily="34" charset="0"/>
                          <a:cs typeface="Arial" panose="020B0604020202020204" pitchFamily="34" charset="0"/>
                        </a:rPr>
                        <a:t>Stage 2 subjects 2018</a:t>
                      </a:r>
                      <a:endParaRPr lang="en-AU" sz="2400" b="0" dirty="0">
                        <a:latin typeface="Century Gothic" panose="020B0502020202020204" pitchFamily="34" charset="0"/>
                      </a:endParaRPr>
                    </a:p>
                  </a:txBody>
                  <a:tcPr marL="180000" marR="180000" marT="108000" marB="108000">
                    <a:solidFill>
                      <a:schemeClr val="bg1">
                        <a:lumMod val="65000"/>
                      </a:schemeClr>
                    </a:solidFill>
                  </a:tcPr>
                </a:tc>
                <a:extLst>
                  <a:ext uri="{0D108BD9-81ED-4DB2-BD59-A6C34878D82A}">
                    <a16:rowId xmlns:a16="http://schemas.microsoft.com/office/drawing/2014/main" xmlns="" val="10000"/>
                  </a:ext>
                </a:extLst>
              </a:tr>
              <a:tr h="925960">
                <a:tc>
                  <a:txBody>
                    <a:bodyPr/>
                    <a:lstStyle/>
                    <a:p>
                      <a:r>
                        <a:rPr lang="en-US" sz="2400" dirty="0" smtClean="0">
                          <a:solidFill>
                            <a:schemeClr val="tx1">
                              <a:lumMod val="75000"/>
                              <a:lumOff val="25000"/>
                            </a:schemeClr>
                          </a:solidFill>
                          <a:latin typeface="Arial" panose="020B0604020202020204" pitchFamily="34" charset="0"/>
                          <a:cs typeface="Arial" panose="020B0604020202020204" pitchFamily="34" charset="0"/>
                        </a:rPr>
                        <a:t>Agriculture and Horticulture</a:t>
                      </a:r>
                      <a:endParaRPr lang="en-AU" sz="2400" dirty="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75000"/>
                              <a:lumOff val="25000"/>
                            </a:schemeClr>
                          </a:solidFill>
                          <a:latin typeface="Arial" panose="020B0604020202020204" pitchFamily="34" charset="0"/>
                          <a:cs typeface="Arial" panose="020B0604020202020204" pitchFamily="34" charset="0"/>
                        </a:rPr>
                        <a:t>Agricultural</a:t>
                      </a:r>
                      <a:r>
                        <a:rPr lang="en-US" sz="2400" baseline="0" dirty="0" smtClean="0">
                          <a:solidFill>
                            <a:schemeClr val="tx1">
                              <a:lumMod val="75000"/>
                              <a:lumOff val="25000"/>
                            </a:schemeClr>
                          </a:solidFill>
                          <a:latin typeface="Arial" panose="020B0604020202020204" pitchFamily="34" charset="0"/>
                          <a:cs typeface="Arial" panose="020B0604020202020204" pitchFamily="34" charset="0"/>
                        </a:rPr>
                        <a:t> Production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lumMod val="75000"/>
                              <a:lumOff val="25000"/>
                            </a:schemeClr>
                          </a:solidFill>
                          <a:latin typeface="Arial" panose="020B0604020202020204" pitchFamily="34" charset="0"/>
                          <a:cs typeface="Arial" panose="020B0604020202020204" pitchFamily="34" charset="0"/>
                        </a:rPr>
                        <a:t>Agricultural Systems</a:t>
                      </a:r>
                      <a:endParaRPr lang="en-AU" sz="2400" dirty="0" smtClean="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extLst>
                  <a:ext uri="{0D108BD9-81ED-4DB2-BD59-A6C34878D82A}">
                    <a16:rowId xmlns:a16="http://schemas.microsoft.com/office/drawing/2014/main" xmlns="" val="10001"/>
                  </a:ext>
                </a:extLst>
              </a:tr>
              <a:tr h="784250">
                <a:tc>
                  <a:txBody>
                    <a:bodyPr/>
                    <a:lstStyle/>
                    <a:p>
                      <a:r>
                        <a:rPr lang="en-US" sz="2400" dirty="0" smtClean="0">
                          <a:solidFill>
                            <a:schemeClr val="tx1">
                              <a:lumMod val="75000"/>
                              <a:lumOff val="25000"/>
                            </a:schemeClr>
                          </a:solidFill>
                          <a:latin typeface="Arial" panose="020B0604020202020204" pitchFamily="34" charset="0"/>
                          <a:cs typeface="Arial" panose="020B0604020202020204" pitchFamily="34" charset="0"/>
                        </a:rPr>
                        <a:t>Biology</a:t>
                      </a:r>
                      <a:endParaRPr lang="en-AU" sz="2400" dirty="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75000"/>
                              <a:lumOff val="25000"/>
                            </a:schemeClr>
                          </a:solidFill>
                          <a:latin typeface="Arial" panose="020B0604020202020204" pitchFamily="34" charset="0"/>
                          <a:cs typeface="Arial" panose="020B0604020202020204" pitchFamily="34" charset="0"/>
                        </a:rPr>
                        <a:t>Biology</a:t>
                      </a:r>
                      <a:endParaRPr lang="en-AU" sz="2400" dirty="0" smtClean="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extLst>
                  <a:ext uri="{0D108BD9-81ED-4DB2-BD59-A6C34878D82A}">
                    <a16:rowId xmlns:a16="http://schemas.microsoft.com/office/drawing/2014/main" xmlns="" val="10002"/>
                  </a:ext>
                </a:extLst>
              </a:tr>
              <a:tr h="784250">
                <a:tc>
                  <a:txBody>
                    <a:bodyPr/>
                    <a:lstStyle/>
                    <a:p>
                      <a:r>
                        <a:rPr lang="en-US" sz="2400" dirty="0" smtClean="0">
                          <a:solidFill>
                            <a:schemeClr val="tx1">
                              <a:lumMod val="75000"/>
                              <a:lumOff val="25000"/>
                            </a:schemeClr>
                          </a:solidFill>
                          <a:latin typeface="Arial" panose="020B0604020202020204" pitchFamily="34" charset="0"/>
                          <a:cs typeface="Arial" panose="020B0604020202020204" pitchFamily="34" charset="0"/>
                        </a:rPr>
                        <a:t>Chemistry</a:t>
                      </a:r>
                      <a:endParaRPr lang="en-AU" sz="2400" dirty="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75000"/>
                              <a:lumOff val="25000"/>
                            </a:schemeClr>
                          </a:solidFill>
                          <a:latin typeface="Arial" panose="020B0604020202020204" pitchFamily="34" charset="0"/>
                          <a:cs typeface="Arial" panose="020B0604020202020204" pitchFamily="34" charset="0"/>
                        </a:rPr>
                        <a:t>Chemistry</a:t>
                      </a:r>
                      <a:endParaRPr lang="en-AU" sz="2400" dirty="0" smtClean="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extLst>
                  <a:ext uri="{0D108BD9-81ED-4DB2-BD59-A6C34878D82A}">
                    <a16:rowId xmlns:a16="http://schemas.microsoft.com/office/drawing/2014/main" xmlns="" val="10003"/>
                  </a:ext>
                </a:extLst>
              </a:tr>
              <a:tr h="984508">
                <a:tc>
                  <a:txBody>
                    <a:bodyPr/>
                    <a:lstStyle/>
                    <a:p>
                      <a:r>
                        <a:rPr lang="en-US" sz="2400" dirty="0" smtClean="0">
                          <a:solidFill>
                            <a:schemeClr val="tx1">
                              <a:lumMod val="75000"/>
                              <a:lumOff val="25000"/>
                            </a:schemeClr>
                          </a:solidFill>
                          <a:latin typeface="Arial" panose="020B0604020202020204" pitchFamily="34" charset="0"/>
                          <a:cs typeface="Arial" panose="020B0604020202020204" pitchFamily="34" charset="0"/>
                        </a:rPr>
                        <a:t>Earth and Environmental Science</a:t>
                      </a:r>
                      <a:endParaRPr lang="en-AU" sz="2400" dirty="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75000"/>
                              <a:lumOff val="25000"/>
                            </a:schemeClr>
                          </a:solidFill>
                          <a:latin typeface="Arial" panose="020B0604020202020204" pitchFamily="34" charset="0"/>
                          <a:cs typeface="Arial" panose="020B0604020202020204" pitchFamily="34" charset="0"/>
                        </a:rPr>
                        <a:t>Earth and Environmental Science</a:t>
                      </a:r>
                      <a:endParaRPr lang="en-AU" sz="2400" dirty="0" smtClean="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extLst>
                  <a:ext uri="{0D108BD9-81ED-4DB2-BD59-A6C34878D82A}">
                    <a16:rowId xmlns:a16="http://schemas.microsoft.com/office/drawing/2014/main" xmlns="" val="10004"/>
                  </a:ext>
                </a:extLst>
              </a:tr>
              <a:tr h="784250">
                <a:tc>
                  <a:txBody>
                    <a:bodyPr/>
                    <a:lstStyle/>
                    <a:p>
                      <a:r>
                        <a:rPr lang="en-US" sz="2400" dirty="0" smtClean="0">
                          <a:solidFill>
                            <a:schemeClr val="tx1">
                              <a:lumMod val="75000"/>
                              <a:lumOff val="25000"/>
                            </a:schemeClr>
                          </a:solidFill>
                          <a:latin typeface="Arial" panose="020B0604020202020204" pitchFamily="34" charset="0"/>
                          <a:cs typeface="Arial" panose="020B0604020202020204" pitchFamily="34" charset="0"/>
                        </a:rPr>
                        <a:t>Physics</a:t>
                      </a:r>
                      <a:endParaRPr lang="en-AU" sz="2400" dirty="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75000"/>
                              <a:lumOff val="25000"/>
                            </a:schemeClr>
                          </a:solidFill>
                          <a:latin typeface="Arial" panose="020B0604020202020204" pitchFamily="34" charset="0"/>
                          <a:cs typeface="Arial" panose="020B0604020202020204" pitchFamily="34" charset="0"/>
                        </a:rPr>
                        <a:t>Physics</a:t>
                      </a:r>
                      <a:endParaRPr lang="en-AU" sz="2400" dirty="0" smtClean="0">
                        <a:solidFill>
                          <a:schemeClr val="tx1">
                            <a:lumMod val="75000"/>
                            <a:lumOff val="25000"/>
                          </a:schemeClr>
                        </a:solidFill>
                        <a:latin typeface="Arial" panose="020B0604020202020204" pitchFamily="34" charset="0"/>
                        <a:cs typeface="Arial" panose="020B0604020202020204" pitchFamily="34" charset="0"/>
                      </a:endParaRPr>
                    </a:p>
                  </a:txBody>
                  <a:tcPr marL="180000" marR="180000" marT="108000" marB="108000">
                    <a:solidFill>
                      <a:schemeClr val="bg1">
                        <a:lumMod val="95000"/>
                      </a:schemeClr>
                    </a:solidFill>
                  </a:tcPr>
                </a:tc>
                <a:extLst>
                  <a:ext uri="{0D108BD9-81ED-4DB2-BD59-A6C34878D82A}">
                    <a16:rowId xmlns:a16="http://schemas.microsoft.com/office/drawing/2014/main" xmlns="" val="10005"/>
                  </a:ext>
                </a:extLst>
              </a:tr>
            </a:tbl>
          </a:graphicData>
        </a:graphic>
      </p:graphicFrame>
      <p:sp>
        <p:nvSpPr>
          <p:cNvPr id="8" name="Title 1"/>
          <p:cNvSpPr txBox="1">
            <a:spLocks/>
          </p:cNvSpPr>
          <p:nvPr/>
        </p:nvSpPr>
        <p:spPr>
          <a:xfrm>
            <a:off x="4646" y="8760"/>
            <a:ext cx="9180000" cy="1260000"/>
          </a:xfrm>
          <a:prstGeom prst="rect">
            <a:avLst/>
          </a:prstGeom>
        </p:spPr>
        <p:txBody>
          <a:bodyPr vert="horz" lIns="36000" tIns="45720" rIns="36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a:latin typeface="Century Gothic" panose="020B0502020202020204" pitchFamily="34" charset="0"/>
                <a:cs typeface="Arial" panose="020B0604020202020204" pitchFamily="34" charset="0"/>
              </a:rPr>
              <a:t>Stage </a:t>
            </a:r>
            <a:r>
              <a:rPr lang="en-US" b="1" spc="-150" dirty="0" smtClean="0">
                <a:latin typeface="Century Gothic" panose="020B0502020202020204" pitchFamily="34" charset="0"/>
                <a:cs typeface="Arial" panose="020B0604020202020204" pitchFamily="34" charset="0"/>
              </a:rPr>
              <a:t>2 Science Subjects</a:t>
            </a:r>
            <a:endParaRPr lang="en-AU" b="1" spc="-15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00568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 y="0"/>
            <a:ext cx="9144000" cy="6858000"/>
          </a:xfrm>
          <a:prstGeom prst="rect">
            <a:avLst/>
          </a:prstGeom>
        </p:spPr>
      </p:pic>
      <p:sp>
        <p:nvSpPr>
          <p:cNvPr id="4" name="Title 1"/>
          <p:cNvSpPr txBox="1">
            <a:spLocks/>
          </p:cNvSpPr>
          <p:nvPr/>
        </p:nvSpPr>
        <p:spPr>
          <a:xfrm>
            <a:off x="755576" y="250267"/>
            <a:ext cx="8424424" cy="1260000"/>
          </a:xfrm>
          <a:prstGeom prst="rect">
            <a:avLst/>
          </a:prstGeom>
        </p:spPr>
        <p:txBody>
          <a:bodyPr vert="horz" lIns="36000" tIns="45720" rIns="3600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pc="-150" dirty="0" smtClean="0">
                <a:latin typeface="Century Gothic" panose="020B0502020202020204" pitchFamily="34" charset="0"/>
              </a:rPr>
              <a:t>ATAR and Preclusions</a:t>
            </a:r>
            <a:endParaRPr lang="en-AU" b="1" spc="-150" dirty="0">
              <a:latin typeface="Century Gothic" panose="020B0502020202020204" pitchFamily="34" charset="0"/>
              <a:cs typeface="Arial" panose="020B0604020202020204" pitchFamily="34" charset="0"/>
            </a:endParaRPr>
          </a:p>
        </p:txBody>
      </p:sp>
      <p:sp>
        <p:nvSpPr>
          <p:cNvPr id="3" name="Content Placeholder 2"/>
          <p:cNvSpPr>
            <a:spLocks noGrp="1"/>
          </p:cNvSpPr>
          <p:nvPr>
            <p:ph sz="quarter" idx="1"/>
          </p:nvPr>
        </p:nvSpPr>
        <p:spPr>
          <a:xfrm>
            <a:off x="461847" y="1376772"/>
            <a:ext cx="8229600" cy="4104456"/>
          </a:xfrm>
        </p:spPr>
        <p:txBody>
          <a:bodyPr>
            <a:normAutofit/>
          </a:bodyPr>
          <a:lstStyle/>
          <a:p>
            <a:pPr lvl="1">
              <a:buClr>
                <a:srgbClr val="00B0F0"/>
              </a:buClr>
              <a:buSzPct val="80000"/>
              <a:buFont typeface="Arial" panose="020B0604020202020204" pitchFamily="34" charset="0"/>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All 2018 Stage 2 science subjects are eligible to contribute to ATAR</a:t>
            </a:r>
          </a:p>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No precluded combinations between new subjects but some with ‘old’</a:t>
            </a:r>
          </a:p>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SATAC website:</a:t>
            </a:r>
          </a:p>
          <a:p>
            <a:pPr marL="274320" lvl="1" indent="0">
              <a:buClr>
                <a:srgbClr val="00B0F0"/>
              </a:buClr>
              <a:buSzPct val="80000"/>
              <a:buNone/>
            </a:pPr>
            <a:r>
              <a:rPr lang="en-US" sz="2400" dirty="0">
                <a:solidFill>
                  <a:schemeClr val="tx1">
                    <a:lumMod val="75000"/>
                    <a:lumOff val="25000"/>
                  </a:schemeClr>
                </a:solidFill>
                <a:latin typeface="Arial" panose="020B0604020202020204" pitchFamily="34" charset="0"/>
                <a:cs typeface="Arial" panose="020B0604020202020204" pitchFamily="34" charset="0"/>
              </a:rPr>
              <a:t>http://</a:t>
            </a:r>
            <a:r>
              <a:rPr lang="en-US" sz="2400" dirty="0" smtClean="0">
                <a:solidFill>
                  <a:schemeClr val="tx1">
                    <a:lumMod val="75000"/>
                    <a:lumOff val="25000"/>
                  </a:schemeClr>
                </a:solidFill>
                <a:latin typeface="Arial" panose="020B0604020202020204" pitchFamily="34" charset="0"/>
                <a:cs typeface="Arial" panose="020B0604020202020204" pitchFamily="34" charset="0"/>
              </a:rPr>
              <a:t>www.satac.edu.au/documents/sacentcet_newlyaccreditedsubjects_2018.pdf</a:t>
            </a:r>
          </a:p>
        </p:txBody>
      </p:sp>
    </p:spTree>
    <p:extLst>
      <p:ext uri="{BB962C8B-B14F-4D97-AF65-F5344CB8AC3E}">
        <p14:creationId xmlns:p14="http://schemas.microsoft.com/office/powerpoint/2010/main" val="15969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 y="0"/>
            <a:ext cx="9144000" cy="68580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713" y="1"/>
            <a:ext cx="10985360"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51489" y="1002894"/>
            <a:ext cx="2314920" cy="912886"/>
          </a:xfrm>
          <a:prstGeom prst="wedgeRoundRectCallout">
            <a:avLst>
              <a:gd name="adj1" fmla="val 86724"/>
              <a:gd name="adj2" fmla="val 62037"/>
              <a:gd name="adj3" fmla="val 16667"/>
            </a:avLst>
          </a:prstGeom>
          <a:solidFill>
            <a:srgbClr val="00B050"/>
          </a:solidFill>
          <a:ln w="25400" cap="flat" cmpd="sng" algn="ctr">
            <a:noFill/>
            <a:prstDash val="solid"/>
          </a:ln>
          <a:effectLst/>
          <a:scene3d>
            <a:camera prst="orthographicFront"/>
            <a:lightRig rig="threePt" dir="t"/>
          </a:scene3d>
          <a:sp3d>
            <a:bevelT w="88900"/>
          </a:sp3d>
        </p:spPr>
        <p:txBody>
          <a:bodyPr lIns="90000" rtlCol="0" anchor="ctr"/>
          <a:lstStyle>
            <a:defPPr>
              <a:defRPr lang="en-US"/>
            </a:defPPr>
            <a:lvl1pPr>
              <a:spcBef>
                <a:spcPts val="300"/>
              </a:spcBef>
              <a:buClr>
                <a:srgbClr val="0070C0"/>
              </a:buClr>
              <a:buSzPct val="100000"/>
              <a:defRPr sz="11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AU" sz="2200" dirty="0">
                <a:latin typeface="+mj-lt"/>
              </a:rPr>
              <a:t>I am </a:t>
            </a:r>
            <a:r>
              <a:rPr lang="en-US" sz="2200" kern="0" dirty="0" smtClean="0">
                <a:solidFill>
                  <a:prstClr val="white"/>
                </a:solidFill>
                <a:latin typeface="+mj-lt"/>
              </a:rPr>
              <a:t>literate and numerate </a:t>
            </a:r>
            <a:endParaRPr lang="en-AU" sz="2200" kern="0" dirty="0">
              <a:solidFill>
                <a:prstClr val="white"/>
              </a:solidFill>
              <a:latin typeface="+mj-lt"/>
            </a:endParaRPr>
          </a:p>
        </p:txBody>
      </p:sp>
      <p:sp>
        <p:nvSpPr>
          <p:cNvPr id="6" name="TextBox 5"/>
          <p:cNvSpPr txBox="1"/>
          <p:nvPr/>
        </p:nvSpPr>
        <p:spPr>
          <a:xfrm>
            <a:off x="154059" y="2117958"/>
            <a:ext cx="2448271" cy="1735890"/>
          </a:xfrm>
          <a:prstGeom prst="wedgeRoundRectCallout">
            <a:avLst>
              <a:gd name="adj1" fmla="val 87020"/>
              <a:gd name="adj2" fmla="val -40272"/>
              <a:gd name="adj3" fmla="val 16667"/>
            </a:avLst>
          </a:prstGeom>
          <a:solidFill>
            <a:srgbClr val="00B050"/>
          </a:solidFill>
          <a:ln w="25400" cap="flat" cmpd="sng" algn="ctr">
            <a:noFill/>
            <a:prstDash val="solid"/>
          </a:ln>
          <a:effectLst/>
          <a:scene3d>
            <a:camera prst="orthographicFront"/>
            <a:lightRig rig="threePt" dir="t"/>
          </a:scene3d>
          <a:sp3d>
            <a:bevelT w="88900"/>
          </a:sp3d>
        </p:spPr>
        <p:txBody>
          <a:bodyPr lIns="90000" rtlCol="0" anchor="ctr"/>
          <a:lstStyle>
            <a:defPPr>
              <a:defRPr lang="en-US"/>
            </a:defPPr>
            <a:lvl1pPr>
              <a:spcBef>
                <a:spcPts val="300"/>
              </a:spcBef>
              <a:buClr>
                <a:srgbClr val="0070C0"/>
              </a:buClr>
              <a:buSzPct val="100000"/>
              <a:defRPr sz="11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AU" sz="2200" dirty="0">
                <a:latin typeface="+mj-lt"/>
              </a:rPr>
              <a:t>I </a:t>
            </a:r>
            <a:r>
              <a:rPr lang="en-AU" sz="2200" dirty="0" smtClean="0">
                <a:latin typeface="+mj-lt"/>
              </a:rPr>
              <a:t>can use technology to create a new way of thinking</a:t>
            </a:r>
            <a:endParaRPr lang="en-AU" sz="2200" dirty="0">
              <a:latin typeface="+mj-lt"/>
            </a:endParaRPr>
          </a:p>
        </p:txBody>
      </p:sp>
      <p:sp>
        <p:nvSpPr>
          <p:cNvPr id="8" name="TextBox 7"/>
          <p:cNvSpPr txBox="1"/>
          <p:nvPr/>
        </p:nvSpPr>
        <p:spPr>
          <a:xfrm>
            <a:off x="6300192" y="80768"/>
            <a:ext cx="2549113" cy="1134056"/>
          </a:xfrm>
          <a:prstGeom prst="wedgeRoundRectCallout">
            <a:avLst>
              <a:gd name="adj1" fmla="val -52190"/>
              <a:gd name="adj2" fmla="val 100867"/>
              <a:gd name="adj3" fmla="val 16667"/>
            </a:avLst>
          </a:prstGeom>
          <a:solidFill>
            <a:srgbClr val="00B050"/>
          </a:solidFill>
          <a:ln w="25400" cap="flat" cmpd="sng" algn="ctr">
            <a:noFill/>
            <a:prstDash val="solid"/>
          </a:ln>
          <a:effectLst/>
          <a:scene3d>
            <a:camera prst="orthographicFront"/>
            <a:lightRig rig="threePt" dir="t"/>
          </a:scene3d>
          <a:sp3d>
            <a:bevelT w="88900"/>
          </a:sp3d>
        </p:spPr>
        <p:txBody>
          <a:bodyPr lIns="90000" rtlCol="0" anchor="ctr"/>
          <a:lstStyle>
            <a:defPPr>
              <a:defRPr lang="en-US"/>
            </a:defPPr>
            <a:lvl1pPr>
              <a:spcBef>
                <a:spcPts val="300"/>
              </a:spcBef>
              <a:buClr>
                <a:srgbClr val="0070C0"/>
              </a:buClr>
              <a:buSzPct val="100000"/>
              <a:defRPr sz="11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AU" sz="2200" dirty="0">
                <a:latin typeface="+mj-lt"/>
              </a:rPr>
              <a:t>I </a:t>
            </a:r>
            <a:r>
              <a:rPr lang="en-AU" sz="2200" dirty="0" smtClean="0">
                <a:latin typeface="+mj-lt"/>
              </a:rPr>
              <a:t>can work collaboratively and safely</a:t>
            </a:r>
            <a:endParaRPr lang="en-AU" sz="2200" dirty="0">
              <a:latin typeface="+mj-lt"/>
            </a:endParaRPr>
          </a:p>
        </p:txBody>
      </p:sp>
      <p:sp>
        <p:nvSpPr>
          <p:cNvPr id="9" name="TextBox 8"/>
          <p:cNvSpPr txBox="1"/>
          <p:nvPr/>
        </p:nvSpPr>
        <p:spPr>
          <a:xfrm>
            <a:off x="6954449" y="1340768"/>
            <a:ext cx="2194198" cy="1224136"/>
          </a:xfrm>
          <a:prstGeom prst="wedgeRoundRectCallout">
            <a:avLst>
              <a:gd name="adj1" fmla="val -75872"/>
              <a:gd name="adj2" fmla="val 11201"/>
              <a:gd name="adj3" fmla="val 16667"/>
            </a:avLst>
          </a:prstGeom>
          <a:solidFill>
            <a:srgbClr val="00B050"/>
          </a:solidFill>
          <a:ln w="25400" cap="flat" cmpd="sng" algn="ctr">
            <a:noFill/>
            <a:prstDash val="solid"/>
          </a:ln>
          <a:effectLst/>
          <a:scene3d>
            <a:camera prst="orthographicFront"/>
            <a:lightRig rig="threePt" dir="t"/>
          </a:scene3d>
          <a:sp3d>
            <a:bevelT w="88900"/>
          </a:sp3d>
        </p:spPr>
        <p:txBody>
          <a:bodyPr lIns="90000" rtlCol="0" anchor="ctr"/>
          <a:lstStyle>
            <a:defPPr>
              <a:defRPr lang="en-US"/>
            </a:defPPr>
            <a:lvl1pPr>
              <a:spcBef>
                <a:spcPts val="300"/>
              </a:spcBef>
              <a:buClr>
                <a:srgbClr val="0070C0"/>
              </a:buClr>
              <a:buSzPct val="100000"/>
              <a:defRPr sz="11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sz="2200" dirty="0">
                <a:latin typeface="+mj-lt"/>
              </a:rPr>
              <a:t>I can </a:t>
            </a:r>
            <a:r>
              <a:rPr lang="en-US" sz="2200" dirty="0" smtClean="0">
                <a:latin typeface="+mj-lt"/>
              </a:rPr>
              <a:t>analyse and devise solutions </a:t>
            </a:r>
            <a:endParaRPr lang="en-AU" sz="2200" dirty="0">
              <a:latin typeface="+mj-lt"/>
            </a:endParaRPr>
          </a:p>
        </p:txBody>
      </p:sp>
      <p:sp>
        <p:nvSpPr>
          <p:cNvPr id="11" name="TextBox 10"/>
          <p:cNvSpPr txBox="1"/>
          <p:nvPr/>
        </p:nvSpPr>
        <p:spPr>
          <a:xfrm>
            <a:off x="6926700" y="2622383"/>
            <a:ext cx="2194198" cy="856753"/>
          </a:xfrm>
          <a:prstGeom prst="wedgeRoundRectCallout">
            <a:avLst>
              <a:gd name="adj1" fmla="val -70842"/>
              <a:gd name="adj2" fmla="val -60379"/>
              <a:gd name="adj3" fmla="val 16667"/>
            </a:avLst>
          </a:prstGeom>
          <a:solidFill>
            <a:srgbClr val="00B050"/>
          </a:solidFill>
          <a:ln w="25400" cap="flat" cmpd="sng" algn="ctr">
            <a:noFill/>
            <a:prstDash val="solid"/>
          </a:ln>
          <a:effectLst/>
          <a:scene3d>
            <a:camera prst="orthographicFront"/>
            <a:lightRig rig="threePt" dir="t"/>
          </a:scene3d>
          <a:sp3d>
            <a:bevelT w="88900"/>
          </a:sp3d>
        </p:spPr>
        <p:txBody>
          <a:bodyPr lIns="90000" rtlCol="0" anchor="ctr"/>
          <a:lstStyle>
            <a:defPPr>
              <a:defRPr lang="en-US"/>
            </a:defPPr>
            <a:lvl1pPr>
              <a:spcBef>
                <a:spcPts val="300"/>
              </a:spcBef>
              <a:buClr>
                <a:srgbClr val="0070C0"/>
              </a:buClr>
              <a:buSzPct val="100000"/>
              <a:defRPr sz="11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sz="2200" dirty="0">
                <a:latin typeface="+mj-lt"/>
              </a:rPr>
              <a:t>I </a:t>
            </a:r>
            <a:r>
              <a:rPr lang="en-US" sz="2200" dirty="0" smtClean="0">
                <a:latin typeface="+mj-lt"/>
              </a:rPr>
              <a:t>am open-minded</a:t>
            </a:r>
            <a:endParaRPr lang="en-AU" sz="2200" dirty="0">
              <a:latin typeface="+mj-lt"/>
            </a:endParaRPr>
          </a:p>
        </p:txBody>
      </p:sp>
      <p:sp>
        <p:nvSpPr>
          <p:cNvPr id="16" name="TextBox 15"/>
          <p:cNvSpPr txBox="1"/>
          <p:nvPr/>
        </p:nvSpPr>
        <p:spPr>
          <a:xfrm>
            <a:off x="154059" y="4477771"/>
            <a:ext cx="1676945" cy="800100"/>
          </a:xfrm>
          <a:prstGeom prst="wedgeRoundRectCallout">
            <a:avLst>
              <a:gd name="adj1" fmla="val 200799"/>
              <a:gd name="adj2" fmla="val -251720"/>
              <a:gd name="adj3" fmla="val 16667"/>
            </a:avLst>
          </a:prstGeom>
          <a:solidFill>
            <a:srgbClr val="00B050"/>
          </a:solidFill>
          <a:ln w="25400" cap="flat" cmpd="sng" algn="ctr">
            <a:noFill/>
            <a:prstDash val="solid"/>
          </a:ln>
          <a:effectLst/>
          <a:scene3d>
            <a:camera prst="orthographicFront"/>
            <a:lightRig rig="threePt" dir="t"/>
          </a:scene3d>
          <a:sp3d>
            <a:bevelT w="88900"/>
          </a:sp3d>
        </p:spPr>
        <p:txBody>
          <a:bodyPr lIns="108000" tIns="72000" rIns="108000" bIns="72000" rtlCol="0" anchor="ctr"/>
          <a:lstStyle>
            <a:defPPr>
              <a:defRPr lang="en-US"/>
            </a:defPPr>
            <a:lvl1pPr>
              <a:spcBef>
                <a:spcPts val="300"/>
              </a:spcBef>
              <a:buClr>
                <a:srgbClr val="0070C0"/>
              </a:buClr>
              <a:buSzPct val="100000"/>
              <a:defRPr sz="11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AU" sz="2200" dirty="0">
                <a:latin typeface="+mj-lt"/>
              </a:rPr>
              <a:t>I am </a:t>
            </a:r>
            <a:r>
              <a:rPr lang="en-US" sz="2200" dirty="0">
                <a:latin typeface="+mj-lt"/>
              </a:rPr>
              <a:t>capable</a:t>
            </a:r>
            <a:endParaRPr lang="en-AU" sz="2200" dirty="0">
              <a:latin typeface="+mj-lt"/>
            </a:endParaRPr>
          </a:p>
        </p:txBody>
      </p:sp>
      <p:sp>
        <p:nvSpPr>
          <p:cNvPr id="10" name="TextBox 9"/>
          <p:cNvSpPr txBox="1"/>
          <p:nvPr/>
        </p:nvSpPr>
        <p:spPr>
          <a:xfrm>
            <a:off x="6408117" y="3739318"/>
            <a:ext cx="2590905" cy="1476906"/>
          </a:xfrm>
          <a:prstGeom prst="wedgeRoundRectCallout">
            <a:avLst>
              <a:gd name="adj1" fmla="val -64499"/>
              <a:gd name="adj2" fmla="val -63975"/>
              <a:gd name="adj3" fmla="val 16667"/>
            </a:avLst>
          </a:prstGeom>
          <a:solidFill>
            <a:srgbClr val="00B050"/>
          </a:solidFill>
          <a:ln w="25400" cap="flat" cmpd="sng" algn="ctr">
            <a:noFill/>
            <a:prstDash val="solid"/>
          </a:ln>
          <a:effectLst/>
          <a:scene3d>
            <a:camera prst="orthographicFront"/>
            <a:lightRig rig="threePt" dir="t"/>
          </a:scene3d>
          <a:sp3d>
            <a:bevelT w="88900"/>
          </a:sp3d>
        </p:spPr>
        <p:txBody>
          <a:bodyPr lIns="90000" rIns="54000" rtlCol="0" anchor="ctr"/>
          <a:lstStyle>
            <a:defPPr>
              <a:defRPr lang="en-US"/>
            </a:defPPr>
            <a:lvl1pPr>
              <a:spcBef>
                <a:spcPts val="300"/>
              </a:spcBef>
              <a:buClr>
                <a:srgbClr val="0070C0"/>
              </a:buClr>
              <a:buSzPct val="100000"/>
              <a:defRPr sz="11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sz="2200" dirty="0">
                <a:latin typeface="+mj-lt"/>
              </a:rPr>
              <a:t>I can  </a:t>
            </a:r>
            <a:r>
              <a:rPr lang="en-US" sz="2200" dirty="0" smtClean="0">
                <a:latin typeface="+mj-lt"/>
              </a:rPr>
              <a:t>make ethical and responsible decisions</a:t>
            </a:r>
            <a:endParaRPr lang="en-AU" sz="2200" dirty="0">
              <a:latin typeface="+mj-lt"/>
            </a:endParaRPr>
          </a:p>
        </p:txBody>
      </p:sp>
      <p:sp>
        <p:nvSpPr>
          <p:cNvPr id="2" name="TextBox 1"/>
          <p:cNvSpPr txBox="1"/>
          <p:nvPr/>
        </p:nvSpPr>
        <p:spPr>
          <a:xfrm>
            <a:off x="-28308" y="348864"/>
            <a:ext cx="526127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What is a capable student?</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64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 y="0"/>
            <a:ext cx="9144000" cy="6858000"/>
          </a:xfrm>
          <a:prstGeom prst="rect">
            <a:avLst/>
          </a:prstGeom>
        </p:spPr>
      </p:pic>
      <p:sp>
        <p:nvSpPr>
          <p:cNvPr id="4" name="Title 1"/>
          <p:cNvSpPr txBox="1">
            <a:spLocks/>
          </p:cNvSpPr>
          <p:nvPr/>
        </p:nvSpPr>
        <p:spPr>
          <a:xfrm>
            <a:off x="395536" y="250267"/>
            <a:ext cx="8784464" cy="1260000"/>
          </a:xfrm>
          <a:prstGeom prst="rect">
            <a:avLst/>
          </a:prstGeom>
        </p:spPr>
        <p:txBody>
          <a:bodyPr vert="horz" lIns="36000" tIns="45720" rIns="3600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pc="-150" dirty="0" smtClean="0">
                <a:latin typeface="Century Gothic" panose="020B0502020202020204" pitchFamily="34" charset="0"/>
              </a:rPr>
              <a:t>Relationship between AC and SACE</a:t>
            </a:r>
            <a:endParaRPr lang="en-AU" b="1" spc="-150" dirty="0">
              <a:latin typeface="Century Gothic" panose="020B0502020202020204" pitchFamily="34" charset="0"/>
              <a:cs typeface="Arial" panose="020B0604020202020204" pitchFamily="34" charset="0"/>
            </a:endParaRPr>
          </a:p>
        </p:txBody>
      </p:sp>
      <p:sp>
        <p:nvSpPr>
          <p:cNvPr id="3" name="Content Placeholder 2"/>
          <p:cNvSpPr>
            <a:spLocks noGrp="1"/>
          </p:cNvSpPr>
          <p:nvPr>
            <p:ph sz="quarter" idx="1"/>
          </p:nvPr>
        </p:nvSpPr>
        <p:spPr>
          <a:xfrm>
            <a:off x="395536" y="1376772"/>
            <a:ext cx="8229600" cy="4104456"/>
          </a:xfrm>
        </p:spPr>
        <p:txBody>
          <a:bodyPr>
            <a:normAutofit/>
          </a:bodyPr>
          <a:lstStyle/>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Capabilities</a:t>
            </a:r>
          </a:p>
          <a:p>
            <a:pPr lvl="1">
              <a:buClr>
                <a:srgbClr val="00B0F0"/>
              </a:buClr>
              <a:buSzPct val="80000"/>
              <a:buFont typeface="Arial" panose="020B0604020202020204" pitchFamily="34" charset="0"/>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Three strands:</a:t>
            </a:r>
          </a:p>
          <a:p>
            <a:pPr marL="1004888" lvl="1" indent="-457200">
              <a:buClr>
                <a:srgbClr val="00B0F0"/>
              </a:buClr>
              <a:buSzPct val="80000"/>
              <a:buFont typeface="Wingdings" panose="05000000000000000000" pitchFamily="2" charset="2"/>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Science Understanding (SU)</a:t>
            </a:r>
          </a:p>
          <a:p>
            <a:pPr marL="1004888" lvl="1" indent="-457200">
              <a:buClr>
                <a:srgbClr val="00B0F0"/>
              </a:buClr>
              <a:buSzPct val="80000"/>
              <a:buFont typeface="Wingdings" panose="05000000000000000000" pitchFamily="2" charset="2"/>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Science Inquiry Skills </a:t>
            </a:r>
            <a:r>
              <a:rPr lang="en-US" sz="3200" dirty="0">
                <a:solidFill>
                  <a:schemeClr val="tx1">
                    <a:lumMod val="75000"/>
                    <a:lumOff val="25000"/>
                  </a:schemeClr>
                </a:solidFill>
                <a:latin typeface="Arial" panose="020B0604020202020204" pitchFamily="34" charset="0"/>
                <a:cs typeface="Arial" panose="020B0604020202020204" pitchFamily="34" charset="0"/>
              </a:rPr>
              <a:t>(</a:t>
            </a:r>
            <a:r>
              <a:rPr lang="en-US" sz="3200" dirty="0" smtClean="0">
                <a:solidFill>
                  <a:schemeClr val="tx1">
                    <a:lumMod val="75000"/>
                    <a:lumOff val="25000"/>
                  </a:schemeClr>
                </a:solidFill>
                <a:latin typeface="Arial" panose="020B0604020202020204" pitchFamily="34" charset="0"/>
                <a:cs typeface="Arial" panose="020B0604020202020204" pitchFamily="34" charset="0"/>
              </a:rPr>
              <a:t>SIS)</a:t>
            </a:r>
          </a:p>
          <a:p>
            <a:pPr marL="1004888" lvl="1" indent="-457200">
              <a:buClr>
                <a:srgbClr val="00B0F0"/>
              </a:buClr>
              <a:buSzPct val="80000"/>
              <a:buFont typeface="Wingdings" panose="05000000000000000000" pitchFamily="2" charset="2"/>
              <a:buChar char="§"/>
            </a:pPr>
            <a:r>
              <a:rPr lang="en-US" sz="3200" dirty="0" smtClean="0">
                <a:solidFill>
                  <a:schemeClr val="tx1">
                    <a:lumMod val="75000"/>
                    <a:lumOff val="25000"/>
                  </a:schemeClr>
                </a:solidFill>
                <a:latin typeface="Arial" panose="020B0604020202020204" pitchFamily="34" charset="0"/>
                <a:cs typeface="Arial" panose="020B0604020202020204" pitchFamily="34" charset="0"/>
              </a:rPr>
              <a:t>Science as a Human Endeavour (SHE)</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11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 y="0"/>
            <a:ext cx="9144000" cy="6858000"/>
          </a:xfrm>
          <a:prstGeom prst="rect">
            <a:avLst/>
          </a:prstGeom>
        </p:spPr>
      </p:pic>
      <p:sp>
        <p:nvSpPr>
          <p:cNvPr id="4" name="Title 1"/>
          <p:cNvSpPr txBox="1">
            <a:spLocks/>
          </p:cNvSpPr>
          <p:nvPr/>
        </p:nvSpPr>
        <p:spPr>
          <a:xfrm>
            <a:off x="755576" y="250267"/>
            <a:ext cx="8424424" cy="1260000"/>
          </a:xfrm>
          <a:prstGeom prst="rect">
            <a:avLst/>
          </a:prstGeom>
        </p:spPr>
        <p:txBody>
          <a:bodyPr vert="horz" lIns="36000" tIns="45720" rIns="3600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pc="-150" dirty="0" smtClean="0">
                <a:latin typeface="Century Gothic" panose="020B0502020202020204" pitchFamily="34" charset="0"/>
              </a:rPr>
              <a:t>Capabilities</a:t>
            </a:r>
            <a:endParaRPr lang="en-AU" b="1" spc="-150" dirty="0">
              <a:latin typeface="Century Gothic" panose="020B0502020202020204" pitchFamily="34" charset="0"/>
              <a:cs typeface="Arial" panose="020B0604020202020204" pitchFamily="34" charset="0"/>
            </a:endParaRPr>
          </a:p>
        </p:txBody>
      </p:sp>
      <p:pic>
        <p:nvPicPr>
          <p:cNvPr id="6" name="Picture 5"/>
          <p:cNvPicPr>
            <a:picLocks noChangeAspect="1"/>
          </p:cNvPicPr>
          <p:nvPr/>
        </p:nvPicPr>
        <p:blipFill>
          <a:blip>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39952" y="816346"/>
            <a:ext cx="5004048" cy="693921"/>
          </a:xfrm>
          <a:prstGeom prst="rect">
            <a:avLst/>
          </a:prstGeom>
        </p:spPr>
      </p:pic>
      <p:sp>
        <p:nvSpPr>
          <p:cNvPr id="3" name="Content Placeholder 2"/>
          <p:cNvSpPr>
            <a:spLocks noGrp="1"/>
          </p:cNvSpPr>
          <p:nvPr>
            <p:ph sz="quarter" idx="1"/>
          </p:nvPr>
        </p:nvSpPr>
        <p:spPr>
          <a:xfrm>
            <a:off x="461847" y="1772816"/>
            <a:ext cx="8229600" cy="4104456"/>
          </a:xfrm>
        </p:spPr>
        <p:txBody>
          <a:bodyPr>
            <a:normAutofit/>
          </a:bodyPr>
          <a:lstStyle/>
          <a:p>
            <a:pPr marL="0" indent="0">
              <a:spcAft>
                <a:spcPts val="1200"/>
              </a:spcAft>
              <a:buClr>
                <a:srgbClr val="00B0F0"/>
              </a:buClr>
              <a:buNone/>
            </a:pPr>
            <a:r>
              <a:rPr lang="en-US" sz="2400" dirty="0" smtClean="0">
                <a:solidFill>
                  <a:schemeClr val="tx1">
                    <a:lumMod val="75000"/>
                    <a:lumOff val="25000"/>
                  </a:schemeClr>
                </a:solidFill>
                <a:latin typeface="Arial" panose="020B0604020202020204" pitchFamily="34" charset="0"/>
                <a:cs typeface="Arial" panose="020B0604020202020204" pitchFamily="34" charset="0"/>
              </a:rPr>
              <a:t>Integrated Australian Curriculum General Capabilities </a:t>
            </a:r>
          </a:p>
          <a:p>
            <a:pPr lvl="1">
              <a:buClr>
                <a:srgbClr val="00B0F0"/>
              </a:buClr>
              <a:buSzPct val="8000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Literacy</a:t>
            </a:r>
          </a:p>
          <a:p>
            <a:pPr lvl="1">
              <a:buClr>
                <a:srgbClr val="00B0F0"/>
              </a:buClr>
              <a:buSzPct val="8000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Numeracy</a:t>
            </a:r>
          </a:p>
          <a:p>
            <a:pPr lvl="1">
              <a:buClr>
                <a:srgbClr val="00B0F0"/>
              </a:buClr>
              <a:buSzPct val="8000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Information and communication technology capability</a:t>
            </a:r>
          </a:p>
          <a:p>
            <a:pPr lvl="1">
              <a:buClr>
                <a:srgbClr val="00B0F0"/>
              </a:buClr>
              <a:buSzPct val="8000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Critical and creative thinking</a:t>
            </a:r>
          </a:p>
          <a:p>
            <a:pPr lvl="1">
              <a:buClr>
                <a:srgbClr val="00B0F0"/>
              </a:buClr>
              <a:buSzPct val="8000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Personal and social capability</a:t>
            </a:r>
          </a:p>
          <a:p>
            <a:pPr lvl="1">
              <a:buClr>
                <a:srgbClr val="00B0F0"/>
              </a:buClr>
              <a:buSzPct val="8000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Ethical understanding</a:t>
            </a:r>
          </a:p>
          <a:p>
            <a:pPr lvl="1">
              <a:buClr>
                <a:srgbClr val="00B0F0"/>
              </a:buClr>
              <a:buSzPct val="8000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Intercultural understanding</a:t>
            </a:r>
          </a:p>
        </p:txBody>
      </p:sp>
    </p:spTree>
    <p:extLst>
      <p:ext uri="{BB962C8B-B14F-4D97-AF65-F5344CB8AC3E}">
        <p14:creationId xmlns:p14="http://schemas.microsoft.com/office/powerpoint/2010/main" val="1034783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CB029ECD6D85427BAD5E1D35DE4A29A4" version="1.0.0">
  <systemFields>
    <field name="Objective-Id">
      <value order="0">A601716</value>
    </field>
    <field name="Objective-Title">
      <value order="0">Stage 2 Sciences implementation T2 2017</value>
    </field>
    <field name="Objective-Description">
      <value order="0"/>
    </field>
    <field name="Objective-CreationStamp">
      <value order="0">2016-12-14T03:11:48Z</value>
    </field>
    <field name="Objective-IsApproved">
      <value order="0">false</value>
    </field>
    <field name="Objective-IsPublished">
      <value order="0">false</value>
    </field>
    <field name="Objective-DatePublished">
      <value order="0"/>
    </field>
    <field name="Objective-ModificationStamp">
      <value order="0">2017-05-11T05:38:56Z</value>
    </field>
    <field name="Objective-Owner">
      <value order="0">Lois Ey</value>
    </field>
    <field name="Objective-Path">
      <value order="0">Objective Global Folder:Curriculum:Subject renewal:Australian Curriculum:IMPLEMENTATION WORKSHOP PLANNING:Stage 2 Sciences:Stage 2 workshop 2017</value>
    </field>
    <field name="Objective-Parent">
      <value order="0">Stage 2 workshop 2017</value>
    </field>
    <field name="Objective-State">
      <value order="0">Being Edited</value>
    </field>
    <field name="Objective-VersionId">
      <value order="0">vA1126930</value>
    </field>
    <field name="Objective-Version">
      <value order="0">1.4</value>
    </field>
    <field name="Objective-VersionNumber">
      <value order="0">13</value>
    </field>
    <field name="Objective-VersionComment">
      <value order="0"/>
    </field>
    <field name="Objective-FileNumber">
      <value order="0">qA13706</value>
    </field>
    <field name="Objective-Classification">
      <value order="0"/>
    </field>
    <field name="Objective-Caveats">
      <value order="0"/>
    </field>
  </systemFields>
  <catalogues/>
</metadata>
</file>

<file path=customXml/itemProps1.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docProps/app.xml><?xml version="1.0" encoding="utf-8"?>
<Properties xmlns="http://schemas.openxmlformats.org/officeDocument/2006/extended-properties" xmlns:vt="http://schemas.openxmlformats.org/officeDocument/2006/docPropsVTypes">
  <Template>Civic</Template>
  <TotalTime>12735</TotalTime>
  <Words>5060</Words>
  <Application>Microsoft Office PowerPoint</Application>
  <PresentationFormat>On-screen Show (4:3)</PresentationFormat>
  <Paragraphs>817</Paragraphs>
  <Slides>44</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Civic</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Inquiry Skills</vt:lpstr>
      <vt:lpstr>PowerPoint Presentation</vt:lpstr>
      <vt:lpstr>PowerPoint Presentation</vt:lpstr>
      <vt:lpstr>Science as a Human Endeavour</vt:lpstr>
      <vt:lpstr>PowerPoint Presentation</vt:lpstr>
      <vt:lpstr>Science Understanding</vt:lpstr>
      <vt:lpstr>Science Understanding</vt:lpstr>
      <vt:lpstr>Focus Questions</vt:lpstr>
      <vt:lpstr>Assessment:  Assessment Design Criteria </vt:lpstr>
      <vt:lpstr>Assessment:  Specific Features </vt:lpstr>
      <vt:lpstr>Assessment:  Performance Standards </vt:lpstr>
      <vt:lpstr>Performance Standards</vt:lpstr>
      <vt:lpstr>Assessment Scope and Requirements </vt:lpstr>
      <vt:lpstr>Assessment Scope and Requirements </vt:lpstr>
      <vt:lpstr>Assessment Type 1:  Investigations Folio </vt:lpstr>
      <vt:lpstr>Assessment Type 1:  Investigations Folio </vt:lpstr>
      <vt:lpstr>Focus Questions: Investigations Folio</vt:lpstr>
      <vt:lpstr>Assessment Type 2:  Skills and Applications Tasks</vt:lpstr>
      <vt:lpstr>Assessment Type Options</vt:lpstr>
      <vt:lpstr>Frequently Asked Questions: Skills and Applications Tasks</vt:lpstr>
      <vt:lpstr>PowerPoint Presentation</vt:lpstr>
      <vt:lpstr>PowerPoint Presentation</vt:lpstr>
      <vt:lpstr>PowerPoint Presentation</vt:lpstr>
      <vt:lpstr>PowerPoint Presentation</vt:lpstr>
      <vt:lpstr>Learning and Assessment Plans</vt:lpstr>
      <vt:lpstr>LAP FAQs</vt:lpstr>
      <vt:lpstr>PowerPoint Presentation</vt:lpstr>
      <vt:lpstr>Feedback: Stage 1 &amp; Stage 2</vt:lpstr>
      <vt:lpstr>SACE e-Assessment</vt:lpstr>
      <vt:lpstr>What’s next?</vt:lpstr>
      <vt:lpstr>PowerPoint Presentation</vt:lpstr>
    </vt:vector>
  </TitlesOfParts>
  <Company>SACE Board of South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Curriculum Implementation</dc:title>
  <dc:creator>Meridie Howley</dc:creator>
  <cp:lastModifiedBy>Robyn Pillans</cp:lastModifiedBy>
  <cp:revision>646</cp:revision>
  <cp:lastPrinted>2017-05-12T01:46:22Z</cp:lastPrinted>
  <dcterms:created xsi:type="dcterms:W3CDTF">2015-05-11T23:08:41Z</dcterms:created>
  <dcterms:modified xsi:type="dcterms:W3CDTF">2017-06-20T00:47:19Z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A601716</vt:lpwstr>
  </property>
  <property fmtid="{D5CDD505-2E9C-101B-9397-08002B2CF9AE}" pid="4" name="Objective-Title">
    <vt:lpwstr>Stage 2 Sciences implementation T2 2017</vt:lpwstr>
  </property>
  <property fmtid="{D5CDD505-2E9C-101B-9397-08002B2CF9AE}" pid="5" name="Objective-Comment">
    <vt:lpwstr/>
  </property>
  <property fmtid="{D5CDD505-2E9C-101B-9397-08002B2CF9AE}" pid="6" name="Objective-CreationStamp">
    <vt:filetime>2017-01-17T03:42:15Z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2017-05-11T05:38:56Z</vt:filetime>
  </property>
  <property fmtid="{D5CDD505-2E9C-101B-9397-08002B2CF9AE}" pid="11" name="Objective-Owner">
    <vt:lpwstr>Lois Ey</vt:lpwstr>
  </property>
  <property fmtid="{D5CDD505-2E9C-101B-9397-08002B2CF9AE}" pid="12" name="Objective-Path">
    <vt:lpwstr>Objective Global Folder:Curriculum:Subject renewal:Australian Curriculum:IMPLEMENTATION WORKSHOP PLANNING:Stage 2 Sciences:Stage 2 workshop 2017:</vt:lpwstr>
  </property>
  <property fmtid="{D5CDD505-2E9C-101B-9397-08002B2CF9AE}" pid="13" name="Objective-Parent">
    <vt:lpwstr>Stage 2 workshop 2017</vt:lpwstr>
  </property>
  <property fmtid="{D5CDD505-2E9C-101B-9397-08002B2CF9AE}" pid="14" name="Objective-State">
    <vt:lpwstr>Being Edited</vt:lpwstr>
  </property>
  <property fmtid="{D5CDD505-2E9C-101B-9397-08002B2CF9AE}" pid="15" name="Objective-Version">
    <vt:lpwstr>1.4</vt:lpwstr>
  </property>
  <property fmtid="{D5CDD505-2E9C-101B-9397-08002B2CF9AE}" pid="16" name="Objective-VersionNumber">
    <vt:r8>13</vt:r8>
  </property>
  <property fmtid="{D5CDD505-2E9C-101B-9397-08002B2CF9AE}" pid="17" name="Objective-VersionComment">
    <vt:lpwstr/>
  </property>
  <property fmtid="{D5CDD505-2E9C-101B-9397-08002B2CF9AE}" pid="18" name="Objective-FileNumber">
    <vt:lpwstr>qA13706</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Description">
    <vt:lpwstr/>
  </property>
  <property fmtid="{D5CDD505-2E9C-101B-9397-08002B2CF9AE}" pid="22" name="Objective-VersionId">
    <vt:lpwstr>vA1126930</vt:lpwstr>
  </property>
</Properties>
</file>