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84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5" r:id="rId28"/>
    <p:sldId id="282" r:id="rId29"/>
    <p:sldId id="283" r:id="rId30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7A0BD-FF51-4075-9A15-E1C80D14B163}" type="datetimeFigureOut">
              <a:rPr lang="en-AU" smtClean="0"/>
              <a:t>11/09/2014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FC620-EAB9-402D-9904-543BD7213AB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6314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11/09/2014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4191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11/09/2014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4750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11/09/2014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1860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11/09/2014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438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11/09/2014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61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11/09/2014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67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11/09/2014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8642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11/09/2014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56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11/09/2014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2892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11/09/2014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8841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8CC6D-5D0C-4FE8-A305-993E337F23D5}" type="datetimeFigureOut">
              <a:rPr lang="en-AU" smtClean="0"/>
              <a:t>11/09/2014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5222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8CC6D-5D0C-4FE8-A305-993E337F23D5}" type="datetimeFigureOut">
              <a:rPr lang="en-AU" smtClean="0"/>
              <a:t>11/09/2014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EF8AB-6584-4DD7-8972-7C9C87EDA2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9676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AU" sz="48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Question </a:t>
            </a:r>
            <a:r>
              <a:rPr lang="en-AU" sz="4800" b="1" dirty="0" smtClean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Design </a:t>
            </a:r>
            <a:r>
              <a:rPr lang="en-AU" sz="48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for </a:t>
            </a:r>
            <a:r>
              <a:rPr lang="en-AU" sz="4800" b="1" dirty="0" smtClean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Investigations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848872" cy="1752600"/>
          </a:xfrm>
        </p:spPr>
        <p:txBody>
          <a:bodyPr/>
          <a:lstStyle/>
          <a:p>
            <a:pPr marR="64008" lvl="0">
              <a:spcBef>
                <a:spcPts val="400"/>
              </a:spcBef>
              <a:buClr>
                <a:srgbClr val="6EA0B0"/>
              </a:buClr>
              <a:buSzPct val="68000"/>
            </a:pPr>
            <a:r>
              <a:rPr lang="en-AU" sz="2700" dirty="0" smtClean="0">
                <a:solidFill>
                  <a:srgbClr val="3B3B3B"/>
                </a:solidFill>
                <a:latin typeface="Century Gothic" panose="020B0502020202020204" pitchFamily="34" charset="0"/>
              </a:rPr>
              <a:t>	Activities </a:t>
            </a:r>
            <a:r>
              <a:rPr lang="en-AU" sz="2700" dirty="0">
                <a:solidFill>
                  <a:srgbClr val="3B3B3B"/>
                </a:solidFill>
                <a:latin typeface="Century Gothic" panose="020B0502020202020204" pitchFamily="34" charset="0"/>
              </a:rPr>
              <a:t>and strategies to help students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3708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37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Quiz: Can the topic be researched?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	Do aliens come from Mars?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No.  In the first instance there is no concrete evidence that aliens actually 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 and so this is not a </a:t>
            </a:r>
            <a:r>
              <a:rPr lang="en-AU" sz="2700" b="1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feasible</a:t>
            </a:r>
            <a:r>
              <a:rPr lang="en-AU" sz="2700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topic.  </a:t>
            </a:r>
            <a:r>
              <a:rPr lang="en-AU" sz="27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Although there is lots of written material about aliens and also about the planet Mars it would be difficult to support a credible viewpoint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This is also unlikely to be </a:t>
            </a:r>
            <a:r>
              <a:rPr lang="en-AU" sz="2700" b="1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relevant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the subject.</a:t>
            </a:r>
            <a:endParaRPr lang="en-AU" sz="27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2346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37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Quiz: Can the topic be researched?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	Is there a link between video games and violence in children?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Yes.  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</a:t>
            </a:r>
            <a:r>
              <a:rPr lang="en-AU" sz="2700" b="1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feasible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because there </a:t>
            </a:r>
            <a:r>
              <a:rPr lang="en-AU" sz="27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published material about the impact of video 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games on child behaviour.  </a:t>
            </a:r>
            <a:r>
              <a:rPr lang="en-AU" sz="27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might be easier to refine the question to a specific age group of children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This will be </a:t>
            </a:r>
            <a:r>
              <a:rPr lang="en-AU" sz="2700" b="1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interesting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AU" sz="2700" b="1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novel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particularly if it focuses on a specific game.</a:t>
            </a: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5570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37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Quiz: Can the topic be researched?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	How effective are tornado warnings?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Yes.  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Again this topic is </a:t>
            </a:r>
            <a:r>
              <a:rPr lang="en-AU" sz="2700" b="1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feasible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because there </a:t>
            </a:r>
            <a:r>
              <a:rPr lang="en-AU" sz="27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 lot of published information about the systems used for tornado warning.  It might be appropriate to narrow this down to a specific geographical area, this would reduce the information to be sorted 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through and is more likely to produce </a:t>
            </a:r>
            <a:r>
              <a:rPr lang="en-AU" sz="2700" b="1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novel 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findings.</a:t>
            </a:r>
            <a:endParaRPr lang="en-AU" sz="27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6958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37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Quiz: Can the topic be researched?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	Which soft drink is </a:t>
            </a:r>
            <a:r>
              <a:rPr lang="en-AU" sz="27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better? (Insert brand names).</a:t>
            </a: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No. The word “better” has no real meaning and so there is nothing to 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 and the topic is not </a:t>
            </a:r>
            <a:r>
              <a:rPr lang="en-AU" sz="2700" b="1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feasible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If </a:t>
            </a:r>
            <a:r>
              <a:rPr lang="en-AU" sz="27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wording were refined to include reference to nutritional or calorific value it could become 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researchable and also more </a:t>
            </a:r>
            <a:r>
              <a:rPr lang="en-AU" sz="2700" b="1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relevant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AU" sz="27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1814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37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Quiz: Can the topic be researched?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	Is there a link between soil pH and plant types found in sand dunes?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Yes.  There is lots of information 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 and so the topic is </a:t>
            </a:r>
            <a:r>
              <a:rPr lang="en-AU" sz="2700" b="1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feasible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AU" sz="27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 </a:t>
            </a:r>
            <a:r>
              <a:rPr lang="en-AU" sz="27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allows you to carry out your own first hand data 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collection which will be both </a:t>
            </a:r>
            <a:r>
              <a:rPr lang="en-AU" sz="2700" b="1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interesting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will result </a:t>
            </a:r>
            <a:r>
              <a:rPr lang="en-AU" sz="2700" i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AU" sz="2700" b="1" i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original </a:t>
            </a:r>
            <a:r>
              <a:rPr lang="en-AU" sz="2700" i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  <a:r>
              <a:rPr lang="en-AU" sz="27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AU" sz="27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could be narrowed down to a specific geographical location.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1084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Question wording and stems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wording of your question is very important as it provides a focus for your investigation.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should define the types of data you need to collect and the methods to do so.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important to remember that the wording and focus of your question can change as you gather information.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8900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Question wording and stems</a:t>
            </a:r>
            <a:endParaRPr lang="en-AU" dirty="0">
              <a:latin typeface="Century Gothic" panose="020B0502020202020204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40768"/>
            <a:ext cx="7647121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731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Useful question stems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relationship between………..?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useful ………..?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what extent………..?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effective are………..?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comparison of………..?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impact of ………..?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important………..?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accurately does ………..?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does ……….. influence ………..?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3172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922113"/>
          </a:xfrm>
        </p:spPr>
        <p:txBody>
          <a:bodyPr/>
          <a:lstStyle/>
          <a:p>
            <a:r>
              <a:rPr lang="en-AU" sz="37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Quiz: Question wording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857404"/>
          </a:xfrm>
        </p:spPr>
        <p:txBody>
          <a:bodyPr/>
          <a:lstStyle/>
          <a:p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The following slides give two versions of a question for investigation.</a:t>
            </a:r>
          </a:p>
          <a:p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Decide which is the best question.</a:t>
            </a:r>
          </a:p>
          <a:p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Think about:</a:t>
            </a:r>
          </a:p>
          <a:p>
            <a:pPr lvl="1"/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stems, question wording and what should be avoided.</a:t>
            </a:r>
          </a:p>
          <a:p>
            <a:pPr lvl="1"/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Answers are provided.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78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06089"/>
          </a:xfrm>
        </p:spPr>
        <p:txBody>
          <a:bodyPr>
            <a:normAutofit fontScale="90000"/>
          </a:bodyPr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Quiz: Question wording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1"/>
            <a:ext cx="8435280" cy="4857404"/>
          </a:xfrm>
        </p:spPr>
        <p:txBody>
          <a:bodyPr>
            <a:normAutofit lnSpcReduction="10000"/>
          </a:bodyPr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1: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	What types of plants grow on a sand dune?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	How does soil salinity impact on sand dune succession?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i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	This is a “what” question and leads to a descriptive response.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i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	This allows for investigation of the relationship between salinity and the types of plants grown along a sand dune.</a:t>
            </a: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en-AU" dirty="0"/>
          </a:p>
        </p:txBody>
      </p:sp>
      <p:sp>
        <p:nvSpPr>
          <p:cNvPr id="4" name="5-Point Star 3"/>
          <p:cNvSpPr/>
          <p:nvPr/>
        </p:nvSpPr>
        <p:spPr>
          <a:xfrm>
            <a:off x="7927838" y="2347601"/>
            <a:ext cx="914400" cy="914400"/>
          </a:xfrm>
          <a:prstGeom prst="star5">
            <a:avLst/>
          </a:prstGeom>
          <a:solidFill>
            <a:srgbClr val="6EA0B0"/>
          </a:solidFill>
          <a:ln w="55000" cap="flat" cmpd="thickThin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265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Question design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Getting started: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can be difficult to get started on an investigation.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might be useful to think of a topic which interests you before devising a question.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broad topic can be narrowed down to become a </a:t>
            </a:r>
            <a:r>
              <a:rPr lang="en-AU" sz="27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the subject requirements for the investigation.</a:t>
            </a: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6542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78097"/>
          </a:xfrm>
        </p:spPr>
        <p:txBody>
          <a:bodyPr/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Quiz: Question wording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857404"/>
          </a:xfrm>
        </p:spPr>
        <p:txBody>
          <a:bodyPr>
            <a:normAutofit lnSpcReduction="10000"/>
          </a:bodyPr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2: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	How effective was short-term aid following the Haiti earthquake in 2010?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	How important is short-term aid?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i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	This question allows the student to investigate different perspectives and it is focused on one event.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i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	This question is too broad and not linked to any natural disaster.</a:t>
            </a:r>
          </a:p>
          <a:p>
            <a:endParaRPr lang="en-AU" dirty="0"/>
          </a:p>
        </p:txBody>
      </p:sp>
      <p:sp>
        <p:nvSpPr>
          <p:cNvPr id="4" name="5-Point Star 3"/>
          <p:cNvSpPr/>
          <p:nvPr/>
        </p:nvSpPr>
        <p:spPr>
          <a:xfrm>
            <a:off x="8100392" y="1844824"/>
            <a:ext cx="914400" cy="914400"/>
          </a:xfrm>
          <a:prstGeom prst="star5">
            <a:avLst/>
          </a:prstGeom>
          <a:solidFill>
            <a:srgbClr val="6EA0B0"/>
          </a:solidFill>
          <a:ln w="55000" cap="flat" cmpd="thickThin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4611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34081"/>
          </a:xfrm>
        </p:spPr>
        <p:txBody>
          <a:bodyPr>
            <a:normAutofit fontScale="90000"/>
          </a:bodyPr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Quiz: Question wording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24745"/>
            <a:ext cx="8075240" cy="5001420"/>
          </a:xfrm>
        </p:spPr>
        <p:txBody>
          <a:bodyPr>
            <a:normAutofit lnSpcReduction="10000"/>
          </a:bodyPr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3: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	Do male students perform better at school than females?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	To what extent do males outperform females in technical subject examinations?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i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	This question is quite vague and lacks a focus for research.  There is no indication of the criteria for measuring performance.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i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	This allows students to investigate different perspectives but has a focus on exam results and a specific suite of subjects.</a:t>
            </a:r>
          </a:p>
          <a:p>
            <a:endParaRPr lang="en-AU" dirty="0"/>
          </a:p>
        </p:txBody>
      </p:sp>
      <p:sp>
        <p:nvSpPr>
          <p:cNvPr id="4" name="5-Point Star 3"/>
          <p:cNvSpPr/>
          <p:nvPr/>
        </p:nvSpPr>
        <p:spPr>
          <a:xfrm>
            <a:off x="8028384" y="2420888"/>
            <a:ext cx="914400" cy="914400"/>
          </a:xfrm>
          <a:prstGeom prst="star5">
            <a:avLst/>
          </a:prstGeom>
          <a:solidFill>
            <a:srgbClr val="6EA0B0"/>
          </a:solidFill>
          <a:ln w="55000" cap="flat" cmpd="thickThin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091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06089"/>
          </a:xfrm>
        </p:spPr>
        <p:txBody>
          <a:bodyPr>
            <a:normAutofit fontScale="90000"/>
          </a:bodyPr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Quiz: Question wording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929412"/>
          </a:xfrm>
        </p:spPr>
        <p:txBody>
          <a:bodyPr>
            <a:normAutofit/>
          </a:bodyPr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4: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	How accurately does the film, The Great Gatsby, represent the clothing fashions of the 1920s?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	How is the fashion of the 1920s represented in the film, The Great Gatsby?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i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	This invites argument and has a clear purpose.  The use of a time frame provides focus.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i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	This question lends itself to description only.</a:t>
            </a:r>
          </a:p>
          <a:p>
            <a:endParaRPr lang="en-AU" dirty="0"/>
          </a:p>
        </p:txBody>
      </p:sp>
      <p:sp>
        <p:nvSpPr>
          <p:cNvPr id="4" name="5-Point Star 3"/>
          <p:cNvSpPr/>
          <p:nvPr/>
        </p:nvSpPr>
        <p:spPr>
          <a:xfrm>
            <a:off x="8028384" y="1683474"/>
            <a:ext cx="914400" cy="914400"/>
          </a:xfrm>
          <a:prstGeom prst="star5">
            <a:avLst/>
          </a:prstGeom>
          <a:solidFill>
            <a:srgbClr val="6EA0B0"/>
          </a:solidFill>
          <a:ln w="55000" cap="flat" cmpd="thickThin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880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34081"/>
          </a:xfrm>
        </p:spPr>
        <p:txBody>
          <a:bodyPr>
            <a:normAutofit fontScale="90000"/>
          </a:bodyPr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Quiz: Question wording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24745"/>
            <a:ext cx="8075240" cy="5001420"/>
          </a:xfrm>
        </p:spPr>
        <p:txBody>
          <a:bodyPr>
            <a:normAutofit lnSpcReduction="10000"/>
          </a:bodyPr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5: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	Does the socio-economic background of parents affect the future of their children?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	What is the relationship between the income earned by parents and the academic achievements of their children?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i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	This is very broad and could be answered yes/no.  The word future doesn’t provide focus.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i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	This has clear purpose and the parameters are defined (income and academic achievement).  Could be narrowed further by giving a location.</a:t>
            </a:r>
          </a:p>
          <a:p>
            <a:endParaRPr lang="en-AU" dirty="0"/>
          </a:p>
        </p:txBody>
      </p:sp>
      <p:sp>
        <p:nvSpPr>
          <p:cNvPr id="4" name="5-Point Star 3"/>
          <p:cNvSpPr/>
          <p:nvPr/>
        </p:nvSpPr>
        <p:spPr>
          <a:xfrm>
            <a:off x="8184473" y="2420888"/>
            <a:ext cx="914400" cy="914400"/>
          </a:xfrm>
          <a:prstGeom prst="star5">
            <a:avLst/>
          </a:prstGeom>
          <a:solidFill>
            <a:srgbClr val="6EA0B0"/>
          </a:solidFill>
          <a:ln w="55000" cap="flat" cmpd="thickThin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88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78097"/>
          </a:xfrm>
        </p:spPr>
        <p:txBody>
          <a:bodyPr/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Quiz: Question wording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96753"/>
            <a:ext cx="8187208" cy="4929412"/>
          </a:xfrm>
        </p:spPr>
        <p:txBody>
          <a:bodyPr>
            <a:normAutofit/>
          </a:bodyPr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6: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A:	To what extent are people influenced by distance when shopping?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	How far do people travel to do their weekly food </a:t>
            </a:r>
            <a:r>
              <a:rPr lang="en-AU" sz="27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shopping?</a:t>
            </a: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2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i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	This allows research of different perspectives and also is suitable for first-hand data collection.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i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	This topic is too narrow and lends itself to description. </a:t>
            </a:r>
          </a:p>
        </p:txBody>
      </p:sp>
      <p:sp>
        <p:nvSpPr>
          <p:cNvPr id="4" name="5-Point Star 3"/>
          <p:cNvSpPr/>
          <p:nvPr/>
        </p:nvSpPr>
        <p:spPr>
          <a:xfrm>
            <a:off x="7884368" y="1628800"/>
            <a:ext cx="914400" cy="914400"/>
          </a:xfrm>
          <a:prstGeom prst="star5">
            <a:avLst/>
          </a:prstGeom>
          <a:solidFill>
            <a:srgbClr val="6EA0B0"/>
          </a:solidFill>
          <a:ln w="55000" cap="flat" cmpd="thickThin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278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994121"/>
          </a:xfrm>
        </p:spPr>
        <p:txBody>
          <a:bodyPr/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Refining the question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3"/>
            <a:ext cx="8712968" cy="4392488"/>
          </a:xfrm>
        </p:spPr>
        <p:txBody>
          <a:bodyPr>
            <a:normAutofit/>
          </a:bodyPr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important to allow your question to change. 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 you start to collect data you may find that you notice elements of data which you would like to investigate further.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 your start to analyse your data you may discover patterns or interesting results which change the focus of your investigation.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question provides focus for data collection and analysis but these also help to shape your question.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1504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50105"/>
          </a:xfrm>
        </p:spPr>
        <p:txBody>
          <a:bodyPr/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Refining the question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24744"/>
            <a:ext cx="7776864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340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91880" y="1052736"/>
            <a:ext cx="2088232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62073"/>
          </a:xfrm>
        </p:spPr>
        <p:txBody>
          <a:bodyPr>
            <a:normAutofit fontScale="90000"/>
          </a:bodyPr>
          <a:lstStyle/>
          <a:p>
            <a:r>
              <a:rPr lang="en-AU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Refining the </a:t>
            </a:r>
            <a:r>
              <a:rPr lang="en-AU" b="1" dirty="0" smtClean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question - example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10069" y="1096670"/>
            <a:ext cx="1851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Public Transport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40968" y="2420888"/>
            <a:ext cx="47916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ORIGINAL QUESTION: How effective is Adelaide’s</a:t>
            </a:r>
          </a:p>
          <a:p>
            <a:r>
              <a:rPr lang="en-AU" dirty="0" smtClean="0"/>
              <a:t>public transport system for daily commuters into </a:t>
            </a:r>
          </a:p>
          <a:p>
            <a:r>
              <a:rPr lang="en-AU" dirty="0" smtClean="0"/>
              <a:t>the city?</a:t>
            </a:r>
            <a:endParaRPr lang="en-AU" dirty="0"/>
          </a:p>
        </p:txBody>
      </p:sp>
      <p:sp>
        <p:nvSpPr>
          <p:cNvPr id="8" name="Rectangle 7"/>
          <p:cNvSpPr/>
          <p:nvPr/>
        </p:nvSpPr>
        <p:spPr>
          <a:xfrm>
            <a:off x="2353378" y="2420888"/>
            <a:ext cx="4752528" cy="9233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TextBox 9"/>
          <p:cNvSpPr txBox="1"/>
          <p:nvPr/>
        </p:nvSpPr>
        <p:spPr>
          <a:xfrm>
            <a:off x="1371917" y="5019391"/>
            <a:ext cx="6656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Data collected: more information gathered about train services than </a:t>
            </a:r>
          </a:p>
          <a:p>
            <a:r>
              <a:rPr lang="en-AU" dirty="0" smtClean="0"/>
              <a:t>bus services, easier to collect data only for suburbs south of the city</a:t>
            </a:r>
            <a:endParaRPr lang="en-AU" dirty="0"/>
          </a:p>
        </p:txBody>
      </p:sp>
      <p:sp>
        <p:nvSpPr>
          <p:cNvPr id="11" name="Rectangle 10"/>
          <p:cNvSpPr/>
          <p:nvPr/>
        </p:nvSpPr>
        <p:spPr>
          <a:xfrm>
            <a:off x="1371916" y="5026934"/>
            <a:ext cx="6688200" cy="6463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Box 11"/>
          <p:cNvSpPr txBox="1"/>
          <p:nvPr/>
        </p:nvSpPr>
        <p:spPr>
          <a:xfrm>
            <a:off x="1847282" y="3428999"/>
            <a:ext cx="57374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REFINED QUESTION: How effective are Adelaide trains for </a:t>
            </a:r>
          </a:p>
          <a:p>
            <a:r>
              <a:rPr lang="en-AU" dirty="0" smtClean="0"/>
              <a:t>daily commuters from the southern suburbs into the city?</a:t>
            </a:r>
            <a:endParaRPr lang="en-AU" dirty="0"/>
          </a:p>
        </p:txBody>
      </p:sp>
      <p:sp>
        <p:nvSpPr>
          <p:cNvPr id="13" name="Rectangle 12"/>
          <p:cNvSpPr/>
          <p:nvPr/>
        </p:nvSpPr>
        <p:spPr>
          <a:xfrm>
            <a:off x="1847282" y="3429000"/>
            <a:ext cx="5737468" cy="6463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Curved Right Arrow 13"/>
          <p:cNvSpPr/>
          <p:nvPr/>
        </p:nvSpPr>
        <p:spPr>
          <a:xfrm>
            <a:off x="1547665" y="1052736"/>
            <a:ext cx="731520" cy="194421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15" name="Curved Right Arrow 14"/>
          <p:cNvSpPr/>
          <p:nvPr/>
        </p:nvSpPr>
        <p:spPr>
          <a:xfrm rot="10800000">
            <a:off x="8172400" y="3647340"/>
            <a:ext cx="731520" cy="194421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17" name="Curved Left Arrow 16"/>
          <p:cNvSpPr/>
          <p:nvPr/>
        </p:nvSpPr>
        <p:spPr>
          <a:xfrm>
            <a:off x="7197676" y="1096670"/>
            <a:ext cx="731520" cy="191868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39552" y="3670682"/>
            <a:ext cx="7556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956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9"/>
            <a:ext cx="8579296" cy="706089"/>
          </a:xfrm>
        </p:spPr>
        <p:txBody>
          <a:bodyPr>
            <a:normAutofit fontScale="90000"/>
          </a:bodyPr>
          <a:lstStyle/>
          <a:p>
            <a:r>
              <a:rPr lang="en-AU" sz="37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Can you turn these topics into questions?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AFL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Vampires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Farm animals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Air travel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Ocean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Deserts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Fashion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Acids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Flooding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Dogs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5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Shopping</a:t>
            </a:r>
            <a:endParaRPr lang="en-AU" sz="25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4139952" y="1268760"/>
            <a:ext cx="489654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Think back to the questions stems and try to apply these.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relationship between………..?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useful ………..?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what extent………..?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effective are………..?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comparison of………..?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impact of ………..?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important………..?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accurately does ………..?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does ……….. influence ………..?</a:t>
            </a:r>
          </a:p>
          <a:p>
            <a:endParaRPr lang="en-A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65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References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lvl="0" indent="0">
              <a:spcBef>
                <a:spcPts val="400"/>
              </a:spcBef>
              <a:buClr>
                <a:srgbClr val="6EA0B0"/>
              </a:buClr>
              <a:buSzPct val="68000"/>
              <a:buNone/>
            </a:pPr>
            <a:r>
              <a:rPr lang="en-A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George Mason University Writing </a:t>
            </a:r>
            <a:r>
              <a:rPr lang="en-A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 2014, </a:t>
            </a:r>
            <a:r>
              <a:rPr lang="en-A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accessed 29 August 2014, ‘How to write a research question’, &lt;http://</a:t>
            </a:r>
            <a:r>
              <a:rPr lang="en-A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writingcenter.gmu.edu/writing-resources</a:t>
            </a:r>
          </a:p>
          <a:p>
            <a:pPr marL="109728" lvl="0" indent="0">
              <a:spcBef>
                <a:spcPts val="400"/>
              </a:spcBef>
              <a:buClr>
                <a:srgbClr val="6EA0B0"/>
              </a:buClr>
              <a:buSzPct val="68000"/>
              <a:buNone/>
            </a:pPr>
            <a:endParaRPr lang="en-A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lvl="0" indent="0">
              <a:spcBef>
                <a:spcPts val="400"/>
              </a:spcBef>
              <a:buClr>
                <a:srgbClr val="6EA0B0"/>
              </a:buClr>
              <a:buSzPct val="68000"/>
              <a:buNone/>
            </a:pPr>
            <a:r>
              <a:rPr lang="en-AU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Hulley,SB</a:t>
            </a:r>
            <a:r>
              <a:rPr lang="en-A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2013, ‘ Getting Started: The anatomy and physiology of clinical research’ in </a:t>
            </a:r>
            <a:r>
              <a:rPr lang="en-A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Designing Clinical Research, </a:t>
            </a:r>
            <a:r>
              <a:rPr lang="en-AU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Hulley,SB</a:t>
            </a:r>
            <a:r>
              <a:rPr lang="en-A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Cummings, SR, Browner, WS, Grady DG, Newman, TB, Lippincott Williams and Wilkins, </a:t>
            </a:r>
            <a:r>
              <a:rPr lang="en-AU" sz="1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Philidelphia</a:t>
            </a:r>
            <a:r>
              <a:rPr lang="en-A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A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p10</a:t>
            </a:r>
          </a:p>
          <a:p>
            <a:pPr marL="109728" lvl="0" indent="0">
              <a:spcBef>
                <a:spcPts val="400"/>
              </a:spcBef>
              <a:buClr>
                <a:srgbClr val="6EA0B0"/>
              </a:buClr>
              <a:buSzPct val="68000"/>
              <a:buNone/>
            </a:pPr>
            <a:endParaRPr lang="en-A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lvl="0" indent="0">
              <a:spcBef>
                <a:spcPts val="400"/>
              </a:spcBef>
              <a:buClr>
                <a:srgbClr val="6EA0B0"/>
              </a:buClr>
              <a:buSzPct val="68000"/>
              <a:buNone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SACE Board of </a:t>
            </a:r>
            <a:r>
              <a:rPr lang="en-US" sz="16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 2013, </a:t>
            </a:r>
            <a:r>
              <a:rPr lang="en-US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Advice on Designing a Research Project Question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South 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Australia</a:t>
            </a:r>
          </a:p>
          <a:p>
            <a:pPr marL="109728" lvl="0" indent="0">
              <a:spcBef>
                <a:spcPts val="400"/>
              </a:spcBef>
              <a:buClr>
                <a:srgbClr val="6EA0B0"/>
              </a:buClr>
              <a:buSzPct val="68000"/>
              <a:buNone/>
            </a:pPr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lvl="0" indent="0">
              <a:spcBef>
                <a:spcPts val="400"/>
              </a:spcBef>
              <a:buClr>
                <a:srgbClr val="6EA0B0"/>
              </a:buClr>
              <a:buSzPct val="68000"/>
              <a:buNone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SACE Board of 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 2013, </a:t>
            </a:r>
            <a:r>
              <a:rPr lang="en-US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Beginning the Thinking for the Research Project. 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South 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Australia</a:t>
            </a:r>
          </a:p>
          <a:p>
            <a:pPr marL="109728" lvl="0" indent="0">
              <a:spcBef>
                <a:spcPts val="400"/>
              </a:spcBef>
              <a:buClr>
                <a:srgbClr val="6EA0B0"/>
              </a:buClr>
              <a:buSzPct val="68000"/>
              <a:buNone/>
            </a:pPr>
            <a:endParaRPr lang="en-A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lvl="0" indent="0">
              <a:spcBef>
                <a:spcPts val="400"/>
              </a:spcBef>
              <a:buClr>
                <a:srgbClr val="6EA0B0"/>
              </a:buClr>
              <a:buSzPct val="68000"/>
              <a:buNone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SACE Board of 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 2014,</a:t>
            </a:r>
            <a:r>
              <a:rPr lang="en-US" sz="16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Designing a Question for Research or Investigations: Guidelines for Teachers.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South Australia.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317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Topic Choice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you start to search for a topic it can be useful to think about:</a:t>
            </a:r>
          </a:p>
          <a:p>
            <a:pPr marL="621792" lvl="1" indent="-228600">
              <a:spcBef>
                <a:spcPts val="324"/>
              </a:spcBef>
              <a:buClr>
                <a:srgbClr val="6EA0B0"/>
              </a:buClr>
              <a:buFont typeface="Verdana"/>
              <a:buChar char="◦"/>
            </a:pPr>
            <a:r>
              <a:rPr lang="en-AU" sz="2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School: subjects and extra-curricular activities</a:t>
            </a:r>
          </a:p>
          <a:p>
            <a:pPr marL="621792" lvl="1" indent="-228600">
              <a:spcBef>
                <a:spcPts val="324"/>
              </a:spcBef>
              <a:buClr>
                <a:srgbClr val="6EA0B0"/>
              </a:buClr>
              <a:buFont typeface="Verdana"/>
              <a:buChar char="◦"/>
            </a:pPr>
            <a:r>
              <a:rPr lang="en-AU" sz="2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Outside school: hobbies, sports, part-time job, interests, volunteering</a:t>
            </a:r>
          </a:p>
          <a:p>
            <a:pPr marL="621792" lvl="1" indent="-228600">
              <a:spcBef>
                <a:spcPts val="324"/>
              </a:spcBef>
              <a:buClr>
                <a:srgbClr val="6EA0B0"/>
              </a:buClr>
              <a:buFont typeface="Verdana"/>
              <a:buChar char="◦"/>
            </a:pPr>
            <a:r>
              <a:rPr lang="en-AU" sz="2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experiences</a:t>
            </a:r>
          </a:p>
          <a:p>
            <a:pPr marL="621792" lvl="1" indent="-228600">
              <a:spcBef>
                <a:spcPts val="324"/>
              </a:spcBef>
              <a:buClr>
                <a:srgbClr val="6EA0B0"/>
              </a:buClr>
              <a:buFont typeface="Verdana"/>
              <a:buChar char="◦"/>
            </a:pPr>
            <a:r>
              <a:rPr lang="en-AU" sz="2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Contemporary issues</a:t>
            </a:r>
          </a:p>
          <a:p>
            <a:pPr marL="621792" lvl="1" indent="-228600">
              <a:spcBef>
                <a:spcPts val="324"/>
              </a:spcBef>
              <a:buClr>
                <a:srgbClr val="6EA0B0"/>
              </a:buClr>
              <a:buFont typeface="Verdana"/>
              <a:buChar char="◦"/>
            </a:pPr>
            <a:r>
              <a:rPr lang="en-AU" sz="2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Environmental concerns</a:t>
            </a:r>
          </a:p>
          <a:p>
            <a:pPr marL="621792" lvl="1" indent="-228600">
              <a:spcBef>
                <a:spcPts val="324"/>
              </a:spcBef>
              <a:buClr>
                <a:srgbClr val="6EA0B0"/>
              </a:buClr>
              <a:buFont typeface="Verdana"/>
              <a:buChar char="◦"/>
            </a:pPr>
            <a:r>
              <a:rPr lang="en-AU" sz="2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Creative arts (music, film, other forms </a:t>
            </a:r>
            <a:r>
              <a:rPr lang="en-AU" sz="23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AU" sz="23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entertainment).</a:t>
            </a:r>
            <a:endParaRPr lang="en-AU" sz="23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7750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Mind mapping your topic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can be helpful to visualise your topic using a mind map.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Jotting down your interests in this way can help you </a:t>
            </a:r>
            <a:r>
              <a:rPr lang="en-AU" sz="27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begin </a:t>
            </a: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see topic ideas.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may also </a:t>
            </a:r>
            <a:r>
              <a:rPr lang="en-AU" sz="27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 </a:t>
            </a: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to make links between your interests and this can help you formulate a question.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 at the example on the next slide and then write down your own ideas in the form of a mind map.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3616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3177"/>
          </a:xfrm>
        </p:spPr>
        <p:txBody>
          <a:bodyPr>
            <a:normAutofit/>
          </a:bodyPr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Mind mapping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4187554" y="2939244"/>
            <a:ext cx="2016224" cy="1296144"/>
          </a:xfrm>
          <a:prstGeom prst="cloudCallout">
            <a:avLst/>
          </a:prstGeom>
          <a:solidFill>
            <a:srgbClr val="6EA0B0">
              <a:lumMod val="50000"/>
            </a:srgbClr>
          </a:solidFill>
          <a:ln w="55000" cap="flat" cmpd="thickThin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What are my interests?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620861"/>
            <a:ext cx="2792413" cy="135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64660" y="3421596"/>
            <a:ext cx="2772308" cy="813792"/>
          </a:xfrm>
          <a:prstGeom prst="ellipse">
            <a:avLst/>
          </a:prstGeom>
          <a:solidFill>
            <a:srgbClr val="6EA0B0"/>
          </a:solidFill>
          <a:ln w="55000" cap="flat" cmpd="thickThin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kern="0" noProof="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kumimoji="0" lang="en-A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nemployment</a:t>
            </a:r>
          </a:p>
        </p:txBody>
      </p:sp>
      <p:sp>
        <p:nvSpPr>
          <p:cNvPr id="7" name="Oval 6"/>
          <p:cNvSpPr/>
          <p:nvPr/>
        </p:nvSpPr>
        <p:spPr>
          <a:xfrm>
            <a:off x="192057" y="1655293"/>
            <a:ext cx="2088232" cy="914400"/>
          </a:xfrm>
          <a:prstGeom prst="ellipse">
            <a:avLst/>
          </a:prstGeom>
          <a:solidFill>
            <a:srgbClr val="6EA0B0"/>
          </a:solidFill>
          <a:ln w="55000" cap="flat" cmpd="thickThin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kumimoji="0" lang="en-A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 my community</a:t>
            </a:r>
          </a:p>
        </p:txBody>
      </p:sp>
      <p:sp>
        <p:nvSpPr>
          <p:cNvPr id="8" name="Oval 7"/>
          <p:cNvSpPr/>
          <p:nvPr/>
        </p:nvSpPr>
        <p:spPr>
          <a:xfrm>
            <a:off x="2483768" y="811401"/>
            <a:ext cx="1476164" cy="955825"/>
          </a:xfrm>
          <a:prstGeom prst="ellipse">
            <a:avLst/>
          </a:prstGeom>
          <a:solidFill>
            <a:srgbClr val="6EA0B0"/>
          </a:solidFill>
          <a:ln w="55000" cap="flat" cmpd="thickThin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kumimoji="0" lang="en-A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ocial</a:t>
            </a:r>
            <a:r>
              <a:rPr kumimoji="0" lang="en-A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issues</a:t>
            </a:r>
          </a:p>
        </p:txBody>
      </p:sp>
      <p:sp>
        <p:nvSpPr>
          <p:cNvPr id="9" name="Oval 8"/>
          <p:cNvSpPr/>
          <p:nvPr/>
        </p:nvSpPr>
        <p:spPr>
          <a:xfrm>
            <a:off x="2641214" y="2371901"/>
            <a:ext cx="1512168" cy="885800"/>
          </a:xfrm>
          <a:prstGeom prst="ellipse">
            <a:avLst/>
          </a:prstGeom>
          <a:solidFill>
            <a:srgbClr val="6EA0B0"/>
          </a:solidFill>
          <a:ln w="55000" cap="flat" cmpd="thickThin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kumimoji="0" lang="en-AU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ack</a:t>
            </a:r>
            <a:r>
              <a:rPr kumimoji="0" lang="en-A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of services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004048" y="1124744"/>
            <a:ext cx="1421905" cy="745484"/>
          </a:xfrm>
          <a:prstGeom prst="roundRect">
            <a:avLst/>
          </a:prstGeom>
          <a:solidFill>
            <a:srgbClr val="6EA0B0">
              <a:lumMod val="20000"/>
              <a:lumOff val="80000"/>
            </a:srgbClr>
          </a:solidFill>
          <a:ln w="55000" cap="flat" cmpd="thickThin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987064" y="1942174"/>
            <a:ext cx="1656184" cy="648072"/>
          </a:xfrm>
          <a:prstGeom prst="roundRect">
            <a:avLst/>
          </a:prstGeom>
          <a:solidFill>
            <a:srgbClr val="6EA0B0">
              <a:lumMod val="20000"/>
              <a:lumOff val="80000"/>
            </a:srgbClr>
          </a:solidFill>
          <a:ln w="55000" cap="flat" cmpd="thickThin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experiments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732240" y="3242072"/>
            <a:ext cx="2232248" cy="864096"/>
          </a:xfrm>
          <a:prstGeom prst="roundRect">
            <a:avLst/>
          </a:prstGeom>
          <a:solidFill>
            <a:srgbClr val="6EA0B0">
              <a:lumMod val="20000"/>
              <a:lumOff val="80000"/>
            </a:srgbClr>
          </a:solidFill>
          <a:ln w="55000" cap="flat" cmpd="thickThin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kumimoji="0" lang="en-A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oil pH and moisture content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895921" y="4721270"/>
            <a:ext cx="1872208" cy="648072"/>
          </a:xfrm>
          <a:prstGeom prst="roundRect">
            <a:avLst/>
          </a:prstGeom>
          <a:solidFill>
            <a:srgbClr val="6EA0B0">
              <a:lumMod val="20000"/>
              <a:lumOff val="80000"/>
            </a:srgbClr>
          </a:solidFill>
          <a:ln w="55000" cap="flat" cmpd="thickThin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types of plants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720489" y="5297929"/>
            <a:ext cx="1512168" cy="648072"/>
          </a:xfrm>
          <a:prstGeom prst="roundRect">
            <a:avLst/>
          </a:prstGeom>
          <a:solidFill>
            <a:srgbClr val="6EA0B0">
              <a:lumMod val="20000"/>
              <a:lumOff val="80000"/>
            </a:srgbClr>
          </a:solidFill>
          <a:ln w="55000" cap="flat" cmpd="thickThin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gardens</a:t>
            </a:r>
          </a:p>
        </p:txBody>
      </p:sp>
      <p:cxnSp>
        <p:nvCxnSpPr>
          <p:cNvPr id="15" name="Straight Arrow Connector 14"/>
          <p:cNvCxnSpPr>
            <a:stCxn id="4" idx="3"/>
            <a:endCxn id="10" idx="2"/>
          </p:cNvCxnSpPr>
          <p:nvPr/>
        </p:nvCxnSpPr>
        <p:spPr>
          <a:xfrm flipV="1">
            <a:off x="5195666" y="1870228"/>
            <a:ext cx="519335" cy="1143124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1"/>
            <a:endCxn id="14" idx="0"/>
          </p:cNvCxnSpPr>
          <p:nvPr/>
        </p:nvCxnSpPr>
        <p:spPr>
          <a:xfrm>
            <a:off x="5195666" y="4234008"/>
            <a:ext cx="280907" cy="1063921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8" idx="5"/>
          </p:cNvCxnSpPr>
          <p:nvPr/>
        </p:nvCxnSpPr>
        <p:spPr>
          <a:xfrm flipH="1" flipV="1">
            <a:off x="3743753" y="1627249"/>
            <a:ext cx="1116279" cy="1441711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4" idx="3"/>
            <a:endCxn id="13" idx="1"/>
          </p:cNvCxnSpPr>
          <p:nvPr/>
        </p:nvCxnSpPr>
        <p:spPr>
          <a:xfrm flipV="1">
            <a:off x="6232657" y="5045306"/>
            <a:ext cx="663264" cy="576659"/>
          </a:xfrm>
          <a:prstGeom prst="straightConnector1">
            <a:avLst/>
          </a:prstGeom>
          <a:ln w="158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0"/>
            <a:endCxn id="12" idx="2"/>
          </p:cNvCxnSpPr>
          <p:nvPr/>
        </p:nvCxnSpPr>
        <p:spPr>
          <a:xfrm flipV="1">
            <a:off x="7832025" y="4106168"/>
            <a:ext cx="16339" cy="615102"/>
          </a:xfrm>
          <a:prstGeom prst="straightConnector1">
            <a:avLst/>
          </a:prstGeom>
          <a:ln w="158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1" idx="2"/>
            <a:endCxn id="12" idx="0"/>
          </p:cNvCxnSpPr>
          <p:nvPr/>
        </p:nvCxnSpPr>
        <p:spPr>
          <a:xfrm>
            <a:off x="7815156" y="2590246"/>
            <a:ext cx="33208" cy="651826"/>
          </a:xfrm>
          <a:prstGeom prst="straightConnector1">
            <a:avLst/>
          </a:prstGeom>
          <a:ln w="158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Straight Arrow Connector 1024"/>
          <p:cNvCxnSpPr>
            <a:stCxn id="10" idx="3"/>
            <a:endCxn id="11" idx="0"/>
          </p:cNvCxnSpPr>
          <p:nvPr/>
        </p:nvCxnSpPr>
        <p:spPr>
          <a:xfrm>
            <a:off x="6425953" y="1497486"/>
            <a:ext cx="1389203" cy="444688"/>
          </a:xfrm>
          <a:prstGeom prst="straightConnector1">
            <a:avLst/>
          </a:prstGeom>
          <a:ln w="158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Straight Arrow Connector 1027"/>
          <p:cNvCxnSpPr>
            <a:stCxn id="8" idx="2"/>
            <a:endCxn id="7" idx="0"/>
          </p:cNvCxnSpPr>
          <p:nvPr/>
        </p:nvCxnSpPr>
        <p:spPr>
          <a:xfrm flipH="1">
            <a:off x="1236173" y="1289314"/>
            <a:ext cx="1247595" cy="365979"/>
          </a:xfrm>
          <a:prstGeom prst="straightConnector1">
            <a:avLst/>
          </a:prstGeom>
          <a:ln w="158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Straight Arrow Connector 1029"/>
          <p:cNvCxnSpPr>
            <a:stCxn id="7" idx="6"/>
            <a:endCxn id="9" idx="1"/>
          </p:cNvCxnSpPr>
          <p:nvPr/>
        </p:nvCxnSpPr>
        <p:spPr>
          <a:xfrm>
            <a:off x="2280289" y="2112493"/>
            <a:ext cx="582377" cy="389130"/>
          </a:xfrm>
          <a:prstGeom prst="straightConnector1">
            <a:avLst/>
          </a:prstGeom>
          <a:ln w="158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Straight Arrow Connector 1031"/>
          <p:cNvCxnSpPr>
            <a:stCxn id="7" idx="4"/>
            <a:endCxn id="6" idx="0"/>
          </p:cNvCxnSpPr>
          <p:nvPr/>
        </p:nvCxnSpPr>
        <p:spPr>
          <a:xfrm>
            <a:off x="1236173" y="2569693"/>
            <a:ext cx="214641" cy="851903"/>
          </a:xfrm>
          <a:prstGeom prst="straightConnector1">
            <a:avLst/>
          </a:prstGeom>
          <a:ln w="158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4" name="Straight Arrow Connector 1033"/>
          <p:cNvCxnSpPr>
            <a:stCxn id="9" idx="4"/>
          </p:cNvCxnSpPr>
          <p:nvPr/>
        </p:nvCxnSpPr>
        <p:spPr>
          <a:xfrm flipH="1">
            <a:off x="3131840" y="3257701"/>
            <a:ext cx="265458" cy="1503184"/>
          </a:xfrm>
          <a:prstGeom prst="straightConnector1">
            <a:avLst/>
          </a:prstGeom>
          <a:ln w="158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6" name="Straight Arrow Connector 1035"/>
          <p:cNvCxnSpPr>
            <a:stCxn id="6" idx="4"/>
          </p:cNvCxnSpPr>
          <p:nvPr/>
        </p:nvCxnSpPr>
        <p:spPr>
          <a:xfrm>
            <a:off x="1450814" y="4235388"/>
            <a:ext cx="409156" cy="485882"/>
          </a:xfrm>
          <a:prstGeom prst="straightConnector1">
            <a:avLst/>
          </a:prstGeom>
          <a:ln w="158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237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From topic to question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 you have settled on an area that interests you it is a good idea to do some initial research.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Doing some reading and internet research will give you an idea of how much information is already available.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Sometimes this initial reading and research may lead you to ask questions which could form the basis for your investigation.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9785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3"/>
            <a:ext cx="8229600" cy="648071"/>
          </a:xfrm>
        </p:spPr>
        <p:txBody>
          <a:bodyPr>
            <a:normAutofit fontScale="90000"/>
          </a:bodyPr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From topic to question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289453"/>
          </a:xfrm>
        </p:spPr>
        <p:txBody>
          <a:bodyPr/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diagram below can also help you to narrow your topic and make it easier to design a question.</a:t>
            </a:r>
          </a:p>
          <a:p>
            <a:endParaRPr lang="en-AU" dirty="0"/>
          </a:p>
        </p:txBody>
      </p:sp>
      <p:sp>
        <p:nvSpPr>
          <p:cNvPr id="4" name="Isosceles Triangle 3"/>
          <p:cNvSpPr/>
          <p:nvPr/>
        </p:nvSpPr>
        <p:spPr>
          <a:xfrm rot="10800000">
            <a:off x="539552" y="1988840"/>
            <a:ext cx="3240360" cy="3456383"/>
          </a:xfrm>
          <a:prstGeom prst="triangle">
            <a:avLst/>
          </a:prstGeom>
          <a:solidFill>
            <a:srgbClr val="6EA0B0"/>
          </a:solidFill>
          <a:ln w="55000" cap="flat" cmpd="thickThin" algn="ctr">
            <a:solidFill>
              <a:srgbClr val="6EA0B0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103" y="1988840"/>
            <a:ext cx="3292475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94249" y="1995489"/>
            <a:ext cx="24482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</a:t>
            </a:r>
          </a:p>
          <a:p>
            <a:pPr algn="ctr"/>
            <a:endParaRPr lang="en-A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A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Narrower</a:t>
            </a:r>
          </a:p>
          <a:p>
            <a:pPr algn="ctr"/>
            <a:endParaRPr lang="en-A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A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Narrower</a:t>
            </a:r>
          </a:p>
          <a:p>
            <a:pPr algn="ctr"/>
            <a:endParaRPr lang="en-A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A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endParaRPr lang="en-A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75224" y="1997342"/>
            <a:ext cx="20882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</a:t>
            </a:r>
          </a:p>
          <a:p>
            <a:pPr algn="r"/>
            <a:endParaRPr lang="en-AU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A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Coastal erosion</a:t>
            </a:r>
          </a:p>
          <a:p>
            <a:pPr algn="ctr"/>
            <a:endParaRPr lang="en-A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A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Beach protection</a:t>
            </a:r>
          </a:p>
          <a:p>
            <a:pPr algn="ctr"/>
            <a:endParaRPr lang="en-A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A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Breakwaters,</a:t>
            </a:r>
          </a:p>
          <a:p>
            <a:pPr algn="ctr"/>
            <a:r>
              <a:rPr lang="en-A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Groynes</a:t>
            </a:r>
            <a:endParaRPr lang="en-A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U" dirty="0" smtClean="0">
              <a:solidFill>
                <a:prstClr val="black"/>
              </a:solidFill>
              <a:latin typeface="Lucida Sans Unicode"/>
            </a:endParaRPr>
          </a:p>
          <a:p>
            <a:pPr algn="ctr"/>
            <a:endParaRPr lang="en-AU" dirty="0">
              <a:solidFill>
                <a:prstClr val="black"/>
              </a:solidFill>
              <a:latin typeface="Lucida Sans Unicode"/>
            </a:endParaRPr>
          </a:p>
          <a:p>
            <a:pPr algn="ctr"/>
            <a:endParaRPr lang="en-AU" dirty="0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39752" y="5525373"/>
            <a:ext cx="4248472" cy="400110"/>
          </a:xfrm>
          <a:prstGeom prst="rect">
            <a:avLst/>
          </a:prstGeom>
          <a:noFill/>
          <a:ln w="31750">
            <a:solidFill>
              <a:srgbClr val="6EA0B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Try this exercise with your topic.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635896" y="2204864"/>
            <a:ext cx="1512168" cy="0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419872" y="2780928"/>
            <a:ext cx="2016224" cy="0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131840" y="3356992"/>
            <a:ext cx="2592288" cy="0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915816" y="3861048"/>
            <a:ext cx="3024336" cy="0"/>
          </a:xfrm>
          <a:prstGeom prst="straightConnector1">
            <a:avLst/>
          </a:prstGeom>
          <a:ln w="254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06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/>
          <a:lstStyle/>
          <a:p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From topic to question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3"/>
            <a:ext cx="8640960" cy="4929412"/>
          </a:xfrm>
        </p:spPr>
        <p:txBody>
          <a:bodyPr>
            <a:normAutofit fontScale="77500" lnSpcReduction="20000"/>
          </a:bodyPr>
          <a:lstStyle/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3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refine your question by applying the following:</a:t>
            </a:r>
          </a:p>
          <a:p>
            <a:pPr marL="365760" lvl="0" indent="-256032">
              <a:spcBef>
                <a:spcPts val="40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3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1792" lvl="1" indent="-228600">
              <a:spcBef>
                <a:spcPts val="324"/>
              </a:spcBef>
              <a:buClr>
                <a:srgbClr val="6EA0B0"/>
              </a:buClr>
              <a:buFont typeface="Verdana"/>
              <a:buChar char="◦"/>
            </a:pPr>
            <a:r>
              <a:rPr lang="en-AU" sz="3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it have a local perspective?</a:t>
            </a:r>
          </a:p>
          <a:p>
            <a:pPr marL="859536" lvl="2">
              <a:spcBef>
                <a:spcPts val="350"/>
              </a:spcBef>
              <a:buClr>
                <a:srgbClr val="CCAF0A"/>
              </a:buClr>
              <a:buSzPct val="100000"/>
              <a:buFont typeface="Wingdings 2"/>
              <a:buChar char=""/>
            </a:pPr>
            <a:r>
              <a:rPr lang="en-AU" sz="3000" b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may make it easier to gather data</a:t>
            </a:r>
          </a:p>
          <a:p>
            <a:pPr marL="859536" lvl="2">
              <a:spcBef>
                <a:spcPts val="350"/>
              </a:spcBef>
              <a:buClr>
                <a:srgbClr val="CCAF0A"/>
              </a:buClr>
              <a:buSzPct val="100000"/>
              <a:buFont typeface="Wingdings 2"/>
              <a:buChar char=""/>
            </a:pPr>
            <a:endParaRPr lang="en-AU" sz="3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1792" lvl="1" indent="-228600">
              <a:spcBef>
                <a:spcPts val="324"/>
              </a:spcBef>
              <a:buClr>
                <a:srgbClr val="6EA0B0"/>
              </a:buClr>
              <a:buFont typeface="Verdana"/>
              <a:buChar char="◦"/>
            </a:pPr>
            <a:r>
              <a:rPr lang="en-AU" sz="3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it be set within a specific historical time frame?</a:t>
            </a:r>
          </a:p>
          <a:p>
            <a:pPr marL="859536" lvl="2">
              <a:spcBef>
                <a:spcPts val="350"/>
              </a:spcBef>
              <a:buClr>
                <a:srgbClr val="CCAF0A"/>
              </a:buClr>
              <a:buSzPct val="100000"/>
              <a:buFont typeface="Wingdings 2"/>
              <a:buChar char=""/>
            </a:pPr>
            <a:r>
              <a:rPr lang="en-AU" sz="3000" b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will prevent your question from being too broad</a:t>
            </a:r>
          </a:p>
          <a:p>
            <a:pPr marL="859536" lvl="2">
              <a:spcBef>
                <a:spcPts val="350"/>
              </a:spcBef>
              <a:buClr>
                <a:srgbClr val="CCAF0A"/>
              </a:buClr>
              <a:buSzPct val="100000"/>
              <a:buFont typeface="Wingdings 2"/>
              <a:buChar char=""/>
            </a:pPr>
            <a:endParaRPr lang="en-AU" sz="3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1792" lvl="1" indent="-228600">
              <a:spcBef>
                <a:spcPts val="324"/>
              </a:spcBef>
              <a:buClr>
                <a:srgbClr val="6EA0B0"/>
              </a:buClr>
              <a:buFont typeface="Verdana"/>
              <a:buChar char="◦"/>
            </a:pPr>
            <a:r>
              <a:rPr lang="en-AU" sz="3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it be based on a specific section of the population?</a:t>
            </a:r>
          </a:p>
          <a:p>
            <a:pPr marL="859536" lvl="2">
              <a:spcBef>
                <a:spcPts val="350"/>
              </a:spcBef>
              <a:buClr>
                <a:srgbClr val="CCAF0A"/>
              </a:buClr>
              <a:buSzPct val="100000"/>
              <a:buFont typeface="Wingdings 2"/>
              <a:buChar char=""/>
            </a:pPr>
            <a:r>
              <a:rPr lang="en-AU" sz="3000" b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will provide a focus for your research</a:t>
            </a:r>
          </a:p>
          <a:p>
            <a:pPr marL="859536" lvl="2">
              <a:spcBef>
                <a:spcPts val="350"/>
              </a:spcBef>
              <a:buClr>
                <a:srgbClr val="CCAF0A"/>
              </a:buClr>
              <a:buSzPct val="100000"/>
              <a:buFont typeface="Wingdings 2"/>
              <a:buChar char=""/>
            </a:pPr>
            <a:endParaRPr lang="en-AU" sz="3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1792" lvl="1" indent="-228600">
              <a:spcBef>
                <a:spcPts val="324"/>
              </a:spcBef>
              <a:buClr>
                <a:srgbClr val="6EA0B0"/>
              </a:buClr>
              <a:buFont typeface="Verdana"/>
              <a:buChar char="◦"/>
            </a:pPr>
            <a:endParaRPr lang="en-AU" sz="3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1792" lvl="1" indent="-228600">
              <a:spcBef>
                <a:spcPts val="324"/>
              </a:spcBef>
              <a:buClr>
                <a:srgbClr val="6EA0B0"/>
              </a:buClr>
              <a:buFont typeface="Verdana"/>
              <a:buChar char="◦"/>
            </a:pPr>
            <a:r>
              <a:rPr lang="en-AU" sz="3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refining questions won’t apply to all subjects but they may help you to narrow your question in some</a:t>
            </a:r>
            <a:r>
              <a:rPr lang="en-A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46677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216024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en-AU" sz="4100" b="1" dirty="0" smtClean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/>
            </a:r>
            <a:br>
              <a:rPr lang="en-AU" sz="4100" b="1" dirty="0" smtClean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en-AU" sz="4100" b="1" dirty="0" smtClean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From </a:t>
            </a:r>
            <a:r>
              <a:rPr lang="en-AU" sz="4100" b="1" dirty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topic to </a:t>
            </a:r>
            <a:r>
              <a:rPr lang="en-AU" sz="4100" b="1" dirty="0" smtClean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entury Gothic" panose="020B0502020202020204" pitchFamily="34" charset="0"/>
              </a:rPr>
              <a:t>question</a:t>
            </a:r>
            <a:r>
              <a:rPr lang="en-AU" sz="4100" b="1" dirty="0" smtClean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</a:rPr>
              <a:t/>
            </a:r>
            <a:br>
              <a:rPr lang="en-AU" sz="4100" b="1" dirty="0" smtClean="0">
                <a:solidFill>
                  <a:srgbClr val="3B3B3B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Lucida Sans Unicode"/>
              </a:rPr>
            </a:br>
            <a:r>
              <a:rPr lang="en-AU" sz="1100" dirty="0">
                <a:solidFill>
                  <a:prstClr val="black"/>
                </a:solidFill>
                <a:latin typeface="Lucida Sans Unicode"/>
                <a:ea typeface="+mn-ea"/>
                <a:cs typeface="+mn-cs"/>
              </a:rPr>
              <a:t/>
            </a:r>
            <a:br>
              <a:rPr lang="en-AU" sz="1100" dirty="0">
                <a:solidFill>
                  <a:prstClr val="black"/>
                </a:solidFill>
                <a:latin typeface="Lucida Sans Unicode"/>
                <a:ea typeface="+mn-ea"/>
                <a:cs typeface="+mn-cs"/>
              </a:rPr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641380"/>
          </a:xfrm>
        </p:spPr>
        <p:txBody>
          <a:bodyPr>
            <a:normAutofit fontScale="92500" lnSpcReduction="10000"/>
          </a:bodyPr>
          <a:lstStyle/>
          <a:p>
            <a:pPr marL="365760" lvl="0" indent="-256032">
              <a:spcBef>
                <a:spcPts val="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 yourself if your question is</a:t>
            </a:r>
            <a:r>
              <a:rPr lang="en-AU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65760" lvl="0" indent="-256032">
              <a:spcBef>
                <a:spcPts val="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800" b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Feasible?</a:t>
            </a:r>
          </a:p>
          <a:p>
            <a:pPr marL="365760" lvl="0" indent="-256032">
              <a:spcBef>
                <a:spcPts val="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it be researched?  Can it be managed in the time you have available?</a:t>
            </a:r>
          </a:p>
          <a:p>
            <a:pPr marL="365760" lvl="0" indent="-256032">
              <a:spcBef>
                <a:spcPts val="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800" b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Interesting?</a:t>
            </a:r>
          </a:p>
          <a:p>
            <a:pPr marL="365760" lvl="0" indent="-256032">
              <a:spcBef>
                <a:spcPts val="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it challenge you and give you the chance to learn something new?</a:t>
            </a:r>
          </a:p>
          <a:p>
            <a:pPr marL="365760" lvl="0" indent="-256032">
              <a:spcBef>
                <a:spcPts val="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800" b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Novel?</a:t>
            </a:r>
          </a:p>
          <a:p>
            <a:pPr marL="365760" lvl="0" indent="-256032">
              <a:spcBef>
                <a:spcPts val="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it result in original and key findings?</a:t>
            </a:r>
          </a:p>
          <a:p>
            <a:pPr marL="365760" lvl="0" indent="-256032">
              <a:spcBef>
                <a:spcPts val="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800" b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Ethical?</a:t>
            </a:r>
          </a:p>
          <a:p>
            <a:pPr marL="365760" lvl="0" indent="-256032">
              <a:spcBef>
                <a:spcPts val="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it safe and ethical to research?</a:t>
            </a:r>
          </a:p>
          <a:p>
            <a:pPr marL="365760" lvl="0" indent="-256032">
              <a:spcBef>
                <a:spcPts val="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endParaRPr lang="en-AU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lvl="0" indent="-256032">
              <a:spcBef>
                <a:spcPts val="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2800" b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Relevant?</a:t>
            </a:r>
          </a:p>
          <a:p>
            <a:pPr marL="365760" lvl="0" indent="-256032">
              <a:spcBef>
                <a:spcPts val="0"/>
              </a:spcBef>
              <a:buClr>
                <a:srgbClr val="6EA0B0"/>
              </a:buClr>
              <a:buSzPct val="68000"/>
              <a:buFont typeface="Wingdings 3"/>
              <a:buChar char=""/>
            </a:pPr>
            <a:r>
              <a:rPr lang="en-AU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it relevant and does it meet the learning requirements of the subject?</a:t>
            </a:r>
          </a:p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836712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 useful acronym to use when designing your question is </a:t>
            </a:r>
            <a:r>
              <a:rPr lang="en-AU" sz="2400" b="1" dirty="0">
                <a:solidFill>
                  <a:srgbClr val="6EA0B0">
                    <a:lumMod val="75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FINER</a:t>
            </a:r>
            <a:r>
              <a:rPr lang="en-AU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AU" sz="11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(</a:t>
            </a:r>
            <a:r>
              <a:rPr lang="en-AU" sz="1100" dirty="0" err="1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Hulley</a:t>
            </a:r>
            <a:r>
              <a:rPr lang="en-AU" sz="11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et </a:t>
            </a:r>
            <a:r>
              <a:rPr lang="en-AU" sz="1100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al. </a:t>
            </a:r>
            <a:r>
              <a:rPr lang="en-AU" sz="11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2013).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9848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ew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PowerPoint template</Template>
  <TotalTime>271</TotalTime>
  <Words>1100</Words>
  <Application>Microsoft Office PowerPoint</Application>
  <PresentationFormat>On-screen Show (4:3)</PresentationFormat>
  <Paragraphs>231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New PowerPoint template</vt:lpstr>
      <vt:lpstr>Question Design for Investigations</vt:lpstr>
      <vt:lpstr>Question design</vt:lpstr>
      <vt:lpstr>Topic Choice</vt:lpstr>
      <vt:lpstr>Mind mapping your topic</vt:lpstr>
      <vt:lpstr>Mind mapping</vt:lpstr>
      <vt:lpstr>From topic to question</vt:lpstr>
      <vt:lpstr>From topic to question</vt:lpstr>
      <vt:lpstr>From topic to question</vt:lpstr>
      <vt:lpstr> From topic to question  </vt:lpstr>
      <vt:lpstr>Quiz: Can the topic be researched?</vt:lpstr>
      <vt:lpstr>Quiz: Can the topic be researched?</vt:lpstr>
      <vt:lpstr>Quiz: Can the topic be researched?</vt:lpstr>
      <vt:lpstr>Quiz: Can the topic be researched?</vt:lpstr>
      <vt:lpstr>Quiz: Can the topic be researched?</vt:lpstr>
      <vt:lpstr>Question wording and stems</vt:lpstr>
      <vt:lpstr>Question wording and stems</vt:lpstr>
      <vt:lpstr>Useful question stems</vt:lpstr>
      <vt:lpstr>Quiz: Question wording</vt:lpstr>
      <vt:lpstr>Quiz: Question wording</vt:lpstr>
      <vt:lpstr>Quiz: Question wording</vt:lpstr>
      <vt:lpstr>Quiz: Question wording</vt:lpstr>
      <vt:lpstr>Quiz: Question wording</vt:lpstr>
      <vt:lpstr>Quiz: Question wording</vt:lpstr>
      <vt:lpstr>Quiz: Question wording</vt:lpstr>
      <vt:lpstr>Refining the question</vt:lpstr>
      <vt:lpstr>Refining the question</vt:lpstr>
      <vt:lpstr>Refining the question - example</vt:lpstr>
      <vt:lpstr>Can you turn these topics into questions?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SACE Board of South Australia</dc:title>
  <dc:creator>Fiona Greig</dc:creator>
  <cp:lastModifiedBy>Meridie Howley</cp:lastModifiedBy>
  <cp:revision>25</cp:revision>
  <cp:lastPrinted>2014-09-02T03:23:08Z</cp:lastPrinted>
  <dcterms:created xsi:type="dcterms:W3CDTF">2014-08-29T05:57:43Z</dcterms:created>
  <dcterms:modified xsi:type="dcterms:W3CDTF">2014-09-10T23:54:51Z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A388565</vt:lpwstr>
  </property>
  <property fmtid="{D5CDD505-2E9C-101B-9397-08002B2CF9AE}" pid="4" name="Objective-Title">
    <vt:lpwstr>Research questions V2</vt:lpwstr>
  </property>
  <property fmtid="{D5CDD505-2E9C-101B-9397-08002B2CF9AE}" pid="5" name="Objective-Comment">
    <vt:lpwstr/>
  </property>
  <property fmtid="{D5CDD505-2E9C-101B-9397-08002B2CF9AE}" pid="6" name="Objective-CreationStamp">
    <vt:filetime>2014-09-02T02:50:28Z</vt:filetime>
  </property>
  <property fmtid="{D5CDD505-2E9C-101B-9397-08002B2CF9AE}" pid="7" name="Objective-IsApproved">
    <vt:bool>false</vt:bool>
  </property>
  <property fmtid="{D5CDD505-2E9C-101B-9397-08002B2CF9AE}" pid="8" name="Objective-IsPublished">
    <vt:bool>false</vt:bool>
  </property>
  <property fmtid="{D5CDD505-2E9C-101B-9397-08002B2CF9AE}" pid="9" name="Objective-DatePublished">
    <vt:lpwstr/>
  </property>
  <property fmtid="{D5CDD505-2E9C-101B-9397-08002B2CF9AE}" pid="10" name="Objective-ModificationStamp">
    <vt:filetime>2014-09-10T23:53:30Z</vt:filetime>
  </property>
  <property fmtid="{D5CDD505-2E9C-101B-9397-08002B2CF9AE}" pid="11" name="Objective-Owner">
    <vt:lpwstr>Fiona Greig</vt:lpwstr>
  </property>
  <property fmtid="{D5CDD505-2E9C-101B-9397-08002B2CF9AE}" pid="12" name="Objective-Path">
    <vt:lpwstr>Objective Global Folder:SACE Support Materials:SACE Support Materials Combined Stage 1 and Stage 2:Advice and Strategies:Advice &amp; Strategies:</vt:lpwstr>
  </property>
  <property fmtid="{D5CDD505-2E9C-101B-9397-08002B2CF9AE}" pid="13" name="Objective-Parent">
    <vt:lpwstr>Advice &amp; Strategies</vt:lpwstr>
  </property>
  <property fmtid="{D5CDD505-2E9C-101B-9397-08002B2CF9AE}" pid="14" name="Objective-State">
    <vt:lpwstr>Being Edited</vt:lpwstr>
  </property>
  <property fmtid="{D5CDD505-2E9C-101B-9397-08002B2CF9AE}" pid="15" name="Objective-Version">
    <vt:lpwstr>0.4</vt:lpwstr>
  </property>
  <property fmtid="{D5CDD505-2E9C-101B-9397-08002B2CF9AE}" pid="16" name="Objective-VersionNumber">
    <vt:r8>4</vt:r8>
  </property>
  <property fmtid="{D5CDD505-2E9C-101B-9397-08002B2CF9AE}" pid="17" name="Objective-VersionComment">
    <vt:lpwstr/>
  </property>
  <property fmtid="{D5CDD505-2E9C-101B-9397-08002B2CF9AE}" pid="18" name="Objective-FileNumber">
    <vt:lpwstr>qA6062</vt:lpwstr>
  </property>
  <property fmtid="{D5CDD505-2E9C-101B-9397-08002B2CF9AE}" pid="19" name="Objective-Classification">
    <vt:lpwstr>[Inherited - none]</vt:lpwstr>
  </property>
  <property fmtid="{D5CDD505-2E9C-101B-9397-08002B2CF9AE}" pid="20" name="Objective-Caveats">
    <vt:lpwstr/>
  </property>
</Properties>
</file>