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58" r:id="rId2"/>
    <p:sldId id="259" r:id="rId3"/>
    <p:sldId id="260" r:id="rId4"/>
    <p:sldId id="261" r:id="rId5"/>
    <p:sldId id="264" r:id="rId6"/>
    <p:sldId id="275" r:id="rId7"/>
    <p:sldId id="263" r:id="rId8"/>
    <p:sldId id="262" r:id="rId9"/>
    <p:sldId id="276" r:id="rId10"/>
    <p:sldId id="265" r:id="rId11"/>
    <p:sldId id="271" r:id="rId12"/>
    <p:sldId id="266" r:id="rId13"/>
    <p:sldId id="267" r:id="rId14"/>
    <p:sldId id="268" r:id="rId15"/>
    <p:sldId id="270" r:id="rId16"/>
    <p:sldId id="272" r:id="rId17"/>
    <p:sldId id="273" r:id="rId18"/>
    <p:sldId id="274" r:id="rId19"/>
    <p:sldId id="278" r:id="rId20"/>
    <p:sldId id="277" r:id="rId21"/>
    <p:sldId id="281" r:id="rId22"/>
    <p:sldId id="279" r:id="rId23"/>
  </p:sldIdLst>
  <p:sldSz cx="9144000" cy="6858000" type="screen4x3"/>
  <p:notesSz cx="6794500" cy="9931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8" d="100"/>
          <a:sy n="88" d="100"/>
        </p:scale>
        <p:origin x="-138"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657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sz="quarter" idx="1"/>
          </p:nvPr>
        </p:nvSpPr>
        <p:spPr>
          <a:xfrm>
            <a:off x="3848645" y="0"/>
            <a:ext cx="2944283" cy="496570"/>
          </a:xfrm>
          <a:prstGeom prst="rect">
            <a:avLst/>
          </a:prstGeom>
        </p:spPr>
        <p:txBody>
          <a:bodyPr vert="horz" lIns="91440" tIns="45720" rIns="91440" bIns="45720" rtlCol="0"/>
          <a:lstStyle>
            <a:lvl1pPr algn="r">
              <a:defRPr sz="1200"/>
            </a:lvl1pPr>
          </a:lstStyle>
          <a:p>
            <a:fld id="{324431EB-C4EA-48C3-BEC1-EF93F452FCD7}" type="datetimeFigureOut">
              <a:rPr lang="en-AU" smtClean="0"/>
              <a:t>17/09/2014</a:t>
            </a:fld>
            <a:endParaRPr lang="en-AU"/>
          </a:p>
        </p:txBody>
      </p:sp>
      <p:sp>
        <p:nvSpPr>
          <p:cNvPr id="4" name="Footer Placeholder 3"/>
          <p:cNvSpPr>
            <a:spLocks noGrp="1"/>
          </p:cNvSpPr>
          <p:nvPr>
            <p:ph type="ftr" sz="quarter" idx="2"/>
          </p:nvPr>
        </p:nvSpPr>
        <p:spPr>
          <a:xfrm>
            <a:off x="0" y="9433106"/>
            <a:ext cx="2944283" cy="496570"/>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p:cNvSpPr>
            <a:spLocks noGrp="1"/>
          </p:cNvSpPr>
          <p:nvPr>
            <p:ph type="sldNum" sz="quarter" idx="3"/>
          </p:nvPr>
        </p:nvSpPr>
        <p:spPr>
          <a:xfrm>
            <a:off x="3848645" y="9433106"/>
            <a:ext cx="2944283" cy="496570"/>
          </a:xfrm>
          <a:prstGeom prst="rect">
            <a:avLst/>
          </a:prstGeom>
        </p:spPr>
        <p:txBody>
          <a:bodyPr vert="horz" lIns="91440" tIns="45720" rIns="91440" bIns="45720" rtlCol="0" anchor="b"/>
          <a:lstStyle>
            <a:lvl1pPr algn="r">
              <a:defRPr sz="1200"/>
            </a:lvl1pPr>
          </a:lstStyle>
          <a:p>
            <a:fld id="{0FF9366E-C568-4275-9821-10EE07B0A597}" type="slidenum">
              <a:rPr lang="en-AU" smtClean="0"/>
              <a:t>‹#›</a:t>
            </a:fld>
            <a:endParaRPr lang="en-AU"/>
          </a:p>
        </p:txBody>
      </p:sp>
    </p:spTree>
    <p:extLst>
      <p:ext uri="{BB962C8B-B14F-4D97-AF65-F5344CB8AC3E}">
        <p14:creationId xmlns:p14="http://schemas.microsoft.com/office/powerpoint/2010/main" val="14760471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657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48645" y="0"/>
            <a:ext cx="2944283" cy="496570"/>
          </a:xfrm>
          <a:prstGeom prst="rect">
            <a:avLst/>
          </a:prstGeom>
        </p:spPr>
        <p:txBody>
          <a:bodyPr vert="horz" lIns="91440" tIns="45720" rIns="91440" bIns="45720" rtlCol="0"/>
          <a:lstStyle>
            <a:lvl1pPr algn="r">
              <a:defRPr sz="1200"/>
            </a:lvl1pPr>
          </a:lstStyle>
          <a:p>
            <a:fld id="{47F2A6DD-6C1D-4556-8DB9-3922732F31CE}" type="datetimeFigureOut">
              <a:rPr lang="en-AU" smtClean="0"/>
              <a:t>17/09/2014</a:t>
            </a:fld>
            <a:endParaRPr lang="en-AU"/>
          </a:p>
        </p:txBody>
      </p:sp>
      <p:sp>
        <p:nvSpPr>
          <p:cNvPr id="4" name="Slide Image Placeholder 3"/>
          <p:cNvSpPr>
            <a:spLocks noGrp="1" noRot="1" noChangeAspect="1"/>
          </p:cNvSpPr>
          <p:nvPr>
            <p:ph type="sldImg" idx="2"/>
          </p:nvPr>
        </p:nvSpPr>
        <p:spPr>
          <a:xfrm>
            <a:off x="914400" y="744538"/>
            <a:ext cx="4965700" cy="3724275"/>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79450" y="4717415"/>
            <a:ext cx="5435600" cy="446913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9433106"/>
            <a:ext cx="2944283" cy="49657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48645" y="9433106"/>
            <a:ext cx="2944283" cy="496570"/>
          </a:xfrm>
          <a:prstGeom prst="rect">
            <a:avLst/>
          </a:prstGeom>
        </p:spPr>
        <p:txBody>
          <a:bodyPr vert="horz" lIns="91440" tIns="45720" rIns="91440" bIns="45720" rtlCol="0" anchor="b"/>
          <a:lstStyle>
            <a:lvl1pPr algn="r">
              <a:defRPr sz="1200"/>
            </a:lvl1pPr>
          </a:lstStyle>
          <a:p>
            <a:fld id="{76A56FC3-477C-4090-A9B5-103CFCC99C6D}" type="slidenum">
              <a:rPr lang="en-AU" smtClean="0"/>
              <a:t>‹#›</a:t>
            </a:fld>
            <a:endParaRPr lang="en-AU"/>
          </a:p>
        </p:txBody>
      </p:sp>
    </p:spTree>
    <p:extLst>
      <p:ext uri="{BB962C8B-B14F-4D97-AF65-F5344CB8AC3E}">
        <p14:creationId xmlns:p14="http://schemas.microsoft.com/office/powerpoint/2010/main" val="12782292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200" dirty="0" smtClean="0">
                <a:solidFill>
                  <a:schemeClr val="tx1"/>
                </a:solidFill>
                <a:effectLst/>
                <a:latin typeface="+mn-lt"/>
                <a:ea typeface="+mn-ea"/>
                <a:cs typeface="+mn-cs"/>
              </a:rPr>
              <a:t>The examples of referencing used are based on the Harvard referencing system.</a:t>
            </a:r>
            <a:endParaRPr lang="en-AU" dirty="0"/>
          </a:p>
        </p:txBody>
      </p:sp>
      <p:sp>
        <p:nvSpPr>
          <p:cNvPr id="4" name="Slide Number Placeholder 3"/>
          <p:cNvSpPr>
            <a:spLocks noGrp="1"/>
          </p:cNvSpPr>
          <p:nvPr>
            <p:ph type="sldNum" sz="quarter" idx="10"/>
          </p:nvPr>
        </p:nvSpPr>
        <p:spPr/>
        <p:txBody>
          <a:bodyPr/>
          <a:lstStyle/>
          <a:p>
            <a:fld id="{76A56FC3-477C-4090-A9B5-103CFCC99C6D}" type="slidenum">
              <a:rPr lang="en-AU" smtClean="0"/>
              <a:t>1</a:t>
            </a:fld>
            <a:endParaRPr lang="en-AU"/>
          </a:p>
        </p:txBody>
      </p:sp>
    </p:spTree>
    <p:extLst>
      <p:ext uri="{BB962C8B-B14F-4D97-AF65-F5344CB8AC3E}">
        <p14:creationId xmlns:p14="http://schemas.microsoft.com/office/powerpoint/2010/main" val="15699458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76A56FC3-477C-4090-A9B5-103CFCC99C6D}" type="slidenum">
              <a:rPr lang="en-AU" smtClean="0"/>
              <a:t>2</a:t>
            </a:fld>
            <a:endParaRPr lang="en-AU"/>
          </a:p>
        </p:txBody>
      </p:sp>
    </p:spTree>
    <p:extLst>
      <p:ext uri="{BB962C8B-B14F-4D97-AF65-F5344CB8AC3E}">
        <p14:creationId xmlns:p14="http://schemas.microsoft.com/office/powerpoint/2010/main" val="6983577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p>
            <a:fld id="{BE28CC6D-5D0C-4FE8-A305-993E337F23D5}" type="datetimeFigureOut">
              <a:rPr lang="en-AU" smtClean="0"/>
              <a:t>17/09/2014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93CEF8AB-6584-4DD7-8972-7C9C87EDA238}" type="slidenum">
              <a:rPr lang="en-AU" smtClean="0"/>
              <a:t>‹#›</a:t>
            </a:fld>
            <a:endParaRPr lang="en-AU"/>
          </a:p>
        </p:txBody>
      </p:sp>
    </p:spTree>
    <p:extLst>
      <p:ext uri="{BB962C8B-B14F-4D97-AF65-F5344CB8AC3E}">
        <p14:creationId xmlns:p14="http://schemas.microsoft.com/office/powerpoint/2010/main" val="2454191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BE28CC6D-5D0C-4FE8-A305-993E337F23D5}" type="datetimeFigureOut">
              <a:rPr lang="en-AU" smtClean="0"/>
              <a:t>17/09/2014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93CEF8AB-6584-4DD7-8972-7C9C87EDA238}" type="slidenum">
              <a:rPr lang="en-AU" smtClean="0"/>
              <a:t>‹#›</a:t>
            </a:fld>
            <a:endParaRPr lang="en-AU"/>
          </a:p>
        </p:txBody>
      </p:sp>
    </p:spTree>
    <p:extLst>
      <p:ext uri="{BB962C8B-B14F-4D97-AF65-F5344CB8AC3E}">
        <p14:creationId xmlns:p14="http://schemas.microsoft.com/office/powerpoint/2010/main" val="13447508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BE28CC6D-5D0C-4FE8-A305-993E337F23D5}" type="datetimeFigureOut">
              <a:rPr lang="en-AU" smtClean="0"/>
              <a:t>17/09/2014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93CEF8AB-6584-4DD7-8972-7C9C87EDA238}" type="slidenum">
              <a:rPr lang="en-AU" smtClean="0"/>
              <a:t>‹#›</a:t>
            </a:fld>
            <a:endParaRPr lang="en-AU"/>
          </a:p>
        </p:txBody>
      </p:sp>
    </p:spTree>
    <p:extLst>
      <p:ext uri="{BB962C8B-B14F-4D97-AF65-F5344CB8AC3E}">
        <p14:creationId xmlns:p14="http://schemas.microsoft.com/office/powerpoint/2010/main" val="8518601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BE28CC6D-5D0C-4FE8-A305-993E337F23D5}" type="datetimeFigureOut">
              <a:rPr lang="en-AU" smtClean="0"/>
              <a:t>17/09/2014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93CEF8AB-6584-4DD7-8972-7C9C87EDA238}" type="slidenum">
              <a:rPr lang="en-AU" smtClean="0"/>
              <a:t>‹#›</a:t>
            </a:fld>
            <a:endParaRPr lang="en-AU"/>
          </a:p>
        </p:txBody>
      </p:sp>
    </p:spTree>
    <p:extLst>
      <p:ext uri="{BB962C8B-B14F-4D97-AF65-F5344CB8AC3E}">
        <p14:creationId xmlns:p14="http://schemas.microsoft.com/office/powerpoint/2010/main" val="7043801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E28CC6D-5D0C-4FE8-A305-993E337F23D5}" type="datetimeFigureOut">
              <a:rPr lang="en-AU" smtClean="0"/>
              <a:t>17/09/2014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93CEF8AB-6584-4DD7-8972-7C9C87EDA238}" type="slidenum">
              <a:rPr lang="en-AU" smtClean="0"/>
              <a:t>‹#›</a:t>
            </a:fld>
            <a:endParaRPr lang="en-AU"/>
          </a:p>
        </p:txBody>
      </p:sp>
    </p:spTree>
    <p:extLst>
      <p:ext uri="{BB962C8B-B14F-4D97-AF65-F5344CB8AC3E}">
        <p14:creationId xmlns:p14="http://schemas.microsoft.com/office/powerpoint/2010/main" val="413611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BE28CC6D-5D0C-4FE8-A305-993E337F23D5}" type="datetimeFigureOut">
              <a:rPr lang="en-AU" smtClean="0"/>
              <a:t>17/09/2014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93CEF8AB-6584-4DD7-8972-7C9C87EDA238}" type="slidenum">
              <a:rPr lang="en-AU" smtClean="0"/>
              <a:t>‹#›</a:t>
            </a:fld>
            <a:endParaRPr lang="en-AU"/>
          </a:p>
        </p:txBody>
      </p:sp>
    </p:spTree>
    <p:extLst>
      <p:ext uri="{BB962C8B-B14F-4D97-AF65-F5344CB8AC3E}">
        <p14:creationId xmlns:p14="http://schemas.microsoft.com/office/powerpoint/2010/main" val="7303671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7"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BE28CC6D-5D0C-4FE8-A305-993E337F23D5}" type="datetimeFigureOut">
              <a:rPr lang="en-AU" smtClean="0"/>
              <a:t>17/09/2014</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93CEF8AB-6584-4DD7-8972-7C9C87EDA238}" type="slidenum">
              <a:rPr lang="en-AU" smtClean="0"/>
              <a:t>‹#›</a:t>
            </a:fld>
            <a:endParaRPr lang="en-AU"/>
          </a:p>
        </p:txBody>
      </p:sp>
    </p:spTree>
    <p:extLst>
      <p:ext uri="{BB962C8B-B14F-4D97-AF65-F5344CB8AC3E}">
        <p14:creationId xmlns:p14="http://schemas.microsoft.com/office/powerpoint/2010/main" val="1838642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BE28CC6D-5D0C-4FE8-A305-993E337F23D5}" type="datetimeFigureOut">
              <a:rPr lang="en-AU" smtClean="0"/>
              <a:t>17/09/2014</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93CEF8AB-6584-4DD7-8972-7C9C87EDA238}" type="slidenum">
              <a:rPr lang="en-AU" smtClean="0"/>
              <a:t>‹#›</a:t>
            </a:fld>
            <a:endParaRPr lang="en-AU"/>
          </a:p>
        </p:txBody>
      </p:sp>
    </p:spTree>
    <p:extLst>
      <p:ext uri="{BB962C8B-B14F-4D97-AF65-F5344CB8AC3E}">
        <p14:creationId xmlns:p14="http://schemas.microsoft.com/office/powerpoint/2010/main" val="230568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28CC6D-5D0C-4FE8-A305-993E337F23D5}" type="datetimeFigureOut">
              <a:rPr lang="en-AU" smtClean="0"/>
              <a:t>17/09/2014</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93CEF8AB-6584-4DD7-8972-7C9C87EDA238}" type="slidenum">
              <a:rPr lang="en-AU" smtClean="0"/>
              <a:t>‹#›</a:t>
            </a:fld>
            <a:endParaRPr lang="en-AU"/>
          </a:p>
        </p:txBody>
      </p:sp>
    </p:spTree>
    <p:extLst>
      <p:ext uri="{BB962C8B-B14F-4D97-AF65-F5344CB8AC3E}">
        <p14:creationId xmlns:p14="http://schemas.microsoft.com/office/powerpoint/2010/main" val="6428927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49"/>
            <a:ext cx="3008313" cy="1162051"/>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28CC6D-5D0C-4FE8-A305-993E337F23D5}" type="datetimeFigureOut">
              <a:rPr lang="en-AU" smtClean="0"/>
              <a:t>17/09/2014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93CEF8AB-6584-4DD7-8972-7C9C87EDA238}" type="slidenum">
              <a:rPr lang="en-AU" smtClean="0"/>
              <a:t>‹#›</a:t>
            </a:fld>
            <a:endParaRPr lang="en-AU"/>
          </a:p>
        </p:txBody>
      </p:sp>
    </p:spTree>
    <p:extLst>
      <p:ext uri="{BB962C8B-B14F-4D97-AF65-F5344CB8AC3E}">
        <p14:creationId xmlns:p14="http://schemas.microsoft.com/office/powerpoint/2010/main" val="18288415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9"/>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AU"/>
          </a:p>
        </p:txBody>
      </p:sp>
      <p:sp>
        <p:nvSpPr>
          <p:cNvPr id="4" name="Text Placeholder 3"/>
          <p:cNvSpPr>
            <a:spLocks noGrp="1"/>
          </p:cNvSpPr>
          <p:nvPr>
            <p:ph type="body" sz="half" idx="2"/>
          </p:nvPr>
        </p:nvSpPr>
        <p:spPr>
          <a:xfrm>
            <a:off x="1792288" y="5367338"/>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28CC6D-5D0C-4FE8-A305-993E337F23D5}" type="datetimeFigureOut">
              <a:rPr lang="en-AU" smtClean="0"/>
              <a:t>17/09/2014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93CEF8AB-6584-4DD7-8972-7C9C87EDA238}" type="slidenum">
              <a:rPr lang="en-AU" smtClean="0"/>
              <a:t>‹#›</a:t>
            </a:fld>
            <a:endParaRPr lang="en-AU"/>
          </a:p>
        </p:txBody>
      </p:sp>
    </p:spTree>
    <p:extLst>
      <p:ext uri="{BB962C8B-B14F-4D97-AF65-F5344CB8AC3E}">
        <p14:creationId xmlns:p14="http://schemas.microsoft.com/office/powerpoint/2010/main" val="20652223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28CC6D-5D0C-4FE8-A305-993E337F23D5}" type="datetimeFigureOut">
              <a:rPr lang="en-AU" smtClean="0"/>
              <a:t>17/09/2014</a:t>
            </a:fld>
            <a:endParaRPr lang="en-AU"/>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CEF8AB-6584-4DD7-8972-7C9C87EDA238}" type="slidenum">
              <a:rPr lang="en-AU" smtClean="0"/>
              <a:t>‹#›</a:t>
            </a:fld>
            <a:endParaRPr lang="en-AU"/>
          </a:p>
        </p:txBody>
      </p:sp>
    </p:spTree>
    <p:extLst>
      <p:ext uri="{BB962C8B-B14F-4D97-AF65-F5344CB8AC3E}">
        <p14:creationId xmlns:p14="http://schemas.microsoft.com/office/powerpoint/2010/main" val="25796769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latin typeface="Century Gothic" panose="020B0502020202020204" pitchFamily="34" charset="0"/>
              </a:rPr>
              <a:t>Academic Writing Skills:</a:t>
            </a:r>
            <a:br>
              <a:rPr lang="en-US" dirty="0">
                <a:latin typeface="Century Gothic" panose="020B0502020202020204" pitchFamily="34" charset="0"/>
              </a:rPr>
            </a:br>
            <a:r>
              <a:rPr lang="en-US" dirty="0" smtClean="0">
                <a:latin typeface="Century Gothic" panose="020B0502020202020204" pitchFamily="34" charset="0"/>
              </a:rPr>
              <a:t>Referencing</a:t>
            </a:r>
            <a:endParaRPr lang="en-AU" dirty="0">
              <a:latin typeface="Century Gothic" panose="020B0502020202020204" pitchFamily="34" charset="0"/>
            </a:endParaRPr>
          </a:p>
        </p:txBody>
      </p:sp>
      <p:sp>
        <p:nvSpPr>
          <p:cNvPr id="3" name="Subtitle 2"/>
          <p:cNvSpPr>
            <a:spLocks noGrp="1"/>
          </p:cNvSpPr>
          <p:nvPr>
            <p:ph type="subTitle" idx="1"/>
          </p:nvPr>
        </p:nvSpPr>
        <p:spPr/>
        <p:txBody>
          <a:bodyPr>
            <a:normAutofit fontScale="77500" lnSpcReduction="20000"/>
          </a:bodyPr>
          <a:lstStyle/>
          <a:p>
            <a:r>
              <a:rPr lang="en-US" dirty="0">
                <a:latin typeface="Century Gothic" panose="020B0502020202020204" pitchFamily="34" charset="0"/>
              </a:rPr>
              <a:t>Activities and strategies to help </a:t>
            </a:r>
            <a:r>
              <a:rPr lang="en-US" dirty="0" smtClean="0">
                <a:latin typeface="Century Gothic" panose="020B0502020202020204" pitchFamily="34" charset="0"/>
              </a:rPr>
              <a:t>students</a:t>
            </a:r>
          </a:p>
          <a:p>
            <a:endParaRPr lang="en-AU" sz="1900" dirty="0" smtClean="0">
              <a:solidFill>
                <a:schemeClr val="bg1">
                  <a:lumMod val="50000"/>
                </a:schemeClr>
              </a:solidFill>
              <a:latin typeface="Century Gothic" panose="020B0502020202020204" pitchFamily="34" charset="0"/>
            </a:endParaRPr>
          </a:p>
          <a:p>
            <a:r>
              <a:rPr lang="en-AU" sz="1900" dirty="0" smtClean="0">
                <a:solidFill>
                  <a:schemeClr val="bg1">
                    <a:lumMod val="50000"/>
                  </a:schemeClr>
                </a:solidFill>
                <a:latin typeface="Century Gothic" panose="020B0502020202020204" pitchFamily="34" charset="0"/>
              </a:rPr>
              <a:t>This is designed to be used in conjunction with the </a:t>
            </a:r>
            <a:r>
              <a:rPr lang="en-AU" sz="1900" i="1" dirty="0" smtClean="0">
                <a:solidFill>
                  <a:schemeClr val="bg1">
                    <a:lumMod val="50000"/>
                  </a:schemeClr>
                </a:solidFill>
                <a:latin typeface="Century Gothic" panose="020B0502020202020204" pitchFamily="34" charset="0"/>
              </a:rPr>
              <a:t>Guidelines to Referencing</a:t>
            </a:r>
            <a:r>
              <a:rPr lang="en-AU" sz="1900" dirty="0" smtClean="0">
                <a:solidFill>
                  <a:schemeClr val="bg1">
                    <a:lumMod val="50000"/>
                  </a:schemeClr>
                </a:solidFill>
                <a:latin typeface="Century Gothic" panose="020B0502020202020204" pitchFamily="34" charset="0"/>
              </a:rPr>
              <a:t> and </a:t>
            </a:r>
            <a:r>
              <a:rPr lang="en-AU" sz="1900" i="1" dirty="0" smtClean="0">
                <a:solidFill>
                  <a:schemeClr val="bg1">
                    <a:lumMod val="50000"/>
                  </a:schemeClr>
                </a:solidFill>
                <a:latin typeface="Century Gothic" panose="020B0502020202020204" pitchFamily="34" charset="0"/>
              </a:rPr>
              <a:t>Student Guide to Referencing </a:t>
            </a:r>
            <a:r>
              <a:rPr lang="en-AU" sz="1900" dirty="0" smtClean="0">
                <a:solidFill>
                  <a:schemeClr val="bg1">
                    <a:lumMod val="50000"/>
                  </a:schemeClr>
                </a:solidFill>
                <a:latin typeface="Century Gothic" panose="020B0502020202020204" pitchFamily="34" charset="0"/>
              </a:rPr>
              <a:t>that can be found on the SACE website. </a:t>
            </a:r>
          </a:p>
          <a:p>
            <a:r>
              <a:rPr lang="en-AU" sz="1900" dirty="0" smtClean="0">
                <a:solidFill>
                  <a:schemeClr val="bg1">
                    <a:lumMod val="50000"/>
                  </a:schemeClr>
                </a:solidFill>
                <a:latin typeface="Century Gothic" panose="020B0502020202020204" pitchFamily="34" charset="0"/>
              </a:rPr>
              <a:t>The </a:t>
            </a:r>
            <a:r>
              <a:rPr lang="en-AU" sz="1900" dirty="0">
                <a:solidFill>
                  <a:schemeClr val="bg1">
                    <a:lumMod val="50000"/>
                  </a:schemeClr>
                </a:solidFill>
                <a:latin typeface="Century Gothic" panose="020B0502020202020204" pitchFamily="34" charset="0"/>
              </a:rPr>
              <a:t>examples of referencing used are based on the Harvard referencing </a:t>
            </a:r>
            <a:r>
              <a:rPr lang="en-AU" sz="1900" dirty="0" smtClean="0">
                <a:solidFill>
                  <a:schemeClr val="bg1">
                    <a:lumMod val="50000"/>
                  </a:schemeClr>
                </a:solidFill>
                <a:latin typeface="Century Gothic" panose="020B0502020202020204" pitchFamily="34" charset="0"/>
              </a:rPr>
              <a:t>system.</a:t>
            </a:r>
            <a:endParaRPr lang="en-AU" sz="1900" dirty="0">
              <a:solidFill>
                <a:schemeClr val="bg1">
                  <a:lumMod val="50000"/>
                </a:schemeClr>
              </a:solidFill>
              <a:latin typeface="Century Gothic" panose="020B0502020202020204" pitchFamily="34" charset="0"/>
            </a:endParaRPr>
          </a:p>
          <a:p>
            <a:endParaRPr lang="en-AU" dirty="0">
              <a:latin typeface="Century Gothic" panose="020B0502020202020204" pitchFamily="34" charset="0"/>
            </a:endParaRPr>
          </a:p>
          <a:p>
            <a:endParaRPr lang="en-AU" dirty="0">
              <a:latin typeface="Century Gothic" panose="020B0502020202020204" pitchFamily="34" charset="0"/>
            </a:endParaRPr>
          </a:p>
        </p:txBody>
      </p:sp>
    </p:spTree>
    <p:extLst>
      <p:ext uri="{BB962C8B-B14F-4D97-AF65-F5344CB8AC3E}">
        <p14:creationId xmlns:p14="http://schemas.microsoft.com/office/powerpoint/2010/main" val="19500548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latin typeface="Century Gothic" panose="020B0502020202020204" pitchFamily="34" charset="0"/>
              </a:rPr>
              <a:t>In-text referencing</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85505147"/>
              </p:ext>
            </p:extLst>
          </p:nvPr>
        </p:nvGraphicFramePr>
        <p:xfrm>
          <a:off x="467544" y="1412776"/>
          <a:ext cx="8136904" cy="2199640"/>
        </p:xfrm>
        <a:graphic>
          <a:graphicData uri="http://schemas.openxmlformats.org/drawingml/2006/table">
            <a:tbl>
              <a:tblPr firstRow="1" bandRow="1">
                <a:tableStyleId>{5C22544A-7EE6-4342-B048-85BDC9FD1C3A}</a:tableStyleId>
              </a:tblPr>
              <a:tblGrid>
                <a:gridCol w="8136904"/>
              </a:tblGrid>
              <a:tr h="370840">
                <a:tc>
                  <a:txBody>
                    <a:bodyPr/>
                    <a:lstStyle/>
                    <a:p>
                      <a:r>
                        <a:rPr lang="en-AU" dirty="0" smtClean="0"/>
                        <a:t>Use the following</a:t>
                      </a:r>
                      <a:r>
                        <a:rPr lang="en-AU" baseline="0" dirty="0" smtClean="0"/>
                        <a:t> source to complete the in-text reference for a journal article that has been accessed online. The writer used page 403.</a:t>
                      </a:r>
                      <a:endParaRPr lang="en-AU"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sz="1800" kern="1200" dirty="0" smtClean="0">
                          <a:solidFill>
                            <a:schemeClr val="dk1"/>
                          </a:solidFill>
                          <a:effectLst/>
                          <a:latin typeface="+mn-lt"/>
                          <a:ea typeface="+mn-ea"/>
                          <a:cs typeface="+mn-cs"/>
                        </a:rPr>
                        <a:t>Gin was blamed for an increase</a:t>
                      </a:r>
                      <a:r>
                        <a:rPr lang="en-AU" sz="1800" kern="1200" baseline="0" dirty="0" smtClean="0">
                          <a:solidFill>
                            <a:schemeClr val="dk1"/>
                          </a:solidFill>
                          <a:effectLst/>
                          <a:latin typeface="+mn-lt"/>
                          <a:ea typeface="+mn-ea"/>
                          <a:cs typeface="+mn-cs"/>
                        </a:rPr>
                        <a:t> in criminal activities (________________________).</a:t>
                      </a:r>
                      <a:endParaRPr lang="en-AU" sz="1800" kern="1200" dirty="0" smtClean="0">
                        <a:solidFill>
                          <a:schemeClr val="dk1"/>
                        </a:solidFill>
                        <a:effectLst/>
                        <a:latin typeface="+mn-lt"/>
                        <a:ea typeface="+mn-ea"/>
                        <a:cs typeface="+mn-cs"/>
                      </a:endParaRPr>
                    </a:p>
                  </a:txBody>
                  <a:tcPr/>
                </a:tc>
              </a:tr>
              <a:tr h="370840">
                <a:tc>
                  <a:txBody>
                    <a:bodyPr/>
                    <a:lstStyle/>
                    <a:p>
                      <a:r>
                        <a:rPr lang="en-AU" sz="1800" b="1" kern="1200" dirty="0" smtClean="0">
                          <a:solidFill>
                            <a:schemeClr val="dk1"/>
                          </a:solidFill>
                          <a:effectLst/>
                          <a:latin typeface="+mn-lt"/>
                          <a:ea typeface="+mn-ea"/>
                          <a:cs typeface="+mn-cs"/>
                        </a:rPr>
                        <a:t>Reference</a:t>
                      </a:r>
                    </a:p>
                    <a:p>
                      <a:r>
                        <a:rPr lang="en-AU" sz="1800" kern="1200" dirty="0" smtClean="0">
                          <a:solidFill>
                            <a:schemeClr val="dk1"/>
                          </a:solidFill>
                          <a:effectLst/>
                          <a:latin typeface="+mn-lt"/>
                          <a:ea typeface="+mn-ea"/>
                          <a:cs typeface="+mn-cs"/>
                        </a:rPr>
                        <a:t>Abel, EL 2001, ‘The gin epidemic: Much ado about what?’ </a:t>
                      </a:r>
                      <a:r>
                        <a:rPr lang="en-AU" sz="1800" i="1" kern="1200" dirty="0" smtClean="0">
                          <a:solidFill>
                            <a:schemeClr val="dk1"/>
                          </a:solidFill>
                          <a:effectLst/>
                          <a:latin typeface="+mn-lt"/>
                          <a:ea typeface="+mn-ea"/>
                          <a:cs typeface="+mn-cs"/>
                        </a:rPr>
                        <a:t>Alcohol and Alcoholism</a:t>
                      </a:r>
                      <a:r>
                        <a:rPr lang="en-AU" sz="1800" kern="1200" dirty="0" smtClean="0">
                          <a:solidFill>
                            <a:schemeClr val="dk1"/>
                          </a:solidFill>
                          <a:effectLst/>
                          <a:latin typeface="+mn-lt"/>
                          <a:ea typeface="+mn-ea"/>
                          <a:cs typeface="+mn-cs"/>
                        </a:rPr>
                        <a:t>, vol. 36, no. 5, pp. 401–5, accessed 12 September</a:t>
                      </a:r>
                      <a:r>
                        <a:rPr lang="en-AU" sz="1800" kern="1200" baseline="0" dirty="0" smtClean="0">
                          <a:solidFill>
                            <a:schemeClr val="dk1"/>
                          </a:solidFill>
                          <a:effectLst/>
                          <a:latin typeface="+mn-lt"/>
                          <a:ea typeface="+mn-ea"/>
                          <a:cs typeface="+mn-cs"/>
                        </a:rPr>
                        <a:t> 2014</a:t>
                      </a:r>
                      <a:r>
                        <a:rPr lang="en-AU" sz="1800" kern="1200" dirty="0" smtClean="0">
                          <a:solidFill>
                            <a:schemeClr val="dk1"/>
                          </a:solidFill>
                          <a:effectLst/>
                          <a:latin typeface="+mn-lt"/>
                          <a:ea typeface="+mn-ea"/>
                          <a:cs typeface="+mn-cs"/>
                        </a:rPr>
                        <a:t>, &lt;http://alcalc.oxfordjournals.org/cgi/reprint/36/5/401&gt;.</a:t>
                      </a:r>
                      <a:endParaRPr lang="en-AU" b="0" dirty="0"/>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545343642"/>
              </p:ext>
            </p:extLst>
          </p:nvPr>
        </p:nvGraphicFramePr>
        <p:xfrm>
          <a:off x="899592" y="4293096"/>
          <a:ext cx="7200800" cy="1185456"/>
        </p:xfrm>
        <a:graphic>
          <a:graphicData uri="http://schemas.openxmlformats.org/drawingml/2006/table">
            <a:tbl>
              <a:tblPr firstRow="1" bandRow="1">
                <a:tableStyleId>{5C22544A-7EE6-4342-B048-85BDC9FD1C3A}</a:tableStyleId>
              </a:tblPr>
              <a:tblGrid>
                <a:gridCol w="7200800"/>
              </a:tblGrid>
              <a:tr h="332432">
                <a:tc>
                  <a:txBody>
                    <a:bodyPr/>
                    <a:lstStyle/>
                    <a:p>
                      <a:pPr algn="ctr"/>
                      <a:r>
                        <a:rPr lang="en-AU" dirty="0" smtClean="0"/>
                        <a:t>Answer</a:t>
                      </a:r>
                      <a:endParaRPr lang="en-AU" dirty="0"/>
                    </a:p>
                  </a:txBody>
                  <a:tcPr/>
                </a:tc>
              </a:tr>
              <a:tr h="81969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sz="1800" kern="1200" dirty="0" smtClean="0">
                          <a:solidFill>
                            <a:schemeClr val="dk1"/>
                          </a:solidFill>
                          <a:effectLst/>
                          <a:latin typeface="+mn-lt"/>
                          <a:ea typeface="+mn-ea"/>
                          <a:cs typeface="+mn-cs"/>
                        </a:rPr>
                        <a:t>Gin was blamed for an increase</a:t>
                      </a:r>
                      <a:r>
                        <a:rPr lang="en-AU" sz="1800" kern="1200" baseline="0" dirty="0" smtClean="0">
                          <a:solidFill>
                            <a:schemeClr val="dk1"/>
                          </a:solidFill>
                          <a:effectLst/>
                          <a:latin typeface="+mn-lt"/>
                          <a:ea typeface="+mn-ea"/>
                          <a:cs typeface="+mn-cs"/>
                        </a:rPr>
                        <a:t> in criminal activities (Abel 2001, p. 403).</a:t>
                      </a:r>
                      <a:endParaRPr lang="en-AU" sz="1800" kern="1200" dirty="0" smtClean="0">
                        <a:solidFill>
                          <a:schemeClr val="dk1"/>
                        </a:solidFill>
                        <a:effectLst/>
                        <a:latin typeface="+mn-lt"/>
                        <a:ea typeface="+mn-ea"/>
                        <a:cs typeface="+mn-cs"/>
                      </a:endParaRPr>
                    </a:p>
                  </a:txBody>
                  <a:tcPr/>
                </a:tc>
              </a:tr>
            </a:tbl>
          </a:graphicData>
        </a:graphic>
      </p:graphicFrame>
    </p:spTree>
    <p:extLst>
      <p:ext uri="{BB962C8B-B14F-4D97-AF65-F5344CB8AC3E}">
        <p14:creationId xmlns:p14="http://schemas.microsoft.com/office/powerpoint/2010/main" val="3013123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latin typeface="Century Gothic" panose="020B0502020202020204" pitchFamily="34" charset="0"/>
              </a:rPr>
              <a:t>In-text referencing</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62639209"/>
              </p:ext>
            </p:extLst>
          </p:nvPr>
        </p:nvGraphicFramePr>
        <p:xfrm>
          <a:off x="467544" y="1412776"/>
          <a:ext cx="8136904" cy="1930400"/>
        </p:xfrm>
        <a:graphic>
          <a:graphicData uri="http://schemas.openxmlformats.org/drawingml/2006/table">
            <a:tbl>
              <a:tblPr firstRow="1" bandRow="1">
                <a:tableStyleId>{5C22544A-7EE6-4342-B048-85BDC9FD1C3A}</a:tableStyleId>
              </a:tblPr>
              <a:tblGrid>
                <a:gridCol w="8136904"/>
              </a:tblGrid>
              <a:tr h="370840">
                <a:tc>
                  <a:txBody>
                    <a:bodyPr/>
                    <a:lstStyle/>
                    <a:p>
                      <a:r>
                        <a:rPr lang="en-AU" dirty="0" smtClean="0"/>
                        <a:t>Correct</a:t>
                      </a:r>
                      <a:r>
                        <a:rPr lang="en-AU" baseline="0" dirty="0" smtClean="0"/>
                        <a:t> this in-text reference.</a:t>
                      </a:r>
                      <a:endParaRPr lang="en-AU"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sz="1800" kern="1200" dirty="0" smtClean="0">
                          <a:solidFill>
                            <a:schemeClr val="dk1"/>
                          </a:solidFill>
                          <a:effectLst/>
                          <a:latin typeface="+mn-lt"/>
                          <a:ea typeface="+mn-ea"/>
                          <a:cs typeface="+mn-cs"/>
                        </a:rPr>
                        <a:t>Abel (http://alcalc.oxfordjournals.org/cgi/reprint/36/5/401) presents … </a:t>
                      </a:r>
                    </a:p>
                  </a:txBody>
                  <a:tcPr/>
                </a:tc>
              </a:tr>
              <a:tr h="370840">
                <a:tc>
                  <a:txBody>
                    <a:bodyPr/>
                    <a:lstStyle/>
                    <a:p>
                      <a:r>
                        <a:rPr lang="en-AU" b="1" dirty="0" smtClean="0"/>
                        <a:t>Reference</a:t>
                      </a:r>
                    </a:p>
                    <a:p>
                      <a:r>
                        <a:rPr lang="en-AU" sz="1800" kern="1200" dirty="0" smtClean="0">
                          <a:solidFill>
                            <a:schemeClr val="dk1"/>
                          </a:solidFill>
                          <a:effectLst/>
                          <a:latin typeface="+mn-lt"/>
                          <a:ea typeface="+mn-ea"/>
                          <a:cs typeface="+mn-cs"/>
                        </a:rPr>
                        <a:t>Abel, EL 2001, ‘The gin epidemic: Much ado about what?’ </a:t>
                      </a:r>
                      <a:r>
                        <a:rPr lang="en-AU" sz="1800" i="1" kern="1200" dirty="0" smtClean="0">
                          <a:solidFill>
                            <a:schemeClr val="dk1"/>
                          </a:solidFill>
                          <a:effectLst/>
                          <a:latin typeface="+mn-lt"/>
                          <a:ea typeface="+mn-ea"/>
                          <a:cs typeface="+mn-cs"/>
                        </a:rPr>
                        <a:t>Alcohol and Alcoholism</a:t>
                      </a:r>
                      <a:r>
                        <a:rPr lang="en-AU" sz="1800" kern="1200" dirty="0" smtClean="0">
                          <a:solidFill>
                            <a:schemeClr val="dk1"/>
                          </a:solidFill>
                          <a:effectLst/>
                          <a:latin typeface="+mn-lt"/>
                          <a:ea typeface="+mn-ea"/>
                          <a:cs typeface="+mn-cs"/>
                        </a:rPr>
                        <a:t>, vol. 36, no. 5, pp. 401–5, accessed 11 January 2010, &lt;http://alcalc.oxfordjournals.org/cgi/reprint/36/5/401&gt;.</a:t>
                      </a:r>
                      <a:endParaRPr lang="en-AU" b="0" dirty="0"/>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617621079"/>
              </p:ext>
            </p:extLst>
          </p:nvPr>
        </p:nvGraphicFramePr>
        <p:xfrm>
          <a:off x="971600" y="3861048"/>
          <a:ext cx="7200800" cy="1185456"/>
        </p:xfrm>
        <a:graphic>
          <a:graphicData uri="http://schemas.openxmlformats.org/drawingml/2006/table">
            <a:tbl>
              <a:tblPr firstRow="1" bandRow="1">
                <a:tableStyleId>{5C22544A-7EE6-4342-B048-85BDC9FD1C3A}</a:tableStyleId>
              </a:tblPr>
              <a:tblGrid>
                <a:gridCol w="7200800"/>
              </a:tblGrid>
              <a:tr h="332432">
                <a:tc>
                  <a:txBody>
                    <a:bodyPr/>
                    <a:lstStyle/>
                    <a:p>
                      <a:pPr algn="ctr"/>
                      <a:r>
                        <a:rPr lang="en-AU" dirty="0" smtClean="0"/>
                        <a:t>Answer</a:t>
                      </a:r>
                      <a:endParaRPr lang="en-AU" dirty="0"/>
                    </a:p>
                  </a:txBody>
                  <a:tcPr/>
                </a:tc>
              </a:tr>
              <a:tr h="81969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sz="1800" kern="1200" dirty="0" smtClean="0">
                          <a:solidFill>
                            <a:schemeClr val="dk1"/>
                          </a:solidFill>
                          <a:effectLst/>
                          <a:latin typeface="+mn-lt"/>
                          <a:ea typeface="+mn-ea"/>
                          <a:cs typeface="+mn-cs"/>
                        </a:rPr>
                        <a:t>Abel (2001) presents … </a:t>
                      </a:r>
                    </a:p>
                  </a:txBody>
                  <a:tcPr/>
                </a:tc>
              </a:tr>
            </a:tbl>
          </a:graphicData>
        </a:graphic>
      </p:graphicFrame>
    </p:spTree>
    <p:extLst>
      <p:ext uri="{BB962C8B-B14F-4D97-AF65-F5344CB8AC3E}">
        <p14:creationId xmlns:p14="http://schemas.microsoft.com/office/powerpoint/2010/main" val="1404075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latin typeface="Century Gothic" panose="020B0502020202020204" pitchFamily="34" charset="0"/>
              </a:rPr>
              <a:t>In-text referencing</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57867524"/>
              </p:ext>
            </p:extLst>
          </p:nvPr>
        </p:nvGraphicFramePr>
        <p:xfrm>
          <a:off x="467544" y="1412776"/>
          <a:ext cx="8136904" cy="1656080"/>
        </p:xfrm>
        <a:graphic>
          <a:graphicData uri="http://schemas.openxmlformats.org/drawingml/2006/table">
            <a:tbl>
              <a:tblPr firstRow="1" bandRow="1">
                <a:tableStyleId>{5C22544A-7EE6-4342-B048-85BDC9FD1C3A}</a:tableStyleId>
              </a:tblPr>
              <a:tblGrid>
                <a:gridCol w="8136904"/>
              </a:tblGrid>
              <a:tr h="370840">
                <a:tc>
                  <a:txBody>
                    <a:bodyPr/>
                    <a:lstStyle/>
                    <a:p>
                      <a:r>
                        <a:rPr lang="en-AU" dirty="0" smtClean="0"/>
                        <a:t>Use the following</a:t>
                      </a:r>
                      <a:r>
                        <a:rPr lang="en-AU" baseline="0" dirty="0" smtClean="0"/>
                        <a:t> source to complete the in-text reference for a website. </a:t>
                      </a:r>
                      <a:endParaRPr lang="en-AU"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sz="1800" kern="1200" dirty="0" smtClean="0">
                          <a:solidFill>
                            <a:schemeClr val="dk1"/>
                          </a:solidFill>
                          <a:effectLst/>
                          <a:latin typeface="+mn-lt"/>
                          <a:ea typeface="+mn-ea"/>
                          <a:cs typeface="+mn-cs"/>
                        </a:rPr>
                        <a:t>Temperature re</a:t>
                      </a:r>
                      <a:r>
                        <a:rPr lang="en-AU" sz="1800" kern="1200" baseline="0" dirty="0" smtClean="0">
                          <a:solidFill>
                            <a:schemeClr val="dk1"/>
                          </a:solidFill>
                          <a:effectLst/>
                          <a:latin typeface="+mn-lt"/>
                          <a:ea typeface="+mn-ea"/>
                          <a:cs typeface="+mn-cs"/>
                        </a:rPr>
                        <a:t>cords show…… ( ____________________________ ).</a:t>
                      </a:r>
                      <a:endParaRPr lang="en-AU" sz="1800" kern="1200" dirty="0" smtClean="0">
                        <a:solidFill>
                          <a:schemeClr val="dk1"/>
                        </a:solidFill>
                        <a:effectLst/>
                        <a:latin typeface="+mn-lt"/>
                        <a:ea typeface="+mn-ea"/>
                        <a:cs typeface="+mn-cs"/>
                      </a:endParaRPr>
                    </a:p>
                  </a:txBody>
                  <a:tcPr/>
                </a:tc>
              </a:tr>
              <a:tr h="370840">
                <a:tc>
                  <a:txBody>
                    <a:bodyPr/>
                    <a:lstStyle/>
                    <a:p>
                      <a:r>
                        <a:rPr lang="en-AU" b="1" dirty="0" smtClean="0"/>
                        <a:t>Reference</a:t>
                      </a:r>
                    </a:p>
                    <a:p>
                      <a:r>
                        <a:rPr lang="en-AU" sz="1800" kern="1200" dirty="0" smtClean="0">
                          <a:solidFill>
                            <a:schemeClr val="dk1"/>
                          </a:solidFill>
                          <a:effectLst/>
                          <a:latin typeface="+mn-lt"/>
                          <a:ea typeface="+mn-ea"/>
                          <a:cs typeface="+mn-cs"/>
                        </a:rPr>
                        <a:t>Australian Government Bureau of Meteorology 2014, accessed 12 September 2014, &lt;http://www.bom.gov.au/&gt;.</a:t>
                      </a:r>
                      <a:endParaRPr lang="en-AU" b="0" dirty="0"/>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809697781"/>
              </p:ext>
            </p:extLst>
          </p:nvPr>
        </p:nvGraphicFramePr>
        <p:xfrm>
          <a:off x="971600" y="3861048"/>
          <a:ext cx="7200800" cy="1185456"/>
        </p:xfrm>
        <a:graphic>
          <a:graphicData uri="http://schemas.openxmlformats.org/drawingml/2006/table">
            <a:tbl>
              <a:tblPr firstRow="1" bandRow="1">
                <a:tableStyleId>{5C22544A-7EE6-4342-B048-85BDC9FD1C3A}</a:tableStyleId>
              </a:tblPr>
              <a:tblGrid>
                <a:gridCol w="7200800"/>
              </a:tblGrid>
              <a:tr h="332432">
                <a:tc>
                  <a:txBody>
                    <a:bodyPr/>
                    <a:lstStyle/>
                    <a:p>
                      <a:pPr algn="ctr"/>
                      <a:r>
                        <a:rPr lang="en-AU" dirty="0" smtClean="0"/>
                        <a:t>Answer</a:t>
                      </a:r>
                      <a:endParaRPr lang="en-AU" dirty="0"/>
                    </a:p>
                  </a:txBody>
                  <a:tcPr/>
                </a:tc>
              </a:tr>
              <a:tr h="81969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sz="1800" kern="1200" dirty="0" smtClean="0">
                          <a:solidFill>
                            <a:schemeClr val="dk1"/>
                          </a:solidFill>
                          <a:effectLst/>
                          <a:latin typeface="+mn-lt"/>
                          <a:ea typeface="+mn-ea"/>
                          <a:cs typeface="+mn-cs"/>
                        </a:rPr>
                        <a:t>Temperature re</a:t>
                      </a:r>
                      <a:r>
                        <a:rPr lang="en-AU" sz="1800" kern="1200" baseline="0" dirty="0" smtClean="0">
                          <a:solidFill>
                            <a:schemeClr val="dk1"/>
                          </a:solidFill>
                          <a:effectLst/>
                          <a:latin typeface="+mn-lt"/>
                          <a:ea typeface="+mn-ea"/>
                          <a:cs typeface="+mn-cs"/>
                        </a:rPr>
                        <a:t>cords show…… (Australian Government </a:t>
                      </a:r>
                      <a:r>
                        <a:rPr lang="en-AU" sz="1800" kern="1200" dirty="0" smtClean="0">
                          <a:solidFill>
                            <a:schemeClr val="dk1"/>
                          </a:solidFill>
                          <a:effectLst/>
                          <a:latin typeface="+mn-lt"/>
                          <a:ea typeface="+mn-ea"/>
                          <a:cs typeface="+mn-cs"/>
                        </a:rPr>
                        <a:t>Bureau of Meteorology [BOM] </a:t>
                      </a:r>
                      <a:r>
                        <a:rPr lang="en-AU" sz="1800" kern="1200" baseline="0" dirty="0" smtClean="0">
                          <a:solidFill>
                            <a:schemeClr val="dk1"/>
                          </a:solidFill>
                          <a:effectLst/>
                          <a:latin typeface="+mn-lt"/>
                          <a:ea typeface="+mn-ea"/>
                          <a:cs typeface="+mn-cs"/>
                        </a:rPr>
                        <a:t>2014).</a:t>
                      </a:r>
                      <a:endParaRPr lang="en-AU" sz="1800" kern="1200" dirty="0" smtClean="0">
                        <a:solidFill>
                          <a:schemeClr val="dk1"/>
                        </a:solidFill>
                        <a:effectLst/>
                        <a:latin typeface="+mn-lt"/>
                        <a:ea typeface="+mn-ea"/>
                        <a:cs typeface="+mn-cs"/>
                      </a:endParaRPr>
                    </a:p>
                  </a:txBody>
                  <a:tcPr/>
                </a:tc>
              </a:tr>
            </a:tbl>
          </a:graphicData>
        </a:graphic>
      </p:graphicFrame>
    </p:spTree>
    <p:extLst>
      <p:ext uri="{BB962C8B-B14F-4D97-AF65-F5344CB8AC3E}">
        <p14:creationId xmlns:p14="http://schemas.microsoft.com/office/powerpoint/2010/main" val="2272331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latin typeface="Century Gothic" panose="020B0502020202020204" pitchFamily="34" charset="0"/>
              </a:rPr>
              <a:t>In-text referencing</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0766824"/>
              </p:ext>
            </p:extLst>
          </p:nvPr>
        </p:nvGraphicFramePr>
        <p:xfrm>
          <a:off x="467544" y="1412776"/>
          <a:ext cx="8136904" cy="2473960"/>
        </p:xfrm>
        <a:graphic>
          <a:graphicData uri="http://schemas.openxmlformats.org/drawingml/2006/table">
            <a:tbl>
              <a:tblPr firstRow="1" bandRow="1">
                <a:tableStyleId>{5C22544A-7EE6-4342-B048-85BDC9FD1C3A}</a:tableStyleId>
              </a:tblPr>
              <a:tblGrid>
                <a:gridCol w="8136904"/>
              </a:tblGrid>
              <a:tr h="370840">
                <a:tc>
                  <a:txBody>
                    <a:bodyPr/>
                    <a:lstStyle/>
                    <a:p>
                      <a:r>
                        <a:rPr lang="en-AU" dirty="0" smtClean="0"/>
                        <a:t>Use the following</a:t>
                      </a:r>
                      <a:r>
                        <a:rPr lang="en-AU" baseline="0" dirty="0" smtClean="0"/>
                        <a:t> source to complete the in-text reference for an online article. </a:t>
                      </a:r>
                      <a:endParaRPr lang="en-AU"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sz="1800" kern="1200" dirty="0" smtClean="0">
                          <a:solidFill>
                            <a:schemeClr val="dk1"/>
                          </a:solidFill>
                          <a:effectLst/>
                          <a:latin typeface="+mn-lt"/>
                          <a:ea typeface="+mn-ea"/>
                          <a:cs typeface="+mn-cs"/>
                        </a:rPr>
                        <a:t>Comet </a:t>
                      </a:r>
                      <a:r>
                        <a:rPr lang="en-AU" sz="1800" b="0" i="0" kern="1200" dirty="0" smtClean="0">
                          <a:solidFill>
                            <a:schemeClr val="dk1"/>
                          </a:solidFill>
                          <a:effectLst/>
                          <a:latin typeface="+mn-lt"/>
                          <a:ea typeface="+mn-ea"/>
                          <a:cs typeface="+mn-cs"/>
                        </a:rPr>
                        <a:t>67P/</a:t>
                      </a:r>
                      <a:r>
                        <a:rPr lang="en-AU" sz="1800" b="0" i="0" kern="1200" dirty="0" err="1" smtClean="0">
                          <a:solidFill>
                            <a:schemeClr val="dk1"/>
                          </a:solidFill>
                          <a:effectLst/>
                          <a:latin typeface="+mn-lt"/>
                          <a:ea typeface="+mn-ea"/>
                          <a:cs typeface="+mn-cs"/>
                        </a:rPr>
                        <a:t>Churyumov</a:t>
                      </a:r>
                      <a:r>
                        <a:rPr lang="en-AU" sz="1800" b="0" i="0" kern="1200" dirty="0" smtClean="0">
                          <a:solidFill>
                            <a:schemeClr val="dk1"/>
                          </a:solidFill>
                          <a:effectLst/>
                          <a:latin typeface="+mn-lt"/>
                          <a:ea typeface="+mn-ea"/>
                          <a:cs typeface="+mn-cs"/>
                        </a:rPr>
                        <a:t>–</a:t>
                      </a:r>
                      <a:r>
                        <a:rPr lang="en-AU" sz="1800" b="0" i="0" kern="1200" dirty="0" err="1" smtClean="0">
                          <a:solidFill>
                            <a:schemeClr val="dk1"/>
                          </a:solidFill>
                          <a:effectLst/>
                          <a:latin typeface="+mn-lt"/>
                          <a:ea typeface="+mn-ea"/>
                          <a:cs typeface="+mn-cs"/>
                        </a:rPr>
                        <a:t>Gerasimenko</a:t>
                      </a:r>
                      <a:r>
                        <a:rPr lang="en-AU" sz="1800" b="0" i="0" kern="1200" dirty="0" smtClean="0">
                          <a:solidFill>
                            <a:schemeClr val="dk1"/>
                          </a:solidFill>
                          <a:effectLst/>
                          <a:latin typeface="+mn-lt"/>
                          <a:ea typeface="+mn-ea"/>
                          <a:cs typeface="+mn-cs"/>
                        </a:rPr>
                        <a:t> is sometimes known as C-G or 67P (________________).</a:t>
                      </a:r>
                      <a:endParaRPr lang="en-AU" sz="1800" kern="1200" dirty="0" smtClean="0">
                        <a:solidFill>
                          <a:schemeClr val="dk1"/>
                        </a:solidFill>
                        <a:effectLst/>
                        <a:latin typeface="+mn-lt"/>
                        <a:ea typeface="+mn-ea"/>
                        <a:cs typeface="+mn-cs"/>
                      </a:endParaRPr>
                    </a:p>
                  </a:txBody>
                  <a:tcPr/>
                </a:tc>
              </a:tr>
              <a:tr h="370840">
                <a:tc>
                  <a:txBody>
                    <a:bodyPr/>
                    <a:lstStyle/>
                    <a:p>
                      <a:r>
                        <a:rPr lang="en-AU" b="1" dirty="0" smtClean="0"/>
                        <a:t>Reference</a:t>
                      </a:r>
                    </a:p>
                    <a:p>
                      <a:r>
                        <a:rPr lang="en-AU" b="0" dirty="0" smtClean="0"/>
                        <a:t>Powell, C 2014,</a:t>
                      </a:r>
                      <a:r>
                        <a:rPr lang="en-AU" b="0" baseline="0" dirty="0" smtClean="0"/>
                        <a:t> ‘</a:t>
                      </a:r>
                      <a:r>
                        <a:rPr lang="en-AU" b="0" i="0" baseline="0" dirty="0" smtClean="0"/>
                        <a:t>Why we Explore: A Comet Tale Told in Four Pictures’, </a:t>
                      </a:r>
                      <a:r>
                        <a:rPr lang="en-AU" b="0" i="1" baseline="0" dirty="0" smtClean="0"/>
                        <a:t>Discover, </a:t>
                      </a:r>
                      <a:r>
                        <a:rPr lang="en-AU" b="0" i="0" baseline="0" dirty="0" smtClean="0"/>
                        <a:t>accessed 11 September 2014, &lt;</a:t>
                      </a:r>
                      <a:r>
                        <a:rPr lang="en-AU" dirty="0" smtClean="0"/>
                        <a:t>http://blogs.discovermagazine.com/outthere/2014/09/11/explore-comet-tale-told-four-pictures/#.VBJHGNJmhcY&gt;.</a:t>
                      </a:r>
                      <a:endParaRPr lang="en-AU" b="0" i="0" dirty="0"/>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281936567"/>
              </p:ext>
            </p:extLst>
          </p:nvPr>
        </p:nvGraphicFramePr>
        <p:xfrm>
          <a:off x="1043608" y="4365104"/>
          <a:ext cx="7200800" cy="1280160"/>
        </p:xfrm>
        <a:graphic>
          <a:graphicData uri="http://schemas.openxmlformats.org/drawingml/2006/table">
            <a:tbl>
              <a:tblPr firstRow="1" bandRow="1">
                <a:tableStyleId>{5C22544A-7EE6-4342-B048-85BDC9FD1C3A}</a:tableStyleId>
              </a:tblPr>
              <a:tblGrid>
                <a:gridCol w="7200800"/>
              </a:tblGrid>
              <a:tr h="332432">
                <a:tc>
                  <a:txBody>
                    <a:bodyPr/>
                    <a:lstStyle/>
                    <a:p>
                      <a:pPr algn="ctr"/>
                      <a:r>
                        <a:rPr lang="en-AU" dirty="0" smtClean="0"/>
                        <a:t>Answer</a:t>
                      </a:r>
                      <a:endParaRPr lang="en-AU" dirty="0"/>
                    </a:p>
                  </a:txBody>
                  <a:tcPr/>
                </a:tc>
              </a:tr>
              <a:tr h="81969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sz="1800" kern="1200" dirty="0" smtClean="0">
                          <a:solidFill>
                            <a:schemeClr val="dk1"/>
                          </a:solidFill>
                          <a:effectLst/>
                          <a:latin typeface="+mn-lt"/>
                          <a:ea typeface="+mn-ea"/>
                          <a:cs typeface="+mn-cs"/>
                        </a:rPr>
                        <a:t>Comet </a:t>
                      </a:r>
                      <a:r>
                        <a:rPr lang="en-AU" sz="1800" b="0" i="0" kern="1200" dirty="0" smtClean="0">
                          <a:solidFill>
                            <a:schemeClr val="dk1"/>
                          </a:solidFill>
                          <a:effectLst/>
                          <a:latin typeface="+mn-lt"/>
                          <a:ea typeface="+mn-ea"/>
                          <a:cs typeface="+mn-cs"/>
                        </a:rPr>
                        <a:t>67P/</a:t>
                      </a:r>
                      <a:r>
                        <a:rPr lang="en-AU" sz="1800" b="0" i="0" kern="1200" dirty="0" err="1" smtClean="0">
                          <a:solidFill>
                            <a:schemeClr val="dk1"/>
                          </a:solidFill>
                          <a:effectLst/>
                          <a:latin typeface="+mn-lt"/>
                          <a:ea typeface="+mn-ea"/>
                          <a:cs typeface="+mn-cs"/>
                        </a:rPr>
                        <a:t>Churyumov</a:t>
                      </a:r>
                      <a:r>
                        <a:rPr lang="en-AU" sz="1800" b="0" i="0" kern="1200" dirty="0" smtClean="0">
                          <a:solidFill>
                            <a:schemeClr val="dk1"/>
                          </a:solidFill>
                          <a:effectLst/>
                          <a:latin typeface="+mn-lt"/>
                          <a:ea typeface="+mn-ea"/>
                          <a:cs typeface="+mn-cs"/>
                        </a:rPr>
                        <a:t>–</a:t>
                      </a:r>
                      <a:r>
                        <a:rPr lang="en-AU" sz="1800" b="0" i="0" kern="1200" dirty="0" err="1" smtClean="0">
                          <a:solidFill>
                            <a:schemeClr val="dk1"/>
                          </a:solidFill>
                          <a:effectLst/>
                          <a:latin typeface="+mn-lt"/>
                          <a:ea typeface="+mn-ea"/>
                          <a:cs typeface="+mn-cs"/>
                        </a:rPr>
                        <a:t>Gerasimenko</a:t>
                      </a:r>
                      <a:r>
                        <a:rPr lang="en-AU" sz="1800" b="0" i="0" kern="1200" dirty="0" smtClean="0">
                          <a:solidFill>
                            <a:schemeClr val="dk1"/>
                          </a:solidFill>
                          <a:effectLst/>
                          <a:latin typeface="+mn-lt"/>
                          <a:ea typeface="+mn-ea"/>
                          <a:cs typeface="+mn-cs"/>
                        </a:rPr>
                        <a:t> is sometimes known as C-G or 67P (Powell 2014).</a:t>
                      </a:r>
                      <a:endParaRPr lang="en-AU" sz="1800" kern="1200" dirty="0" smtClean="0">
                        <a:solidFill>
                          <a:schemeClr val="dk1"/>
                        </a:solidFill>
                        <a:effectLst/>
                        <a:latin typeface="+mn-lt"/>
                        <a:ea typeface="+mn-ea"/>
                        <a:cs typeface="+mn-cs"/>
                      </a:endParaRPr>
                    </a:p>
                    <a:p>
                      <a:endParaRPr lang="en-AU" dirty="0"/>
                    </a:p>
                  </a:txBody>
                  <a:tcPr/>
                </a:tc>
              </a:tr>
            </a:tbl>
          </a:graphicData>
        </a:graphic>
      </p:graphicFrame>
    </p:spTree>
    <p:extLst>
      <p:ext uri="{BB962C8B-B14F-4D97-AF65-F5344CB8AC3E}">
        <p14:creationId xmlns:p14="http://schemas.microsoft.com/office/powerpoint/2010/main" val="2272331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latin typeface="Century Gothic" panose="020B0502020202020204" pitchFamily="34" charset="0"/>
              </a:rPr>
              <a:t>In-text referencing</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64768103"/>
              </p:ext>
            </p:extLst>
          </p:nvPr>
        </p:nvGraphicFramePr>
        <p:xfrm>
          <a:off x="467544" y="1412776"/>
          <a:ext cx="8136904" cy="2199640"/>
        </p:xfrm>
        <a:graphic>
          <a:graphicData uri="http://schemas.openxmlformats.org/drawingml/2006/table">
            <a:tbl>
              <a:tblPr firstRow="1" bandRow="1">
                <a:tableStyleId>{5C22544A-7EE6-4342-B048-85BDC9FD1C3A}</a:tableStyleId>
              </a:tblPr>
              <a:tblGrid>
                <a:gridCol w="8136904"/>
              </a:tblGrid>
              <a:tr h="370840">
                <a:tc>
                  <a:txBody>
                    <a:bodyPr/>
                    <a:lstStyle/>
                    <a:p>
                      <a:r>
                        <a:rPr lang="en-AU" dirty="0" smtClean="0"/>
                        <a:t>Use the following</a:t>
                      </a:r>
                      <a:r>
                        <a:rPr lang="en-AU" baseline="0" dirty="0" smtClean="0"/>
                        <a:t> source to complete the in-text reference for an online video clip. </a:t>
                      </a:r>
                      <a:endParaRPr lang="en-AU"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sz="1800" kern="1200" dirty="0" smtClean="0">
                          <a:solidFill>
                            <a:schemeClr val="dk1"/>
                          </a:solidFill>
                          <a:effectLst/>
                          <a:latin typeface="+mn-lt"/>
                          <a:ea typeface="+mn-ea"/>
                          <a:cs typeface="+mn-cs"/>
                        </a:rPr>
                        <a:t>It has been suggested that Da Vinci</a:t>
                      </a:r>
                      <a:r>
                        <a:rPr lang="en-AU" sz="1800" kern="1200" baseline="0" dirty="0" smtClean="0">
                          <a:solidFill>
                            <a:schemeClr val="dk1"/>
                          </a:solidFill>
                          <a:effectLst/>
                          <a:latin typeface="+mn-lt"/>
                          <a:ea typeface="+mn-ea"/>
                          <a:cs typeface="+mn-cs"/>
                        </a:rPr>
                        <a:t> used mathematical measurements to design </a:t>
                      </a:r>
                      <a:r>
                        <a:rPr lang="en-AU" sz="1800" i="1" kern="1200" baseline="0" dirty="0" smtClean="0">
                          <a:solidFill>
                            <a:schemeClr val="dk1"/>
                          </a:solidFill>
                          <a:effectLst/>
                          <a:latin typeface="+mn-lt"/>
                          <a:ea typeface="+mn-ea"/>
                          <a:cs typeface="+mn-cs"/>
                        </a:rPr>
                        <a:t>The Last Supper</a:t>
                      </a:r>
                      <a:r>
                        <a:rPr lang="en-AU" sz="1800" i="0" kern="1200" baseline="0" dirty="0" smtClean="0">
                          <a:solidFill>
                            <a:schemeClr val="dk1"/>
                          </a:solidFill>
                          <a:effectLst/>
                          <a:latin typeface="+mn-lt"/>
                          <a:ea typeface="+mn-ea"/>
                          <a:cs typeface="+mn-cs"/>
                        </a:rPr>
                        <a:t> (_________________________).</a:t>
                      </a:r>
                      <a:endParaRPr lang="en-AU" sz="1800" kern="1200" dirty="0" smtClean="0">
                        <a:solidFill>
                          <a:schemeClr val="dk1"/>
                        </a:solidFill>
                        <a:effectLst/>
                        <a:latin typeface="+mn-lt"/>
                        <a:ea typeface="+mn-ea"/>
                        <a:cs typeface="+mn-cs"/>
                      </a:endParaRPr>
                    </a:p>
                  </a:txBody>
                  <a:tcPr/>
                </a:tc>
              </a:tr>
              <a:tr h="370840">
                <a:tc>
                  <a:txBody>
                    <a:bodyPr/>
                    <a:lstStyle/>
                    <a:p>
                      <a:r>
                        <a:rPr lang="en-AU" b="1" dirty="0" smtClean="0"/>
                        <a:t>Reference</a:t>
                      </a:r>
                    </a:p>
                    <a:p>
                      <a:r>
                        <a:rPr lang="en-AU" sz="1800" kern="1200" dirty="0" err="1" smtClean="0">
                          <a:solidFill>
                            <a:schemeClr val="dk1"/>
                          </a:solidFill>
                          <a:effectLst/>
                          <a:latin typeface="+mn-lt"/>
                          <a:ea typeface="+mn-ea"/>
                          <a:cs typeface="+mn-cs"/>
                        </a:rPr>
                        <a:t>Plumstreetmusic</a:t>
                      </a:r>
                      <a:r>
                        <a:rPr lang="en-AU" sz="1800" kern="1200" dirty="0" smtClean="0">
                          <a:solidFill>
                            <a:schemeClr val="dk1"/>
                          </a:solidFill>
                          <a:effectLst/>
                          <a:latin typeface="+mn-lt"/>
                          <a:ea typeface="+mn-ea"/>
                          <a:cs typeface="+mn-cs"/>
                        </a:rPr>
                        <a:t> 2011, </a:t>
                      </a:r>
                      <a:r>
                        <a:rPr lang="en-AU" sz="1800" i="1" kern="1200" dirty="0" smtClean="0">
                          <a:solidFill>
                            <a:schemeClr val="dk1"/>
                          </a:solidFill>
                          <a:effectLst/>
                          <a:latin typeface="+mn-lt"/>
                          <a:ea typeface="+mn-ea"/>
                          <a:cs typeface="+mn-cs"/>
                        </a:rPr>
                        <a:t>The Last Supper: Da Vinci’s Geometric Secrets of Compositions, </a:t>
                      </a:r>
                      <a:r>
                        <a:rPr lang="en-AU" sz="1800" kern="1200" dirty="0" smtClean="0">
                          <a:solidFill>
                            <a:schemeClr val="dk1"/>
                          </a:solidFill>
                          <a:effectLst/>
                          <a:latin typeface="+mn-lt"/>
                          <a:ea typeface="+mn-ea"/>
                          <a:cs typeface="+mn-cs"/>
                        </a:rPr>
                        <a:t>video, accessed 14 September 2014, &lt;https://www.youtube.com/watch?v=XwXybr7Ddw&gt;.</a:t>
                      </a:r>
                      <a:endParaRPr lang="en-AU" b="0" dirty="0"/>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773614124"/>
              </p:ext>
            </p:extLst>
          </p:nvPr>
        </p:nvGraphicFramePr>
        <p:xfrm>
          <a:off x="971600" y="3861048"/>
          <a:ext cx="7200800" cy="1185456"/>
        </p:xfrm>
        <a:graphic>
          <a:graphicData uri="http://schemas.openxmlformats.org/drawingml/2006/table">
            <a:tbl>
              <a:tblPr firstRow="1" bandRow="1">
                <a:tableStyleId>{5C22544A-7EE6-4342-B048-85BDC9FD1C3A}</a:tableStyleId>
              </a:tblPr>
              <a:tblGrid>
                <a:gridCol w="7200800"/>
              </a:tblGrid>
              <a:tr h="332432">
                <a:tc>
                  <a:txBody>
                    <a:bodyPr/>
                    <a:lstStyle/>
                    <a:p>
                      <a:pPr algn="ctr"/>
                      <a:r>
                        <a:rPr lang="en-AU" dirty="0" smtClean="0"/>
                        <a:t>Answer</a:t>
                      </a:r>
                      <a:endParaRPr lang="en-AU" dirty="0"/>
                    </a:p>
                  </a:txBody>
                  <a:tcPr/>
                </a:tc>
              </a:tr>
              <a:tr h="81969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sz="1800" kern="1200" dirty="0" smtClean="0">
                          <a:solidFill>
                            <a:schemeClr val="dk1"/>
                          </a:solidFill>
                          <a:effectLst/>
                          <a:latin typeface="+mn-lt"/>
                          <a:ea typeface="+mn-ea"/>
                          <a:cs typeface="+mn-cs"/>
                        </a:rPr>
                        <a:t>It has been suggested that Da Vinci</a:t>
                      </a:r>
                      <a:r>
                        <a:rPr lang="en-AU" sz="1800" kern="1200" baseline="0" dirty="0" smtClean="0">
                          <a:solidFill>
                            <a:schemeClr val="dk1"/>
                          </a:solidFill>
                          <a:effectLst/>
                          <a:latin typeface="+mn-lt"/>
                          <a:ea typeface="+mn-ea"/>
                          <a:cs typeface="+mn-cs"/>
                        </a:rPr>
                        <a:t> used mathematical measurements to design </a:t>
                      </a:r>
                      <a:r>
                        <a:rPr lang="en-AU" sz="1800" i="1" kern="1200" baseline="0" dirty="0" smtClean="0">
                          <a:solidFill>
                            <a:schemeClr val="dk1"/>
                          </a:solidFill>
                          <a:effectLst/>
                          <a:latin typeface="+mn-lt"/>
                          <a:ea typeface="+mn-ea"/>
                          <a:cs typeface="+mn-cs"/>
                        </a:rPr>
                        <a:t>The Last Supper</a:t>
                      </a:r>
                      <a:r>
                        <a:rPr lang="en-AU" sz="1800" i="0" kern="1200" baseline="0" dirty="0" smtClean="0">
                          <a:solidFill>
                            <a:schemeClr val="dk1"/>
                          </a:solidFill>
                          <a:effectLst/>
                          <a:latin typeface="+mn-lt"/>
                          <a:ea typeface="+mn-ea"/>
                          <a:cs typeface="+mn-cs"/>
                        </a:rPr>
                        <a:t> (</a:t>
                      </a:r>
                      <a:r>
                        <a:rPr lang="en-AU" sz="1800" i="0" kern="1200" baseline="0" dirty="0" err="1" smtClean="0">
                          <a:solidFill>
                            <a:schemeClr val="dk1"/>
                          </a:solidFill>
                          <a:effectLst/>
                          <a:latin typeface="+mn-lt"/>
                          <a:ea typeface="+mn-ea"/>
                          <a:cs typeface="+mn-cs"/>
                        </a:rPr>
                        <a:t>plumstreetmusic</a:t>
                      </a:r>
                      <a:r>
                        <a:rPr lang="en-AU" sz="1800" i="0" kern="1200" baseline="0" dirty="0" smtClean="0">
                          <a:solidFill>
                            <a:schemeClr val="dk1"/>
                          </a:solidFill>
                          <a:effectLst/>
                          <a:latin typeface="+mn-lt"/>
                          <a:ea typeface="+mn-ea"/>
                          <a:cs typeface="+mn-cs"/>
                        </a:rPr>
                        <a:t> 2011).</a:t>
                      </a:r>
                      <a:endParaRPr lang="en-AU" sz="1800" kern="1200" dirty="0" smtClean="0">
                        <a:solidFill>
                          <a:schemeClr val="dk1"/>
                        </a:solidFill>
                        <a:effectLst/>
                        <a:latin typeface="+mn-lt"/>
                        <a:ea typeface="+mn-ea"/>
                        <a:cs typeface="+mn-cs"/>
                      </a:endParaRPr>
                    </a:p>
                  </a:txBody>
                  <a:tcPr/>
                </a:tc>
              </a:tr>
            </a:tbl>
          </a:graphicData>
        </a:graphic>
      </p:graphicFrame>
    </p:spTree>
    <p:extLst>
      <p:ext uri="{BB962C8B-B14F-4D97-AF65-F5344CB8AC3E}">
        <p14:creationId xmlns:p14="http://schemas.microsoft.com/office/powerpoint/2010/main" val="2272331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latin typeface="Century Gothic" panose="020B0502020202020204" pitchFamily="34" charset="0"/>
              </a:rPr>
              <a:t>In-text referencing</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90704515"/>
              </p:ext>
            </p:extLst>
          </p:nvPr>
        </p:nvGraphicFramePr>
        <p:xfrm>
          <a:off x="467544" y="1412776"/>
          <a:ext cx="8136904" cy="1737360"/>
        </p:xfrm>
        <a:graphic>
          <a:graphicData uri="http://schemas.openxmlformats.org/drawingml/2006/table">
            <a:tbl>
              <a:tblPr bandRow="1">
                <a:tableStyleId>{5C22544A-7EE6-4342-B048-85BDC9FD1C3A}</a:tableStyleId>
              </a:tblPr>
              <a:tblGrid>
                <a:gridCol w="4068452"/>
                <a:gridCol w="4068452"/>
              </a:tblGrid>
              <a:tr h="370840">
                <a:tc>
                  <a:txBody>
                    <a:bodyPr/>
                    <a:lstStyle/>
                    <a:p>
                      <a:r>
                        <a:rPr lang="en-AU" dirty="0" smtClean="0"/>
                        <a:t>What elements</a:t>
                      </a:r>
                      <a:r>
                        <a:rPr lang="en-AU" baseline="0" dirty="0" smtClean="0"/>
                        <a:t> need to be included for an in-text reference for an image or picture?</a:t>
                      </a:r>
                      <a:endParaRPr lang="en-AU" dirty="0"/>
                    </a:p>
                  </a:txBody>
                  <a:tcPr/>
                </a:tc>
                <a:tc>
                  <a:txBody>
                    <a:bodyPr/>
                    <a:lstStyle/>
                    <a:p>
                      <a:pPr marL="342900" indent="-342900">
                        <a:buAutoNum type="alphaLcPeriod"/>
                      </a:pPr>
                      <a:r>
                        <a:rPr lang="en-AU" dirty="0" smtClean="0"/>
                        <a:t>Title of image</a:t>
                      </a:r>
                    </a:p>
                    <a:p>
                      <a:pPr marL="342900" indent="-342900">
                        <a:buAutoNum type="alphaLcPeriod"/>
                      </a:pPr>
                      <a:r>
                        <a:rPr lang="en-AU" dirty="0" smtClean="0"/>
                        <a:t>URL</a:t>
                      </a:r>
                    </a:p>
                    <a:p>
                      <a:pPr marL="342900" indent="-342900">
                        <a:buAutoNum type="alphaLcPeriod"/>
                      </a:pPr>
                      <a:r>
                        <a:rPr lang="en-AU" dirty="0" smtClean="0"/>
                        <a:t>Date viewed</a:t>
                      </a:r>
                    </a:p>
                    <a:p>
                      <a:pPr marL="342900" indent="-342900">
                        <a:buAutoNum type="alphaLcPeriod"/>
                      </a:pPr>
                      <a:r>
                        <a:rPr lang="en-AU" dirty="0" smtClean="0"/>
                        <a:t>Date published</a:t>
                      </a:r>
                    </a:p>
                    <a:p>
                      <a:pPr marL="342900" indent="-342900">
                        <a:buAutoNum type="alphaLcPeriod"/>
                      </a:pPr>
                      <a:r>
                        <a:rPr lang="en-AU" dirty="0" smtClean="0"/>
                        <a:t>Publisher / artist</a:t>
                      </a:r>
                    </a:p>
                    <a:p>
                      <a:pPr marL="342900" indent="-342900">
                        <a:buAutoNum type="alphaLcPeriod"/>
                      </a:pPr>
                      <a:r>
                        <a:rPr lang="en-AU" dirty="0" smtClean="0"/>
                        <a:t>Page number (if applicable)</a:t>
                      </a:r>
                      <a:endParaRPr lang="en-AU" dirty="0"/>
                    </a:p>
                  </a:txBody>
                  <a:tcPr/>
                </a:tc>
              </a:tr>
            </a:tbl>
          </a:graphicData>
        </a:graphic>
      </p:graphicFrame>
      <p:sp>
        <p:nvSpPr>
          <p:cNvPr id="5" name="Oval 4"/>
          <p:cNvSpPr/>
          <p:nvPr/>
        </p:nvSpPr>
        <p:spPr>
          <a:xfrm>
            <a:off x="4427984" y="1412776"/>
            <a:ext cx="2376264" cy="360040"/>
          </a:xfrm>
          <a:prstGeom prst="ellipse">
            <a:avLst/>
          </a:prstGeom>
          <a:solidFill>
            <a:schemeClr val="accent2">
              <a:alpha val="31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Oval 5"/>
          <p:cNvSpPr/>
          <p:nvPr/>
        </p:nvSpPr>
        <p:spPr>
          <a:xfrm>
            <a:off x="4427984" y="2204864"/>
            <a:ext cx="2376264" cy="360040"/>
          </a:xfrm>
          <a:prstGeom prst="ellipse">
            <a:avLst/>
          </a:prstGeom>
          <a:solidFill>
            <a:schemeClr val="accent2">
              <a:alpha val="31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Oval 6"/>
          <p:cNvSpPr/>
          <p:nvPr/>
        </p:nvSpPr>
        <p:spPr>
          <a:xfrm>
            <a:off x="4427984" y="2546614"/>
            <a:ext cx="2376264" cy="360040"/>
          </a:xfrm>
          <a:prstGeom prst="ellipse">
            <a:avLst/>
          </a:prstGeom>
          <a:solidFill>
            <a:schemeClr val="accent2">
              <a:alpha val="31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Oval 7"/>
          <p:cNvSpPr/>
          <p:nvPr/>
        </p:nvSpPr>
        <p:spPr>
          <a:xfrm>
            <a:off x="4459728" y="2741001"/>
            <a:ext cx="3280623" cy="360040"/>
          </a:xfrm>
          <a:prstGeom prst="ellipse">
            <a:avLst/>
          </a:prstGeom>
          <a:solidFill>
            <a:schemeClr val="accent2">
              <a:alpha val="31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2272331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latin typeface="Century Gothic" panose="020B0502020202020204" pitchFamily="34" charset="0"/>
              </a:rPr>
              <a:t>In-text referencing</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88249420"/>
              </p:ext>
            </p:extLst>
          </p:nvPr>
        </p:nvGraphicFramePr>
        <p:xfrm>
          <a:off x="467544" y="1412776"/>
          <a:ext cx="8136904" cy="3571240"/>
        </p:xfrm>
        <a:graphic>
          <a:graphicData uri="http://schemas.openxmlformats.org/drawingml/2006/table">
            <a:tbl>
              <a:tblPr firstRow="1" bandRow="1">
                <a:tableStyleId>{5C22544A-7EE6-4342-B048-85BDC9FD1C3A}</a:tableStyleId>
              </a:tblPr>
              <a:tblGrid>
                <a:gridCol w="8136904"/>
              </a:tblGrid>
              <a:tr h="370840">
                <a:tc>
                  <a:txBody>
                    <a:bodyPr/>
                    <a:lstStyle/>
                    <a:p>
                      <a:r>
                        <a:rPr lang="en-AU" dirty="0" smtClean="0"/>
                        <a:t>What is missing from this in-text reference of an image?</a:t>
                      </a:r>
                      <a:endParaRPr lang="en-AU"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sz="1800" kern="1200" dirty="0" smtClean="0">
                        <a:solidFill>
                          <a:schemeClr val="dk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AU" sz="1800" kern="1200" dirty="0" smtClean="0">
                        <a:solidFill>
                          <a:schemeClr val="dk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AU" sz="1800" kern="1200" dirty="0" smtClean="0">
                        <a:solidFill>
                          <a:schemeClr val="dk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AU" sz="1800" kern="1200" dirty="0" smtClean="0">
                        <a:solidFill>
                          <a:schemeClr val="dk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AU" sz="1800" kern="1200" dirty="0" smtClean="0">
                        <a:solidFill>
                          <a:schemeClr val="dk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AU" sz="1800" kern="1200" dirty="0" smtClean="0">
                        <a:solidFill>
                          <a:schemeClr val="dk1"/>
                        </a:solidFill>
                        <a:effectLst/>
                        <a:latin typeface="+mn-lt"/>
                        <a:ea typeface="+mn-ea"/>
                        <a:cs typeface="+mn-cs"/>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AU" sz="1800" kern="1200" dirty="0" smtClean="0">
                          <a:solidFill>
                            <a:schemeClr val="dk1"/>
                          </a:solidFill>
                          <a:effectLst/>
                          <a:latin typeface="+mn-lt"/>
                          <a:ea typeface="+mn-ea"/>
                          <a:cs typeface="+mn-cs"/>
                        </a:rPr>
                        <a:t>Student studying in a hall (</a:t>
                      </a:r>
                      <a:r>
                        <a:rPr lang="en-AU" sz="1800" kern="1200" dirty="0" err="1" smtClean="0">
                          <a:solidFill>
                            <a:schemeClr val="dk1"/>
                          </a:solidFill>
                          <a:effectLst/>
                          <a:latin typeface="+mn-lt"/>
                          <a:ea typeface="+mn-ea"/>
                          <a:cs typeface="+mn-cs"/>
                        </a:rPr>
                        <a:t>istockphoto</a:t>
                      </a:r>
                      <a:r>
                        <a:rPr lang="en-AU" sz="1800" kern="1200" dirty="0" smtClean="0">
                          <a:solidFill>
                            <a:schemeClr val="dk1"/>
                          </a:solidFill>
                          <a:effectLst/>
                          <a:latin typeface="+mn-lt"/>
                          <a:ea typeface="+mn-ea"/>
                          <a:cs typeface="+mn-cs"/>
                        </a:rPr>
                        <a:t>)</a:t>
                      </a:r>
                    </a:p>
                    <a:p>
                      <a:pPr marL="0" marR="0" indent="0" algn="l" defTabSz="914400" rtl="0" eaLnBrk="1" fontAlgn="auto" latinLnBrk="0" hangingPunct="1">
                        <a:lnSpc>
                          <a:spcPct val="100000"/>
                        </a:lnSpc>
                        <a:spcBef>
                          <a:spcPts val="0"/>
                        </a:spcBef>
                        <a:spcAft>
                          <a:spcPts val="0"/>
                        </a:spcAft>
                        <a:buClrTx/>
                        <a:buSzTx/>
                        <a:buFontTx/>
                        <a:buNone/>
                        <a:tabLst/>
                        <a:defRPr/>
                      </a:pPr>
                      <a:endParaRPr lang="en-AU" sz="1800" kern="1200" dirty="0" smtClean="0">
                        <a:solidFill>
                          <a:schemeClr val="dk1"/>
                        </a:solidFill>
                        <a:effectLst/>
                        <a:latin typeface="+mn-lt"/>
                        <a:ea typeface="+mn-ea"/>
                        <a:cs typeface="+mn-cs"/>
                      </a:endParaRPr>
                    </a:p>
                  </a:txBody>
                  <a:tcPr/>
                </a:tc>
              </a:tr>
              <a:tr h="370840">
                <a:tc>
                  <a:txBody>
                    <a:bodyPr/>
                    <a:lstStyle/>
                    <a:p>
                      <a:pPr marL="342900" indent="-342900">
                        <a:buAutoNum type="alphaLcPeriod"/>
                      </a:pPr>
                      <a:r>
                        <a:rPr lang="en-AU" b="0" dirty="0" smtClean="0"/>
                        <a:t>Title</a:t>
                      </a:r>
                    </a:p>
                    <a:p>
                      <a:pPr marL="342900" indent="-342900">
                        <a:buAutoNum type="alphaLcPeriod"/>
                      </a:pPr>
                      <a:r>
                        <a:rPr lang="en-AU" b="0" dirty="0" smtClean="0"/>
                        <a:t>URL /</a:t>
                      </a:r>
                      <a:r>
                        <a:rPr lang="en-AU" b="0" baseline="0" dirty="0" smtClean="0"/>
                        <a:t> Source</a:t>
                      </a:r>
                    </a:p>
                    <a:p>
                      <a:pPr marL="342900" indent="-342900">
                        <a:buAutoNum type="alphaLcPeriod"/>
                      </a:pPr>
                      <a:r>
                        <a:rPr lang="en-AU" b="0" baseline="0" dirty="0" smtClean="0"/>
                        <a:t>Year</a:t>
                      </a:r>
                      <a:endParaRPr lang="en-AU" b="0" dirty="0"/>
                    </a:p>
                  </a:txBody>
                  <a:tcPr/>
                </a:tc>
              </a:tr>
            </a:tbl>
          </a:graphicData>
        </a:graphic>
      </p:graphicFrame>
      <p:pic>
        <p:nvPicPr>
          <p:cNvPr id="1026" name="Picture 2" descr="C:\Users\DIMMEP01\Objective\edrms.saceboard.sa.gov.au-8008-dimmep01\Objects\2009-002 classroom examination.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35896" y="1905000"/>
            <a:ext cx="2032000" cy="1524000"/>
          </a:xfrm>
          <a:prstGeom prst="rect">
            <a:avLst/>
          </a:prstGeom>
          <a:noFill/>
          <a:extLst>
            <a:ext uri="{909E8E84-426E-40DD-AFC4-6F175D3DCCD1}">
              <a14:hiddenFill xmlns:a14="http://schemas.microsoft.com/office/drawing/2010/main">
                <a:solidFill>
                  <a:srgbClr val="FFFFFF"/>
                </a:solidFill>
              </a14:hiddenFill>
            </a:ext>
          </a:extLst>
        </p:spPr>
      </p:pic>
      <p:sp>
        <p:nvSpPr>
          <p:cNvPr id="5" name="Oval 4"/>
          <p:cNvSpPr/>
          <p:nvPr/>
        </p:nvSpPr>
        <p:spPr>
          <a:xfrm>
            <a:off x="173054" y="4620378"/>
            <a:ext cx="2376264" cy="360040"/>
          </a:xfrm>
          <a:prstGeom prst="ellipse">
            <a:avLst/>
          </a:prstGeom>
          <a:solidFill>
            <a:schemeClr val="accent2">
              <a:alpha val="31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1149896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latin typeface="Century Gothic" panose="020B0502020202020204" pitchFamily="34" charset="0"/>
              </a:rPr>
              <a:t>Reference List / Bibliography</a:t>
            </a:r>
            <a:endParaRPr lang="en-AU" dirty="0">
              <a:latin typeface="Century Gothic" panose="020B050202020202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86901499"/>
              </p:ext>
            </p:extLst>
          </p:nvPr>
        </p:nvGraphicFramePr>
        <p:xfrm>
          <a:off x="467544" y="1412776"/>
          <a:ext cx="8136904" cy="2468880"/>
        </p:xfrm>
        <a:graphic>
          <a:graphicData uri="http://schemas.openxmlformats.org/drawingml/2006/table">
            <a:tbl>
              <a:tblPr bandRow="1">
                <a:tableStyleId>{5C22544A-7EE6-4342-B048-85BDC9FD1C3A}</a:tableStyleId>
              </a:tblPr>
              <a:tblGrid>
                <a:gridCol w="4068452"/>
                <a:gridCol w="4068452"/>
              </a:tblGrid>
              <a:tr h="370840">
                <a:tc>
                  <a:txBody>
                    <a:bodyPr/>
                    <a:lstStyle/>
                    <a:p>
                      <a:r>
                        <a:rPr lang="en-AU" dirty="0" smtClean="0"/>
                        <a:t>A Reference List and a Bibliography a</a:t>
                      </a:r>
                      <a:r>
                        <a:rPr lang="en-AU" baseline="0" dirty="0" smtClean="0"/>
                        <a:t>re the same.</a:t>
                      </a:r>
                      <a:endParaRPr lang="en-AU" dirty="0"/>
                    </a:p>
                  </a:txBody>
                  <a:tcPr/>
                </a:tc>
                <a:tc>
                  <a:txBody>
                    <a:bodyPr/>
                    <a:lstStyle/>
                    <a:p>
                      <a:pPr marL="342900" indent="-342900">
                        <a:buAutoNum type="alphaLcPeriod"/>
                      </a:pPr>
                      <a:r>
                        <a:rPr lang="en-AU" dirty="0" smtClean="0"/>
                        <a:t>True</a:t>
                      </a:r>
                    </a:p>
                    <a:p>
                      <a:pPr marL="342900" indent="-342900">
                        <a:buAutoNum type="alphaLcPeriod"/>
                      </a:pPr>
                      <a:r>
                        <a:rPr lang="en-AU" dirty="0" smtClean="0"/>
                        <a:t>False</a:t>
                      </a:r>
                      <a:endParaRPr lang="en-AU"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sz="1800" kern="1200" dirty="0" smtClean="0">
                          <a:solidFill>
                            <a:schemeClr val="dk1"/>
                          </a:solidFill>
                          <a:effectLst/>
                          <a:latin typeface="+mn-lt"/>
                          <a:ea typeface="+mn-ea"/>
                          <a:cs typeface="+mn-cs"/>
                        </a:rPr>
                        <a:t>Which contains a list of everything</a:t>
                      </a:r>
                      <a:r>
                        <a:rPr lang="en-AU" sz="1800" kern="1200" baseline="0" dirty="0" smtClean="0">
                          <a:solidFill>
                            <a:schemeClr val="dk1"/>
                          </a:solidFill>
                          <a:effectLst/>
                          <a:latin typeface="+mn-lt"/>
                          <a:ea typeface="+mn-ea"/>
                          <a:cs typeface="+mn-cs"/>
                        </a:rPr>
                        <a:t> you have used in your writing or presentation?</a:t>
                      </a:r>
                      <a:endParaRPr lang="en-AU" sz="1800" kern="1200" dirty="0" smtClean="0">
                        <a:solidFill>
                          <a:schemeClr val="dk1"/>
                        </a:solidFill>
                        <a:effectLst/>
                        <a:latin typeface="+mn-lt"/>
                        <a:ea typeface="+mn-ea"/>
                        <a:cs typeface="+mn-cs"/>
                      </a:endParaRPr>
                    </a:p>
                  </a:txBody>
                  <a:tcPr/>
                </a:tc>
                <a:tc>
                  <a:txBody>
                    <a:bodyPr/>
                    <a:lstStyle/>
                    <a:p>
                      <a:pPr marL="342900" marR="0" indent="-342900" algn="l" defTabSz="914400" rtl="0" eaLnBrk="1" fontAlgn="auto" latinLnBrk="0" hangingPunct="1">
                        <a:lnSpc>
                          <a:spcPct val="100000"/>
                        </a:lnSpc>
                        <a:spcBef>
                          <a:spcPts val="0"/>
                        </a:spcBef>
                        <a:spcAft>
                          <a:spcPts val="0"/>
                        </a:spcAft>
                        <a:buClrTx/>
                        <a:buSzTx/>
                        <a:buFontTx/>
                        <a:buAutoNum type="alphaLcPeriod"/>
                        <a:tabLst/>
                        <a:defRPr/>
                      </a:pPr>
                      <a:r>
                        <a:rPr lang="en-AU" sz="1800" kern="1200" dirty="0" smtClean="0">
                          <a:solidFill>
                            <a:schemeClr val="dk1"/>
                          </a:solidFill>
                          <a:effectLst/>
                          <a:latin typeface="+mn-lt"/>
                          <a:ea typeface="+mn-ea"/>
                          <a:cs typeface="+mn-cs"/>
                        </a:rPr>
                        <a:t>Reference List</a:t>
                      </a:r>
                    </a:p>
                    <a:p>
                      <a:pPr marL="342900" marR="0" indent="-342900" algn="l" defTabSz="914400" rtl="0" eaLnBrk="1" fontAlgn="auto" latinLnBrk="0" hangingPunct="1">
                        <a:lnSpc>
                          <a:spcPct val="100000"/>
                        </a:lnSpc>
                        <a:spcBef>
                          <a:spcPts val="0"/>
                        </a:spcBef>
                        <a:spcAft>
                          <a:spcPts val="0"/>
                        </a:spcAft>
                        <a:buClrTx/>
                        <a:buSzTx/>
                        <a:buFontTx/>
                        <a:buAutoNum type="alphaLcPeriod"/>
                        <a:tabLst/>
                        <a:defRPr/>
                      </a:pPr>
                      <a:r>
                        <a:rPr lang="en-AU" sz="1800" kern="1200" dirty="0" smtClean="0">
                          <a:solidFill>
                            <a:schemeClr val="dk1"/>
                          </a:solidFill>
                          <a:effectLst/>
                          <a:latin typeface="+mn-lt"/>
                          <a:ea typeface="+mn-ea"/>
                          <a:cs typeface="+mn-cs"/>
                        </a:rPr>
                        <a:t>Bibliography</a:t>
                      </a:r>
                    </a:p>
                  </a:txBody>
                  <a:tcPr/>
                </a:tc>
              </a:tr>
              <a:tr h="370840">
                <a:tc>
                  <a:txBody>
                    <a:bodyPr/>
                    <a:lstStyle/>
                    <a:p>
                      <a:r>
                        <a:rPr lang="en-AU" b="0" dirty="0" smtClean="0"/>
                        <a:t>Which contains a list of everything you read,</a:t>
                      </a:r>
                      <a:r>
                        <a:rPr lang="en-AU" b="0" baseline="0" dirty="0" smtClean="0"/>
                        <a:t> but not necessarily used, to prepare for your writing or presentation?</a:t>
                      </a:r>
                      <a:endParaRPr lang="en-AU" b="0" dirty="0"/>
                    </a:p>
                  </a:txBody>
                  <a:tcPr/>
                </a:tc>
                <a:tc>
                  <a:txBody>
                    <a:bodyPr/>
                    <a:lstStyle/>
                    <a:p>
                      <a:pPr marL="342900" marR="0" indent="-342900" algn="l" defTabSz="914400" rtl="0" eaLnBrk="1" fontAlgn="auto" latinLnBrk="0" hangingPunct="1">
                        <a:lnSpc>
                          <a:spcPct val="100000"/>
                        </a:lnSpc>
                        <a:spcBef>
                          <a:spcPts val="0"/>
                        </a:spcBef>
                        <a:spcAft>
                          <a:spcPts val="0"/>
                        </a:spcAft>
                        <a:buClrTx/>
                        <a:buSzTx/>
                        <a:buFontTx/>
                        <a:buAutoNum type="alphaLcPeriod"/>
                        <a:tabLst/>
                        <a:defRPr/>
                      </a:pPr>
                      <a:r>
                        <a:rPr lang="en-AU" sz="1800" kern="1200" dirty="0" smtClean="0">
                          <a:solidFill>
                            <a:schemeClr val="dk1"/>
                          </a:solidFill>
                          <a:effectLst/>
                          <a:latin typeface="+mn-lt"/>
                          <a:ea typeface="+mn-ea"/>
                          <a:cs typeface="+mn-cs"/>
                        </a:rPr>
                        <a:t>Reference List</a:t>
                      </a:r>
                    </a:p>
                    <a:p>
                      <a:pPr marL="342900" marR="0" indent="-342900" algn="l" defTabSz="914400" rtl="0" eaLnBrk="1" fontAlgn="auto" latinLnBrk="0" hangingPunct="1">
                        <a:lnSpc>
                          <a:spcPct val="100000"/>
                        </a:lnSpc>
                        <a:spcBef>
                          <a:spcPts val="0"/>
                        </a:spcBef>
                        <a:spcAft>
                          <a:spcPts val="0"/>
                        </a:spcAft>
                        <a:buClrTx/>
                        <a:buSzTx/>
                        <a:buFontTx/>
                        <a:buAutoNum type="alphaLcPeriod"/>
                        <a:tabLst/>
                        <a:defRPr/>
                      </a:pPr>
                      <a:r>
                        <a:rPr lang="en-AU" sz="1800" kern="1200" dirty="0" smtClean="0">
                          <a:solidFill>
                            <a:schemeClr val="dk1"/>
                          </a:solidFill>
                          <a:effectLst/>
                          <a:latin typeface="+mn-lt"/>
                          <a:ea typeface="+mn-ea"/>
                          <a:cs typeface="+mn-cs"/>
                        </a:rPr>
                        <a:t>Bibliography</a:t>
                      </a:r>
                    </a:p>
                    <a:p>
                      <a:endParaRPr lang="en-AU" b="0" dirty="0"/>
                    </a:p>
                  </a:txBody>
                  <a:tcPr/>
                </a:tc>
              </a:tr>
            </a:tbl>
          </a:graphicData>
        </a:graphic>
      </p:graphicFrame>
      <p:sp>
        <p:nvSpPr>
          <p:cNvPr id="5" name="Oval 4"/>
          <p:cNvSpPr/>
          <p:nvPr/>
        </p:nvSpPr>
        <p:spPr>
          <a:xfrm>
            <a:off x="4515002" y="1628934"/>
            <a:ext cx="1368152" cy="431913"/>
          </a:xfrm>
          <a:prstGeom prst="ellipse">
            <a:avLst/>
          </a:prstGeom>
          <a:solidFill>
            <a:schemeClr val="accent2">
              <a:alpha val="31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Oval 5"/>
          <p:cNvSpPr/>
          <p:nvPr/>
        </p:nvSpPr>
        <p:spPr>
          <a:xfrm>
            <a:off x="4579404" y="2060847"/>
            <a:ext cx="2376264" cy="360040"/>
          </a:xfrm>
          <a:prstGeom prst="ellipse">
            <a:avLst/>
          </a:prstGeom>
          <a:solidFill>
            <a:schemeClr val="accent2">
              <a:alpha val="31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Oval 6"/>
          <p:cNvSpPr/>
          <p:nvPr/>
        </p:nvSpPr>
        <p:spPr>
          <a:xfrm>
            <a:off x="4427984" y="3284984"/>
            <a:ext cx="2376264" cy="360040"/>
          </a:xfrm>
          <a:prstGeom prst="ellipse">
            <a:avLst/>
          </a:prstGeom>
          <a:solidFill>
            <a:schemeClr val="accent2">
              <a:alpha val="31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1149896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a:latin typeface="Century Gothic" panose="020B0502020202020204" pitchFamily="34" charset="0"/>
              </a:rPr>
              <a:t>Reference </a:t>
            </a:r>
            <a:r>
              <a:rPr lang="en-AU" dirty="0" smtClean="0">
                <a:latin typeface="Century Gothic" panose="020B0502020202020204" pitchFamily="34" charset="0"/>
              </a:rPr>
              <a:t>List</a:t>
            </a:r>
            <a:endParaRPr lang="en-AU" dirty="0">
              <a:latin typeface="Century Gothic" panose="020B050202020202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264250173"/>
              </p:ext>
            </p:extLst>
          </p:nvPr>
        </p:nvGraphicFramePr>
        <p:xfrm>
          <a:off x="467544" y="1412776"/>
          <a:ext cx="8136904" cy="3108960"/>
        </p:xfrm>
        <a:graphic>
          <a:graphicData uri="http://schemas.openxmlformats.org/drawingml/2006/table">
            <a:tbl>
              <a:tblPr bandRow="1">
                <a:tableStyleId>{5C22544A-7EE6-4342-B048-85BDC9FD1C3A}</a:tableStyleId>
              </a:tblPr>
              <a:tblGrid>
                <a:gridCol w="4068452"/>
                <a:gridCol w="4068452"/>
              </a:tblGrid>
              <a:tr h="370840">
                <a:tc>
                  <a:txBody>
                    <a:bodyPr/>
                    <a:lstStyle/>
                    <a:p>
                      <a:r>
                        <a:rPr lang="en-AU" dirty="0" smtClean="0"/>
                        <a:t>Are bullet</a:t>
                      </a:r>
                      <a:r>
                        <a:rPr lang="en-AU" baseline="0" dirty="0" smtClean="0"/>
                        <a:t> points or numbers used in a Reference List?</a:t>
                      </a:r>
                      <a:endParaRPr lang="en-AU" dirty="0"/>
                    </a:p>
                  </a:txBody>
                  <a:tcPr/>
                </a:tc>
                <a:tc>
                  <a:txBody>
                    <a:bodyPr/>
                    <a:lstStyle/>
                    <a:p>
                      <a:pPr marL="342900" indent="-342900">
                        <a:buAutoNum type="alphaLcPeriod"/>
                      </a:pPr>
                      <a:r>
                        <a:rPr lang="en-AU" dirty="0" smtClean="0"/>
                        <a:t>Yes</a:t>
                      </a:r>
                    </a:p>
                    <a:p>
                      <a:pPr marL="342900" indent="-342900">
                        <a:buAutoNum type="alphaLcPeriod"/>
                      </a:pPr>
                      <a:r>
                        <a:rPr lang="en-AU" dirty="0" smtClean="0"/>
                        <a:t>No</a:t>
                      </a:r>
                      <a:endParaRPr lang="en-AU"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sz="1800" kern="1200" dirty="0" smtClean="0">
                          <a:solidFill>
                            <a:schemeClr val="dk1"/>
                          </a:solidFill>
                          <a:effectLst/>
                          <a:latin typeface="+mn-lt"/>
                          <a:ea typeface="+mn-ea"/>
                          <a:cs typeface="+mn-cs"/>
                        </a:rPr>
                        <a:t>How is a Reference List ordered?</a:t>
                      </a:r>
                    </a:p>
                  </a:txBody>
                  <a:tcPr/>
                </a:tc>
                <a:tc>
                  <a:txBody>
                    <a:bodyPr/>
                    <a:lstStyle/>
                    <a:p>
                      <a:pPr marL="342900" marR="0" indent="-342900" algn="l" defTabSz="914400" rtl="0" eaLnBrk="1" fontAlgn="auto" latinLnBrk="0" hangingPunct="1">
                        <a:lnSpc>
                          <a:spcPct val="100000"/>
                        </a:lnSpc>
                        <a:spcBef>
                          <a:spcPts val="0"/>
                        </a:spcBef>
                        <a:spcAft>
                          <a:spcPts val="0"/>
                        </a:spcAft>
                        <a:buClrTx/>
                        <a:buSzTx/>
                        <a:buFontTx/>
                        <a:buAutoNum type="alphaLcPeriod"/>
                        <a:tabLst/>
                        <a:defRPr/>
                      </a:pPr>
                      <a:r>
                        <a:rPr lang="en-AU" sz="1800" kern="1200" dirty="0" smtClean="0">
                          <a:solidFill>
                            <a:schemeClr val="dk1"/>
                          </a:solidFill>
                          <a:effectLst/>
                          <a:latin typeface="+mn-lt"/>
                          <a:ea typeface="+mn-ea"/>
                          <a:cs typeface="+mn-cs"/>
                        </a:rPr>
                        <a:t>Alphabetically</a:t>
                      </a:r>
                    </a:p>
                    <a:p>
                      <a:pPr marL="342900" marR="0" indent="-342900" algn="l" defTabSz="914400" rtl="0" eaLnBrk="1" fontAlgn="auto" latinLnBrk="0" hangingPunct="1">
                        <a:lnSpc>
                          <a:spcPct val="100000"/>
                        </a:lnSpc>
                        <a:spcBef>
                          <a:spcPts val="0"/>
                        </a:spcBef>
                        <a:spcAft>
                          <a:spcPts val="0"/>
                        </a:spcAft>
                        <a:buClrTx/>
                        <a:buSzTx/>
                        <a:buFontTx/>
                        <a:buAutoNum type="alphaLcPeriod"/>
                        <a:tabLst/>
                        <a:defRPr/>
                      </a:pPr>
                      <a:r>
                        <a:rPr lang="en-AU" sz="1800" kern="1200" dirty="0" smtClean="0">
                          <a:solidFill>
                            <a:schemeClr val="dk1"/>
                          </a:solidFill>
                          <a:effectLst/>
                          <a:latin typeface="+mn-lt"/>
                          <a:ea typeface="+mn-ea"/>
                          <a:cs typeface="+mn-cs"/>
                        </a:rPr>
                        <a:t>Chronologically</a:t>
                      </a:r>
                    </a:p>
                    <a:p>
                      <a:pPr marL="342900" marR="0" indent="-342900" algn="l" defTabSz="914400" rtl="0" eaLnBrk="1" fontAlgn="auto" latinLnBrk="0" hangingPunct="1">
                        <a:lnSpc>
                          <a:spcPct val="100000"/>
                        </a:lnSpc>
                        <a:spcBef>
                          <a:spcPts val="0"/>
                        </a:spcBef>
                        <a:spcAft>
                          <a:spcPts val="0"/>
                        </a:spcAft>
                        <a:buClrTx/>
                        <a:buSzTx/>
                        <a:buFontTx/>
                        <a:buAutoNum type="alphaLcPeriod"/>
                        <a:tabLst/>
                        <a:defRPr/>
                      </a:pPr>
                      <a:r>
                        <a:rPr lang="en-AU" sz="1800" kern="1200" dirty="0" smtClean="0">
                          <a:solidFill>
                            <a:schemeClr val="dk1"/>
                          </a:solidFill>
                          <a:effectLst/>
                          <a:latin typeface="+mn-lt"/>
                          <a:ea typeface="+mn-ea"/>
                          <a:cs typeface="+mn-cs"/>
                        </a:rPr>
                        <a:t>By date</a:t>
                      </a:r>
                      <a:r>
                        <a:rPr lang="en-AU" sz="1800" kern="1200" baseline="0" dirty="0" smtClean="0">
                          <a:solidFill>
                            <a:schemeClr val="dk1"/>
                          </a:solidFill>
                          <a:effectLst/>
                          <a:latin typeface="+mn-lt"/>
                          <a:ea typeface="+mn-ea"/>
                          <a:cs typeface="+mn-cs"/>
                        </a:rPr>
                        <a:t> or p</a:t>
                      </a:r>
                      <a:r>
                        <a:rPr lang="en-AU" sz="1800" kern="1200" dirty="0" smtClean="0">
                          <a:solidFill>
                            <a:schemeClr val="dk1"/>
                          </a:solidFill>
                          <a:effectLst/>
                          <a:latin typeface="+mn-lt"/>
                          <a:ea typeface="+mn-ea"/>
                          <a:cs typeface="+mn-cs"/>
                        </a:rPr>
                        <a:t>ublication</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sz="1800" kern="1200" dirty="0" smtClean="0">
                          <a:solidFill>
                            <a:schemeClr val="dk1"/>
                          </a:solidFill>
                          <a:effectLst/>
                          <a:latin typeface="+mn-lt"/>
                          <a:ea typeface="+mn-ea"/>
                          <a:cs typeface="+mn-cs"/>
                        </a:rPr>
                        <a:t>The title of a book is</a:t>
                      </a:r>
                      <a:r>
                        <a:rPr lang="en-AU" sz="1800" kern="1200" baseline="0" dirty="0" smtClean="0">
                          <a:solidFill>
                            <a:schemeClr val="dk1"/>
                          </a:solidFill>
                          <a:effectLst/>
                          <a:latin typeface="+mn-lt"/>
                          <a:ea typeface="+mn-ea"/>
                          <a:cs typeface="+mn-cs"/>
                        </a:rPr>
                        <a:t> </a:t>
                      </a:r>
                      <a:endParaRPr lang="en-AU" sz="1800" kern="1200" dirty="0" smtClean="0">
                        <a:solidFill>
                          <a:schemeClr val="dk1"/>
                        </a:solidFill>
                        <a:effectLst/>
                        <a:latin typeface="+mn-lt"/>
                        <a:ea typeface="+mn-ea"/>
                        <a:cs typeface="+mn-cs"/>
                      </a:endParaRPr>
                    </a:p>
                  </a:txBody>
                  <a:tcPr/>
                </a:tc>
                <a:tc>
                  <a:txBody>
                    <a:bodyPr/>
                    <a:lstStyle/>
                    <a:p>
                      <a:pPr marL="342900" marR="0" indent="-342900" algn="l" defTabSz="914400" rtl="0" eaLnBrk="1" fontAlgn="auto" latinLnBrk="0" hangingPunct="1">
                        <a:lnSpc>
                          <a:spcPct val="100000"/>
                        </a:lnSpc>
                        <a:spcBef>
                          <a:spcPts val="0"/>
                        </a:spcBef>
                        <a:spcAft>
                          <a:spcPts val="0"/>
                        </a:spcAft>
                        <a:buClrTx/>
                        <a:buSzTx/>
                        <a:buFontTx/>
                        <a:buAutoNum type="alphaLcPeriod"/>
                        <a:tabLst/>
                        <a:defRPr/>
                      </a:pPr>
                      <a:r>
                        <a:rPr lang="en-AU" sz="1800" kern="1200" dirty="0" smtClean="0">
                          <a:solidFill>
                            <a:schemeClr val="dk1"/>
                          </a:solidFill>
                          <a:effectLst/>
                          <a:latin typeface="+mn-lt"/>
                          <a:ea typeface="+mn-ea"/>
                          <a:cs typeface="+mn-cs"/>
                        </a:rPr>
                        <a:t>written</a:t>
                      </a:r>
                      <a:r>
                        <a:rPr lang="en-AU" sz="1800" kern="1200" baseline="0" dirty="0" smtClean="0">
                          <a:solidFill>
                            <a:schemeClr val="dk1"/>
                          </a:solidFill>
                          <a:effectLst/>
                          <a:latin typeface="+mn-lt"/>
                          <a:ea typeface="+mn-ea"/>
                          <a:cs typeface="+mn-cs"/>
                        </a:rPr>
                        <a:t> in italics</a:t>
                      </a:r>
                    </a:p>
                    <a:p>
                      <a:pPr marL="342900" marR="0" indent="-342900" algn="l" defTabSz="914400" rtl="0" eaLnBrk="1" fontAlgn="auto" latinLnBrk="0" hangingPunct="1">
                        <a:lnSpc>
                          <a:spcPct val="100000"/>
                        </a:lnSpc>
                        <a:spcBef>
                          <a:spcPts val="0"/>
                        </a:spcBef>
                        <a:spcAft>
                          <a:spcPts val="0"/>
                        </a:spcAft>
                        <a:buClrTx/>
                        <a:buSzTx/>
                        <a:buFontTx/>
                        <a:buAutoNum type="alphaLcPeriod"/>
                        <a:tabLst/>
                        <a:defRPr/>
                      </a:pPr>
                      <a:r>
                        <a:rPr lang="en-AU" sz="1800" kern="1200" baseline="0" dirty="0" smtClean="0">
                          <a:solidFill>
                            <a:schemeClr val="dk1"/>
                          </a:solidFill>
                          <a:effectLst/>
                          <a:latin typeface="+mn-lt"/>
                          <a:ea typeface="+mn-ea"/>
                          <a:cs typeface="+mn-cs"/>
                        </a:rPr>
                        <a:t>underlined</a:t>
                      </a:r>
                      <a:endParaRPr lang="en-AU" sz="1800" kern="1200" dirty="0" smtClean="0">
                        <a:solidFill>
                          <a:schemeClr val="dk1"/>
                        </a:solidFill>
                        <a:effectLst/>
                        <a:latin typeface="+mn-lt"/>
                        <a:ea typeface="+mn-ea"/>
                        <a:cs typeface="+mn-cs"/>
                      </a:endParaRPr>
                    </a:p>
                  </a:txBody>
                  <a:tcPr/>
                </a:tc>
              </a:tr>
              <a:tr h="370840">
                <a:tc gridSpan="2">
                  <a:txBody>
                    <a:bodyPr/>
                    <a:lstStyle/>
                    <a:p>
                      <a:r>
                        <a:rPr lang="en-AU" b="0" dirty="0" smtClean="0"/>
                        <a:t>What is the correct order for a book entry in a Reference List?</a:t>
                      </a:r>
                    </a:p>
                    <a:p>
                      <a:r>
                        <a:rPr lang="en-AU" b="0" dirty="0" smtClean="0"/>
                        <a:t>Author’s</a:t>
                      </a:r>
                      <a:r>
                        <a:rPr lang="en-AU" b="0" baseline="0" dirty="0" smtClean="0"/>
                        <a:t> first name i</a:t>
                      </a:r>
                      <a:r>
                        <a:rPr lang="en-AU" b="0" dirty="0" smtClean="0"/>
                        <a:t>nitial/year of publication/author’s surname/</a:t>
                      </a:r>
                      <a:r>
                        <a:rPr lang="en-AU" b="0" baseline="0" dirty="0" smtClean="0"/>
                        <a:t>place of publication/</a:t>
                      </a:r>
                      <a:r>
                        <a:rPr lang="en-AU" b="0" i="1" baseline="0" dirty="0" smtClean="0"/>
                        <a:t>title of book/</a:t>
                      </a:r>
                      <a:r>
                        <a:rPr lang="en-AU" b="0" i="0" baseline="0" dirty="0" smtClean="0"/>
                        <a:t>publisher</a:t>
                      </a:r>
                      <a:endParaRPr lang="en-AU" b="0" i="1" dirty="0"/>
                    </a:p>
                  </a:txBody>
                  <a:tcPr/>
                </a:tc>
                <a:tc hMerge="1">
                  <a:txBody>
                    <a:bodyPr/>
                    <a:lstStyle/>
                    <a:p>
                      <a:endParaRPr lang="en-AU" b="0" dirty="0"/>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943901067"/>
              </p:ext>
            </p:extLst>
          </p:nvPr>
        </p:nvGraphicFramePr>
        <p:xfrm>
          <a:off x="467544" y="4509120"/>
          <a:ext cx="8136904" cy="1280160"/>
        </p:xfrm>
        <a:graphic>
          <a:graphicData uri="http://schemas.openxmlformats.org/drawingml/2006/table">
            <a:tbl>
              <a:tblPr firstRow="1" bandRow="1">
                <a:tableStyleId>{5C22544A-7EE6-4342-B048-85BDC9FD1C3A}</a:tableStyleId>
              </a:tblPr>
              <a:tblGrid>
                <a:gridCol w="8136904"/>
              </a:tblGrid>
              <a:tr h="332432">
                <a:tc>
                  <a:txBody>
                    <a:bodyPr/>
                    <a:lstStyle/>
                    <a:p>
                      <a:pPr algn="ctr"/>
                      <a:r>
                        <a:rPr lang="en-AU" dirty="0" smtClean="0"/>
                        <a:t>Answer</a:t>
                      </a:r>
                      <a:endParaRPr lang="en-AU" dirty="0"/>
                    </a:p>
                  </a:txBody>
                  <a:tcPr/>
                </a:tc>
              </a:tr>
              <a:tr h="81969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b="0" dirty="0" smtClean="0"/>
                        <a:t>Author’s surname/author’s</a:t>
                      </a:r>
                      <a:r>
                        <a:rPr lang="en-AU" b="0" baseline="0" dirty="0" smtClean="0"/>
                        <a:t> first name i</a:t>
                      </a:r>
                      <a:r>
                        <a:rPr lang="en-AU" b="0" dirty="0" smtClean="0"/>
                        <a:t>nitial/date of publication/</a:t>
                      </a:r>
                      <a:r>
                        <a:rPr lang="en-AU" b="0" i="1" baseline="0" dirty="0" smtClean="0"/>
                        <a:t>title of book/</a:t>
                      </a:r>
                      <a:r>
                        <a:rPr lang="en-AU" b="0" i="0" baseline="0" dirty="0" smtClean="0"/>
                        <a:t>publisher/</a:t>
                      </a:r>
                      <a:r>
                        <a:rPr lang="en-AU" b="0" baseline="0" dirty="0" smtClean="0"/>
                        <a:t>place of publication</a:t>
                      </a:r>
                      <a:endParaRPr lang="en-AU" b="0" i="1" dirty="0" smtClean="0"/>
                    </a:p>
                    <a:p>
                      <a:endParaRPr lang="en-AU" dirty="0"/>
                    </a:p>
                  </a:txBody>
                  <a:tcPr/>
                </a:tc>
              </a:tr>
            </a:tbl>
          </a:graphicData>
        </a:graphic>
      </p:graphicFrame>
      <p:sp>
        <p:nvSpPr>
          <p:cNvPr id="6" name="Oval 5"/>
          <p:cNvSpPr/>
          <p:nvPr/>
        </p:nvSpPr>
        <p:spPr>
          <a:xfrm>
            <a:off x="4427984" y="1628800"/>
            <a:ext cx="1035732" cy="504056"/>
          </a:xfrm>
          <a:prstGeom prst="ellipse">
            <a:avLst/>
          </a:prstGeom>
          <a:solidFill>
            <a:schemeClr val="accent2">
              <a:alpha val="31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Oval 6"/>
          <p:cNvSpPr/>
          <p:nvPr/>
        </p:nvSpPr>
        <p:spPr>
          <a:xfrm>
            <a:off x="4427984" y="2060848"/>
            <a:ext cx="2267863" cy="432048"/>
          </a:xfrm>
          <a:prstGeom prst="ellipse">
            <a:avLst/>
          </a:prstGeom>
          <a:solidFill>
            <a:schemeClr val="accent2">
              <a:alpha val="31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Oval 7"/>
          <p:cNvSpPr/>
          <p:nvPr/>
        </p:nvSpPr>
        <p:spPr>
          <a:xfrm>
            <a:off x="4452831" y="2996952"/>
            <a:ext cx="2243015" cy="360040"/>
          </a:xfrm>
          <a:prstGeom prst="ellipse">
            <a:avLst/>
          </a:prstGeom>
          <a:solidFill>
            <a:schemeClr val="accent2">
              <a:alpha val="31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1149896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a:latin typeface="Century Gothic" panose="020B0502020202020204" pitchFamily="34" charset="0"/>
              </a:rPr>
              <a:t>Reference </a:t>
            </a:r>
            <a:r>
              <a:rPr lang="en-AU" dirty="0" smtClean="0">
                <a:latin typeface="Century Gothic" panose="020B0502020202020204" pitchFamily="34" charset="0"/>
              </a:rPr>
              <a:t>List</a:t>
            </a:r>
            <a:endParaRPr lang="en-AU" dirty="0">
              <a:latin typeface="Century Gothic" panose="020B050202020202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236218049"/>
              </p:ext>
            </p:extLst>
          </p:nvPr>
        </p:nvGraphicFramePr>
        <p:xfrm>
          <a:off x="467544" y="1412776"/>
          <a:ext cx="8136904" cy="3108960"/>
        </p:xfrm>
        <a:graphic>
          <a:graphicData uri="http://schemas.openxmlformats.org/drawingml/2006/table">
            <a:tbl>
              <a:tblPr bandRow="1">
                <a:tableStyleId>{5C22544A-7EE6-4342-B048-85BDC9FD1C3A}</a:tableStyleId>
              </a:tblPr>
              <a:tblGrid>
                <a:gridCol w="4068452"/>
                <a:gridCol w="4068452"/>
              </a:tblGrid>
              <a:tr h="370840">
                <a:tc>
                  <a:txBody>
                    <a:bodyPr/>
                    <a:lstStyle/>
                    <a:p>
                      <a:r>
                        <a:rPr lang="en-AU" dirty="0" smtClean="0"/>
                        <a:t>Is a URL needed for an electronic publication?</a:t>
                      </a:r>
                      <a:endParaRPr lang="en-AU" dirty="0"/>
                    </a:p>
                  </a:txBody>
                  <a:tcPr/>
                </a:tc>
                <a:tc>
                  <a:txBody>
                    <a:bodyPr/>
                    <a:lstStyle/>
                    <a:p>
                      <a:pPr marL="342900" indent="-342900">
                        <a:buAutoNum type="alphaLcPeriod"/>
                      </a:pPr>
                      <a:r>
                        <a:rPr lang="en-AU" dirty="0" smtClean="0"/>
                        <a:t>Yes</a:t>
                      </a:r>
                    </a:p>
                    <a:p>
                      <a:pPr marL="342900" indent="-342900">
                        <a:buAutoNum type="alphaLcPeriod"/>
                      </a:pPr>
                      <a:r>
                        <a:rPr lang="en-AU" dirty="0" smtClean="0"/>
                        <a:t>No</a:t>
                      </a:r>
                      <a:endParaRPr lang="en-AU"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sz="1800" kern="1200" dirty="0" smtClean="0">
                          <a:solidFill>
                            <a:schemeClr val="dk1"/>
                          </a:solidFill>
                          <a:effectLst/>
                          <a:latin typeface="+mn-lt"/>
                          <a:ea typeface="+mn-ea"/>
                          <a:cs typeface="+mn-cs"/>
                        </a:rPr>
                        <a:t>Do</a:t>
                      </a:r>
                      <a:r>
                        <a:rPr lang="en-AU" sz="1800" kern="1200" baseline="0" dirty="0" smtClean="0">
                          <a:solidFill>
                            <a:schemeClr val="dk1"/>
                          </a:solidFill>
                          <a:effectLst/>
                          <a:latin typeface="+mn-lt"/>
                          <a:ea typeface="+mn-ea"/>
                          <a:cs typeface="+mn-cs"/>
                        </a:rPr>
                        <a:t> you need to write the date you viewed the electronic source?</a:t>
                      </a:r>
                      <a:endParaRPr lang="en-AU" sz="1800" kern="1200" dirty="0" smtClean="0">
                        <a:solidFill>
                          <a:schemeClr val="dk1"/>
                        </a:solidFill>
                        <a:effectLst/>
                        <a:latin typeface="+mn-lt"/>
                        <a:ea typeface="+mn-ea"/>
                        <a:cs typeface="+mn-cs"/>
                      </a:endParaRPr>
                    </a:p>
                  </a:txBody>
                  <a:tcPr/>
                </a:tc>
                <a:tc>
                  <a:txBody>
                    <a:bodyPr/>
                    <a:lstStyle/>
                    <a:p>
                      <a:pPr marL="342900" marR="0" indent="-342900" algn="l" defTabSz="914400" rtl="0" eaLnBrk="1" fontAlgn="auto" latinLnBrk="0" hangingPunct="1">
                        <a:lnSpc>
                          <a:spcPct val="100000"/>
                        </a:lnSpc>
                        <a:spcBef>
                          <a:spcPts val="0"/>
                        </a:spcBef>
                        <a:spcAft>
                          <a:spcPts val="0"/>
                        </a:spcAft>
                        <a:buClrTx/>
                        <a:buSzTx/>
                        <a:buFontTx/>
                        <a:buAutoNum type="alphaLcPeriod"/>
                        <a:tabLst/>
                        <a:defRPr/>
                      </a:pPr>
                      <a:r>
                        <a:rPr lang="en-AU" sz="1800" kern="1200" dirty="0" smtClean="0">
                          <a:solidFill>
                            <a:schemeClr val="dk1"/>
                          </a:solidFill>
                          <a:effectLst/>
                          <a:latin typeface="+mn-lt"/>
                          <a:ea typeface="+mn-ea"/>
                          <a:cs typeface="+mn-cs"/>
                        </a:rPr>
                        <a:t>Yes</a:t>
                      </a:r>
                    </a:p>
                    <a:p>
                      <a:pPr marL="342900" marR="0" indent="-342900" algn="l" defTabSz="914400" rtl="0" eaLnBrk="1" fontAlgn="auto" latinLnBrk="0" hangingPunct="1">
                        <a:lnSpc>
                          <a:spcPct val="100000"/>
                        </a:lnSpc>
                        <a:spcBef>
                          <a:spcPts val="0"/>
                        </a:spcBef>
                        <a:spcAft>
                          <a:spcPts val="0"/>
                        </a:spcAft>
                        <a:buClrTx/>
                        <a:buSzTx/>
                        <a:buFontTx/>
                        <a:buAutoNum type="alphaLcPeriod"/>
                        <a:tabLst/>
                        <a:defRPr/>
                      </a:pPr>
                      <a:r>
                        <a:rPr lang="en-AU" sz="1800" kern="1200" dirty="0" smtClean="0">
                          <a:solidFill>
                            <a:schemeClr val="dk1"/>
                          </a:solidFill>
                          <a:effectLst/>
                          <a:latin typeface="+mn-lt"/>
                          <a:ea typeface="+mn-ea"/>
                          <a:cs typeface="+mn-cs"/>
                        </a:rPr>
                        <a:t>No</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sz="1800" kern="1200" dirty="0" smtClean="0">
                          <a:solidFill>
                            <a:schemeClr val="dk1"/>
                          </a:solidFill>
                          <a:effectLst/>
                          <a:latin typeface="+mn-lt"/>
                          <a:ea typeface="+mn-ea"/>
                          <a:cs typeface="+mn-cs"/>
                        </a:rPr>
                        <a:t>What needs to be placed</a:t>
                      </a:r>
                      <a:r>
                        <a:rPr lang="en-AU" sz="1800" kern="1200" baseline="0" dirty="0" smtClean="0">
                          <a:solidFill>
                            <a:schemeClr val="dk1"/>
                          </a:solidFill>
                          <a:effectLst/>
                          <a:latin typeface="+mn-lt"/>
                          <a:ea typeface="+mn-ea"/>
                          <a:cs typeface="+mn-cs"/>
                        </a:rPr>
                        <a:t> before and after the URL?</a:t>
                      </a:r>
                      <a:endParaRPr lang="en-AU" sz="1800" kern="1200" dirty="0" smtClean="0">
                        <a:solidFill>
                          <a:schemeClr val="dk1"/>
                        </a:solidFill>
                        <a:effectLst/>
                        <a:latin typeface="+mn-lt"/>
                        <a:ea typeface="+mn-ea"/>
                        <a:cs typeface="+mn-cs"/>
                      </a:endParaRPr>
                    </a:p>
                  </a:txBody>
                  <a:tcPr/>
                </a:tc>
                <a:tc>
                  <a:txBody>
                    <a:bodyPr/>
                    <a:lstStyle/>
                    <a:p>
                      <a:pPr marL="342900" marR="0" indent="-342900" algn="l" defTabSz="914400" rtl="0" eaLnBrk="1" fontAlgn="auto" latinLnBrk="0" hangingPunct="1">
                        <a:lnSpc>
                          <a:spcPct val="100000"/>
                        </a:lnSpc>
                        <a:spcBef>
                          <a:spcPts val="0"/>
                        </a:spcBef>
                        <a:spcAft>
                          <a:spcPts val="0"/>
                        </a:spcAft>
                        <a:buClrTx/>
                        <a:buSzTx/>
                        <a:buFontTx/>
                        <a:buAutoNum type="alphaLcPeriod"/>
                        <a:tabLst/>
                        <a:defRPr/>
                      </a:pPr>
                      <a:r>
                        <a:rPr lang="en-AU" sz="1800" kern="1200" dirty="0" smtClean="0">
                          <a:solidFill>
                            <a:schemeClr val="dk1"/>
                          </a:solidFill>
                          <a:effectLst/>
                          <a:latin typeface="+mn-lt"/>
                          <a:ea typeface="+mn-ea"/>
                          <a:cs typeface="+mn-cs"/>
                        </a:rPr>
                        <a:t>( )</a:t>
                      </a:r>
                    </a:p>
                    <a:p>
                      <a:pPr marL="342900" marR="0" indent="-342900" algn="l" defTabSz="914400" rtl="0" eaLnBrk="1" fontAlgn="auto" latinLnBrk="0" hangingPunct="1">
                        <a:lnSpc>
                          <a:spcPct val="100000"/>
                        </a:lnSpc>
                        <a:spcBef>
                          <a:spcPts val="0"/>
                        </a:spcBef>
                        <a:spcAft>
                          <a:spcPts val="0"/>
                        </a:spcAft>
                        <a:buClrTx/>
                        <a:buSzTx/>
                        <a:buFontTx/>
                        <a:buAutoNum type="alphaLcPeriod"/>
                        <a:tabLst/>
                        <a:defRPr/>
                      </a:pPr>
                      <a:r>
                        <a:rPr lang="en-AU" sz="1800" kern="1200" dirty="0" smtClean="0">
                          <a:solidFill>
                            <a:schemeClr val="dk1"/>
                          </a:solidFill>
                          <a:effectLst/>
                          <a:latin typeface="+mn-lt"/>
                          <a:ea typeface="+mn-ea"/>
                          <a:cs typeface="+mn-cs"/>
                        </a:rPr>
                        <a:t>&lt; &gt;</a:t>
                      </a:r>
                    </a:p>
                    <a:p>
                      <a:pPr marL="342900" marR="0" indent="-342900" algn="l" defTabSz="914400" rtl="0" eaLnBrk="1" fontAlgn="auto" latinLnBrk="0" hangingPunct="1">
                        <a:lnSpc>
                          <a:spcPct val="100000"/>
                        </a:lnSpc>
                        <a:spcBef>
                          <a:spcPts val="0"/>
                        </a:spcBef>
                        <a:spcAft>
                          <a:spcPts val="0"/>
                        </a:spcAft>
                        <a:buClrTx/>
                        <a:buSzTx/>
                        <a:buFontTx/>
                        <a:buAutoNum type="alphaLcPeriod"/>
                        <a:tabLst/>
                        <a:defRPr/>
                      </a:pPr>
                      <a:r>
                        <a:rPr lang="en-AU" sz="1800" kern="1200" dirty="0" smtClean="0">
                          <a:solidFill>
                            <a:schemeClr val="dk1"/>
                          </a:solidFill>
                          <a:effectLst/>
                          <a:latin typeface="+mn-lt"/>
                          <a:ea typeface="+mn-ea"/>
                          <a:cs typeface="+mn-cs"/>
                        </a:rPr>
                        <a:t>[ </a:t>
                      </a:r>
                      <a:r>
                        <a:rPr lang="en-AU" sz="1800" kern="1200" dirty="0" smtClean="0">
                          <a:solidFill>
                            <a:schemeClr val="dk1"/>
                          </a:solidFill>
                          <a:effectLst/>
                          <a:latin typeface="+mn-lt"/>
                          <a:ea typeface="+mn-ea"/>
                          <a:cs typeface="+mn-cs"/>
                        </a:rPr>
                        <a:t>]</a:t>
                      </a:r>
                      <a:endParaRPr lang="en-AU" sz="1800" kern="1200" dirty="0" smtClean="0">
                        <a:solidFill>
                          <a:schemeClr val="dk1"/>
                        </a:solidFill>
                        <a:effectLst/>
                        <a:latin typeface="+mn-lt"/>
                        <a:ea typeface="+mn-ea"/>
                        <a:cs typeface="+mn-cs"/>
                      </a:endParaRPr>
                    </a:p>
                  </a:txBody>
                  <a:tcPr/>
                </a:tc>
              </a:tr>
              <a:tr h="370840">
                <a:tc gridSpan="2">
                  <a:txBody>
                    <a:bodyPr/>
                    <a:lstStyle/>
                    <a:p>
                      <a:r>
                        <a:rPr lang="en-AU" b="0" dirty="0" smtClean="0"/>
                        <a:t>What is the correct order for a electronic source in a Reference List?</a:t>
                      </a:r>
                    </a:p>
                    <a:p>
                      <a:r>
                        <a:rPr lang="en-AU" b="0" dirty="0" smtClean="0"/>
                        <a:t>Author’s</a:t>
                      </a:r>
                      <a:r>
                        <a:rPr lang="en-AU" b="0" baseline="0" dirty="0" smtClean="0"/>
                        <a:t> first name i</a:t>
                      </a:r>
                      <a:r>
                        <a:rPr lang="en-AU" b="0" dirty="0" smtClean="0"/>
                        <a:t>nitial/year of publication/author’s surname/date viewed</a:t>
                      </a:r>
                      <a:r>
                        <a:rPr lang="en-AU" b="0" baseline="0" dirty="0" smtClean="0"/>
                        <a:t>/</a:t>
                      </a:r>
                      <a:r>
                        <a:rPr lang="en-AU" b="0" i="1" baseline="0" dirty="0" smtClean="0"/>
                        <a:t>title of article or website/</a:t>
                      </a:r>
                      <a:r>
                        <a:rPr lang="en-AU" b="0" i="0" baseline="0" dirty="0" smtClean="0"/>
                        <a:t>&lt;URL&gt;.</a:t>
                      </a:r>
                      <a:endParaRPr lang="en-AU" b="0" i="1" dirty="0"/>
                    </a:p>
                  </a:txBody>
                  <a:tcPr/>
                </a:tc>
                <a:tc hMerge="1">
                  <a:txBody>
                    <a:bodyPr/>
                    <a:lstStyle/>
                    <a:p>
                      <a:endParaRPr lang="en-AU" b="0" dirty="0"/>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145522673"/>
              </p:ext>
            </p:extLst>
          </p:nvPr>
        </p:nvGraphicFramePr>
        <p:xfrm>
          <a:off x="467544" y="4509120"/>
          <a:ext cx="8136904" cy="1185456"/>
        </p:xfrm>
        <a:graphic>
          <a:graphicData uri="http://schemas.openxmlformats.org/drawingml/2006/table">
            <a:tbl>
              <a:tblPr firstRow="1" bandRow="1">
                <a:tableStyleId>{5C22544A-7EE6-4342-B048-85BDC9FD1C3A}</a:tableStyleId>
              </a:tblPr>
              <a:tblGrid>
                <a:gridCol w="8136904"/>
              </a:tblGrid>
              <a:tr h="332432">
                <a:tc>
                  <a:txBody>
                    <a:bodyPr/>
                    <a:lstStyle/>
                    <a:p>
                      <a:pPr algn="ctr"/>
                      <a:r>
                        <a:rPr lang="en-AU" dirty="0" smtClean="0"/>
                        <a:t>Answer</a:t>
                      </a:r>
                      <a:endParaRPr lang="en-AU" dirty="0"/>
                    </a:p>
                  </a:txBody>
                  <a:tcPr/>
                </a:tc>
              </a:tr>
              <a:tr h="81969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b="0" dirty="0" smtClean="0"/>
                        <a:t>Author’s surname/author’s</a:t>
                      </a:r>
                      <a:r>
                        <a:rPr lang="en-AU" b="0" baseline="0" dirty="0" smtClean="0"/>
                        <a:t> first name i</a:t>
                      </a:r>
                      <a:r>
                        <a:rPr lang="en-AU" b="0" dirty="0" smtClean="0"/>
                        <a:t>nitial/year of publication/</a:t>
                      </a:r>
                      <a:r>
                        <a:rPr lang="en-AU" b="0" i="1" baseline="0" dirty="0" smtClean="0"/>
                        <a:t>title of article or website</a:t>
                      </a:r>
                      <a:r>
                        <a:rPr lang="en-AU" b="0" i="0" baseline="0" dirty="0" smtClean="0"/>
                        <a:t>/date viewed/&lt;URL&gt;.</a:t>
                      </a:r>
                      <a:endParaRPr lang="en-AU" dirty="0"/>
                    </a:p>
                  </a:txBody>
                  <a:tcPr/>
                </a:tc>
              </a:tr>
            </a:tbl>
          </a:graphicData>
        </a:graphic>
      </p:graphicFrame>
      <p:sp>
        <p:nvSpPr>
          <p:cNvPr id="6" name="Oval 5"/>
          <p:cNvSpPr/>
          <p:nvPr/>
        </p:nvSpPr>
        <p:spPr>
          <a:xfrm>
            <a:off x="4427984" y="1376772"/>
            <a:ext cx="1035732" cy="396044"/>
          </a:xfrm>
          <a:prstGeom prst="ellipse">
            <a:avLst/>
          </a:prstGeom>
          <a:solidFill>
            <a:schemeClr val="accent2">
              <a:alpha val="31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Oval 6"/>
          <p:cNvSpPr/>
          <p:nvPr/>
        </p:nvSpPr>
        <p:spPr>
          <a:xfrm>
            <a:off x="4427984" y="2996952"/>
            <a:ext cx="1035732" cy="306034"/>
          </a:xfrm>
          <a:prstGeom prst="ellipse">
            <a:avLst/>
          </a:prstGeom>
          <a:solidFill>
            <a:schemeClr val="accent2">
              <a:alpha val="31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Oval 7"/>
          <p:cNvSpPr/>
          <p:nvPr/>
        </p:nvSpPr>
        <p:spPr>
          <a:xfrm>
            <a:off x="4427984" y="2060848"/>
            <a:ext cx="1035732" cy="360040"/>
          </a:xfrm>
          <a:prstGeom prst="ellipse">
            <a:avLst/>
          </a:prstGeom>
          <a:solidFill>
            <a:schemeClr val="accent2">
              <a:alpha val="31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250356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latin typeface="Century Gothic" panose="020B0502020202020204" pitchFamily="34" charset="0"/>
              </a:rPr>
              <a:t>Introduction to referencing</a:t>
            </a:r>
            <a:endParaRPr lang="en-AU" dirty="0">
              <a:latin typeface="Century Gothic" panose="020B050202020202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5687173"/>
              </p:ext>
            </p:extLst>
          </p:nvPr>
        </p:nvGraphicFramePr>
        <p:xfrm>
          <a:off x="457200" y="1600200"/>
          <a:ext cx="8291264" cy="2560320"/>
        </p:xfrm>
        <a:graphic>
          <a:graphicData uri="http://schemas.openxmlformats.org/drawingml/2006/table">
            <a:tbl>
              <a:tblPr bandRow="1">
                <a:tableStyleId>{5C22544A-7EE6-4342-B048-85BDC9FD1C3A}</a:tableStyleId>
              </a:tblPr>
              <a:tblGrid>
                <a:gridCol w="6127878"/>
                <a:gridCol w="2163386"/>
              </a:tblGrid>
              <a:tr h="370840">
                <a:tc>
                  <a:txBody>
                    <a:bodyPr/>
                    <a:lstStyle/>
                    <a:p>
                      <a:r>
                        <a:rPr lang="en-AU" dirty="0" smtClean="0"/>
                        <a:t>1. You</a:t>
                      </a:r>
                      <a:r>
                        <a:rPr lang="en-AU" baseline="0" dirty="0" smtClean="0"/>
                        <a:t> only need to reference direct quotations.</a:t>
                      </a:r>
                    </a:p>
                    <a:p>
                      <a:endParaRPr lang="en-AU" dirty="0"/>
                    </a:p>
                  </a:txBody>
                  <a:tcPr/>
                </a:tc>
                <a:tc>
                  <a:txBody>
                    <a:bodyPr/>
                    <a:lstStyle/>
                    <a:p>
                      <a:r>
                        <a:rPr lang="en-AU" dirty="0" smtClean="0"/>
                        <a:t>True / False</a:t>
                      </a:r>
                      <a:endParaRPr lang="en-AU" dirty="0"/>
                    </a:p>
                  </a:txBody>
                  <a:tcPr/>
                </a:tc>
              </a:tr>
              <a:tr h="370840">
                <a:tc>
                  <a:txBody>
                    <a:bodyPr/>
                    <a:lstStyle/>
                    <a:p>
                      <a:r>
                        <a:rPr lang="en-AU" dirty="0" smtClean="0"/>
                        <a:t>2. You need to reference ideas as well as words.</a:t>
                      </a:r>
                      <a:endParaRPr lang="en-A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dirty="0" smtClean="0"/>
                        <a:t>True / False</a:t>
                      </a:r>
                    </a:p>
                    <a:p>
                      <a:endParaRPr lang="en-AU" dirty="0"/>
                    </a:p>
                  </a:txBody>
                  <a:tcPr/>
                </a:tc>
              </a:tr>
              <a:tr h="370840">
                <a:tc>
                  <a:txBody>
                    <a:bodyPr/>
                    <a:lstStyle/>
                    <a:p>
                      <a:r>
                        <a:rPr lang="en-AU" dirty="0" smtClean="0"/>
                        <a:t>3. Tables</a:t>
                      </a:r>
                      <a:r>
                        <a:rPr lang="en-AU" baseline="0" dirty="0" smtClean="0"/>
                        <a:t> or images don’t need to be referenced.</a:t>
                      </a:r>
                      <a:endParaRPr lang="en-A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dirty="0" smtClean="0"/>
                        <a:t>True / False</a:t>
                      </a:r>
                    </a:p>
                    <a:p>
                      <a:endParaRPr lang="en-AU" dirty="0"/>
                    </a:p>
                  </a:txBody>
                  <a:tcPr/>
                </a:tc>
              </a:tr>
              <a:tr h="370840">
                <a:tc>
                  <a:txBody>
                    <a:bodyPr/>
                    <a:lstStyle/>
                    <a:p>
                      <a:r>
                        <a:rPr lang="en-AU" dirty="0" smtClean="0"/>
                        <a:t>4. A reference only needs to be included in the Reference List.</a:t>
                      </a:r>
                      <a:endParaRPr lang="en-A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dirty="0" smtClean="0"/>
                        <a:t>True / False</a:t>
                      </a:r>
                    </a:p>
                    <a:p>
                      <a:endParaRPr lang="en-AU" dirty="0"/>
                    </a:p>
                  </a:txBody>
                  <a:tcPr/>
                </a:tc>
              </a:tr>
            </a:tbl>
          </a:graphicData>
        </a:graphic>
      </p:graphicFrame>
      <p:sp>
        <p:nvSpPr>
          <p:cNvPr id="3" name="Oval 2"/>
          <p:cNvSpPr/>
          <p:nvPr/>
        </p:nvSpPr>
        <p:spPr>
          <a:xfrm>
            <a:off x="7092280" y="1556792"/>
            <a:ext cx="792088" cy="504056"/>
          </a:xfrm>
          <a:prstGeom prst="ellipse">
            <a:avLst/>
          </a:prstGeom>
          <a:solidFill>
            <a:schemeClr val="accent2">
              <a:alpha val="31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Oval 4"/>
          <p:cNvSpPr/>
          <p:nvPr/>
        </p:nvSpPr>
        <p:spPr>
          <a:xfrm>
            <a:off x="6452592" y="2213248"/>
            <a:ext cx="792088" cy="504056"/>
          </a:xfrm>
          <a:prstGeom prst="ellipse">
            <a:avLst/>
          </a:prstGeom>
          <a:solidFill>
            <a:schemeClr val="accent2">
              <a:alpha val="31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Oval 5"/>
          <p:cNvSpPr/>
          <p:nvPr/>
        </p:nvSpPr>
        <p:spPr>
          <a:xfrm>
            <a:off x="7114661" y="2852936"/>
            <a:ext cx="792088" cy="504056"/>
          </a:xfrm>
          <a:prstGeom prst="ellipse">
            <a:avLst/>
          </a:prstGeom>
          <a:solidFill>
            <a:schemeClr val="accent2">
              <a:alpha val="31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Oval 6"/>
          <p:cNvSpPr/>
          <p:nvPr/>
        </p:nvSpPr>
        <p:spPr>
          <a:xfrm>
            <a:off x="7114661" y="3501008"/>
            <a:ext cx="792088" cy="504056"/>
          </a:xfrm>
          <a:prstGeom prst="ellipse">
            <a:avLst/>
          </a:prstGeom>
          <a:solidFill>
            <a:schemeClr val="accent2">
              <a:alpha val="31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1682978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6" grpId="0" animBg="1"/>
      <p:bldP spid="7"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3"/>
            <a:ext cx="8229600" cy="1152128"/>
          </a:xfrm>
        </p:spPr>
        <p:txBody>
          <a:bodyPr/>
          <a:lstStyle/>
          <a:p>
            <a:r>
              <a:rPr lang="en-AU" dirty="0" smtClean="0">
                <a:latin typeface="Century Gothic" panose="020B0502020202020204" pitchFamily="34" charset="0"/>
              </a:rPr>
              <a:t>Reference List</a:t>
            </a:r>
            <a:endParaRPr lang="en-AU" dirty="0">
              <a:latin typeface="Century Gothic" panose="020B050202020202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67191042"/>
              </p:ext>
            </p:extLst>
          </p:nvPr>
        </p:nvGraphicFramePr>
        <p:xfrm>
          <a:off x="251520" y="1052736"/>
          <a:ext cx="8784976" cy="4901009"/>
        </p:xfrm>
        <a:graphic>
          <a:graphicData uri="http://schemas.openxmlformats.org/drawingml/2006/table">
            <a:tbl>
              <a:tblPr firstRow="1" bandRow="1">
                <a:tableStyleId>{5C22544A-7EE6-4342-B048-85BDC9FD1C3A}</a:tableStyleId>
              </a:tblPr>
              <a:tblGrid>
                <a:gridCol w="8784976"/>
              </a:tblGrid>
              <a:tr h="361295">
                <a:tc>
                  <a:txBody>
                    <a:bodyPr/>
                    <a:lstStyle/>
                    <a:p>
                      <a:r>
                        <a:rPr lang="en-AU" dirty="0" smtClean="0"/>
                        <a:t>Correct the errors</a:t>
                      </a:r>
                      <a:r>
                        <a:rPr lang="en-AU" baseline="0" dirty="0" smtClean="0"/>
                        <a:t> in this Reference List. There are 8 errors.</a:t>
                      </a:r>
                      <a:endParaRPr lang="en-AU" dirty="0"/>
                    </a:p>
                  </a:txBody>
                  <a:tcPr/>
                </a:tc>
              </a:tr>
              <a:tr h="4535249">
                <a:tc>
                  <a:txBody>
                    <a:bodyPr/>
                    <a:lstStyle/>
                    <a:p>
                      <a:r>
                        <a:rPr lang="en-US" sz="1800" kern="1200" dirty="0" smtClean="0">
                          <a:solidFill>
                            <a:schemeClr val="dk1"/>
                          </a:solidFill>
                          <a:effectLst/>
                          <a:latin typeface="+mn-lt"/>
                          <a:ea typeface="+mn-ea"/>
                          <a:cs typeface="+mn-cs"/>
                        </a:rPr>
                        <a:t>Anderson, LW &amp; </a:t>
                      </a:r>
                      <a:r>
                        <a:rPr lang="en-US" sz="1800" kern="1200" dirty="0" err="1" smtClean="0">
                          <a:solidFill>
                            <a:schemeClr val="dk1"/>
                          </a:solidFill>
                          <a:effectLst/>
                          <a:latin typeface="+mn-lt"/>
                          <a:ea typeface="+mn-ea"/>
                          <a:cs typeface="+mn-cs"/>
                        </a:rPr>
                        <a:t>Krathwohl</a:t>
                      </a:r>
                      <a:r>
                        <a:rPr lang="en-US" sz="1800" kern="1200" dirty="0" smtClean="0">
                          <a:solidFill>
                            <a:schemeClr val="dk1"/>
                          </a:solidFill>
                          <a:effectLst/>
                          <a:latin typeface="+mn-lt"/>
                          <a:ea typeface="+mn-ea"/>
                          <a:cs typeface="+mn-cs"/>
                        </a:rPr>
                        <a:t>, DR (</a:t>
                      </a:r>
                      <a:r>
                        <a:rPr lang="en-US" sz="1800" kern="1200" dirty="0" err="1" smtClean="0">
                          <a:solidFill>
                            <a:schemeClr val="dk1"/>
                          </a:solidFill>
                          <a:effectLst/>
                          <a:latin typeface="+mn-lt"/>
                          <a:ea typeface="+mn-ea"/>
                          <a:cs typeface="+mn-cs"/>
                        </a:rPr>
                        <a:t>eds</a:t>
                      </a:r>
                      <a:r>
                        <a:rPr lang="en-US" sz="1800" kern="1200" dirty="0" smtClean="0">
                          <a:solidFill>
                            <a:schemeClr val="dk1"/>
                          </a:solidFill>
                          <a:effectLst/>
                          <a:latin typeface="+mn-lt"/>
                          <a:ea typeface="+mn-ea"/>
                          <a:cs typeface="+mn-cs"/>
                        </a:rPr>
                        <a:t>) 2001, </a:t>
                      </a:r>
                      <a:r>
                        <a:rPr lang="en-US" sz="1800" i="1" kern="1200" dirty="0" smtClean="0">
                          <a:solidFill>
                            <a:schemeClr val="dk1"/>
                          </a:solidFill>
                          <a:effectLst/>
                          <a:latin typeface="+mn-lt"/>
                          <a:ea typeface="+mn-ea"/>
                          <a:cs typeface="+mn-cs"/>
                        </a:rPr>
                        <a:t>A taxonomy for learning, teaching, and assessing: a revision of Bloom's taxonomy of educational objectives</a:t>
                      </a:r>
                      <a:r>
                        <a:rPr lang="en-US" sz="1800" kern="1200" dirty="0" smtClean="0">
                          <a:solidFill>
                            <a:schemeClr val="dk1"/>
                          </a:solidFill>
                          <a:effectLst/>
                          <a:latin typeface="+mn-lt"/>
                          <a:ea typeface="+mn-ea"/>
                          <a:cs typeface="+mn-cs"/>
                        </a:rPr>
                        <a:t>, Longman, New York</a:t>
                      </a:r>
                      <a:endParaRPr lang="en-AU" sz="1800" kern="1200" dirty="0" smtClean="0">
                        <a:solidFill>
                          <a:schemeClr val="dk1"/>
                        </a:solidFill>
                        <a:effectLst/>
                        <a:latin typeface="+mn-lt"/>
                        <a:ea typeface="+mn-ea"/>
                        <a:cs typeface="+mn-cs"/>
                      </a:endParaRPr>
                    </a:p>
                    <a:p>
                      <a:r>
                        <a:rPr lang="en-US" sz="1800" kern="1200" dirty="0" smtClean="0">
                          <a:solidFill>
                            <a:schemeClr val="dk1"/>
                          </a:solidFill>
                          <a:effectLst/>
                          <a:latin typeface="+mn-lt"/>
                          <a:ea typeface="+mn-ea"/>
                          <a:cs typeface="+mn-cs"/>
                        </a:rPr>
                        <a:t> </a:t>
                      </a:r>
                      <a:endParaRPr lang="en-AU" sz="1800" kern="1200" dirty="0" smtClean="0">
                        <a:solidFill>
                          <a:schemeClr val="dk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effectLst/>
                          <a:latin typeface="+mn-lt"/>
                          <a:ea typeface="+mn-ea"/>
                          <a:cs typeface="+mn-cs"/>
                        </a:rPr>
                        <a:t>Dillon JT, </a:t>
                      </a:r>
                      <a:r>
                        <a:rPr lang="en-US" sz="1800" i="1" kern="1200" dirty="0" smtClean="0">
                          <a:solidFill>
                            <a:schemeClr val="dk1"/>
                          </a:solidFill>
                          <a:effectLst/>
                          <a:latin typeface="+mn-lt"/>
                          <a:ea typeface="+mn-ea"/>
                          <a:cs typeface="+mn-cs"/>
                        </a:rPr>
                        <a:t>Questioning and Teaching: A manual of practice, </a:t>
                      </a:r>
                      <a:r>
                        <a:rPr lang="en-US" sz="1800" kern="1200" dirty="0" err="1" smtClean="0">
                          <a:solidFill>
                            <a:schemeClr val="dk1"/>
                          </a:solidFill>
                          <a:effectLst/>
                          <a:latin typeface="+mn-lt"/>
                          <a:ea typeface="+mn-ea"/>
                          <a:cs typeface="+mn-cs"/>
                        </a:rPr>
                        <a:t>Croom</a:t>
                      </a:r>
                      <a:r>
                        <a:rPr lang="en-US" sz="1800" kern="1200" dirty="0" smtClean="0">
                          <a:solidFill>
                            <a:schemeClr val="dk1"/>
                          </a:solidFill>
                          <a:effectLst/>
                          <a:latin typeface="+mn-lt"/>
                          <a:ea typeface="+mn-ea"/>
                          <a:cs typeface="+mn-cs"/>
                        </a:rPr>
                        <a:t> Helm, London. 1988.</a:t>
                      </a:r>
                      <a:endParaRPr lang="en-AU" sz="1800" kern="1200" dirty="0" smtClean="0">
                        <a:solidFill>
                          <a:schemeClr val="dk1"/>
                        </a:solidFill>
                        <a:effectLst/>
                        <a:latin typeface="+mn-lt"/>
                        <a:ea typeface="+mn-ea"/>
                        <a:cs typeface="+mn-cs"/>
                      </a:endParaRPr>
                    </a:p>
                    <a:p>
                      <a:endParaRPr lang="en-US" sz="1800" kern="1200" dirty="0" smtClean="0">
                        <a:solidFill>
                          <a:schemeClr val="dk1"/>
                        </a:solidFill>
                        <a:effectLst/>
                        <a:latin typeface="+mn-lt"/>
                        <a:ea typeface="+mn-ea"/>
                        <a:cs typeface="+mn-cs"/>
                      </a:endParaRPr>
                    </a:p>
                    <a:p>
                      <a:r>
                        <a:rPr lang="en-US" sz="1800" kern="1200" dirty="0" smtClean="0">
                          <a:solidFill>
                            <a:schemeClr val="dk1"/>
                          </a:solidFill>
                          <a:effectLst/>
                          <a:latin typeface="+mn-lt"/>
                          <a:ea typeface="+mn-ea"/>
                          <a:cs typeface="+mn-cs"/>
                        </a:rPr>
                        <a:t>Bloom, B, </a:t>
                      </a:r>
                      <a:r>
                        <a:rPr lang="en-US" sz="1800" kern="1200" dirty="0" err="1" smtClean="0">
                          <a:solidFill>
                            <a:schemeClr val="dk1"/>
                          </a:solidFill>
                          <a:effectLst/>
                          <a:latin typeface="+mn-lt"/>
                          <a:ea typeface="+mn-ea"/>
                          <a:cs typeface="+mn-cs"/>
                        </a:rPr>
                        <a:t>Englehart</a:t>
                      </a:r>
                      <a:r>
                        <a:rPr lang="en-US" sz="1800" kern="1200" dirty="0" smtClean="0">
                          <a:solidFill>
                            <a:schemeClr val="dk1"/>
                          </a:solidFill>
                          <a:effectLst/>
                          <a:latin typeface="+mn-lt"/>
                          <a:ea typeface="+mn-ea"/>
                          <a:cs typeface="+mn-cs"/>
                        </a:rPr>
                        <a:t>, M, </a:t>
                      </a:r>
                      <a:r>
                        <a:rPr lang="en-US" sz="1800" kern="1200" dirty="0" err="1" smtClean="0">
                          <a:solidFill>
                            <a:schemeClr val="dk1"/>
                          </a:solidFill>
                          <a:effectLst/>
                          <a:latin typeface="+mn-lt"/>
                          <a:ea typeface="+mn-ea"/>
                          <a:cs typeface="+mn-cs"/>
                        </a:rPr>
                        <a:t>Furst</a:t>
                      </a:r>
                      <a:r>
                        <a:rPr lang="en-US" sz="1800" kern="1200" dirty="0" smtClean="0">
                          <a:solidFill>
                            <a:schemeClr val="dk1"/>
                          </a:solidFill>
                          <a:effectLst/>
                          <a:latin typeface="+mn-lt"/>
                          <a:ea typeface="+mn-ea"/>
                          <a:cs typeface="+mn-cs"/>
                        </a:rPr>
                        <a:t>, E, Hill, W &amp; </a:t>
                      </a:r>
                      <a:r>
                        <a:rPr lang="en-US" sz="1800" kern="1200" dirty="0" err="1" smtClean="0">
                          <a:solidFill>
                            <a:schemeClr val="dk1"/>
                          </a:solidFill>
                          <a:effectLst/>
                          <a:latin typeface="+mn-lt"/>
                          <a:ea typeface="+mn-ea"/>
                          <a:cs typeface="+mn-cs"/>
                        </a:rPr>
                        <a:t>Krathwohl</a:t>
                      </a:r>
                      <a:r>
                        <a:rPr lang="en-US" sz="1800" kern="1200" dirty="0" smtClean="0">
                          <a:solidFill>
                            <a:schemeClr val="dk1"/>
                          </a:solidFill>
                          <a:effectLst/>
                          <a:latin typeface="+mn-lt"/>
                          <a:ea typeface="+mn-ea"/>
                          <a:cs typeface="+mn-cs"/>
                        </a:rPr>
                        <a:t> et</a:t>
                      </a:r>
                      <a:r>
                        <a:rPr lang="en-US" sz="1800" kern="1200" baseline="0" dirty="0" smtClean="0">
                          <a:solidFill>
                            <a:schemeClr val="dk1"/>
                          </a:solidFill>
                          <a:effectLst/>
                          <a:latin typeface="+mn-lt"/>
                          <a:ea typeface="+mn-ea"/>
                          <a:cs typeface="+mn-cs"/>
                        </a:rPr>
                        <a:t> al.</a:t>
                      </a:r>
                      <a:r>
                        <a:rPr lang="en-US" sz="1800" kern="1200" dirty="0" smtClean="0">
                          <a:solidFill>
                            <a:schemeClr val="dk1"/>
                          </a:solidFill>
                          <a:effectLst/>
                          <a:latin typeface="+mn-lt"/>
                          <a:ea typeface="+mn-ea"/>
                          <a:cs typeface="+mn-cs"/>
                        </a:rPr>
                        <a:t>, D 1956, </a:t>
                      </a:r>
                      <a:r>
                        <a:rPr lang="en-US" sz="1800" i="1" kern="1200" dirty="0" smtClean="0">
                          <a:solidFill>
                            <a:schemeClr val="dk1"/>
                          </a:solidFill>
                          <a:effectLst/>
                          <a:latin typeface="+mn-lt"/>
                          <a:ea typeface="+mn-ea"/>
                          <a:cs typeface="+mn-cs"/>
                        </a:rPr>
                        <a:t>Taxonomy of Educational Objectives: the classification of educational goals. Handbook I: Cognitive Domain</a:t>
                      </a:r>
                      <a:r>
                        <a:rPr lang="en-US" sz="1800" kern="1200" dirty="0" smtClean="0">
                          <a:solidFill>
                            <a:schemeClr val="dk1"/>
                          </a:solidFill>
                          <a:effectLst/>
                          <a:latin typeface="+mn-lt"/>
                          <a:ea typeface="+mn-ea"/>
                          <a:cs typeface="+mn-cs"/>
                        </a:rPr>
                        <a:t>, David McKay, New York.</a:t>
                      </a:r>
                      <a:endParaRPr lang="en-AU" sz="1800" kern="1200" dirty="0" smtClean="0">
                        <a:solidFill>
                          <a:schemeClr val="dk1"/>
                        </a:solidFill>
                        <a:effectLst/>
                        <a:latin typeface="+mn-lt"/>
                        <a:ea typeface="+mn-ea"/>
                        <a:cs typeface="+mn-cs"/>
                      </a:endParaRPr>
                    </a:p>
                    <a:p>
                      <a:r>
                        <a:rPr lang="en-US" sz="1800" kern="1200" dirty="0" smtClean="0">
                          <a:solidFill>
                            <a:schemeClr val="dk1"/>
                          </a:solidFill>
                          <a:effectLst/>
                          <a:latin typeface="+mn-lt"/>
                          <a:ea typeface="+mn-ea"/>
                          <a:cs typeface="+mn-cs"/>
                        </a:rPr>
                        <a:t> </a:t>
                      </a:r>
                      <a:endParaRPr lang="en-AU" sz="1800" kern="1200" dirty="0" smtClean="0">
                        <a:solidFill>
                          <a:schemeClr val="dk1"/>
                        </a:solidFill>
                        <a:effectLst/>
                        <a:latin typeface="+mn-lt"/>
                        <a:ea typeface="+mn-ea"/>
                        <a:cs typeface="+mn-cs"/>
                      </a:endParaRPr>
                    </a:p>
                    <a:p>
                      <a:r>
                        <a:rPr lang="en-US" sz="1800" kern="1200" dirty="0" smtClean="0">
                          <a:solidFill>
                            <a:schemeClr val="dk1"/>
                          </a:solidFill>
                          <a:effectLst/>
                          <a:latin typeface="+mn-lt"/>
                          <a:ea typeface="+mn-ea"/>
                          <a:cs typeface="+mn-cs"/>
                        </a:rPr>
                        <a:t>Jones, C. 2005, Assessment for Learning, Learning and Skills Development Agency, London.</a:t>
                      </a:r>
                      <a:endParaRPr lang="en-AU" sz="1800" kern="1200" dirty="0" smtClean="0">
                        <a:solidFill>
                          <a:schemeClr val="dk1"/>
                        </a:solidFill>
                        <a:effectLst/>
                        <a:latin typeface="+mn-lt"/>
                        <a:ea typeface="+mn-ea"/>
                        <a:cs typeface="+mn-cs"/>
                      </a:endParaRPr>
                    </a:p>
                    <a:p>
                      <a:r>
                        <a:rPr lang="en-US" sz="1800" kern="1200" dirty="0" smtClean="0">
                          <a:solidFill>
                            <a:schemeClr val="dk1"/>
                          </a:solidFill>
                          <a:effectLst/>
                          <a:latin typeface="+mn-lt"/>
                          <a:ea typeface="+mn-ea"/>
                          <a:cs typeface="+mn-cs"/>
                        </a:rPr>
                        <a:t> </a:t>
                      </a:r>
                      <a:endParaRPr lang="en-AU" sz="1800" kern="1200" dirty="0" smtClean="0">
                        <a:solidFill>
                          <a:schemeClr val="dk1"/>
                        </a:solidFill>
                        <a:effectLst/>
                        <a:latin typeface="+mn-lt"/>
                        <a:ea typeface="+mn-ea"/>
                        <a:cs typeface="+mn-cs"/>
                      </a:endParaRPr>
                    </a:p>
                    <a:p>
                      <a:r>
                        <a:rPr lang="en-US" sz="1800" kern="1200" dirty="0" smtClean="0">
                          <a:solidFill>
                            <a:schemeClr val="dk1"/>
                          </a:solidFill>
                          <a:effectLst/>
                          <a:latin typeface="+mn-lt"/>
                          <a:ea typeface="+mn-ea"/>
                          <a:cs typeface="+mn-cs"/>
                        </a:rPr>
                        <a:t>M. Neal 2011. ‘Engaging Students through Effective Questions’, </a:t>
                      </a:r>
                      <a:r>
                        <a:rPr lang="en-US" sz="1800" i="1" kern="1200" dirty="0" smtClean="0">
                          <a:solidFill>
                            <a:schemeClr val="dk1"/>
                          </a:solidFill>
                          <a:effectLst/>
                          <a:latin typeface="+mn-lt"/>
                          <a:ea typeface="+mn-ea"/>
                          <a:cs typeface="+mn-cs"/>
                        </a:rPr>
                        <a:t>Education Canada</a:t>
                      </a:r>
                      <a:r>
                        <a:rPr lang="en-US" sz="1800" kern="1200" dirty="0" smtClean="0">
                          <a:solidFill>
                            <a:schemeClr val="dk1"/>
                          </a:solidFill>
                          <a:effectLst/>
                          <a:latin typeface="+mn-lt"/>
                          <a:ea typeface="+mn-ea"/>
                          <a:cs typeface="+mn-cs"/>
                        </a:rPr>
                        <a:t>, vol. 51, no.1, p.1.</a:t>
                      </a:r>
                      <a:endParaRPr lang="en-AU" sz="1800" kern="1200" dirty="0" smtClean="0">
                        <a:solidFill>
                          <a:schemeClr val="dk1"/>
                        </a:solidFill>
                        <a:effectLst/>
                        <a:latin typeface="+mn-lt"/>
                        <a:ea typeface="+mn-ea"/>
                        <a:cs typeface="+mn-cs"/>
                      </a:endParaRPr>
                    </a:p>
                    <a:p>
                      <a:r>
                        <a:rPr lang="en-US" sz="1800" kern="1200" dirty="0" smtClean="0">
                          <a:solidFill>
                            <a:schemeClr val="dk1"/>
                          </a:solidFill>
                          <a:effectLst/>
                          <a:latin typeface="+mn-lt"/>
                          <a:ea typeface="+mn-ea"/>
                          <a:cs typeface="+mn-cs"/>
                        </a:rPr>
                        <a:t> </a:t>
                      </a:r>
                      <a:endParaRPr lang="en-AU" sz="1800" kern="1200" dirty="0" smtClean="0">
                        <a:solidFill>
                          <a:schemeClr val="dk1"/>
                        </a:solidFill>
                        <a:effectLst/>
                        <a:latin typeface="+mn-lt"/>
                        <a:ea typeface="+mn-ea"/>
                        <a:cs typeface="+mn-cs"/>
                      </a:endParaRPr>
                    </a:p>
                    <a:p>
                      <a:r>
                        <a:rPr lang="en-AU" sz="1800" kern="1200" dirty="0" err="1" smtClean="0">
                          <a:solidFill>
                            <a:schemeClr val="dk1"/>
                          </a:solidFill>
                          <a:effectLst/>
                          <a:latin typeface="+mn-lt"/>
                          <a:ea typeface="+mn-ea"/>
                          <a:cs typeface="+mn-cs"/>
                        </a:rPr>
                        <a:t>Lanius</a:t>
                      </a:r>
                      <a:r>
                        <a:rPr lang="en-AU" sz="1800" kern="1200" dirty="0" smtClean="0">
                          <a:solidFill>
                            <a:schemeClr val="dk1"/>
                          </a:solidFill>
                          <a:effectLst/>
                          <a:latin typeface="+mn-lt"/>
                          <a:ea typeface="+mn-ea"/>
                          <a:cs typeface="+mn-cs"/>
                        </a:rPr>
                        <a:t>, C 2008, </a:t>
                      </a:r>
                      <a:r>
                        <a:rPr lang="en-AU" sz="1800" i="1" kern="1200" dirty="0" smtClean="0">
                          <a:solidFill>
                            <a:schemeClr val="dk1"/>
                          </a:solidFill>
                          <a:effectLst/>
                          <a:latin typeface="+mn-lt"/>
                          <a:ea typeface="+mn-ea"/>
                          <a:cs typeface="+mn-cs"/>
                        </a:rPr>
                        <a:t>Making a Fractal: The </a:t>
                      </a:r>
                      <a:r>
                        <a:rPr lang="en-AU" sz="1800" i="1" kern="1200" dirty="0" err="1" smtClean="0">
                          <a:solidFill>
                            <a:schemeClr val="dk1"/>
                          </a:solidFill>
                          <a:effectLst/>
                          <a:latin typeface="+mn-lt"/>
                          <a:ea typeface="+mn-ea"/>
                          <a:cs typeface="+mn-cs"/>
                        </a:rPr>
                        <a:t>Sierpinski</a:t>
                      </a:r>
                      <a:r>
                        <a:rPr lang="en-AU" sz="1800" i="1" kern="1200" dirty="0" smtClean="0">
                          <a:solidFill>
                            <a:schemeClr val="dk1"/>
                          </a:solidFill>
                          <a:effectLst/>
                          <a:latin typeface="+mn-lt"/>
                          <a:ea typeface="+mn-ea"/>
                          <a:cs typeface="+mn-cs"/>
                        </a:rPr>
                        <a:t> Triangle</a:t>
                      </a:r>
                      <a:r>
                        <a:rPr lang="en-AU" sz="1800" kern="1200" dirty="0" smtClean="0">
                          <a:solidFill>
                            <a:schemeClr val="dk1"/>
                          </a:solidFill>
                          <a:effectLst/>
                          <a:latin typeface="+mn-lt"/>
                          <a:ea typeface="+mn-ea"/>
                          <a:cs typeface="+mn-cs"/>
                        </a:rPr>
                        <a:t>, accessed, &lt;http://math.rice.edu/~lanius/fractals/&gt;.</a:t>
                      </a:r>
                      <a:endParaRPr lang="en-AU" sz="1800" kern="1200" dirty="0">
                        <a:solidFill>
                          <a:schemeClr val="dk1"/>
                        </a:solidFill>
                        <a:effectLst/>
                        <a:latin typeface="+mn-lt"/>
                        <a:ea typeface="+mn-ea"/>
                        <a:cs typeface="+mn-cs"/>
                      </a:endParaRPr>
                    </a:p>
                  </a:txBody>
                  <a:tcPr/>
                </a:tc>
              </a:tr>
            </a:tbl>
          </a:graphicData>
        </a:graphic>
      </p:graphicFrame>
    </p:spTree>
    <p:extLst>
      <p:ext uri="{BB962C8B-B14F-4D97-AF65-F5344CB8AC3E}">
        <p14:creationId xmlns:p14="http://schemas.microsoft.com/office/powerpoint/2010/main" val="387736633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3"/>
            <a:ext cx="8229600" cy="1152128"/>
          </a:xfrm>
        </p:spPr>
        <p:txBody>
          <a:bodyPr/>
          <a:lstStyle/>
          <a:p>
            <a:r>
              <a:rPr lang="en-AU" dirty="0" smtClean="0">
                <a:latin typeface="Century Gothic" panose="020B0502020202020204" pitchFamily="34" charset="0"/>
              </a:rPr>
              <a:t>Reference List</a:t>
            </a:r>
            <a:endParaRPr lang="en-AU" dirty="0">
              <a:latin typeface="Century Gothic" panose="020B050202020202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57034514"/>
              </p:ext>
            </p:extLst>
          </p:nvPr>
        </p:nvGraphicFramePr>
        <p:xfrm>
          <a:off x="251520" y="1052736"/>
          <a:ext cx="8784976" cy="4901009"/>
        </p:xfrm>
        <a:graphic>
          <a:graphicData uri="http://schemas.openxmlformats.org/drawingml/2006/table">
            <a:tbl>
              <a:tblPr firstRow="1" bandRow="1">
                <a:tableStyleId>{5C22544A-7EE6-4342-B048-85BDC9FD1C3A}</a:tableStyleId>
              </a:tblPr>
              <a:tblGrid>
                <a:gridCol w="8784976"/>
              </a:tblGrid>
              <a:tr h="361295">
                <a:tc>
                  <a:txBody>
                    <a:bodyPr/>
                    <a:lstStyle/>
                    <a:p>
                      <a:r>
                        <a:rPr lang="en-AU" dirty="0" smtClean="0"/>
                        <a:t>Answers:</a:t>
                      </a:r>
                      <a:endParaRPr lang="en-AU" dirty="0"/>
                    </a:p>
                  </a:txBody>
                  <a:tcPr/>
                </a:tc>
              </a:tr>
              <a:tr h="4535249">
                <a:tc>
                  <a:txBody>
                    <a:bodyPr/>
                    <a:lstStyle/>
                    <a:p>
                      <a:r>
                        <a:rPr lang="en-US" sz="1800" kern="1200" dirty="0" smtClean="0">
                          <a:solidFill>
                            <a:schemeClr val="dk1"/>
                          </a:solidFill>
                          <a:effectLst/>
                          <a:latin typeface="+mn-lt"/>
                          <a:ea typeface="+mn-ea"/>
                          <a:cs typeface="+mn-cs"/>
                        </a:rPr>
                        <a:t>Anderson, LW &amp; </a:t>
                      </a:r>
                      <a:r>
                        <a:rPr lang="en-US" sz="1800" kern="1200" dirty="0" err="1" smtClean="0">
                          <a:solidFill>
                            <a:schemeClr val="dk1"/>
                          </a:solidFill>
                          <a:effectLst/>
                          <a:latin typeface="+mn-lt"/>
                          <a:ea typeface="+mn-ea"/>
                          <a:cs typeface="+mn-cs"/>
                        </a:rPr>
                        <a:t>Krathwohl</a:t>
                      </a:r>
                      <a:r>
                        <a:rPr lang="en-US" sz="1800" kern="1200" dirty="0" smtClean="0">
                          <a:solidFill>
                            <a:schemeClr val="dk1"/>
                          </a:solidFill>
                          <a:effectLst/>
                          <a:latin typeface="+mn-lt"/>
                          <a:ea typeface="+mn-ea"/>
                          <a:cs typeface="+mn-cs"/>
                        </a:rPr>
                        <a:t>, DR (</a:t>
                      </a:r>
                      <a:r>
                        <a:rPr lang="en-US" sz="1800" kern="1200" dirty="0" err="1" smtClean="0">
                          <a:solidFill>
                            <a:schemeClr val="dk1"/>
                          </a:solidFill>
                          <a:effectLst/>
                          <a:latin typeface="+mn-lt"/>
                          <a:ea typeface="+mn-ea"/>
                          <a:cs typeface="+mn-cs"/>
                        </a:rPr>
                        <a:t>eds</a:t>
                      </a:r>
                      <a:r>
                        <a:rPr lang="en-US" sz="1800" kern="1200" dirty="0" smtClean="0">
                          <a:solidFill>
                            <a:schemeClr val="dk1"/>
                          </a:solidFill>
                          <a:effectLst/>
                          <a:latin typeface="+mn-lt"/>
                          <a:ea typeface="+mn-ea"/>
                          <a:cs typeface="+mn-cs"/>
                        </a:rPr>
                        <a:t>) 2001, </a:t>
                      </a:r>
                      <a:r>
                        <a:rPr lang="en-US" sz="1800" i="1" kern="1200" dirty="0" smtClean="0">
                          <a:solidFill>
                            <a:schemeClr val="dk1"/>
                          </a:solidFill>
                          <a:effectLst/>
                          <a:latin typeface="+mn-lt"/>
                          <a:ea typeface="+mn-ea"/>
                          <a:cs typeface="+mn-cs"/>
                        </a:rPr>
                        <a:t>A taxonomy for learning, teaching, and assessing: a revision of Bloom's taxonomy of educational objectives</a:t>
                      </a:r>
                      <a:r>
                        <a:rPr lang="en-US" sz="1800" kern="1200" dirty="0" smtClean="0">
                          <a:solidFill>
                            <a:schemeClr val="dk1"/>
                          </a:solidFill>
                          <a:effectLst/>
                          <a:latin typeface="+mn-lt"/>
                          <a:ea typeface="+mn-ea"/>
                          <a:cs typeface="+mn-cs"/>
                        </a:rPr>
                        <a:t>, Longman, New </a:t>
                      </a:r>
                      <a:r>
                        <a:rPr lang="en-US" sz="1800" kern="1200" dirty="0" smtClean="0">
                          <a:solidFill>
                            <a:schemeClr val="dk1"/>
                          </a:solidFill>
                          <a:effectLst/>
                          <a:latin typeface="+mn-lt"/>
                          <a:ea typeface="+mn-ea"/>
                          <a:cs typeface="+mn-cs"/>
                        </a:rPr>
                        <a:t>York</a:t>
                      </a:r>
                      <a:endParaRPr lang="en-AU" sz="1800" kern="1200" dirty="0" smtClean="0">
                        <a:solidFill>
                          <a:schemeClr val="dk1"/>
                        </a:solidFill>
                        <a:effectLst/>
                        <a:latin typeface="+mn-lt"/>
                        <a:ea typeface="+mn-ea"/>
                        <a:cs typeface="+mn-cs"/>
                      </a:endParaRPr>
                    </a:p>
                    <a:p>
                      <a:r>
                        <a:rPr lang="en-US" sz="1800" kern="1200" dirty="0" smtClean="0">
                          <a:solidFill>
                            <a:schemeClr val="dk1"/>
                          </a:solidFill>
                          <a:effectLst/>
                          <a:latin typeface="+mn-lt"/>
                          <a:ea typeface="+mn-ea"/>
                          <a:cs typeface="+mn-cs"/>
                        </a:rPr>
                        <a:t> </a:t>
                      </a:r>
                      <a:endParaRPr lang="en-AU" sz="1800" kern="1200" dirty="0" smtClean="0">
                        <a:solidFill>
                          <a:schemeClr val="dk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effectLst/>
                          <a:latin typeface="+mn-lt"/>
                          <a:ea typeface="+mn-ea"/>
                          <a:cs typeface="+mn-cs"/>
                        </a:rPr>
                        <a:t>Dillon JT, </a:t>
                      </a:r>
                      <a:r>
                        <a:rPr lang="en-US" sz="1800" i="1" kern="1200" dirty="0" smtClean="0">
                          <a:solidFill>
                            <a:schemeClr val="dk1"/>
                          </a:solidFill>
                          <a:effectLst/>
                          <a:latin typeface="+mn-lt"/>
                          <a:ea typeface="+mn-ea"/>
                          <a:cs typeface="+mn-cs"/>
                        </a:rPr>
                        <a:t>Questioning and Teaching: A manual of practice, </a:t>
                      </a:r>
                      <a:r>
                        <a:rPr lang="en-US" sz="1800" kern="1200" dirty="0" err="1" smtClean="0">
                          <a:solidFill>
                            <a:schemeClr val="dk1"/>
                          </a:solidFill>
                          <a:effectLst/>
                          <a:latin typeface="+mn-lt"/>
                          <a:ea typeface="+mn-ea"/>
                          <a:cs typeface="+mn-cs"/>
                        </a:rPr>
                        <a:t>Croom</a:t>
                      </a:r>
                      <a:r>
                        <a:rPr lang="en-US" sz="1800" kern="1200" dirty="0" smtClean="0">
                          <a:solidFill>
                            <a:schemeClr val="dk1"/>
                          </a:solidFill>
                          <a:effectLst/>
                          <a:latin typeface="+mn-lt"/>
                          <a:ea typeface="+mn-ea"/>
                          <a:cs typeface="+mn-cs"/>
                        </a:rPr>
                        <a:t> Helm, London. 1988.</a:t>
                      </a:r>
                      <a:endParaRPr lang="en-AU" sz="1800" kern="1200" dirty="0" smtClean="0">
                        <a:solidFill>
                          <a:schemeClr val="dk1"/>
                        </a:solidFill>
                        <a:effectLst/>
                        <a:latin typeface="+mn-lt"/>
                        <a:ea typeface="+mn-ea"/>
                        <a:cs typeface="+mn-cs"/>
                      </a:endParaRPr>
                    </a:p>
                    <a:p>
                      <a:endParaRPr lang="en-US" sz="1800" kern="1200" dirty="0" smtClean="0">
                        <a:solidFill>
                          <a:schemeClr val="dk1"/>
                        </a:solidFill>
                        <a:effectLst/>
                        <a:latin typeface="+mn-lt"/>
                        <a:ea typeface="+mn-ea"/>
                        <a:cs typeface="+mn-cs"/>
                      </a:endParaRPr>
                    </a:p>
                    <a:p>
                      <a:r>
                        <a:rPr lang="en-US" sz="1800" kern="1200" dirty="0" smtClean="0">
                          <a:solidFill>
                            <a:schemeClr val="dk1"/>
                          </a:solidFill>
                          <a:effectLst/>
                          <a:latin typeface="+mn-lt"/>
                          <a:ea typeface="+mn-ea"/>
                          <a:cs typeface="+mn-cs"/>
                        </a:rPr>
                        <a:t>Bloom, B, </a:t>
                      </a:r>
                      <a:r>
                        <a:rPr lang="en-US" sz="1800" kern="1200" dirty="0" err="1" smtClean="0">
                          <a:solidFill>
                            <a:schemeClr val="dk1"/>
                          </a:solidFill>
                          <a:effectLst/>
                          <a:latin typeface="+mn-lt"/>
                          <a:ea typeface="+mn-ea"/>
                          <a:cs typeface="+mn-cs"/>
                        </a:rPr>
                        <a:t>Englehart</a:t>
                      </a:r>
                      <a:r>
                        <a:rPr lang="en-US" sz="1800" kern="1200" dirty="0" smtClean="0">
                          <a:solidFill>
                            <a:schemeClr val="dk1"/>
                          </a:solidFill>
                          <a:effectLst/>
                          <a:latin typeface="+mn-lt"/>
                          <a:ea typeface="+mn-ea"/>
                          <a:cs typeface="+mn-cs"/>
                        </a:rPr>
                        <a:t>, M, </a:t>
                      </a:r>
                      <a:r>
                        <a:rPr lang="en-US" sz="1800" kern="1200" dirty="0" err="1" smtClean="0">
                          <a:solidFill>
                            <a:schemeClr val="dk1"/>
                          </a:solidFill>
                          <a:effectLst/>
                          <a:latin typeface="+mn-lt"/>
                          <a:ea typeface="+mn-ea"/>
                          <a:cs typeface="+mn-cs"/>
                        </a:rPr>
                        <a:t>Furst</a:t>
                      </a:r>
                      <a:r>
                        <a:rPr lang="en-US" sz="1800" kern="1200" dirty="0" smtClean="0">
                          <a:solidFill>
                            <a:schemeClr val="dk1"/>
                          </a:solidFill>
                          <a:effectLst/>
                          <a:latin typeface="+mn-lt"/>
                          <a:ea typeface="+mn-ea"/>
                          <a:cs typeface="+mn-cs"/>
                        </a:rPr>
                        <a:t>, E, Hill, W &amp; </a:t>
                      </a:r>
                      <a:r>
                        <a:rPr lang="en-US" sz="1800" kern="1200" dirty="0" err="1" smtClean="0">
                          <a:solidFill>
                            <a:schemeClr val="dk1"/>
                          </a:solidFill>
                          <a:effectLst/>
                          <a:latin typeface="+mn-lt"/>
                          <a:ea typeface="+mn-ea"/>
                          <a:cs typeface="+mn-cs"/>
                        </a:rPr>
                        <a:t>Krathwohl</a:t>
                      </a:r>
                      <a:r>
                        <a:rPr lang="en-US" sz="1800" kern="1200" dirty="0" smtClean="0">
                          <a:solidFill>
                            <a:schemeClr val="dk1"/>
                          </a:solidFill>
                          <a:effectLst/>
                          <a:latin typeface="+mn-lt"/>
                          <a:ea typeface="+mn-ea"/>
                          <a:cs typeface="+mn-cs"/>
                        </a:rPr>
                        <a:t> et</a:t>
                      </a:r>
                      <a:r>
                        <a:rPr lang="en-US" sz="1800" kern="1200" baseline="0" dirty="0" smtClean="0">
                          <a:solidFill>
                            <a:schemeClr val="dk1"/>
                          </a:solidFill>
                          <a:effectLst/>
                          <a:latin typeface="+mn-lt"/>
                          <a:ea typeface="+mn-ea"/>
                          <a:cs typeface="+mn-cs"/>
                        </a:rPr>
                        <a:t> al.</a:t>
                      </a:r>
                      <a:r>
                        <a:rPr lang="en-US" sz="1800" kern="1200" dirty="0" smtClean="0">
                          <a:solidFill>
                            <a:schemeClr val="dk1"/>
                          </a:solidFill>
                          <a:effectLst/>
                          <a:latin typeface="+mn-lt"/>
                          <a:ea typeface="+mn-ea"/>
                          <a:cs typeface="+mn-cs"/>
                        </a:rPr>
                        <a:t>, D 1956, </a:t>
                      </a:r>
                      <a:r>
                        <a:rPr lang="en-US" sz="1800" i="1" kern="1200" dirty="0" smtClean="0">
                          <a:solidFill>
                            <a:schemeClr val="dk1"/>
                          </a:solidFill>
                          <a:effectLst/>
                          <a:latin typeface="+mn-lt"/>
                          <a:ea typeface="+mn-ea"/>
                          <a:cs typeface="+mn-cs"/>
                        </a:rPr>
                        <a:t>Taxonomy of Educational Objectives: the classification of educational goals. Handbook I: Cognitive Domain</a:t>
                      </a:r>
                      <a:r>
                        <a:rPr lang="en-US" sz="1800" kern="1200" dirty="0" smtClean="0">
                          <a:solidFill>
                            <a:schemeClr val="dk1"/>
                          </a:solidFill>
                          <a:effectLst/>
                          <a:latin typeface="+mn-lt"/>
                          <a:ea typeface="+mn-ea"/>
                          <a:cs typeface="+mn-cs"/>
                        </a:rPr>
                        <a:t>, David McKay, New York.</a:t>
                      </a:r>
                      <a:endParaRPr lang="en-AU" sz="1800" kern="1200" dirty="0" smtClean="0">
                        <a:solidFill>
                          <a:schemeClr val="dk1"/>
                        </a:solidFill>
                        <a:effectLst/>
                        <a:latin typeface="+mn-lt"/>
                        <a:ea typeface="+mn-ea"/>
                        <a:cs typeface="+mn-cs"/>
                      </a:endParaRPr>
                    </a:p>
                    <a:p>
                      <a:r>
                        <a:rPr lang="en-US" sz="1800" kern="1200" dirty="0" smtClean="0">
                          <a:solidFill>
                            <a:schemeClr val="dk1"/>
                          </a:solidFill>
                          <a:effectLst/>
                          <a:latin typeface="+mn-lt"/>
                          <a:ea typeface="+mn-ea"/>
                          <a:cs typeface="+mn-cs"/>
                        </a:rPr>
                        <a:t> </a:t>
                      </a:r>
                      <a:endParaRPr lang="en-AU" sz="1800" kern="1200" dirty="0" smtClean="0">
                        <a:solidFill>
                          <a:schemeClr val="dk1"/>
                        </a:solidFill>
                        <a:effectLst/>
                        <a:latin typeface="+mn-lt"/>
                        <a:ea typeface="+mn-ea"/>
                        <a:cs typeface="+mn-cs"/>
                      </a:endParaRPr>
                    </a:p>
                    <a:p>
                      <a:r>
                        <a:rPr lang="en-US" sz="1800" kern="1200" dirty="0" smtClean="0">
                          <a:solidFill>
                            <a:schemeClr val="dk1"/>
                          </a:solidFill>
                          <a:effectLst/>
                          <a:latin typeface="+mn-lt"/>
                          <a:ea typeface="+mn-ea"/>
                          <a:cs typeface="+mn-cs"/>
                        </a:rPr>
                        <a:t>Jones, C. 2005, Assessment for Learning, Learning and Skills Development Agency, London.</a:t>
                      </a:r>
                      <a:endParaRPr lang="en-AU" sz="1800" kern="1200" dirty="0" smtClean="0">
                        <a:solidFill>
                          <a:schemeClr val="dk1"/>
                        </a:solidFill>
                        <a:effectLst/>
                        <a:latin typeface="+mn-lt"/>
                        <a:ea typeface="+mn-ea"/>
                        <a:cs typeface="+mn-cs"/>
                      </a:endParaRPr>
                    </a:p>
                    <a:p>
                      <a:r>
                        <a:rPr lang="en-US" sz="1800" kern="1200" dirty="0" smtClean="0">
                          <a:solidFill>
                            <a:schemeClr val="dk1"/>
                          </a:solidFill>
                          <a:effectLst/>
                          <a:latin typeface="+mn-lt"/>
                          <a:ea typeface="+mn-ea"/>
                          <a:cs typeface="+mn-cs"/>
                        </a:rPr>
                        <a:t> </a:t>
                      </a:r>
                      <a:endParaRPr lang="en-AU" sz="1800" kern="1200" dirty="0" smtClean="0">
                        <a:solidFill>
                          <a:schemeClr val="dk1"/>
                        </a:solidFill>
                        <a:effectLst/>
                        <a:latin typeface="+mn-lt"/>
                        <a:ea typeface="+mn-ea"/>
                        <a:cs typeface="+mn-cs"/>
                      </a:endParaRPr>
                    </a:p>
                    <a:p>
                      <a:r>
                        <a:rPr lang="en-US" sz="1800" kern="1200" dirty="0" smtClean="0">
                          <a:solidFill>
                            <a:schemeClr val="dk1"/>
                          </a:solidFill>
                          <a:effectLst/>
                          <a:latin typeface="+mn-lt"/>
                          <a:ea typeface="+mn-ea"/>
                          <a:cs typeface="+mn-cs"/>
                        </a:rPr>
                        <a:t>M. Neal 2011. ‘Engaging Students through Effective Questions’, </a:t>
                      </a:r>
                      <a:r>
                        <a:rPr lang="en-US" sz="1800" i="1" kern="1200" dirty="0" smtClean="0">
                          <a:solidFill>
                            <a:schemeClr val="dk1"/>
                          </a:solidFill>
                          <a:effectLst/>
                          <a:latin typeface="+mn-lt"/>
                          <a:ea typeface="+mn-ea"/>
                          <a:cs typeface="+mn-cs"/>
                        </a:rPr>
                        <a:t>Education Canada</a:t>
                      </a:r>
                      <a:r>
                        <a:rPr lang="en-US" sz="1800" kern="1200" dirty="0" smtClean="0">
                          <a:solidFill>
                            <a:schemeClr val="dk1"/>
                          </a:solidFill>
                          <a:effectLst/>
                          <a:latin typeface="+mn-lt"/>
                          <a:ea typeface="+mn-ea"/>
                          <a:cs typeface="+mn-cs"/>
                        </a:rPr>
                        <a:t>, vol. 51, no.1, p.1.</a:t>
                      </a:r>
                      <a:endParaRPr lang="en-AU" sz="1800" kern="1200" dirty="0" smtClean="0">
                        <a:solidFill>
                          <a:schemeClr val="dk1"/>
                        </a:solidFill>
                        <a:effectLst/>
                        <a:latin typeface="+mn-lt"/>
                        <a:ea typeface="+mn-ea"/>
                        <a:cs typeface="+mn-cs"/>
                      </a:endParaRPr>
                    </a:p>
                    <a:p>
                      <a:r>
                        <a:rPr lang="en-US" sz="1800" kern="1200" dirty="0" smtClean="0">
                          <a:solidFill>
                            <a:schemeClr val="dk1"/>
                          </a:solidFill>
                          <a:effectLst/>
                          <a:latin typeface="+mn-lt"/>
                          <a:ea typeface="+mn-ea"/>
                          <a:cs typeface="+mn-cs"/>
                        </a:rPr>
                        <a:t> </a:t>
                      </a:r>
                      <a:endParaRPr lang="en-AU" sz="1800" kern="1200" dirty="0" smtClean="0">
                        <a:solidFill>
                          <a:schemeClr val="dk1"/>
                        </a:solidFill>
                        <a:effectLst/>
                        <a:latin typeface="+mn-lt"/>
                        <a:ea typeface="+mn-ea"/>
                        <a:cs typeface="+mn-cs"/>
                      </a:endParaRPr>
                    </a:p>
                    <a:p>
                      <a:r>
                        <a:rPr lang="en-AU" sz="1800" kern="1200" dirty="0" err="1" smtClean="0">
                          <a:solidFill>
                            <a:schemeClr val="dk1"/>
                          </a:solidFill>
                          <a:effectLst/>
                          <a:latin typeface="+mn-lt"/>
                          <a:ea typeface="+mn-ea"/>
                          <a:cs typeface="+mn-cs"/>
                        </a:rPr>
                        <a:t>Lanius</a:t>
                      </a:r>
                      <a:r>
                        <a:rPr lang="en-AU" sz="1800" kern="1200" dirty="0" smtClean="0">
                          <a:solidFill>
                            <a:schemeClr val="dk1"/>
                          </a:solidFill>
                          <a:effectLst/>
                          <a:latin typeface="+mn-lt"/>
                          <a:ea typeface="+mn-ea"/>
                          <a:cs typeface="+mn-cs"/>
                        </a:rPr>
                        <a:t>, C 2008, </a:t>
                      </a:r>
                      <a:r>
                        <a:rPr lang="en-AU" sz="1800" i="1" kern="1200" dirty="0" smtClean="0">
                          <a:solidFill>
                            <a:schemeClr val="dk1"/>
                          </a:solidFill>
                          <a:effectLst/>
                          <a:latin typeface="+mn-lt"/>
                          <a:ea typeface="+mn-ea"/>
                          <a:cs typeface="+mn-cs"/>
                        </a:rPr>
                        <a:t>Making a Fractal: The </a:t>
                      </a:r>
                      <a:r>
                        <a:rPr lang="en-AU" sz="1800" i="1" kern="1200" dirty="0" err="1" smtClean="0">
                          <a:solidFill>
                            <a:schemeClr val="dk1"/>
                          </a:solidFill>
                          <a:effectLst/>
                          <a:latin typeface="+mn-lt"/>
                          <a:ea typeface="+mn-ea"/>
                          <a:cs typeface="+mn-cs"/>
                        </a:rPr>
                        <a:t>Sierpinski</a:t>
                      </a:r>
                      <a:r>
                        <a:rPr lang="en-AU" sz="1800" i="1" kern="1200" dirty="0" smtClean="0">
                          <a:solidFill>
                            <a:schemeClr val="dk1"/>
                          </a:solidFill>
                          <a:effectLst/>
                          <a:latin typeface="+mn-lt"/>
                          <a:ea typeface="+mn-ea"/>
                          <a:cs typeface="+mn-cs"/>
                        </a:rPr>
                        <a:t> Triangle</a:t>
                      </a:r>
                      <a:r>
                        <a:rPr lang="en-AU" sz="1800" kern="1200" dirty="0" smtClean="0">
                          <a:solidFill>
                            <a:schemeClr val="dk1"/>
                          </a:solidFill>
                          <a:effectLst/>
                          <a:latin typeface="+mn-lt"/>
                          <a:ea typeface="+mn-ea"/>
                          <a:cs typeface="+mn-cs"/>
                        </a:rPr>
                        <a:t>, accessed, &lt;http://math.rice.edu/~lanius/fractals/&gt;.</a:t>
                      </a:r>
                      <a:endParaRPr lang="en-AU" sz="1800" kern="1200" dirty="0">
                        <a:solidFill>
                          <a:schemeClr val="dk1"/>
                        </a:solidFill>
                        <a:effectLst/>
                        <a:latin typeface="+mn-lt"/>
                        <a:ea typeface="+mn-ea"/>
                        <a:cs typeface="+mn-cs"/>
                      </a:endParaRPr>
                    </a:p>
                  </a:txBody>
                  <a:tcPr/>
                </a:tc>
              </a:tr>
            </a:tbl>
          </a:graphicData>
        </a:graphic>
      </p:graphicFrame>
      <p:sp>
        <p:nvSpPr>
          <p:cNvPr id="5" name="Oval 4"/>
          <p:cNvSpPr/>
          <p:nvPr/>
        </p:nvSpPr>
        <p:spPr>
          <a:xfrm>
            <a:off x="7127776" y="1576131"/>
            <a:ext cx="2016224" cy="648072"/>
          </a:xfrm>
          <a:prstGeom prst="ellipse">
            <a:avLst/>
          </a:prstGeom>
          <a:solidFill>
            <a:schemeClr val="accent2">
              <a:alpha val="31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smtClean="0"/>
              <a:t>Full stop needed</a:t>
            </a:r>
            <a:endParaRPr lang="en-AU" dirty="0"/>
          </a:p>
        </p:txBody>
      </p:sp>
      <p:sp>
        <p:nvSpPr>
          <p:cNvPr id="6" name="Oval 5"/>
          <p:cNvSpPr/>
          <p:nvPr/>
        </p:nvSpPr>
        <p:spPr>
          <a:xfrm>
            <a:off x="6372200" y="2254122"/>
            <a:ext cx="2592288" cy="648072"/>
          </a:xfrm>
          <a:prstGeom prst="ellipse">
            <a:avLst/>
          </a:prstGeom>
          <a:solidFill>
            <a:schemeClr val="accent2">
              <a:alpha val="31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smtClean="0"/>
          </a:p>
          <a:p>
            <a:pPr algn="ctr"/>
            <a:r>
              <a:rPr lang="en-AU" dirty="0" smtClean="0"/>
              <a:t>Position of date</a:t>
            </a:r>
            <a:endParaRPr lang="en-AU" dirty="0"/>
          </a:p>
        </p:txBody>
      </p:sp>
      <p:sp>
        <p:nvSpPr>
          <p:cNvPr id="7" name="Oval 6"/>
          <p:cNvSpPr/>
          <p:nvPr/>
        </p:nvSpPr>
        <p:spPr>
          <a:xfrm>
            <a:off x="2627784" y="2578158"/>
            <a:ext cx="4320480" cy="605441"/>
          </a:xfrm>
          <a:prstGeom prst="ellipse">
            <a:avLst/>
          </a:prstGeom>
          <a:solidFill>
            <a:schemeClr val="accent2">
              <a:alpha val="31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i="1" dirty="0" smtClean="0"/>
              <a:t>Et al. </a:t>
            </a:r>
            <a:r>
              <a:rPr lang="en-AU" dirty="0" smtClean="0"/>
              <a:t>not used in reference list</a:t>
            </a:r>
            <a:endParaRPr lang="en-AU" i="1" dirty="0" smtClean="0"/>
          </a:p>
          <a:p>
            <a:pPr algn="ctr"/>
            <a:endParaRPr lang="en-AU" dirty="0"/>
          </a:p>
        </p:txBody>
      </p:sp>
      <p:sp>
        <p:nvSpPr>
          <p:cNvPr id="8" name="Oval 7"/>
          <p:cNvSpPr/>
          <p:nvPr/>
        </p:nvSpPr>
        <p:spPr>
          <a:xfrm>
            <a:off x="1691680" y="3645024"/>
            <a:ext cx="4032448" cy="792088"/>
          </a:xfrm>
          <a:prstGeom prst="ellipse">
            <a:avLst/>
          </a:prstGeom>
          <a:solidFill>
            <a:schemeClr val="accent2">
              <a:alpha val="31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smtClean="0"/>
              <a:t>Italics needed for book title</a:t>
            </a:r>
          </a:p>
          <a:p>
            <a:pPr algn="ctr"/>
            <a:endParaRPr lang="en-AU" dirty="0"/>
          </a:p>
        </p:txBody>
      </p:sp>
      <p:sp>
        <p:nvSpPr>
          <p:cNvPr id="9" name="Oval 8"/>
          <p:cNvSpPr/>
          <p:nvPr/>
        </p:nvSpPr>
        <p:spPr>
          <a:xfrm>
            <a:off x="35496" y="2254122"/>
            <a:ext cx="2736304" cy="929477"/>
          </a:xfrm>
          <a:prstGeom prst="ellipse">
            <a:avLst/>
          </a:prstGeom>
          <a:solidFill>
            <a:schemeClr val="accent2">
              <a:alpha val="31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smtClean="0"/>
              <a:t>Alphabetical order</a:t>
            </a:r>
            <a:endParaRPr lang="en-AU" dirty="0"/>
          </a:p>
        </p:txBody>
      </p:sp>
      <p:sp>
        <p:nvSpPr>
          <p:cNvPr id="10" name="Oval 9"/>
          <p:cNvSpPr/>
          <p:nvPr/>
        </p:nvSpPr>
        <p:spPr>
          <a:xfrm>
            <a:off x="35496" y="5013176"/>
            <a:ext cx="2736304" cy="929477"/>
          </a:xfrm>
          <a:prstGeom prst="ellipse">
            <a:avLst/>
          </a:prstGeom>
          <a:solidFill>
            <a:schemeClr val="accent2">
              <a:alpha val="31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smtClean="0"/>
              <a:t>Alphabetical order</a:t>
            </a:r>
          </a:p>
          <a:p>
            <a:pPr algn="ctr"/>
            <a:endParaRPr lang="en-AU" dirty="0"/>
          </a:p>
          <a:p>
            <a:pPr algn="ctr"/>
            <a:endParaRPr lang="en-AU" dirty="0"/>
          </a:p>
        </p:txBody>
      </p:sp>
      <p:sp>
        <p:nvSpPr>
          <p:cNvPr id="11" name="Oval 10"/>
          <p:cNvSpPr/>
          <p:nvPr/>
        </p:nvSpPr>
        <p:spPr>
          <a:xfrm>
            <a:off x="96680" y="4221088"/>
            <a:ext cx="2315080" cy="680762"/>
          </a:xfrm>
          <a:prstGeom prst="ellipse">
            <a:avLst/>
          </a:prstGeom>
          <a:solidFill>
            <a:schemeClr val="accent2">
              <a:alpha val="31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smtClean="0"/>
              <a:t>Order of name</a:t>
            </a:r>
          </a:p>
          <a:p>
            <a:pPr algn="ctr"/>
            <a:endParaRPr lang="en-AU" dirty="0"/>
          </a:p>
        </p:txBody>
      </p:sp>
      <p:sp>
        <p:nvSpPr>
          <p:cNvPr id="12" name="Oval 11"/>
          <p:cNvSpPr/>
          <p:nvPr/>
        </p:nvSpPr>
        <p:spPr>
          <a:xfrm>
            <a:off x="5692011" y="4914962"/>
            <a:ext cx="2016224" cy="648072"/>
          </a:xfrm>
          <a:prstGeom prst="ellipse">
            <a:avLst/>
          </a:prstGeom>
          <a:solidFill>
            <a:schemeClr val="accent2">
              <a:alpha val="31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smtClean="0"/>
              <a:t>Date needed</a:t>
            </a:r>
            <a:endParaRPr lang="en-AU" dirty="0"/>
          </a:p>
        </p:txBody>
      </p:sp>
    </p:spTree>
    <p:extLst>
      <p:ext uri="{BB962C8B-B14F-4D97-AF65-F5344CB8AC3E}">
        <p14:creationId xmlns:p14="http://schemas.microsoft.com/office/powerpoint/2010/main" val="3940633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1" grpId="0" animBg="1"/>
      <p:bldP spid="12"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3"/>
            <a:ext cx="8229600" cy="1152128"/>
          </a:xfrm>
        </p:spPr>
        <p:txBody>
          <a:bodyPr/>
          <a:lstStyle/>
          <a:p>
            <a:r>
              <a:rPr lang="en-AU" dirty="0" smtClean="0">
                <a:latin typeface="Century Gothic" panose="020B0502020202020204" pitchFamily="34" charset="0"/>
              </a:rPr>
              <a:t>Reference List</a:t>
            </a:r>
            <a:endParaRPr lang="en-AU" dirty="0">
              <a:latin typeface="Century Gothic" panose="020B050202020202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10364291"/>
              </p:ext>
            </p:extLst>
          </p:nvPr>
        </p:nvGraphicFramePr>
        <p:xfrm>
          <a:off x="251520" y="1052737"/>
          <a:ext cx="8784976" cy="4902229"/>
        </p:xfrm>
        <a:graphic>
          <a:graphicData uri="http://schemas.openxmlformats.org/drawingml/2006/table">
            <a:tbl>
              <a:tblPr firstRow="1" bandRow="1">
                <a:tableStyleId>{5C22544A-7EE6-4342-B048-85BDC9FD1C3A}</a:tableStyleId>
              </a:tblPr>
              <a:tblGrid>
                <a:gridCol w="8784976"/>
              </a:tblGrid>
              <a:tr h="360074">
                <a:tc>
                  <a:txBody>
                    <a:bodyPr/>
                    <a:lstStyle/>
                    <a:p>
                      <a:r>
                        <a:rPr lang="en-AU" dirty="0" smtClean="0"/>
                        <a:t>Correct version of Reference</a:t>
                      </a:r>
                      <a:r>
                        <a:rPr lang="en-AU" baseline="0" dirty="0" smtClean="0"/>
                        <a:t> List.</a:t>
                      </a:r>
                      <a:endParaRPr lang="en-AU" dirty="0"/>
                    </a:p>
                  </a:txBody>
                  <a:tcPr/>
                </a:tc>
              </a:tr>
              <a:tr h="4536469">
                <a:tc>
                  <a:txBody>
                    <a:bodyPr/>
                    <a:lstStyle/>
                    <a:p>
                      <a:r>
                        <a:rPr lang="en-US" sz="1800" kern="1200" dirty="0" smtClean="0">
                          <a:solidFill>
                            <a:schemeClr val="dk1"/>
                          </a:solidFill>
                          <a:effectLst/>
                          <a:latin typeface="+mn-lt"/>
                          <a:ea typeface="+mn-ea"/>
                          <a:cs typeface="+mn-cs"/>
                        </a:rPr>
                        <a:t>Anderson, LW &amp; </a:t>
                      </a:r>
                      <a:r>
                        <a:rPr lang="en-US" sz="1800" kern="1200" dirty="0" err="1" smtClean="0">
                          <a:solidFill>
                            <a:schemeClr val="dk1"/>
                          </a:solidFill>
                          <a:effectLst/>
                          <a:latin typeface="+mn-lt"/>
                          <a:ea typeface="+mn-ea"/>
                          <a:cs typeface="+mn-cs"/>
                        </a:rPr>
                        <a:t>Krathwohl</a:t>
                      </a:r>
                      <a:r>
                        <a:rPr lang="en-US" sz="1800" kern="1200" dirty="0" smtClean="0">
                          <a:solidFill>
                            <a:schemeClr val="dk1"/>
                          </a:solidFill>
                          <a:effectLst/>
                          <a:latin typeface="+mn-lt"/>
                          <a:ea typeface="+mn-ea"/>
                          <a:cs typeface="+mn-cs"/>
                        </a:rPr>
                        <a:t>, DR (</a:t>
                      </a:r>
                      <a:r>
                        <a:rPr lang="en-US" sz="1800" kern="1200" dirty="0" err="1" smtClean="0">
                          <a:solidFill>
                            <a:schemeClr val="dk1"/>
                          </a:solidFill>
                          <a:effectLst/>
                          <a:latin typeface="+mn-lt"/>
                          <a:ea typeface="+mn-ea"/>
                          <a:cs typeface="+mn-cs"/>
                        </a:rPr>
                        <a:t>eds</a:t>
                      </a:r>
                      <a:r>
                        <a:rPr lang="en-US" sz="1800" kern="1200" dirty="0" smtClean="0">
                          <a:solidFill>
                            <a:schemeClr val="dk1"/>
                          </a:solidFill>
                          <a:effectLst/>
                          <a:latin typeface="+mn-lt"/>
                          <a:ea typeface="+mn-ea"/>
                          <a:cs typeface="+mn-cs"/>
                        </a:rPr>
                        <a:t>) 2001, </a:t>
                      </a:r>
                      <a:r>
                        <a:rPr lang="en-US" sz="1800" i="1" kern="1200" dirty="0" smtClean="0">
                          <a:solidFill>
                            <a:schemeClr val="dk1"/>
                          </a:solidFill>
                          <a:effectLst/>
                          <a:latin typeface="+mn-lt"/>
                          <a:ea typeface="+mn-ea"/>
                          <a:cs typeface="+mn-cs"/>
                        </a:rPr>
                        <a:t>A taxonomy for learning, teaching, and assessing: a revision of Bloom's taxonomy of educational objectives</a:t>
                      </a:r>
                      <a:r>
                        <a:rPr lang="en-US" sz="1800" kern="1200" dirty="0" smtClean="0">
                          <a:solidFill>
                            <a:schemeClr val="dk1"/>
                          </a:solidFill>
                          <a:effectLst/>
                          <a:latin typeface="+mn-lt"/>
                          <a:ea typeface="+mn-ea"/>
                          <a:cs typeface="+mn-cs"/>
                        </a:rPr>
                        <a:t>, Longman, New York. </a:t>
                      </a:r>
                      <a:endParaRPr lang="en-AU" sz="1800" kern="1200" dirty="0" smtClean="0">
                        <a:solidFill>
                          <a:schemeClr val="dk1"/>
                        </a:solidFill>
                        <a:effectLst/>
                        <a:latin typeface="+mn-lt"/>
                        <a:ea typeface="+mn-ea"/>
                        <a:cs typeface="+mn-cs"/>
                      </a:endParaRPr>
                    </a:p>
                    <a:p>
                      <a:r>
                        <a:rPr lang="en-US" sz="1800" kern="1200" dirty="0" smtClean="0">
                          <a:solidFill>
                            <a:schemeClr val="dk1"/>
                          </a:solidFill>
                          <a:effectLst/>
                          <a:latin typeface="+mn-lt"/>
                          <a:ea typeface="+mn-ea"/>
                          <a:cs typeface="+mn-cs"/>
                        </a:rPr>
                        <a:t> </a:t>
                      </a:r>
                      <a:endParaRPr lang="en-AU" sz="1800" kern="1200" dirty="0" smtClean="0">
                        <a:solidFill>
                          <a:schemeClr val="dk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effectLst/>
                          <a:latin typeface="+mn-lt"/>
                          <a:ea typeface="+mn-ea"/>
                          <a:cs typeface="+mn-cs"/>
                        </a:rPr>
                        <a:t>Bloom, B, </a:t>
                      </a:r>
                      <a:r>
                        <a:rPr lang="en-US" sz="1800" kern="1200" dirty="0" err="1" smtClean="0">
                          <a:solidFill>
                            <a:schemeClr val="dk1"/>
                          </a:solidFill>
                          <a:effectLst/>
                          <a:latin typeface="+mn-lt"/>
                          <a:ea typeface="+mn-ea"/>
                          <a:cs typeface="+mn-cs"/>
                        </a:rPr>
                        <a:t>Englehart</a:t>
                      </a:r>
                      <a:r>
                        <a:rPr lang="en-US" sz="1800" kern="1200" dirty="0" smtClean="0">
                          <a:solidFill>
                            <a:schemeClr val="dk1"/>
                          </a:solidFill>
                          <a:effectLst/>
                          <a:latin typeface="+mn-lt"/>
                          <a:ea typeface="+mn-ea"/>
                          <a:cs typeface="+mn-cs"/>
                        </a:rPr>
                        <a:t>, M, </a:t>
                      </a:r>
                      <a:r>
                        <a:rPr lang="en-US" sz="1800" kern="1200" dirty="0" err="1" smtClean="0">
                          <a:solidFill>
                            <a:schemeClr val="dk1"/>
                          </a:solidFill>
                          <a:effectLst/>
                          <a:latin typeface="+mn-lt"/>
                          <a:ea typeface="+mn-ea"/>
                          <a:cs typeface="+mn-cs"/>
                        </a:rPr>
                        <a:t>Furst</a:t>
                      </a:r>
                      <a:r>
                        <a:rPr lang="en-US" sz="1800" kern="1200" dirty="0" smtClean="0">
                          <a:solidFill>
                            <a:schemeClr val="dk1"/>
                          </a:solidFill>
                          <a:effectLst/>
                          <a:latin typeface="+mn-lt"/>
                          <a:ea typeface="+mn-ea"/>
                          <a:cs typeface="+mn-cs"/>
                        </a:rPr>
                        <a:t>, E, Hill, W &amp; </a:t>
                      </a:r>
                      <a:r>
                        <a:rPr lang="en-US" sz="1800" kern="1200" dirty="0" err="1" smtClean="0">
                          <a:solidFill>
                            <a:schemeClr val="dk1"/>
                          </a:solidFill>
                          <a:effectLst/>
                          <a:latin typeface="+mn-lt"/>
                          <a:ea typeface="+mn-ea"/>
                          <a:cs typeface="+mn-cs"/>
                        </a:rPr>
                        <a:t>Krathwohl</a:t>
                      </a:r>
                      <a:r>
                        <a:rPr lang="en-US" sz="1800" kern="1200" dirty="0" smtClean="0">
                          <a:solidFill>
                            <a:schemeClr val="dk1"/>
                          </a:solidFill>
                          <a:effectLst/>
                          <a:latin typeface="+mn-lt"/>
                          <a:ea typeface="+mn-ea"/>
                          <a:cs typeface="+mn-cs"/>
                        </a:rPr>
                        <a:t>, D 1956, </a:t>
                      </a:r>
                      <a:r>
                        <a:rPr lang="en-US" sz="1800" i="1" kern="1200" dirty="0" smtClean="0">
                          <a:solidFill>
                            <a:schemeClr val="dk1"/>
                          </a:solidFill>
                          <a:effectLst/>
                          <a:latin typeface="+mn-lt"/>
                          <a:ea typeface="+mn-ea"/>
                          <a:cs typeface="+mn-cs"/>
                        </a:rPr>
                        <a:t>Taxonomy of Educational Objectives: the classification of educational goals. Handbook I: Cognitive Domain</a:t>
                      </a:r>
                      <a:r>
                        <a:rPr lang="en-US" sz="1800" kern="1200" dirty="0" smtClean="0">
                          <a:solidFill>
                            <a:schemeClr val="dk1"/>
                          </a:solidFill>
                          <a:effectLst/>
                          <a:latin typeface="+mn-lt"/>
                          <a:ea typeface="+mn-ea"/>
                          <a:cs typeface="+mn-cs"/>
                        </a:rPr>
                        <a:t>, David McKay, New York.</a:t>
                      </a:r>
                    </a:p>
                    <a:p>
                      <a:pPr marL="0" marR="0" indent="0" algn="l" defTabSz="914400" rtl="0" eaLnBrk="1" fontAlgn="auto" latinLnBrk="0" hangingPunct="1">
                        <a:lnSpc>
                          <a:spcPct val="100000"/>
                        </a:lnSpc>
                        <a:spcBef>
                          <a:spcPts val="0"/>
                        </a:spcBef>
                        <a:spcAft>
                          <a:spcPts val="0"/>
                        </a:spcAft>
                        <a:buClrTx/>
                        <a:buSzTx/>
                        <a:buFontTx/>
                        <a:buNone/>
                        <a:tabLst/>
                        <a:defRPr/>
                      </a:pPr>
                      <a:endParaRPr lang="en-AU" sz="1800" kern="1200" dirty="0" smtClean="0">
                        <a:solidFill>
                          <a:schemeClr val="dk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effectLst/>
                          <a:latin typeface="+mn-lt"/>
                          <a:ea typeface="+mn-ea"/>
                          <a:cs typeface="+mn-cs"/>
                        </a:rPr>
                        <a:t>Dillon JT</a:t>
                      </a:r>
                      <a:r>
                        <a:rPr lang="en-US" sz="1800" kern="1200" baseline="0" dirty="0" smtClean="0">
                          <a:solidFill>
                            <a:schemeClr val="dk1"/>
                          </a:solidFill>
                          <a:effectLst/>
                          <a:latin typeface="+mn-lt"/>
                          <a:ea typeface="+mn-ea"/>
                          <a:cs typeface="+mn-cs"/>
                        </a:rPr>
                        <a:t> </a:t>
                      </a:r>
                      <a:r>
                        <a:rPr lang="en-US" sz="1800" kern="1200" dirty="0" smtClean="0">
                          <a:solidFill>
                            <a:schemeClr val="dk1"/>
                          </a:solidFill>
                          <a:effectLst/>
                          <a:latin typeface="+mn-lt"/>
                          <a:ea typeface="+mn-ea"/>
                          <a:cs typeface="+mn-cs"/>
                        </a:rPr>
                        <a:t>1988, </a:t>
                      </a:r>
                      <a:r>
                        <a:rPr lang="en-US" sz="1800" i="1" kern="1200" dirty="0" smtClean="0">
                          <a:solidFill>
                            <a:schemeClr val="dk1"/>
                          </a:solidFill>
                          <a:effectLst/>
                          <a:latin typeface="+mn-lt"/>
                          <a:ea typeface="+mn-ea"/>
                          <a:cs typeface="+mn-cs"/>
                        </a:rPr>
                        <a:t>Questioning and Teaching: A manual of practice, </a:t>
                      </a:r>
                      <a:r>
                        <a:rPr lang="en-US" sz="1800" kern="1200" dirty="0" err="1" smtClean="0">
                          <a:solidFill>
                            <a:schemeClr val="dk1"/>
                          </a:solidFill>
                          <a:effectLst/>
                          <a:latin typeface="+mn-lt"/>
                          <a:ea typeface="+mn-ea"/>
                          <a:cs typeface="+mn-cs"/>
                        </a:rPr>
                        <a:t>Croom</a:t>
                      </a:r>
                      <a:r>
                        <a:rPr lang="en-US" sz="1800" kern="1200" dirty="0" smtClean="0">
                          <a:solidFill>
                            <a:schemeClr val="dk1"/>
                          </a:solidFill>
                          <a:effectLst/>
                          <a:latin typeface="+mn-lt"/>
                          <a:ea typeface="+mn-ea"/>
                          <a:cs typeface="+mn-cs"/>
                        </a:rPr>
                        <a:t> Helm, London. </a:t>
                      </a:r>
                    </a:p>
                    <a:p>
                      <a:r>
                        <a:rPr lang="en-US" sz="1800" kern="1200" dirty="0" smtClean="0">
                          <a:solidFill>
                            <a:schemeClr val="dk1"/>
                          </a:solidFill>
                          <a:effectLst/>
                          <a:latin typeface="+mn-lt"/>
                          <a:ea typeface="+mn-ea"/>
                          <a:cs typeface="+mn-cs"/>
                        </a:rPr>
                        <a:t> </a:t>
                      </a:r>
                      <a:endParaRPr lang="en-AU" sz="1800" kern="1200" dirty="0" smtClean="0">
                        <a:solidFill>
                          <a:schemeClr val="dk1"/>
                        </a:solidFill>
                        <a:effectLst/>
                        <a:latin typeface="+mn-lt"/>
                        <a:ea typeface="+mn-ea"/>
                        <a:cs typeface="+mn-cs"/>
                      </a:endParaRPr>
                    </a:p>
                    <a:p>
                      <a:r>
                        <a:rPr lang="en-US" sz="1800" kern="1200" dirty="0" smtClean="0">
                          <a:solidFill>
                            <a:schemeClr val="dk1"/>
                          </a:solidFill>
                          <a:effectLst/>
                          <a:latin typeface="+mn-lt"/>
                          <a:ea typeface="+mn-ea"/>
                          <a:cs typeface="+mn-cs"/>
                        </a:rPr>
                        <a:t>Jones, C 2005, </a:t>
                      </a:r>
                      <a:r>
                        <a:rPr lang="en-US" sz="1800" i="1" kern="1200" dirty="0" smtClean="0">
                          <a:solidFill>
                            <a:schemeClr val="dk1"/>
                          </a:solidFill>
                          <a:effectLst/>
                          <a:latin typeface="+mn-lt"/>
                          <a:ea typeface="+mn-ea"/>
                          <a:cs typeface="+mn-cs"/>
                        </a:rPr>
                        <a:t>Assessment for Learning</a:t>
                      </a:r>
                      <a:r>
                        <a:rPr lang="en-US" sz="1800" kern="1200" dirty="0" smtClean="0">
                          <a:solidFill>
                            <a:schemeClr val="dk1"/>
                          </a:solidFill>
                          <a:effectLst/>
                          <a:latin typeface="+mn-lt"/>
                          <a:ea typeface="+mn-ea"/>
                          <a:cs typeface="+mn-cs"/>
                        </a:rPr>
                        <a:t>, Learning and Skills Development Agency, London.</a:t>
                      </a:r>
                      <a:endParaRPr lang="en-AU" sz="1800" kern="1200" dirty="0" smtClean="0">
                        <a:solidFill>
                          <a:schemeClr val="dk1"/>
                        </a:solidFill>
                        <a:effectLst/>
                        <a:latin typeface="+mn-lt"/>
                        <a:ea typeface="+mn-ea"/>
                        <a:cs typeface="+mn-cs"/>
                      </a:endParaRPr>
                    </a:p>
                    <a:p>
                      <a:r>
                        <a:rPr lang="en-US" sz="1800" kern="1200" dirty="0" smtClean="0">
                          <a:solidFill>
                            <a:schemeClr val="dk1"/>
                          </a:solidFill>
                          <a:effectLst/>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r>
                        <a:rPr lang="en-AU" sz="1800" kern="1200" dirty="0" err="1" smtClean="0">
                          <a:solidFill>
                            <a:schemeClr val="dk1"/>
                          </a:solidFill>
                          <a:effectLst/>
                          <a:latin typeface="+mn-lt"/>
                          <a:ea typeface="+mn-ea"/>
                          <a:cs typeface="+mn-cs"/>
                        </a:rPr>
                        <a:t>Lanius</a:t>
                      </a:r>
                      <a:r>
                        <a:rPr lang="en-AU" sz="1800" kern="1200" dirty="0" smtClean="0">
                          <a:solidFill>
                            <a:schemeClr val="dk1"/>
                          </a:solidFill>
                          <a:effectLst/>
                          <a:latin typeface="+mn-lt"/>
                          <a:ea typeface="+mn-ea"/>
                          <a:cs typeface="+mn-cs"/>
                        </a:rPr>
                        <a:t>, C 2008, </a:t>
                      </a:r>
                      <a:r>
                        <a:rPr lang="en-AU" sz="1800" i="1" kern="1200" dirty="0" smtClean="0">
                          <a:solidFill>
                            <a:schemeClr val="dk1"/>
                          </a:solidFill>
                          <a:effectLst/>
                          <a:latin typeface="+mn-lt"/>
                          <a:ea typeface="+mn-ea"/>
                          <a:cs typeface="+mn-cs"/>
                        </a:rPr>
                        <a:t>Making a Fractal: The </a:t>
                      </a:r>
                      <a:r>
                        <a:rPr lang="en-AU" sz="1800" i="1" kern="1200" dirty="0" err="1" smtClean="0">
                          <a:solidFill>
                            <a:schemeClr val="dk1"/>
                          </a:solidFill>
                          <a:effectLst/>
                          <a:latin typeface="+mn-lt"/>
                          <a:ea typeface="+mn-ea"/>
                          <a:cs typeface="+mn-cs"/>
                        </a:rPr>
                        <a:t>Sierpinski</a:t>
                      </a:r>
                      <a:r>
                        <a:rPr lang="en-AU" sz="1800" i="1" kern="1200" dirty="0" smtClean="0">
                          <a:solidFill>
                            <a:schemeClr val="dk1"/>
                          </a:solidFill>
                          <a:effectLst/>
                          <a:latin typeface="+mn-lt"/>
                          <a:ea typeface="+mn-ea"/>
                          <a:cs typeface="+mn-cs"/>
                        </a:rPr>
                        <a:t> Triangle</a:t>
                      </a:r>
                      <a:r>
                        <a:rPr lang="en-AU" sz="1800" kern="1200" dirty="0" smtClean="0">
                          <a:solidFill>
                            <a:schemeClr val="dk1"/>
                          </a:solidFill>
                          <a:effectLst/>
                          <a:latin typeface="+mn-lt"/>
                          <a:ea typeface="+mn-ea"/>
                          <a:cs typeface="+mn-cs"/>
                        </a:rPr>
                        <a:t>, accessed 27 Sept</a:t>
                      </a:r>
                      <a:r>
                        <a:rPr lang="en-AU" sz="1800" kern="1200" baseline="0" dirty="0" smtClean="0">
                          <a:solidFill>
                            <a:schemeClr val="dk1"/>
                          </a:solidFill>
                          <a:effectLst/>
                          <a:latin typeface="+mn-lt"/>
                          <a:ea typeface="+mn-ea"/>
                          <a:cs typeface="+mn-cs"/>
                        </a:rPr>
                        <a:t> 2014</a:t>
                      </a:r>
                      <a:r>
                        <a:rPr lang="en-AU" sz="1800" kern="1200" dirty="0" smtClean="0">
                          <a:solidFill>
                            <a:schemeClr val="dk1"/>
                          </a:solidFill>
                          <a:effectLst/>
                          <a:latin typeface="+mn-lt"/>
                          <a:ea typeface="+mn-ea"/>
                          <a:cs typeface="+mn-cs"/>
                        </a:rPr>
                        <a:t>, &lt;http://math.rice.edu/~lanius/fractals/&gt;.</a:t>
                      </a:r>
                    </a:p>
                    <a:p>
                      <a:endParaRPr lang="en-US" sz="1800" kern="1200" dirty="0" smtClean="0">
                        <a:solidFill>
                          <a:schemeClr val="dk1"/>
                        </a:solidFill>
                        <a:effectLst/>
                        <a:latin typeface="+mn-lt"/>
                        <a:ea typeface="+mn-ea"/>
                        <a:cs typeface="+mn-cs"/>
                      </a:endParaRPr>
                    </a:p>
                    <a:p>
                      <a:r>
                        <a:rPr lang="en-US" sz="1800" kern="1200" dirty="0" smtClean="0">
                          <a:solidFill>
                            <a:schemeClr val="dk1"/>
                          </a:solidFill>
                          <a:effectLst/>
                          <a:latin typeface="+mn-lt"/>
                          <a:ea typeface="+mn-ea"/>
                          <a:cs typeface="+mn-cs"/>
                        </a:rPr>
                        <a:t>Neal, M 2011, ‘Engaging Students through Effective Questions’, </a:t>
                      </a:r>
                      <a:r>
                        <a:rPr lang="en-US" sz="1800" i="1" kern="1200" dirty="0" smtClean="0">
                          <a:solidFill>
                            <a:schemeClr val="dk1"/>
                          </a:solidFill>
                          <a:effectLst/>
                          <a:latin typeface="+mn-lt"/>
                          <a:ea typeface="+mn-ea"/>
                          <a:cs typeface="+mn-cs"/>
                        </a:rPr>
                        <a:t>Education Canada</a:t>
                      </a:r>
                      <a:r>
                        <a:rPr lang="en-US" sz="1800" kern="1200" dirty="0" smtClean="0">
                          <a:solidFill>
                            <a:schemeClr val="dk1"/>
                          </a:solidFill>
                          <a:effectLst/>
                          <a:latin typeface="+mn-lt"/>
                          <a:ea typeface="+mn-ea"/>
                          <a:cs typeface="+mn-cs"/>
                        </a:rPr>
                        <a:t>, </a:t>
                      </a:r>
                      <a:r>
                        <a:rPr lang="en-US" sz="1800" kern="1200" dirty="0" err="1" smtClean="0">
                          <a:solidFill>
                            <a:schemeClr val="dk1"/>
                          </a:solidFill>
                          <a:effectLst/>
                          <a:latin typeface="+mn-lt"/>
                          <a:ea typeface="+mn-ea"/>
                          <a:cs typeface="+mn-cs"/>
                        </a:rPr>
                        <a:t>vol</a:t>
                      </a:r>
                      <a:r>
                        <a:rPr lang="en-US" sz="1800" kern="1200" dirty="0" smtClean="0">
                          <a:solidFill>
                            <a:schemeClr val="dk1"/>
                          </a:solidFill>
                          <a:effectLst/>
                          <a:latin typeface="+mn-lt"/>
                          <a:ea typeface="+mn-ea"/>
                          <a:cs typeface="+mn-cs"/>
                        </a:rPr>
                        <a:t> 51, no.1, p.1.</a:t>
                      </a:r>
                      <a:endParaRPr lang="en-AU" sz="1800" kern="1200" dirty="0" smtClean="0">
                        <a:solidFill>
                          <a:schemeClr val="dk1"/>
                        </a:solidFill>
                        <a:effectLst/>
                        <a:latin typeface="+mn-lt"/>
                        <a:ea typeface="+mn-ea"/>
                        <a:cs typeface="+mn-cs"/>
                      </a:endParaRPr>
                    </a:p>
                  </a:txBody>
                  <a:tcPr/>
                </a:tc>
              </a:tr>
            </a:tbl>
          </a:graphicData>
        </a:graphic>
      </p:graphicFrame>
    </p:spTree>
    <p:extLst>
      <p:ext uri="{BB962C8B-B14F-4D97-AF65-F5344CB8AC3E}">
        <p14:creationId xmlns:p14="http://schemas.microsoft.com/office/powerpoint/2010/main" val="38254289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latin typeface="Century Gothic" panose="020B0502020202020204" pitchFamily="34" charset="0"/>
              </a:rPr>
              <a:t>In-text referencing</a:t>
            </a:r>
            <a:endParaRPr lang="en-AU" dirty="0">
              <a:latin typeface="Century Gothic" panose="020B050202020202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82596329"/>
              </p:ext>
            </p:extLst>
          </p:nvPr>
        </p:nvGraphicFramePr>
        <p:xfrm>
          <a:off x="457200" y="1600200"/>
          <a:ext cx="8229600" cy="2479040"/>
        </p:xfrm>
        <a:graphic>
          <a:graphicData uri="http://schemas.openxmlformats.org/drawingml/2006/table">
            <a:tbl>
              <a:tblPr bandRow="1">
                <a:tableStyleId>{5C22544A-7EE6-4342-B048-85BDC9FD1C3A}</a:tableStyleId>
              </a:tblPr>
              <a:tblGrid>
                <a:gridCol w="4114800"/>
                <a:gridCol w="4114800"/>
              </a:tblGrid>
              <a:tr h="370840">
                <a:tc>
                  <a:txBody>
                    <a:bodyPr/>
                    <a:lstStyle/>
                    <a:p>
                      <a:r>
                        <a:rPr lang="en-AU" dirty="0" smtClean="0"/>
                        <a:t>What elements need to be included for an in-text reference?</a:t>
                      </a:r>
                      <a:endParaRPr lang="en-AU" dirty="0"/>
                    </a:p>
                  </a:txBody>
                  <a:tcPr/>
                </a:tc>
                <a:tc>
                  <a:txBody>
                    <a:bodyPr/>
                    <a:lstStyle/>
                    <a:p>
                      <a:r>
                        <a:rPr lang="en-AU" dirty="0" smtClean="0"/>
                        <a:t>Author’s initial</a:t>
                      </a:r>
                    </a:p>
                    <a:p>
                      <a:r>
                        <a:rPr lang="en-AU" dirty="0" smtClean="0"/>
                        <a:t>Author’s surname</a:t>
                      </a:r>
                    </a:p>
                    <a:p>
                      <a:r>
                        <a:rPr lang="en-AU" dirty="0" smtClean="0"/>
                        <a:t>Page number</a:t>
                      </a:r>
                    </a:p>
                    <a:p>
                      <a:r>
                        <a:rPr lang="en-AU" dirty="0" smtClean="0"/>
                        <a:t>Publication</a:t>
                      </a:r>
                      <a:r>
                        <a:rPr lang="en-AU" baseline="0" dirty="0" smtClean="0"/>
                        <a:t> year</a:t>
                      </a:r>
                    </a:p>
                    <a:p>
                      <a:r>
                        <a:rPr lang="en-AU" baseline="0" dirty="0" smtClean="0"/>
                        <a:t>Name of book</a:t>
                      </a:r>
                    </a:p>
                    <a:p>
                      <a:r>
                        <a:rPr lang="en-AU" baseline="0" dirty="0" smtClean="0"/>
                        <a:t>URL</a:t>
                      </a:r>
                      <a:endParaRPr lang="en-AU" dirty="0"/>
                    </a:p>
                  </a:txBody>
                  <a:tcPr/>
                </a:tc>
              </a:tr>
              <a:tr h="370840">
                <a:tc>
                  <a:txBody>
                    <a:bodyPr/>
                    <a:lstStyle/>
                    <a:p>
                      <a:r>
                        <a:rPr lang="en-AU" dirty="0" smtClean="0"/>
                        <a:t>A comma is used after the surname.</a:t>
                      </a:r>
                      <a:endParaRPr lang="en-AU" dirty="0"/>
                    </a:p>
                  </a:txBody>
                  <a:tcPr/>
                </a:tc>
                <a:tc>
                  <a:txBody>
                    <a:bodyPr/>
                    <a:lstStyle/>
                    <a:p>
                      <a:r>
                        <a:rPr lang="en-AU" dirty="0" smtClean="0"/>
                        <a:t>True</a:t>
                      </a:r>
                      <a:r>
                        <a:rPr lang="en-AU" baseline="0" dirty="0" smtClean="0"/>
                        <a:t> / False / Depends on style used</a:t>
                      </a:r>
                      <a:endParaRPr lang="en-AU" dirty="0"/>
                    </a:p>
                  </a:txBody>
                  <a:tcPr/>
                </a:tc>
              </a:tr>
              <a:tr h="370840">
                <a:tc>
                  <a:txBody>
                    <a:bodyPr/>
                    <a:lstStyle/>
                    <a:p>
                      <a:r>
                        <a:rPr lang="en-AU" dirty="0" smtClean="0"/>
                        <a:t>A comma is used after the year.</a:t>
                      </a:r>
                      <a:endParaRPr lang="en-AU" dirty="0"/>
                    </a:p>
                  </a:txBody>
                  <a:tcPr/>
                </a:tc>
                <a:tc>
                  <a:txBody>
                    <a:bodyPr/>
                    <a:lstStyle/>
                    <a:p>
                      <a:r>
                        <a:rPr lang="en-AU" dirty="0" smtClean="0"/>
                        <a:t>True / False / Depends on style used</a:t>
                      </a:r>
                      <a:endParaRPr lang="en-AU" dirty="0"/>
                    </a:p>
                  </a:txBody>
                  <a:tcPr/>
                </a:tc>
              </a:tr>
            </a:tbl>
          </a:graphicData>
        </a:graphic>
      </p:graphicFrame>
      <p:sp>
        <p:nvSpPr>
          <p:cNvPr id="5" name="Oval 4"/>
          <p:cNvSpPr/>
          <p:nvPr/>
        </p:nvSpPr>
        <p:spPr>
          <a:xfrm>
            <a:off x="4427984" y="1916832"/>
            <a:ext cx="2520280" cy="252028"/>
          </a:xfrm>
          <a:prstGeom prst="ellipse">
            <a:avLst/>
          </a:prstGeom>
          <a:solidFill>
            <a:schemeClr val="accent2">
              <a:alpha val="31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Oval 5"/>
          <p:cNvSpPr/>
          <p:nvPr/>
        </p:nvSpPr>
        <p:spPr>
          <a:xfrm>
            <a:off x="4409458" y="2195246"/>
            <a:ext cx="2520280" cy="252028"/>
          </a:xfrm>
          <a:prstGeom prst="ellipse">
            <a:avLst/>
          </a:prstGeom>
          <a:solidFill>
            <a:schemeClr val="accent2">
              <a:alpha val="31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Oval 6"/>
          <p:cNvSpPr/>
          <p:nvPr/>
        </p:nvSpPr>
        <p:spPr>
          <a:xfrm>
            <a:off x="4427984" y="2492896"/>
            <a:ext cx="2520280" cy="252028"/>
          </a:xfrm>
          <a:prstGeom prst="ellipse">
            <a:avLst/>
          </a:prstGeom>
          <a:solidFill>
            <a:schemeClr val="accent2">
              <a:alpha val="31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Oval 7"/>
          <p:cNvSpPr/>
          <p:nvPr/>
        </p:nvSpPr>
        <p:spPr>
          <a:xfrm>
            <a:off x="5868144" y="3248980"/>
            <a:ext cx="2376264" cy="504056"/>
          </a:xfrm>
          <a:prstGeom prst="ellipse">
            <a:avLst/>
          </a:prstGeom>
          <a:solidFill>
            <a:schemeClr val="accent2">
              <a:alpha val="31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Oval 9"/>
          <p:cNvSpPr/>
          <p:nvPr/>
        </p:nvSpPr>
        <p:spPr>
          <a:xfrm>
            <a:off x="4351125" y="3653408"/>
            <a:ext cx="1035732" cy="504056"/>
          </a:xfrm>
          <a:prstGeom prst="ellipse">
            <a:avLst/>
          </a:prstGeom>
          <a:solidFill>
            <a:schemeClr val="accent2">
              <a:alpha val="31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2126771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1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latin typeface="Century Gothic" panose="020B0502020202020204" pitchFamily="34" charset="0"/>
              </a:rPr>
              <a:t>In-text referencing</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95128542"/>
              </p:ext>
            </p:extLst>
          </p:nvPr>
        </p:nvGraphicFramePr>
        <p:xfrm>
          <a:off x="467544" y="1340768"/>
          <a:ext cx="8147248" cy="2194560"/>
        </p:xfrm>
        <a:graphic>
          <a:graphicData uri="http://schemas.openxmlformats.org/drawingml/2006/table">
            <a:tbl>
              <a:tblPr firstRow="1" bandRow="1">
                <a:tableStyleId>{5C22544A-7EE6-4342-B048-85BDC9FD1C3A}</a:tableStyleId>
              </a:tblPr>
              <a:tblGrid>
                <a:gridCol w="8147248"/>
              </a:tblGrid>
              <a:tr h="370840">
                <a:tc>
                  <a:txBody>
                    <a:bodyPr/>
                    <a:lstStyle/>
                    <a:p>
                      <a:r>
                        <a:rPr lang="en-AU" dirty="0" smtClean="0"/>
                        <a:t>Use the following</a:t>
                      </a:r>
                      <a:r>
                        <a:rPr lang="en-AU" baseline="0" dirty="0" smtClean="0"/>
                        <a:t> source to complete the in-text reference for a book. The writer used page 6.</a:t>
                      </a:r>
                      <a:endParaRPr lang="en-AU"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baseline="0" dirty="0" smtClean="0"/>
                        <a:t>England’s first successful settlement in North America started at Jamestown, Virginia in 1607 </a:t>
                      </a:r>
                      <a:r>
                        <a:rPr lang="en-AU" dirty="0" smtClean="0"/>
                        <a:t>(__________________________).</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sz="1800" b="1" kern="1200" dirty="0" smtClean="0">
                          <a:solidFill>
                            <a:schemeClr val="dk1"/>
                          </a:solidFill>
                          <a:effectLst/>
                          <a:latin typeface="+mn-lt"/>
                          <a:ea typeface="+mn-ea"/>
                          <a:cs typeface="+mn-cs"/>
                        </a:rPr>
                        <a:t>Reference:</a:t>
                      </a:r>
                    </a:p>
                    <a:p>
                      <a:pPr marL="0" marR="0" indent="0" algn="l" defTabSz="914400" rtl="0" eaLnBrk="1" fontAlgn="auto" latinLnBrk="0" hangingPunct="1">
                        <a:lnSpc>
                          <a:spcPct val="100000"/>
                        </a:lnSpc>
                        <a:spcBef>
                          <a:spcPts val="0"/>
                        </a:spcBef>
                        <a:spcAft>
                          <a:spcPts val="0"/>
                        </a:spcAft>
                        <a:buClrTx/>
                        <a:buSzTx/>
                        <a:buFontTx/>
                        <a:buNone/>
                        <a:tabLst/>
                        <a:defRPr/>
                      </a:pPr>
                      <a:r>
                        <a:rPr lang="en-AU" sz="1800" kern="1200" dirty="0" err="1" smtClean="0">
                          <a:solidFill>
                            <a:schemeClr val="dk1"/>
                          </a:solidFill>
                          <a:effectLst/>
                          <a:latin typeface="+mn-lt"/>
                          <a:ea typeface="+mn-ea"/>
                          <a:cs typeface="+mn-cs"/>
                        </a:rPr>
                        <a:t>Geise</a:t>
                      </a:r>
                      <a:r>
                        <a:rPr lang="en-AU" sz="1800" kern="1200" dirty="0" smtClean="0">
                          <a:solidFill>
                            <a:schemeClr val="dk1"/>
                          </a:solidFill>
                          <a:effectLst/>
                          <a:latin typeface="+mn-lt"/>
                          <a:ea typeface="+mn-ea"/>
                          <a:cs typeface="+mn-cs"/>
                        </a:rPr>
                        <a:t>, R  1992, </a:t>
                      </a:r>
                      <a:r>
                        <a:rPr lang="en-AU" sz="1800" i="1" kern="1200" dirty="0" smtClean="0">
                          <a:solidFill>
                            <a:schemeClr val="dk1"/>
                          </a:solidFill>
                          <a:effectLst/>
                          <a:latin typeface="+mn-lt"/>
                          <a:ea typeface="+mn-ea"/>
                          <a:cs typeface="+mn-cs"/>
                        </a:rPr>
                        <a:t>American History to 1877,</a:t>
                      </a:r>
                      <a:r>
                        <a:rPr lang="en-AU" sz="1800" i="1" kern="1200" baseline="0" dirty="0" smtClean="0">
                          <a:solidFill>
                            <a:schemeClr val="dk1"/>
                          </a:solidFill>
                          <a:effectLst/>
                          <a:latin typeface="+mn-lt"/>
                          <a:ea typeface="+mn-ea"/>
                          <a:cs typeface="+mn-cs"/>
                        </a:rPr>
                        <a:t> </a:t>
                      </a:r>
                      <a:r>
                        <a:rPr lang="en-AU" sz="1800" kern="1200" dirty="0" smtClean="0">
                          <a:solidFill>
                            <a:schemeClr val="dk1"/>
                          </a:solidFill>
                          <a:effectLst/>
                          <a:latin typeface="+mn-lt"/>
                          <a:ea typeface="+mn-ea"/>
                          <a:cs typeface="+mn-cs"/>
                        </a:rPr>
                        <a:t>Barron’s Educational Services, New York.</a:t>
                      </a:r>
                      <a:endParaRPr lang="en-AU" dirty="0" smtClean="0"/>
                    </a:p>
                    <a:p>
                      <a:endParaRPr lang="en-AU" dirty="0"/>
                    </a:p>
                  </a:txBody>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1909652081"/>
              </p:ext>
            </p:extLst>
          </p:nvPr>
        </p:nvGraphicFramePr>
        <p:xfrm>
          <a:off x="971600" y="4005064"/>
          <a:ext cx="7200800" cy="1280160"/>
        </p:xfrm>
        <a:graphic>
          <a:graphicData uri="http://schemas.openxmlformats.org/drawingml/2006/table">
            <a:tbl>
              <a:tblPr firstRow="1" bandRow="1">
                <a:tableStyleId>{5C22544A-7EE6-4342-B048-85BDC9FD1C3A}</a:tableStyleId>
              </a:tblPr>
              <a:tblGrid>
                <a:gridCol w="7200800"/>
              </a:tblGrid>
              <a:tr h="332432">
                <a:tc>
                  <a:txBody>
                    <a:bodyPr/>
                    <a:lstStyle/>
                    <a:p>
                      <a:pPr algn="ctr"/>
                      <a:r>
                        <a:rPr lang="en-AU" dirty="0" smtClean="0"/>
                        <a:t>Answer</a:t>
                      </a:r>
                      <a:endParaRPr lang="en-AU" dirty="0"/>
                    </a:p>
                  </a:txBody>
                  <a:tcPr/>
                </a:tc>
              </a:tr>
              <a:tr h="81969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baseline="0" dirty="0" smtClean="0"/>
                        <a:t>England’s first successful settlement in North America started at Jamestown, Virginia in 1607 </a:t>
                      </a:r>
                      <a:r>
                        <a:rPr lang="en-AU" dirty="0" smtClean="0"/>
                        <a:t>(</a:t>
                      </a:r>
                      <a:r>
                        <a:rPr lang="en-AU" dirty="0" err="1" smtClean="0"/>
                        <a:t>Geise</a:t>
                      </a:r>
                      <a:r>
                        <a:rPr lang="en-AU" dirty="0" smtClean="0"/>
                        <a:t> 1992, p.6).</a:t>
                      </a:r>
                    </a:p>
                    <a:p>
                      <a:endParaRPr lang="en-AU" dirty="0"/>
                    </a:p>
                  </a:txBody>
                  <a:tcPr/>
                </a:tc>
              </a:tr>
            </a:tbl>
          </a:graphicData>
        </a:graphic>
      </p:graphicFrame>
    </p:spTree>
    <p:extLst>
      <p:ext uri="{BB962C8B-B14F-4D97-AF65-F5344CB8AC3E}">
        <p14:creationId xmlns:p14="http://schemas.microsoft.com/office/powerpoint/2010/main" val="1439310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latin typeface="Century Gothic" panose="020B0502020202020204" pitchFamily="34" charset="0"/>
              </a:rPr>
              <a:t>In-text referencing</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86276145"/>
              </p:ext>
            </p:extLst>
          </p:nvPr>
        </p:nvGraphicFramePr>
        <p:xfrm>
          <a:off x="467544" y="1340768"/>
          <a:ext cx="8147248" cy="2468880"/>
        </p:xfrm>
        <a:graphic>
          <a:graphicData uri="http://schemas.openxmlformats.org/drawingml/2006/table">
            <a:tbl>
              <a:tblPr firstRow="1" bandRow="1">
                <a:tableStyleId>{5C22544A-7EE6-4342-B048-85BDC9FD1C3A}</a:tableStyleId>
              </a:tblPr>
              <a:tblGrid>
                <a:gridCol w="8147248"/>
              </a:tblGrid>
              <a:tr h="370840">
                <a:tc>
                  <a:txBody>
                    <a:bodyPr/>
                    <a:lstStyle/>
                    <a:p>
                      <a:r>
                        <a:rPr lang="en-AU" dirty="0" smtClean="0"/>
                        <a:t>Use the following</a:t>
                      </a:r>
                      <a:r>
                        <a:rPr lang="en-AU" baseline="0" dirty="0" smtClean="0"/>
                        <a:t> source to complete the in-text reference for a book. The writer used page 20.</a:t>
                      </a:r>
                      <a:endParaRPr lang="en-AU"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sz="1800" i="1" kern="1200" dirty="0" smtClean="0">
                          <a:solidFill>
                            <a:schemeClr val="dk1"/>
                          </a:solidFill>
                          <a:effectLst/>
                          <a:latin typeface="+mn-lt"/>
                          <a:ea typeface="+mn-ea"/>
                          <a:cs typeface="+mn-cs"/>
                        </a:rPr>
                        <a:t>“…the explorers were not pushing out into wilderness, they were trekking through country that had been in human occupation for hundreds of generations. It was land that had been skilfully managed and shaped by continuous and creative use of fire</a:t>
                      </a:r>
                      <a:r>
                        <a:rPr lang="en-AU" sz="1800" kern="1200" dirty="0" smtClean="0">
                          <a:solidFill>
                            <a:schemeClr val="dk1"/>
                          </a:solidFill>
                          <a:effectLst/>
                          <a:latin typeface="+mn-lt"/>
                          <a:ea typeface="+mn-ea"/>
                          <a:cs typeface="+mn-cs"/>
                        </a:rPr>
                        <a:t>. (_____________________).</a:t>
                      </a:r>
                    </a:p>
                  </a:txBody>
                  <a:tcPr/>
                </a:tc>
              </a:tr>
              <a:tr h="370840">
                <a:tc>
                  <a:txBody>
                    <a:bodyPr/>
                    <a:lstStyle/>
                    <a:p>
                      <a:r>
                        <a:rPr lang="en-AU" b="1" dirty="0" smtClean="0"/>
                        <a:t>Reference:</a:t>
                      </a:r>
                    </a:p>
                    <a:p>
                      <a:r>
                        <a:rPr lang="en-AU" b="0" dirty="0" smtClean="0"/>
                        <a:t>Reynolds, H 1990, </a:t>
                      </a:r>
                      <a:r>
                        <a:rPr lang="en-AU" b="0" i="1" dirty="0" smtClean="0"/>
                        <a:t>With the White People</a:t>
                      </a:r>
                      <a:r>
                        <a:rPr lang="en-AU" b="0" i="0" dirty="0" smtClean="0"/>
                        <a:t>, Penguin Books.</a:t>
                      </a:r>
                      <a:endParaRPr lang="en-AU" b="0" dirty="0"/>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4029905616"/>
              </p:ext>
            </p:extLst>
          </p:nvPr>
        </p:nvGraphicFramePr>
        <p:xfrm>
          <a:off x="251520" y="4077072"/>
          <a:ext cx="8568952" cy="1828800"/>
        </p:xfrm>
        <a:graphic>
          <a:graphicData uri="http://schemas.openxmlformats.org/drawingml/2006/table">
            <a:tbl>
              <a:tblPr firstRow="1" bandRow="1">
                <a:tableStyleId>{5C22544A-7EE6-4342-B048-85BDC9FD1C3A}</a:tableStyleId>
              </a:tblPr>
              <a:tblGrid>
                <a:gridCol w="8568952"/>
              </a:tblGrid>
              <a:tr h="316835">
                <a:tc>
                  <a:txBody>
                    <a:bodyPr/>
                    <a:lstStyle/>
                    <a:p>
                      <a:pPr algn="ctr"/>
                      <a:r>
                        <a:rPr lang="en-AU" dirty="0" smtClean="0"/>
                        <a:t>Answer</a:t>
                      </a:r>
                      <a:endParaRPr lang="en-AU" dirty="0"/>
                    </a:p>
                  </a:txBody>
                  <a:tcPr/>
                </a:tc>
              </a:tr>
              <a:tr h="126734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sz="1800" i="1" kern="1200" dirty="0" smtClean="0">
                          <a:solidFill>
                            <a:schemeClr val="dk1"/>
                          </a:solidFill>
                          <a:effectLst/>
                          <a:latin typeface="+mn-lt"/>
                          <a:ea typeface="+mn-ea"/>
                          <a:cs typeface="+mn-cs"/>
                        </a:rPr>
                        <a:t>“…the explorers were not pushing out into wilderness, they were trekking through country that had been in human occupation for hundreds of generations. It was land that had been skilfully managed and shaped by continuous and creative use of fire</a:t>
                      </a:r>
                      <a:r>
                        <a:rPr lang="en-AU" sz="1800" kern="1200" dirty="0" smtClean="0">
                          <a:solidFill>
                            <a:schemeClr val="dk1"/>
                          </a:solidFill>
                          <a:effectLst/>
                          <a:latin typeface="+mn-lt"/>
                          <a:ea typeface="+mn-ea"/>
                          <a:cs typeface="+mn-cs"/>
                        </a:rPr>
                        <a:t>. (Reynolds</a:t>
                      </a:r>
                      <a:r>
                        <a:rPr lang="en-AU" sz="1800" kern="1200" baseline="0" dirty="0" smtClean="0">
                          <a:solidFill>
                            <a:schemeClr val="dk1"/>
                          </a:solidFill>
                          <a:effectLst/>
                          <a:latin typeface="+mn-lt"/>
                          <a:ea typeface="+mn-ea"/>
                          <a:cs typeface="+mn-cs"/>
                        </a:rPr>
                        <a:t> 1990, p. 20</a:t>
                      </a:r>
                      <a:r>
                        <a:rPr lang="en-AU" sz="1800" kern="1200" dirty="0" smtClean="0">
                          <a:solidFill>
                            <a:schemeClr val="dk1"/>
                          </a:solidFill>
                          <a:effectLst/>
                          <a:latin typeface="+mn-lt"/>
                          <a:ea typeface="+mn-ea"/>
                          <a:cs typeface="+mn-cs"/>
                        </a:rPr>
                        <a:t>).</a:t>
                      </a:r>
                    </a:p>
                    <a:p>
                      <a:endParaRPr lang="en-AU" dirty="0"/>
                    </a:p>
                  </a:txBody>
                  <a:tcPr/>
                </a:tc>
              </a:tr>
            </a:tbl>
          </a:graphicData>
        </a:graphic>
      </p:graphicFrame>
    </p:spTree>
    <p:extLst>
      <p:ext uri="{BB962C8B-B14F-4D97-AF65-F5344CB8AC3E}">
        <p14:creationId xmlns:p14="http://schemas.microsoft.com/office/powerpoint/2010/main" val="3436754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latin typeface="Century Gothic" panose="020B0502020202020204" pitchFamily="34" charset="0"/>
              </a:rPr>
              <a:t>In-text referencing</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60277947"/>
              </p:ext>
            </p:extLst>
          </p:nvPr>
        </p:nvGraphicFramePr>
        <p:xfrm>
          <a:off x="467544" y="1412776"/>
          <a:ext cx="8136904" cy="1828800"/>
        </p:xfrm>
        <a:graphic>
          <a:graphicData uri="http://schemas.openxmlformats.org/drawingml/2006/table">
            <a:tbl>
              <a:tblPr bandRow="1">
                <a:tableStyleId>{5C22544A-7EE6-4342-B048-85BDC9FD1C3A}</a:tableStyleId>
              </a:tblPr>
              <a:tblGrid>
                <a:gridCol w="4068452"/>
                <a:gridCol w="4068452"/>
              </a:tblGrid>
              <a:tr h="370840">
                <a:tc>
                  <a:txBody>
                    <a:bodyPr/>
                    <a:lstStyle/>
                    <a:p>
                      <a:r>
                        <a:rPr lang="en-AU" dirty="0" smtClean="0"/>
                        <a:t>When is ‘</a:t>
                      </a:r>
                      <a:r>
                        <a:rPr lang="en-AU" i="1" dirty="0" smtClean="0"/>
                        <a:t>et</a:t>
                      </a:r>
                      <a:r>
                        <a:rPr lang="en-AU" i="1" baseline="0" dirty="0" smtClean="0"/>
                        <a:t> al.’ </a:t>
                      </a:r>
                      <a:r>
                        <a:rPr lang="en-AU" i="0" u="none" baseline="0" dirty="0" smtClean="0"/>
                        <a:t>used?</a:t>
                      </a:r>
                      <a:endParaRPr lang="en-AU" u="none" dirty="0"/>
                    </a:p>
                  </a:txBody>
                  <a:tcPr/>
                </a:tc>
                <a:tc>
                  <a:txBody>
                    <a:bodyPr/>
                    <a:lstStyle/>
                    <a:p>
                      <a:pPr marL="342900" indent="-342900">
                        <a:buAutoNum type="alphaLcPeriod"/>
                      </a:pPr>
                      <a:r>
                        <a:rPr lang="en-AU" u="none" dirty="0" smtClean="0"/>
                        <a:t>For 3 authors</a:t>
                      </a:r>
                    </a:p>
                    <a:p>
                      <a:pPr marL="342900" indent="-342900">
                        <a:buAutoNum type="alphaLcPeriod"/>
                      </a:pPr>
                      <a:r>
                        <a:rPr lang="en-AU" u="none" dirty="0" smtClean="0"/>
                        <a:t>For 4 or more</a:t>
                      </a:r>
                      <a:r>
                        <a:rPr lang="en-AU" u="none" baseline="0" dirty="0" smtClean="0"/>
                        <a:t> authors</a:t>
                      </a:r>
                    </a:p>
                    <a:p>
                      <a:pPr marL="342900" indent="-342900">
                        <a:buAutoNum type="alphaLcPeriod"/>
                      </a:pPr>
                      <a:r>
                        <a:rPr lang="en-AU" u="none" baseline="0" dirty="0" smtClean="0"/>
                        <a:t>Only in the Reference List</a:t>
                      </a:r>
                      <a:endParaRPr lang="en-AU" u="none"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sz="1800" i="1" kern="1200" dirty="0" smtClean="0">
                          <a:solidFill>
                            <a:schemeClr val="dk1"/>
                          </a:solidFill>
                          <a:effectLst/>
                          <a:latin typeface="+mn-lt"/>
                          <a:ea typeface="+mn-ea"/>
                          <a:cs typeface="+mn-cs"/>
                        </a:rPr>
                        <a:t>‘et al.</a:t>
                      </a:r>
                      <a:r>
                        <a:rPr lang="en-AU" sz="1800" i="0" kern="1200" dirty="0" smtClean="0">
                          <a:solidFill>
                            <a:schemeClr val="dk1"/>
                          </a:solidFill>
                          <a:effectLst/>
                          <a:latin typeface="+mn-lt"/>
                          <a:ea typeface="+mn-ea"/>
                          <a:cs typeface="+mn-cs"/>
                        </a:rPr>
                        <a:t>’ is used </a:t>
                      </a:r>
                    </a:p>
                  </a:txBody>
                  <a:tcPr/>
                </a:tc>
                <a:tc>
                  <a:txBody>
                    <a:bodyPr/>
                    <a:lstStyle/>
                    <a:p>
                      <a:pPr marL="342900" marR="0" indent="-342900" algn="l" defTabSz="914400" rtl="0" eaLnBrk="1" fontAlgn="auto" latinLnBrk="0" hangingPunct="1">
                        <a:lnSpc>
                          <a:spcPct val="100000"/>
                        </a:lnSpc>
                        <a:spcBef>
                          <a:spcPts val="0"/>
                        </a:spcBef>
                        <a:spcAft>
                          <a:spcPts val="0"/>
                        </a:spcAft>
                        <a:buClrTx/>
                        <a:buSzTx/>
                        <a:buFontTx/>
                        <a:buAutoNum type="alphaLcPeriod"/>
                        <a:tabLst/>
                        <a:defRPr/>
                      </a:pPr>
                      <a:r>
                        <a:rPr lang="en-AU" sz="1800" kern="1200" dirty="0" smtClean="0">
                          <a:solidFill>
                            <a:schemeClr val="dk1"/>
                          </a:solidFill>
                          <a:effectLst/>
                          <a:latin typeface="+mn-lt"/>
                          <a:ea typeface="+mn-ea"/>
                          <a:cs typeface="+mn-cs"/>
                        </a:rPr>
                        <a:t>after the date</a:t>
                      </a:r>
                    </a:p>
                    <a:p>
                      <a:pPr marL="342900" marR="0" indent="-342900" algn="l" defTabSz="914400" rtl="0" eaLnBrk="1" fontAlgn="auto" latinLnBrk="0" hangingPunct="1">
                        <a:lnSpc>
                          <a:spcPct val="100000"/>
                        </a:lnSpc>
                        <a:spcBef>
                          <a:spcPts val="0"/>
                        </a:spcBef>
                        <a:spcAft>
                          <a:spcPts val="0"/>
                        </a:spcAft>
                        <a:buClrTx/>
                        <a:buSzTx/>
                        <a:buFontTx/>
                        <a:buAutoNum type="alphaLcPeriod"/>
                        <a:tabLst/>
                        <a:defRPr/>
                      </a:pPr>
                      <a:r>
                        <a:rPr lang="en-AU" sz="1800" kern="1200" dirty="0" smtClean="0">
                          <a:solidFill>
                            <a:schemeClr val="dk1"/>
                          </a:solidFill>
                          <a:effectLst/>
                          <a:latin typeface="+mn-lt"/>
                          <a:ea typeface="+mn-ea"/>
                          <a:cs typeface="+mn-cs"/>
                        </a:rPr>
                        <a:t>after the</a:t>
                      </a:r>
                      <a:r>
                        <a:rPr lang="en-AU" sz="1800" kern="1200" baseline="0" dirty="0" smtClean="0">
                          <a:solidFill>
                            <a:schemeClr val="dk1"/>
                          </a:solidFill>
                          <a:effectLst/>
                          <a:latin typeface="+mn-lt"/>
                          <a:ea typeface="+mn-ea"/>
                          <a:cs typeface="+mn-cs"/>
                        </a:rPr>
                        <a:t> first surname</a:t>
                      </a:r>
                    </a:p>
                    <a:p>
                      <a:pPr marL="342900" marR="0" indent="-342900" algn="l" defTabSz="914400" rtl="0" eaLnBrk="1" fontAlgn="auto" latinLnBrk="0" hangingPunct="1">
                        <a:lnSpc>
                          <a:spcPct val="100000"/>
                        </a:lnSpc>
                        <a:spcBef>
                          <a:spcPts val="0"/>
                        </a:spcBef>
                        <a:spcAft>
                          <a:spcPts val="0"/>
                        </a:spcAft>
                        <a:buClrTx/>
                        <a:buSzTx/>
                        <a:buFontTx/>
                        <a:buAutoNum type="alphaLcPeriod"/>
                        <a:tabLst/>
                        <a:defRPr/>
                      </a:pPr>
                      <a:r>
                        <a:rPr lang="en-AU" sz="1800" kern="1200" baseline="0" dirty="0" smtClean="0">
                          <a:solidFill>
                            <a:schemeClr val="dk1"/>
                          </a:solidFill>
                          <a:effectLst/>
                          <a:latin typeface="+mn-lt"/>
                          <a:ea typeface="+mn-ea"/>
                          <a:cs typeface="+mn-cs"/>
                        </a:rPr>
                        <a:t>after all the surnames</a:t>
                      </a:r>
                      <a:endParaRPr lang="en-AU" sz="1800" kern="1200" dirty="0" smtClean="0">
                        <a:solidFill>
                          <a:schemeClr val="dk1"/>
                        </a:solidFill>
                        <a:effectLst/>
                        <a:latin typeface="+mn-lt"/>
                        <a:ea typeface="+mn-ea"/>
                        <a:cs typeface="+mn-cs"/>
                      </a:endParaRPr>
                    </a:p>
                  </a:txBody>
                  <a:tcPr/>
                </a:tc>
              </a:tr>
            </a:tbl>
          </a:graphicData>
        </a:graphic>
      </p:graphicFrame>
      <p:sp>
        <p:nvSpPr>
          <p:cNvPr id="5" name="Oval 4"/>
          <p:cNvSpPr/>
          <p:nvPr/>
        </p:nvSpPr>
        <p:spPr>
          <a:xfrm>
            <a:off x="4860032" y="1628800"/>
            <a:ext cx="2232248" cy="504056"/>
          </a:xfrm>
          <a:prstGeom prst="ellipse">
            <a:avLst/>
          </a:prstGeom>
          <a:solidFill>
            <a:schemeClr val="accent2">
              <a:alpha val="31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Oval 5"/>
          <p:cNvSpPr/>
          <p:nvPr/>
        </p:nvSpPr>
        <p:spPr>
          <a:xfrm>
            <a:off x="4764427" y="2570043"/>
            <a:ext cx="2376264" cy="504056"/>
          </a:xfrm>
          <a:prstGeom prst="ellipse">
            <a:avLst/>
          </a:prstGeom>
          <a:solidFill>
            <a:schemeClr val="accent2">
              <a:alpha val="31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1149896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latin typeface="Century Gothic" panose="020B0502020202020204" pitchFamily="34" charset="0"/>
              </a:rPr>
              <a:t>In-text referencing</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66367899"/>
              </p:ext>
            </p:extLst>
          </p:nvPr>
        </p:nvGraphicFramePr>
        <p:xfrm>
          <a:off x="457200" y="1600200"/>
          <a:ext cx="8147248" cy="2194560"/>
        </p:xfrm>
        <a:graphic>
          <a:graphicData uri="http://schemas.openxmlformats.org/drawingml/2006/table">
            <a:tbl>
              <a:tblPr firstRow="1" bandRow="1">
                <a:tableStyleId>{5C22544A-7EE6-4342-B048-85BDC9FD1C3A}</a:tableStyleId>
              </a:tblPr>
              <a:tblGrid>
                <a:gridCol w="8147248"/>
              </a:tblGrid>
              <a:tr h="370840">
                <a:tc>
                  <a:txBody>
                    <a:bodyPr/>
                    <a:lstStyle/>
                    <a:p>
                      <a:r>
                        <a:rPr lang="en-AU" dirty="0" smtClean="0"/>
                        <a:t>Use the following</a:t>
                      </a:r>
                      <a:r>
                        <a:rPr lang="en-AU" baseline="0" dirty="0" smtClean="0"/>
                        <a:t> source to complete the in-text reference for a journal article. The writer used page 14. </a:t>
                      </a:r>
                      <a:endParaRPr lang="en-AU"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sz="1800" kern="1200" dirty="0" smtClean="0">
                          <a:solidFill>
                            <a:schemeClr val="dk1"/>
                          </a:solidFill>
                          <a:effectLst/>
                          <a:latin typeface="+mn-lt"/>
                          <a:ea typeface="+mn-ea"/>
                          <a:cs typeface="+mn-cs"/>
                        </a:rPr>
                        <a:t>Maintaining safety is of utmost concern when children are playing sport  (</a:t>
                      </a:r>
                      <a:r>
                        <a:rPr lang="en-AU" sz="1800" kern="1200" baseline="0" dirty="0" smtClean="0">
                          <a:solidFill>
                            <a:schemeClr val="dk1"/>
                          </a:solidFill>
                          <a:effectLst/>
                          <a:latin typeface="+mn-lt"/>
                          <a:ea typeface="+mn-ea"/>
                          <a:cs typeface="+mn-cs"/>
                        </a:rPr>
                        <a:t>_</a:t>
                      </a:r>
                      <a:r>
                        <a:rPr lang="en-AU" sz="1800" kern="1200" dirty="0" smtClean="0">
                          <a:solidFill>
                            <a:schemeClr val="dk1"/>
                          </a:solidFill>
                          <a:effectLst/>
                          <a:latin typeface="+mn-lt"/>
                          <a:ea typeface="+mn-ea"/>
                          <a:cs typeface="+mn-cs"/>
                        </a:rPr>
                        <a:t>______________________).</a:t>
                      </a:r>
                    </a:p>
                  </a:txBody>
                  <a:tcPr/>
                </a:tc>
              </a:tr>
              <a:tr h="370840">
                <a:tc>
                  <a:txBody>
                    <a:bodyPr/>
                    <a:lstStyle/>
                    <a:p>
                      <a:r>
                        <a:rPr lang="en-AU" b="1" dirty="0" smtClean="0"/>
                        <a:t>Reference:</a:t>
                      </a:r>
                    </a:p>
                    <a:p>
                      <a:r>
                        <a:rPr lang="en-AU" sz="1800" kern="1200" dirty="0" smtClean="0">
                          <a:solidFill>
                            <a:schemeClr val="dk1"/>
                          </a:solidFill>
                          <a:effectLst/>
                          <a:latin typeface="+mn-lt"/>
                          <a:ea typeface="+mn-ea"/>
                          <a:cs typeface="+mn-cs"/>
                        </a:rPr>
                        <a:t>Norton, K, </a:t>
                      </a:r>
                      <a:r>
                        <a:rPr lang="en-AU" sz="1800" kern="1200" dirty="0" err="1" smtClean="0">
                          <a:solidFill>
                            <a:schemeClr val="dk1"/>
                          </a:solidFill>
                          <a:effectLst/>
                          <a:latin typeface="+mn-lt"/>
                          <a:ea typeface="+mn-ea"/>
                          <a:cs typeface="+mn-cs"/>
                        </a:rPr>
                        <a:t>Dollman</a:t>
                      </a:r>
                      <a:r>
                        <a:rPr lang="en-AU" sz="1800" kern="1200" dirty="0" smtClean="0">
                          <a:solidFill>
                            <a:schemeClr val="dk1"/>
                          </a:solidFill>
                          <a:effectLst/>
                          <a:latin typeface="+mn-lt"/>
                          <a:ea typeface="+mn-ea"/>
                          <a:cs typeface="+mn-cs"/>
                        </a:rPr>
                        <a:t>, J, </a:t>
                      </a:r>
                      <a:r>
                        <a:rPr lang="en-AU" sz="1800" kern="1200" dirty="0" err="1" smtClean="0">
                          <a:solidFill>
                            <a:schemeClr val="dk1"/>
                          </a:solidFill>
                          <a:effectLst/>
                          <a:latin typeface="+mn-lt"/>
                          <a:ea typeface="+mn-ea"/>
                          <a:cs typeface="+mn-cs"/>
                        </a:rPr>
                        <a:t>Klanarong</a:t>
                      </a:r>
                      <a:r>
                        <a:rPr lang="en-AU" sz="1800" kern="1200" dirty="0" smtClean="0">
                          <a:solidFill>
                            <a:schemeClr val="dk1"/>
                          </a:solidFill>
                          <a:effectLst/>
                          <a:latin typeface="+mn-lt"/>
                          <a:ea typeface="+mn-ea"/>
                          <a:cs typeface="+mn-cs"/>
                        </a:rPr>
                        <a:t>, S &amp; Robertson, I 2001, ‘Playing safe: Children in sport’, </a:t>
                      </a:r>
                      <a:r>
                        <a:rPr lang="en-AU" sz="1800" i="1" kern="1200" dirty="0" smtClean="0">
                          <a:solidFill>
                            <a:schemeClr val="dk1"/>
                          </a:solidFill>
                          <a:effectLst/>
                          <a:latin typeface="+mn-lt"/>
                          <a:ea typeface="+mn-ea"/>
                          <a:cs typeface="+mn-cs"/>
                        </a:rPr>
                        <a:t>Sport Health</a:t>
                      </a:r>
                      <a:r>
                        <a:rPr lang="en-AU" sz="1800" kern="1200" dirty="0" smtClean="0">
                          <a:solidFill>
                            <a:schemeClr val="dk1"/>
                          </a:solidFill>
                          <a:effectLst/>
                          <a:latin typeface="+mn-lt"/>
                          <a:ea typeface="+mn-ea"/>
                          <a:cs typeface="+mn-cs"/>
                        </a:rPr>
                        <a:t>, vol. 19, no. 3, pp. 12–14.</a:t>
                      </a:r>
                      <a:endParaRPr lang="en-AU" b="0" dirty="0"/>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699036803"/>
              </p:ext>
            </p:extLst>
          </p:nvPr>
        </p:nvGraphicFramePr>
        <p:xfrm>
          <a:off x="899592" y="4365104"/>
          <a:ext cx="7200800" cy="1185456"/>
        </p:xfrm>
        <a:graphic>
          <a:graphicData uri="http://schemas.openxmlformats.org/drawingml/2006/table">
            <a:tbl>
              <a:tblPr firstRow="1" bandRow="1">
                <a:tableStyleId>{5C22544A-7EE6-4342-B048-85BDC9FD1C3A}</a:tableStyleId>
              </a:tblPr>
              <a:tblGrid>
                <a:gridCol w="7200800"/>
              </a:tblGrid>
              <a:tr h="332432">
                <a:tc>
                  <a:txBody>
                    <a:bodyPr/>
                    <a:lstStyle/>
                    <a:p>
                      <a:pPr algn="ctr"/>
                      <a:r>
                        <a:rPr lang="en-AU" dirty="0" smtClean="0"/>
                        <a:t>Answer</a:t>
                      </a:r>
                      <a:endParaRPr lang="en-AU" dirty="0"/>
                    </a:p>
                  </a:txBody>
                  <a:tcPr/>
                </a:tc>
              </a:tr>
              <a:tr h="81969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sz="1800" kern="1200" dirty="0" smtClean="0">
                          <a:solidFill>
                            <a:schemeClr val="dk1"/>
                          </a:solidFill>
                          <a:effectLst/>
                          <a:latin typeface="+mn-lt"/>
                          <a:ea typeface="+mn-ea"/>
                          <a:cs typeface="+mn-cs"/>
                        </a:rPr>
                        <a:t>Maintaining safety is of utmost concern when children are playing sport  (Norton</a:t>
                      </a:r>
                      <a:r>
                        <a:rPr lang="en-AU" sz="1800" kern="1200" baseline="0" dirty="0" smtClean="0">
                          <a:solidFill>
                            <a:schemeClr val="dk1"/>
                          </a:solidFill>
                          <a:effectLst/>
                          <a:latin typeface="+mn-lt"/>
                          <a:ea typeface="+mn-ea"/>
                          <a:cs typeface="+mn-cs"/>
                        </a:rPr>
                        <a:t> </a:t>
                      </a:r>
                      <a:r>
                        <a:rPr lang="en-AU" sz="1800" i="1" kern="1200" baseline="0" dirty="0" smtClean="0">
                          <a:solidFill>
                            <a:schemeClr val="dk1"/>
                          </a:solidFill>
                          <a:effectLst/>
                          <a:latin typeface="+mn-lt"/>
                          <a:ea typeface="+mn-ea"/>
                          <a:cs typeface="+mn-cs"/>
                        </a:rPr>
                        <a:t>et al.</a:t>
                      </a:r>
                      <a:r>
                        <a:rPr lang="en-AU" sz="1800" i="0" kern="1200" baseline="0" dirty="0" smtClean="0">
                          <a:solidFill>
                            <a:schemeClr val="dk1"/>
                          </a:solidFill>
                          <a:effectLst/>
                          <a:latin typeface="+mn-lt"/>
                          <a:ea typeface="+mn-ea"/>
                          <a:cs typeface="+mn-cs"/>
                        </a:rPr>
                        <a:t> 2001, p. 14).</a:t>
                      </a:r>
                      <a:endParaRPr lang="en-AU" sz="1800" kern="1200" dirty="0" smtClean="0">
                        <a:solidFill>
                          <a:schemeClr val="dk1"/>
                        </a:solidFill>
                        <a:effectLst/>
                        <a:latin typeface="+mn-lt"/>
                        <a:ea typeface="+mn-ea"/>
                        <a:cs typeface="+mn-cs"/>
                      </a:endParaRPr>
                    </a:p>
                  </a:txBody>
                  <a:tcPr/>
                </a:tc>
              </a:tr>
            </a:tbl>
          </a:graphicData>
        </a:graphic>
      </p:graphicFrame>
    </p:spTree>
    <p:extLst>
      <p:ext uri="{BB962C8B-B14F-4D97-AF65-F5344CB8AC3E}">
        <p14:creationId xmlns:p14="http://schemas.microsoft.com/office/powerpoint/2010/main" val="1439310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latin typeface="Century Gothic" panose="020B0502020202020204" pitchFamily="34" charset="0"/>
              </a:rPr>
              <a:t>In-text referencing</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33172556"/>
              </p:ext>
            </p:extLst>
          </p:nvPr>
        </p:nvGraphicFramePr>
        <p:xfrm>
          <a:off x="467544" y="1412776"/>
          <a:ext cx="8136904" cy="1925320"/>
        </p:xfrm>
        <a:graphic>
          <a:graphicData uri="http://schemas.openxmlformats.org/drawingml/2006/table">
            <a:tbl>
              <a:tblPr firstRow="1" bandRow="1">
                <a:tableStyleId>{5C22544A-7EE6-4342-B048-85BDC9FD1C3A}</a:tableStyleId>
              </a:tblPr>
              <a:tblGrid>
                <a:gridCol w="8136904"/>
              </a:tblGrid>
              <a:tr h="370840">
                <a:tc>
                  <a:txBody>
                    <a:bodyPr/>
                    <a:lstStyle/>
                    <a:p>
                      <a:r>
                        <a:rPr lang="en-AU" dirty="0" smtClean="0"/>
                        <a:t>Use the following</a:t>
                      </a:r>
                      <a:r>
                        <a:rPr lang="en-AU" baseline="0" dirty="0" smtClean="0"/>
                        <a:t> source to complete the in-text reference for a journal article. The writer used page 13.</a:t>
                      </a:r>
                      <a:endParaRPr lang="en-AU"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sz="1800" kern="1200" dirty="0" smtClean="0">
                          <a:solidFill>
                            <a:schemeClr val="dk1"/>
                          </a:solidFill>
                          <a:effectLst/>
                          <a:latin typeface="+mn-lt"/>
                          <a:ea typeface="+mn-ea"/>
                          <a:cs typeface="+mn-cs"/>
                        </a:rPr>
                        <a:t>Norton et al. ( ______________ ) discuss the safety of children in sport.</a:t>
                      </a:r>
                    </a:p>
                  </a:txBody>
                  <a:tcPr/>
                </a:tc>
              </a:tr>
              <a:tr h="370840">
                <a:tc>
                  <a:txBody>
                    <a:bodyPr/>
                    <a:lstStyle/>
                    <a:p>
                      <a:r>
                        <a:rPr lang="en-AU" b="1" dirty="0" smtClean="0"/>
                        <a:t>Reference:</a:t>
                      </a:r>
                    </a:p>
                    <a:p>
                      <a:r>
                        <a:rPr lang="en-AU" sz="1800" kern="1200" dirty="0" smtClean="0">
                          <a:solidFill>
                            <a:schemeClr val="dk1"/>
                          </a:solidFill>
                          <a:effectLst/>
                          <a:latin typeface="+mn-lt"/>
                          <a:ea typeface="+mn-ea"/>
                          <a:cs typeface="+mn-cs"/>
                        </a:rPr>
                        <a:t>Norton, K, </a:t>
                      </a:r>
                      <a:r>
                        <a:rPr lang="en-AU" sz="1800" kern="1200" dirty="0" err="1" smtClean="0">
                          <a:solidFill>
                            <a:schemeClr val="dk1"/>
                          </a:solidFill>
                          <a:effectLst/>
                          <a:latin typeface="+mn-lt"/>
                          <a:ea typeface="+mn-ea"/>
                          <a:cs typeface="+mn-cs"/>
                        </a:rPr>
                        <a:t>Dollman</a:t>
                      </a:r>
                      <a:r>
                        <a:rPr lang="en-AU" sz="1800" kern="1200" dirty="0" smtClean="0">
                          <a:solidFill>
                            <a:schemeClr val="dk1"/>
                          </a:solidFill>
                          <a:effectLst/>
                          <a:latin typeface="+mn-lt"/>
                          <a:ea typeface="+mn-ea"/>
                          <a:cs typeface="+mn-cs"/>
                        </a:rPr>
                        <a:t>, J, </a:t>
                      </a:r>
                      <a:r>
                        <a:rPr lang="en-AU" sz="1800" kern="1200" dirty="0" err="1" smtClean="0">
                          <a:solidFill>
                            <a:schemeClr val="dk1"/>
                          </a:solidFill>
                          <a:effectLst/>
                          <a:latin typeface="+mn-lt"/>
                          <a:ea typeface="+mn-ea"/>
                          <a:cs typeface="+mn-cs"/>
                        </a:rPr>
                        <a:t>Klanarong</a:t>
                      </a:r>
                      <a:r>
                        <a:rPr lang="en-AU" sz="1800" kern="1200" dirty="0" smtClean="0">
                          <a:solidFill>
                            <a:schemeClr val="dk1"/>
                          </a:solidFill>
                          <a:effectLst/>
                          <a:latin typeface="+mn-lt"/>
                          <a:ea typeface="+mn-ea"/>
                          <a:cs typeface="+mn-cs"/>
                        </a:rPr>
                        <a:t>, S &amp; Robertson, I 2001, ‘Playing safe: Children in sport’, </a:t>
                      </a:r>
                      <a:r>
                        <a:rPr lang="en-AU" sz="1800" i="1" kern="1200" dirty="0" smtClean="0">
                          <a:solidFill>
                            <a:schemeClr val="dk1"/>
                          </a:solidFill>
                          <a:effectLst/>
                          <a:latin typeface="+mn-lt"/>
                          <a:ea typeface="+mn-ea"/>
                          <a:cs typeface="+mn-cs"/>
                        </a:rPr>
                        <a:t>Sport Health</a:t>
                      </a:r>
                      <a:r>
                        <a:rPr lang="en-AU" sz="1800" kern="1200" dirty="0" smtClean="0">
                          <a:solidFill>
                            <a:schemeClr val="dk1"/>
                          </a:solidFill>
                          <a:effectLst/>
                          <a:latin typeface="+mn-lt"/>
                          <a:ea typeface="+mn-ea"/>
                          <a:cs typeface="+mn-cs"/>
                        </a:rPr>
                        <a:t>, vol. 19, no. 3, pp. 12–14.</a:t>
                      </a:r>
                      <a:endParaRPr lang="en-AU" b="0" dirty="0"/>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220628716"/>
              </p:ext>
            </p:extLst>
          </p:nvPr>
        </p:nvGraphicFramePr>
        <p:xfrm>
          <a:off x="971600" y="3861048"/>
          <a:ext cx="7200800" cy="1185456"/>
        </p:xfrm>
        <a:graphic>
          <a:graphicData uri="http://schemas.openxmlformats.org/drawingml/2006/table">
            <a:tbl>
              <a:tblPr firstRow="1" bandRow="1">
                <a:tableStyleId>{5C22544A-7EE6-4342-B048-85BDC9FD1C3A}</a:tableStyleId>
              </a:tblPr>
              <a:tblGrid>
                <a:gridCol w="7200800"/>
              </a:tblGrid>
              <a:tr h="332432">
                <a:tc>
                  <a:txBody>
                    <a:bodyPr/>
                    <a:lstStyle/>
                    <a:p>
                      <a:pPr algn="ctr"/>
                      <a:r>
                        <a:rPr lang="en-AU" dirty="0" smtClean="0"/>
                        <a:t>Answer</a:t>
                      </a:r>
                      <a:endParaRPr lang="en-AU" dirty="0"/>
                    </a:p>
                  </a:txBody>
                  <a:tcPr/>
                </a:tc>
              </a:tr>
              <a:tr h="81969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sz="1800" kern="1200" dirty="0" smtClean="0">
                          <a:solidFill>
                            <a:schemeClr val="dk1"/>
                          </a:solidFill>
                          <a:effectLst/>
                          <a:latin typeface="+mn-lt"/>
                          <a:ea typeface="+mn-ea"/>
                          <a:cs typeface="+mn-cs"/>
                        </a:rPr>
                        <a:t>Norton et al. ( 2001, p. 13) discuss the safety of children in sport.</a:t>
                      </a:r>
                    </a:p>
                    <a:p>
                      <a:endParaRPr lang="en-AU" dirty="0"/>
                    </a:p>
                  </a:txBody>
                  <a:tcPr/>
                </a:tc>
              </a:tr>
            </a:tbl>
          </a:graphicData>
        </a:graphic>
      </p:graphicFrame>
    </p:spTree>
    <p:extLst>
      <p:ext uri="{BB962C8B-B14F-4D97-AF65-F5344CB8AC3E}">
        <p14:creationId xmlns:p14="http://schemas.microsoft.com/office/powerpoint/2010/main" val="1439310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latin typeface="Century Gothic" panose="020B0502020202020204" pitchFamily="34" charset="0"/>
              </a:rPr>
              <a:t>In-text referencing</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69799849"/>
              </p:ext>
            </p:extLst>
          </p:nvPr>
        </p:nvGraphicFramePr>
        <p:xfrm>
          <a:off x="467544" y="1412776"/>
          <a:ext cx="8136904" cy="1188720"/>
        </p:xfrm>
        <a:graphic>
          <a:graphicData uri="http://schemas.openxmlformats.org/drawingml/2006/table">
            <a:tbl>
              <a:tblPr bandRow="1">
                <a:tableStyleId>{5C22544A-7EE6-4342-B048-85BDC9FD1C3A}</a:tableStyleId>
              </a:tblPr>
              <a:tblGrid>
                <a:gridCol w="4068452"/>
                <a:gridCol w="4068452"/>
              </a:tblGrid>
              <a:tr h="370840">
                <a:tc>
                  <a:txBody>
                    <a:bodyPr/>
                    <a:lstStyle/>
                    <a:p>
                      <a:r>
                        <a:rPr lang="en-AU" dirty="0" smtClean="0"/>
                        <a:t>When using an on-line source,</a:t>
                      </a:r>
                      <a:r>
                        <a:rPr lang="en-AU" baseline="0" dirty="0" smtClean="0"/>
                        <a:t> should the URL be included (generally)?</a:t>
                      </a:r>
                      <a:endParaRPr lang="en-AU" dirty="0"/>
                    </a:p>
                  </a:txBody>
                  <a:tcPr/>
                </a:tc>
                <a:tc>
                  <a:txBody>
                    <a:bodyPr/>
                    <a:lstStyle/>
                    <a:p>
                      <a:pPr marL="342900" indent="-342900">
                        <a:buAutoNum type="alphaLcPeriod"/>
                      </a:pPr>
                      <a:r>
                        <a:rPr lang="en-AU" dirty="0" smtClean="0"/>
                        <a:t>Only</a:t>
                      </a:r>
                      <a:r>
                        <a:rPr lang="en-AU" baseline="0" dirty="0" smtClean="0"/>
                        <a:t> in the in-text reference</a:t>
                      </a:r>
                      <a:endParaRPr lang="en-AU" dirty="0" smtClean="0"/>
                    </a:p>
                    <a:p>
                      <a:pPr marL="342900" indent="-342900">
                        <a:buAutoNum type="alphaLcPeriod"/>
                      </a:pPr>
                      <a:r>
                        <a:rPr lang="en-AU" dirty="0" smtClean="0"/>
                        <a:t>Only in the Reference List</a:t>
                      </a:r>
                    </a:p>
                    <a:p>
                      <a:pPr marL="342900" indent="-342900">
                        <a:buAutoNum type="alphaLcPeriod"/>
                      </a:pPr>
                      <a:r>
                        <a:rPr lang="en-AU" dirty="0" smtClean="0"/>
                        <a:t>In both the</a:t>
                      </a:r>
                      <a:r>
                        <a:rPr lang="en-AU" baseline="0" dirty="0" smtClean="0"/>
                        <a:t> in-text reference and the Reference List</a:t>
                      </a:r>
                      <a:endParaRPr lang="en-AU" dirty="0"/>
                    </a:p>
                  </a:txBody>
                  <a:tcPr/>
                </a:tc>
              </a:tr>
            </a:tbl>
          </a:graphicData>
        </a:graphic>
      </p:graphicFrame>
      <p:sp>
        <p:nvSpPr>
          <p:cNvPr id="5" name="Oval 4"/>
          <p:cNvSpPr/>
          <p:nvPr/>
        </p:nvSpPr>
        <p:spPr>
          <a:xfrm>
            <a:off x="4680012" y="1628800"/>
            <a:ext cx="3060340" cy="504056"/>
          </a:xfrm>
          <a:prstGeom prst="ellipse">
            <a:avLst/>
          </a:prstGeom>
          <a:solidFill>
            <a:schemeClr val="accent2">
              <a:alpha val="31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1731271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theme/theme1.xml><?xml version="1.0" encoding="utf-8"?>
<a:theme xmlns:a="http://schemas.openxmlformats.org/drawingml/2006/main" name="New PowerPoin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 PowerPoint template</Template>
  <TotalTime>262</TotalTime>
  <Words>1413</Words>
  <Application>Microsoft Office PowerPoint</Application>
  <PresentationFormat>On-screen Show (4:3)</PresentationFormat>
  <Paragraphs>214</Paragraphs>
  <Slides>22</Slides>
  <Notes>2</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New PowerPoint template</vt:lpstr>
      <vt:lpstr>Academic Writing Skills: Referencing</vt:lpstr>
      <vt:lpstr>Introduction to referencing</vt:lpstr>
      <vt:lpstr>In-text referencing</vt:lpstr>
      <vt:lpstr>In-text referencing</vt:lpstr>
      <vt:lpstr>In-text referencing</vt:lpstr>
      <vt:lpstr>In-text referencing</vt:lpstr>
      <vt:lpstr>In-text referencing</vt:lpstr>
      <vt:lpstr>In-text referencing</vt:lpstr>
      <vt:lpstr>In-text referencing</vt:lpstr>
      <vt:lpstr>In-text referencing</vt:lpstr>
      <vt:lpstr>In-text referencing</vt:lpstr>
      <vt:lpstr>In-text referencing</vt:lpstr>
      <vt:lpstr>In-text referencing</vt:lpstr>
      <vt:lpstr>In-text referencing</vt:lpstr>
      <vt:lpstr>In-text referencing</vt:lpstr>
      <vt:lpstr>In-text referencing</vt:lpstr>
      <vt:lpstr>Reference List / Bibliography</vt:lpstr>
      <vt:lpstr>Reference List</vt:lpstr>
      <vt:lpstr>Reference List</vt:lpstr>
      <vt:lpstr>Reference List</vt:lpstr>
      <vt:lpstr>Reference List</vt:lpstr>
      <vt:lpstr>Reference List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SACE Board of South Australia</dc:title>
  <dc:creator>Fiona Greig</dc:creator>
  <cp:lastModifiedBy>Paula Dimmell</cp:lastModifiedBy>
  <cp:revision>39</cp:revision>
  <cp:lastPrinted>2014-09-12T02:35:50Z</cp:lastPrinted>
  <dcterms:created xsi:type="dcterms:W3CDTF">2014-08-29T05:57:43Z</dcterms:created>
  <dcterms:modified xsi:type="dcterms:W3CDTF">2014-09-17T01:02:53Z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hecked by">
    <vt:lpwstr>32123</vt:lpwstr>
  </property>
  <property fmtid="{D5CDD505-2E9C-101B-9397-08002B2CF9AE}" pid="3" name="Objective-Id">
    <vt:lpwstr>A390290</vt:lpwstr>
  </property>
  <property fmtid="{D5CDD505-2E9C-101B-9397-08002B2CF9AE}" pid="4" name="Objective-Title">
    <vt:lpwstr>Referencing</vt:lpwstr>
  </property>
  <property fmtid="{D5CDD505-2E9C-101B-9397-08002B2CF9AE}" pid="5" name="Objective-Comment">
    <vt:lpwstr/>
  </property>
  <property fmtid="{D5CDD505-2E9C-101B-9397-08002B2CF9AE}" pid="6" name="Objective-CreationStamp">
    <vt:filetime>2014-09-12T02:37:24Z</vt:filetime>
  </property>
  <property fmtid="{D5CDD505-2E9C-101B-9397-08002B2CF9AE}" pid="7" name="Objective-IsApproved">
    <vt:bool>false</vt:bool>
  </property>
  <property fmtid="{D5CDD505-2E9C-101B-9397-08002B2CF9AE}" pid="8" name="Objective-IsPublished">
    <vt:bool>false</vt:bool>
  </property>
  <property fmtid="{D5CDD505-2E9C-101B-9397-08002B2CF9AE}" pid="9" name="Objective-DatePublished">
    <vt:lpwstr/>
  </property>
  <property fmtid="{D5CDD505-2E9C-101B-9397-08002B2CF9AE}" pid="10" name="Objective-ModificationStamp">
    <vt:filetime>2014-09-17T00:38:24Z</vt:filetime>
  </property>
  <property fmtid="{D5CDD505-2E9C-101B-9397-08002B2CF9AE}" pid="11" name="Objective-Owner">
    <vt:lpwstr>Paula Dimmell</vt:lpwstr>
  </property>
  <property fmtid="{D5CDD505-2E9C-101B-9397-08002B2CF9AE}" pid="12" name="Objective-Path">
    <vt:lpwstr>Objective Global Folder:SACE Support Materials:SACE Support Materials Combined Stage 1 and Stage 2:Advice and Strategies:Advice &amp; Strategies:</vt:lpwstr>
  </property>
  <property fmtid="{D5CDD505-2E9C-101B-9397-08002B2CF9AE}" pid="13" name="Objective-Parent">
    <vt:lpwstr>Advice &amp; Strategies</vt:lpwstr>
  </property>
  <property fmtid="{D5CDD505-2E9C-101B-9397-08002B2CF9AE}" pid="14" name="Objective-State">
    <vt:lpwstr>Being Edited</vt:lpwstr>
  </property>
  <property fmtid="{D5CDD505-2E9C-101B-9397-08002B2CF9AE}" pid="15" name="Objective-Version">
    <vt:lpwstr>0.3</vt:lpwstr>
  </property>
  <property fmtid="{D5CDD505-2E9C-101B-9397-08002B2CF9AE}" pid="16" name="Objective-VersionNumber">
    <vt:r8>3</vt:r8>
  </property>
  <property fmtid="{D5CDD505-2E9C-101B-9397-08002B2CF9AE}" pid="17" name="Objective-VersionComment">
    <vt:lpwstr/>
  </property>
  <property fmtid="{D5CDD505-2E9C-101B-9397-08002B2CF9AE}" pid="18" name="Objective-FileNumber">
    <vt:lpwstr>qA6062</vt:lpwstr>
  </property>
  <property fmtid="{D5CDD505-2E9C-101B-9397-08002B2CF9AE}" pid="19" name="Objective-Classification">
    <vt:lpwstr>[Inherited - none]</vt:lpwstr>
  </property>
  <property fmtid="{D5CDD505-2E9C-101B-9397-08002B2CF9AE}" pid="20" name="Objective-Caveats">
    <vt:lpwstr/>
  </property>
</Properties>
</file>