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1"/>
  </p:sldMasterIdLst>
  <p:notesMasterIdLst>
    <p:notesMasterId r:id="rId21"/>
  </p:notesMasterIdLst>
  <p:handoutMasterIdLst>
    <p:handoutMasterId r:id="rId22"/>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3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48645" y="0"/>
            <a:ext cx="2944283" cy="496570"/>
          </a:xfrm>
          <a:prstGeom prst="rect">
            <a:avLst/>
          </a:prstGeom>
        </p:spPr>
        <p:txBody>
          <a:bodyPr vert="horz" lIns="91440" tIns="45720" rIns="91440" bIns="45720" rtlCol="0"/>
          <a:lstStyle>
            <a:lvl1pPr algn="r">
              <a:defRPr sz="1200"/>
            </a:lvl1pPr>
          </a:lstStyle>
          <a:p>
            <a:fld id="{EA82681F-0090-462F-8324-8E97A54707E8}" type="datetimeFigureOut">
              <a:rPr lang="en-AU" smtClean="0"/>
              <a:t>10/09/2014</a:t>
            </a:fld>
            <a:endParaRPr lang="en-AU"/>
          </a:p>
        </p:txBody>
      </p:sp>
      <p:sp>
        <p:nvSpPr>
          <p:cNvPr id="4" name="Footer Placeholder 3"/>
          <p:cNvSpPr>
            <a:spLocks noGrp="1"/>
          </p:cNvSpPr>
          <p:nvPr>
            <p:ph type="ftr" sz="quarter" idx="2"/>
          </p:nvPr>
        </p:nvSpPr>
        <p:spPr>
          <a:xfrm>
            <a:off x="0" y="9433106"/>
            <a:ext cx="2944283" cy="49657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48645" y="9433106"/>
            <a:ext cx="2944283" cy="496570"/>
          </a:xfrm>
          <a:prstGeom prst="rect">
            <a:avLst/>
          </a:prstGeom>
        </p:spPr>
        <p:txBody>
          <a:bodyPr vert="horz" lIns="91440" tIns="45720" rIns="91440" bIns="45720" rtlCol="0" anchor="b"/>
          <a:lstStyle>
            <a:lvl1pPr algn="r">
              <a:defRPr sz="1200"/>
            </a:lvl1pPr>
          </a:lstStyle>
          <a:p>
            <a:fld id="{3FC2A706-1F65-4156-8236-1B2A5BD61EFC}" type="slidenum">
              <a:rPr lang="en-AU" smtClean="0"/>
              <a:t>‹#›</a:t>
            </a:fld>
            <a:endParaRPr lang="en-AU"/>
          </a:p>
        </p:txBody>
      </p:sp>
    </p:spTree>
    <p:extLst>
      <p:ext uri="{BB962C8B-B14F-4D97-AF65-F5344CB8AC3E}">
        <p14:creationId xmlns:p14="http://schemas.microsoft.com/office/powerpoint/2010/main" val="27577875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12BAA3FE-77F9-4F3B-9591-6A9E00CADF79}" type="datetimeFigureOut">
              <a:rPr lang="en-AU" smtClean="0"/>
              <a:t>10/09/2014</a:t>
            </a:fld>
            <a:endParaRPr lang="en-AU" dirty="0"/>
          </a:p>
        </p:txBody>
      </p:sp>
      <p:sp>
        <p:nvSpPr>
          <p:cNvPr id="4" name="Slide Image Placeholder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7C6083F4-C848-45AE-8AC6-00F065C12CDD}" type="slidenum">
              <a:rPr lang="en-AU" smtClean="0"/>
              <a:t>‹#›</a:t>
            </a:fld>
            <a:endParaRPr lang="en-AU" dirty="0"/>
          </a:p>
        </p:txBody>
      </p:sp>
    </p:spTree>
    <p:extLst>
      <p:ext uri="{BB962C8B-B14F-4D97-AF65-F5344CB8AC3E}">
        <p14:creationId xmlns:p14="http://schemas.microsoft.com/office/powerpoint/2010/main" val="1756862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t>Academic Note-taking templates</a:t>
            </a:r>
            <a:r>
              <a:rPr lang="en-US" sz="1200" i="0" baseline="0" dirty="0" smtClean="0"/>
              <a:t> – can be found on the SACE website</a:t>
            </a:r>
            <a:endParaRPr lang="en-AU" dirty="0"/>
          </a:p>
        </p:txBody>
      </p:sp>
      <p:sp>
        <p:nvSpPr>
          <p:cNvPr id="4" name="Slide Number Placeholder 3"/>
          <p:cNvSpPr>
            <a:spLocks noGrp="1"/>
          </p:cNvSpPr>
          <p:nvPr>
            <p:ph type="sldNum" sz="quarter" idx="10"/>
          </p:nvPr>
        </p:nvSpPr>
        <p:spPr/>
        <p:txBody>
          <a:bodyPr/>
          <a:lstStyle/>
          <a:p>
            <a:fld id="{7C6083F4-C848-45AE-8AC6-00F065C12CDD}" type="slidenum">
              <a:rPr lang="en-AU" smtClean="0">
                <a:solidFill>
                  <a:prstClr val="black"/>
                </a:solidFill>
              </a:rPr>
              <a:pPr/>
              <a:t>7</a:t>
            </a:fld>
            <a:endParaRPr lang="en-AU" dirty="0">
              <a:solidFill>
                <a:prstClr val="black"/>
              </a:solidFill>
            </a:endParaRPr>
          </a:p>
        </p:txBody>
      </p:sp>
    </p:spTree>
    <p:extLst>
      <p:ext uri="{BB962C8B-B14F-4D97-AF65-F5344CB8AC3E}">
        <p14:creationId xmlns:p14="http://schemas.microsoft.com/office/powerpoint/2010/main" val="3865448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610427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14813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466254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079865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691269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884155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8" name="Footer Placeholder 7"/>
          <p:cNvSpPr>
            <a:spLocks noGrp="1"/>
          </p:cNvSpPr>
          <p:nvPr>
            <p:ph type="ftr" sz="quarter" idx="11"/>
          </p:nvPr>
        </p:nvSpPr>
        <p:spPr/>
        <p:txBody>
          <a:bodyPr/>
          <a:lstStyle/>
          <a:p>
            <a:endParaRPr lang="en-AU">
              <a:solidFill>
                <a:prstClr val="black">
                  <a:tint val="75000"/>
                </a:prstClr>
              </a:solidFill>
            </a:endParaRPr>
          </a:p>
        </p:txBody>
      </p:sp>
      <p:sp>
        <p:nvSpPr>
          <p:cNvPr id="9" name="Slide Number Placeholder 8"/>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292790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4" name="Footer Placeholder 3"/>
          <p:cNvSpPr>
            <a:spLocks noGrp="1"/>
          </p:cNvSpPr>
          <p:nvPr>
            <p:ph type="ftr" sz="quarter" idx="11"/>
          </p:nvPr>
        </p:nvSpPr>
        <p:spPr/>
        <p:txBody>
          <a:bodyPr/>
          <a:lstStyle/>
          <a:p>
            <a:endParaRPr lang="en-AU">
              <a:solidFill>
                <a:prstClr val="black">
                  <a:tint val="75000"/>
                </a:prstClr>
              </a:solidFill>
            </a:endParaRPr>
          </a:p>
        </p:txBody>
      </p:sp>
      <p:sp>
        <p:nvSpPr>
          <p:cNvPr id="5" name="Slide Number Placeholder 4"/>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531318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3" name="Footer Placeholder 2"/>
          <p:cNvSpPr>
            <a:spLocks noGrp="1"/>
          </p:cNvSpPr>
          <p:nvPr>
            <p:ph type="ftr" sz="quarter" idx="11"/>
          </p:nvPr>
        </p:nvSpPr>
        <p:spPr/>
        <p:txBody>
          <a:bodyPr/>
          <a:lstStyle/>
          <a:p>
            <a:endParaRPr lang="en-AU">
              <a:solidFill>
                <a:prstClr val="black">
                  <a:tint val="75000"/>
                </a:prstClr>
              </a:solidFill>
            </a:endParaRPr>
          </a:p>
        </p:txBody>
      </p:sp>
      <p:sp>
        <p:nvSpPr>
          <p:cNvPr id="4" name="Slide Number Placeholder 3"/>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781943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108087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AU"/>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148685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28CC6D-5D0C-4FE8-A305-993E337F23D5}" type="datetimeFigureOut">
              <a:rPr lang="en-AU" smtClean="0">
                <a:solidFill>
                  <a:prstClr val="black">
                    <a:tint val="75000"/>
                  </a:prstClr>
                </a:solidFill>
              </a:rPr>
              <a:pPr/>
              <a:t>10/09/2014</a:t>
            </a:fld>
            <a:endParaRPr lang="en-AU">
              <a:solidFill>
                <a:prstClr val="black">
                  <a:tint val="75000"/>
                </a:prstClr>
              </a:solidFill>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solidFill>
                <a:prstClr val="black">
                  <a:tint val="75000"/>
                </a:prstClr>
              </a:solidFill>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EF8AB-6584-4DD7-8972-7C9C87EDA238}"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263488281"/>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Century Gothic" panose="020B0502020202020204" pitchFamily="34" charset="0"/>
              </a:rPr>
              <a:t>Academic Writing Skills:</a:t>
            </a:r>
            <a:br>
              <a:rPr lang="en-US" dirty="0" smtClean="0">
                <a:latin typeface="Century Gothic" panose="020B0502020202020204" pitchFamily="34" charset="0"/>
              </a:rPr>
            </a:br>
            <a:r>
              <a:rPr lang="en-US" dirty="0" smtClean="0">
                <a:latin typeface="Century Gothic" panose="020B0502020202020204" pitchFamily="34" charset="0"/>
              </a:rPr>
              <a:t>Paraphrasing and </a:t>
            </a:r>
            <a:r>
              <a:rPr lang="en-US" dirty="0" err="1">
                <a:latin typeface="Century Gothic" panose="020B0502020202020204" pitchFamily="34" charset="0"/>
              </a:rPr>
              <a:t>S</a:t>
            </a:r>
            <a:r>
              <a:rPr lang="en-US" dirty="0" err="1" smtClean="0">
                <a:latin typeface="Century Gothic" panose="020B0502020202020204" pitchFamily="34" charset="0"/>
              </a:rPr>
              <a:t>ummarising</a:t>
            </a:r>
            <a:endParaRPr lang="en-AU" dirty="0">
              <a:latin typeface="Century Gothic" panose="020B0502020202020204" pitchFamily="34" charset="0"/>
            </a:endParaRPr>
          </a:p>
        </p:txBody>
      </p:sp>
      <p:sp>
        <p:nvSpPr>
          <p:cNvPr id="3" name="Subtitle 2"/>
          <p:cNvSpPr>
            <a:spLocks noGrp="1"/>
          </p:cNvSpPr>
          <p:nvPr>
            <p:ph type="subTitle" idx="1"/>
          </p:nvPr>
        </p:nvSpPr>
        <p:spPr/>
        <p:txBody>
          <a:bodyPr/>
          <a:lstStyle/>
          <a:p>
            <a:r>
              <a:rPr lang="en-US" dirty="0">
                <a:latin typeface="Century Gothic" panose="020B0502020202020204" pitchFamily="34" charset="0"/>
              </a:rPr>
              <a:t>Activities and strategies to help students</a:t>
            </a:r>
            <a:endParaRPr lang="en-AU" dirty="0">
              <a:latin typeface="Century Gothic" panose="020B0502020202020204" pitchFamily="34" charset="0"/>
            </a:endParaRPr>
          </a:p>
          <a:p>
            <a:endParaRPr lang="en-AU" dirty="0"/>
          </a:p>
        </p:txBody>
      </p:sp>
    </p:spTree>
    <p:extLst>
      <p:ext uri="{BB962C8B-B14F-4D97-AF65-F5344CB8AC3E}">
        <p14:creationId xmlns:p14="http://schemas.microsoft.com/office/powerpoint/2010/main" val="2635732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29255272"/>
              </p:ext>
            </p:extLst>
          </p:nvPr>
        </p:nvGraphicFramePr>
        <p:xfrm>
          <a:off x="467544" y="1196752"/>
          <a:ext cx="4258816" cy="4789079"/>
        </p:xfrm>
        <a:graphic>
          <a:graphicData uri="http://schemas.openxmlformats.org/drawingml/2006/table">
            <a:tbl>
              <a:tblPr firstRow="1" bandRow="1">
                <a:tableStyleId>{5C22544A-7EE6-4342-B048-85BDC9FD1C3A}</a:tableStyleId>
              </a:tblPr>
              <a:tblGrid>
                <a:gridCol w="4258816"/>
              </a:tblGrid>
              <a:tr h="1456969">
                <a:tc>
                  <a:txBody>
                    <a:bodyPr/>
                    <a:lstStyle/>
                    <a:p>
                      <a:r>
                        <a:rPr lang="en-US" sz="1400" dirty="0" smtClean="0">
                          <a:latin typeface="Arial" panose="020B0604020202020204" pitchFamily="34" charset="0"/>
                          <a:cs typeface="Arial" panose="020B0604020202020204" pitchFamily="34" charset="0"/>
                        </a:rPr>
                        <a:t>Re-read</a:t>
                      </a:r>
                      <a:r>
                        <a:rPr lang="en-US" sz="1400" baseline="0" dirty="0" smtClean="0">
                          <a:latin typeface="Arial" panose="020B0604020202020204" pitchFamily="34" charset="0"/>
                          <a:cs typeface="Arial" panose="020B0604020202020204" pitchFamily="34" charset="0"/>
                        </a:rPr>
                        <a:t> the original to ensure your notes are correct.</a:t>
                      </a:r>
                    </a:p>
                    <a:p>
                      <a:r>
                        <a:rPr lang="en-US" sz="1400" baseline="0" dirty="0" smtClean="0">
                          <a:latin typeface="Arial" panose="020B0604020202020204" pitchFamily="34" charset="0"/>
                          <a:cs typeface="Arial" panose="020B0604020202020204" pitchFamily="34" charset="0"/>
                        </a:rPr>
                        <a:t>Write in complete sentences to integrate into your writing</a:t>
                      </a:r>
                    </a:p>
                    <a:p>
                      <a:pPr marL="628650" lvl="1" indent="-1714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Change the order of the ideas</a:t>
                      </a:r>
                    </a:p>
                    <a:p>
                      <a:pPr marL="628650" lvl="1" indent="-1714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Change the sentence structure and grammar</a:t>
                      </a:r>
                    </a:p>
                    <a:p>
                      <a:pPr marL="628650" lvl="1" indent="-171450">
                        <a:buFont typeface="Arial" panose="020B0604020202020204" pitchFamily="34" charset="0"/>
                        <a:buChar char="•"/>
                      </a:pPr>
                      <a:r>
                        <a:rPr lang="en-US" sz="1200" dirty="0" smtClean="0">
                          <a:latin typeface="Arial" panose="020B0604020202020204" pitchFamily="34" charset="0"/>
                          <a:cs typeface="Arial" panose="020B0604020202020204" pitchFamily="34" charset="0"/>
                        </a:rPr>
                        <a:t>Change phrases rather than single words</a:t>
                      </a:r>
                      <a:endParaRPr lang="en-AU" sz="1200" dirty="0" smtClean="0">
                        <a:latin typeface="Arial" panose="020B0604020202020204" pitchFamily="34" charset="0"/>
                        <a:cs typeface="Arial" panose="020B0604020202020204" pitchFamily="34" charset="0"/>
                      </a:endParaRPr>
                    </a:p>
                  </a:txBody>
                  <a:tcPr/>
                </a:tc>
              </a:tr>
              <a:tr h="387364">
                <a:tc>
                  <a:txBody>
                    <a:bodyPr/>
                    <a:lstStyle/>
                    <a:p>
                      <a:r>
                        <a:rPr lang="en-US" sz="1400" b="1" dirty="0" smtClean="0">
                          <a:latin typeface="Arial" panose="020B0604020202020204" pitchFamily="34" charset="0"/>
                          <a:cs typeface="Arial" panose="020B0604020202020204" pitchFamily="34" charset="0"/>
                        </a:rPr>
                        <a:t>Original</a:t>
                      </a:r>
                      <a:endParaRPr lang="en-AU" sz="1400" b="1" dirty="0">
                        <a:latin typeface="Arial" panose="020B0604020202020204" pitchFamily="34" charset="0"/>
                        <a:cs typeface="Arial" panose="020B0604020202020204" pitchFamily="34" charset="0"/>
                      </a:endParaRPr>
                    </a:p>
                  </a:txBody>
                  <a:tcPr/>
                </a:tc>
              </a:tr>
              <a:tr h="2908195">
                <a:tc>
                  <a:txBody>
                    <a:bodyPr/>
                    <a:lstStyle/>
                    <a:p>
                      <a:r>
                        <a:rPr kumimoji="0" lang="en-AU" sz="1400" b="0" kern="1200" dirty="0" smtClean="0">
                          <a:solidFill>
                            <a:schemeClr val="dk1"/>
                          </a:solidFill>
                          <a:effectLst/>
                          <a:latin typeface="Arial" panose="020B0604020202020204" pitchFamily="34" charset="0"/>
                          <a:ea typeface="+mn-ea"/>
                          <a:cs typeface="Arial" panose="020B0604020202020204" pitchFamily="34" charset="0"/>
                        </a:rPr>
                        <a:t>Conducting case studies gives you a chance to draw from your knowledge and research, practise your skills of analysis and reasoning, and draw conclusions. As a case study is taken from real life, it can be complex, and different readers of your case study may draw different conclusions (SACE Board</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 of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2009, p. 1)</a:t>
                      </a: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r>
                        <a:rPr kumimoji="0" lang="en-US" sz="1400" b="1" kern="1200" baseline="0" dirty="0" smtClean="0">
                          <a:solidFill>
                            <a:schemeClr val="dk1"/>
                          </a:solidFill>
                          <a:effectLst/>
                          <a:latin typeface="Arial" panose="020B0604020202020204" pitchFamily="34" charset="0"/>
                          <a:ea typeface="+mn-ea"/>
                          <a:cs typeface="Arial" panose="020B0604020202020204" pitchFamily="34" charset="0"/>
                        </a:rPr>
                        <a:t>References</a:t>
                      </a:r>
                    </a:p>
                    <a:p>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SACE Board of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2009, </a:t>
                      </a:r>
                      <a:r>
                        <a:rPr kumimoji="0" lang="en-US" sz="1400" b="0" i="1" kern="1200" baseline="0" dirty="0" smtClean="0">
                          <a:solidFill>
                            <a:schemeClr val="dk1"/>
                          </a:solidFill>
                          <a:effectLst/>
                          <a:latin typeface="Arial" panose="020B0604020202020204" pitchFamily="34" charset="0"/>
                          <a:ea typeface="+mn-ea"/>
                          <a:cs typeface="Arial" panose="020B0604020202020204" pitchFamily="34" charset="0"/>
                        </a:rPr>
                        <a:t>How to conduct a case study</a:t>
                      </a:r>
                      <a:r>
                        <a:rPr kumimoji="0" lang="en-US" sz="1400" b="0" i="0" kern="1200" baseline="0" dirty="0" smtClean="0">
                          <a:solidFill>
                            <a:schemeClr val="dk1"/>
                          </a:solidFill>
                          <a:effectLst/>
                          <a:latin typeface="Arial" panose="020B0604020202020204" pitchFamily="34" charset="0"/>
                          <a:ea typeface="+mn-ea"/>
                          <a:cs typeface="Arial" panose="020B0604020202020204" pitchFamily="34" charset="0"/>
                        </a:rPr>
                        <a:t>, SA</a:t>
                      </a:r>
                      <a:endParaRPr lang="en-US" sz="1400" b="0" dirty="0" smtClean="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p:txBody>
          <a:bodyPr/>
          <a:lstStyle/>
          <a:p>
            <a:r>
              <a:rPr lang="en-US" dirty="0" err="1" smtClean="0">
                <a:latin typeface="Century Gothic" panose="020B0502020202020204" pitchFamily="34" charset="0"/>
              </a:rPr>
              <a:t>Practise</a:t>
            </a:r>
            <a:r>
              <a:rPr lang="en-US" dirty="0" smtClean="0">
                <a:latin typeface="Century Gothic" panose="020B0502020202020204" pitchFamily="34" charset="0"/>
              </a:rPr>
              <a:t> paraphrasing</a:t>
            </a:r>
            <a:endParaRPr lang="en-AU" dirty="0">
              <a:latin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196452993"/>
              </p:ext>
            </p:extLst>
          </p:nvPr>
        </p:nvGraphicFramePr>
        <p:xfrm>
          <a:off x="4860032" y="2708920"/>
          <a:ext cx="3600400" cy="3312368"/>
        </p:xfrm>
        <a:graphic>
          <a:graphicData uri="http://schemas.openxmlformats.org/drawingml/2006/table">
            <a:tbl>
              <a:tblPr bandRow="1">
                <a:tableStyleId>{5C22544A-7EE6-4342-B048-85BDC9FD1C3A}</a:tableStyleId>
              </a:tblPr>
              <a:tblGrid>
                <a:gridCol w="3600400"/>
              </a:tblGrid>
              <a:tr h="346589">
                <a:tc>
                  <a:txBody>
                    <a:bodyPr/>
                    <a:lstStyle/>
                    <a:p>
                      <a:r>
                        <a:rPr lang="en-US" sz="1400" b="1" dirty="0" smtClean="0">
                          <a:latin typeface="Arial" panose="020B0604020202020204" pitchFamily="34" charset="0"/>
                          <a:cs typeface="Arial" panose="020B0604020202020204" pitchFamily="34" charset="0"/>
                        </a:rPr>
                        <a:t>Student work – possible answer</a:t>
                      </a:r>
                      <a:endParaRPr lang="en-AU" sz="1400" b="1" dirty="0">
                        <a:latin typeface="Arial" panose="020B0604020202020204" pitchFamily="34" charset="0"/>
                        <a:cs typeface="Arial" panose="020B0604020202020204" pitchFamily="34" charset="0"/>
                      </a:endParaRPr>
                    </a:p>
                  </a:txBody>
                  <a:tcPr/>
                </a:tc>
              </a:tr>
              <a:tr h="2965779">
                <a:tc>
                  <a:txBody>
                    <a:bodyPr/>
                    <a:lstStyle/>
                    <a:p>
                      <a:r>
                        <a:rPr lang="en-US" sz="1400" i="1" dirty="0" smtClean="0">
                          <a:latin typeface="Arial" panose="020B0604020202020204" pitchFamily="34" charset="0"/>
                          <a:cs typeface="Arial" panose="020B0604020202020204" pitchFamily="34" charset="0"/>
                        </a:rPr>
                        <a:t>The SACE</a:t>
                      </a:r>
                      <a:r>
                        <a:rPr lang="en-US" sz="1400" i="1" baseline="0" dirty="0" smtClean="0">
                          <a:latin typeface="Arial" panose="020B0604020202020204" pitchFamily="34" charset="0"/>
                          <a:cs typeface="Arial" panose="020B0604020202020204" pitchFamily="34" charset="0"/>
                        </a:rPr>
                        <a:t> Board of SA state that doing case studies gives students many skills, such as using what they already know, developing critical thinking skills and making inferences. The Board also emphasize that results may be different because case studies are based on real life experiences.</a:t>
                      </a:r>
                    </a:p>
                    <a:p>
                      <a:endParaRPr lang="en-US" sz="1400" i="1" baseline="0" dirty="0" smtClean="0">
                        <a:latin typeface="Arial" panose="020B0604020202020204" pitchFamily="34" charset="0"/>
                        <a:cs typeface="Arial" panose="020B0604020202020204" pitchFamily="34" charset="0"/>
                      </a:endParaRPr>
                    </a:p>
                    <a:p>
                      <a:endParaRPr lang="en-AU" sz="1400" i="1"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41363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42263245"/>
              </p:ext>
            </p:extLst>
          </p:nvPr>
        </p:nvGraphicFramePr>
        <p:xfrm>
          <a:off x="467544" y="1340768"/>
          <a:ext cx="4258816" cy="4352622"/>
        </p:xfrm>
        <a:graphic>
          <a:graphicData uri="http://schemas.openxmlformats.org/drawingml/2006/table">
            <a:tbl>
              <a:tblPr firstRow="1" bandRow="1">
                <a:tableStyleId>{5C22544A-7EE6-4342-B048-85BDC9FD1C3A}</a:tableStyleId>
              </a:tblPr>
              <a:tblGrid>
                <a:gridCol w="4258816"/>
              </a:tblGrid>
              <a:tr h="864096">
                <a:tc>
                  <a:txBody>
                    <a:bodyPr/>
                    <a:lstStyle/>
                    <a:p>
                      <a:r>
                        <a:rPr lang="en-US" sz="1400" dirty="0" smtClean="0">
                          <a:latin typeface="Arial" panose="020B0604020202020204" pitchFamily="34" charset="0"/>
                          <a:cs typeface="Arial" panose="020B0604020202020204" pitchFamily="34" charset="0"/>
                        </a:rPr>
                        <a:t>Check that you have included a suitable in-text reference and noted the details for inclusion in your reference list.</a:t>
                      </a:r>
                    </a:p>
                  </a:txBody>
                  <a:tcPr/>
                </a:tc>
              </a:tr>
              <a:tr h="410046">
                <a:tc>
                  <a:txBody>
                    <a:bodyPr/>
                    <a:lstStyle/>
                    <a:p>
                      <a:r>
                        <a:rPr lang="en-US" sz="1400" b="1" dirty="0" smtClean="0">
                          <a:latin typeface="Arial" panose="020B0604020202020204" pitchFamily="34" charset="0"/>
                          <a:cs typeface="Arial" panose="020B0604020202020204" pitchFamily="34" charset="0"/>
                        </a:rPr>
                        <a:t>Original</a:t>
                      </a:r>
                      <a:endParaRPr lang="en-AU" sz="1400" b="1" dirty="0">
                        <a:latin typeface="Arial" panose="020B0604020202020204" pitchFamily="34" charset="0"/>
                        <a:cs typeface="Arial" panose="020B0604020202020204" pitchFamily="34" charset="0"/>
                      </a:endParaRPr>
                    </a:p>
                  </a:txBody>
                  <a:tcPr/>
                </a:tc>
              </a:tr>
              <a:tr h="2729893">
                <a:tc>
                  <a:txBody>
                    <a:bodyPr/>
                    <a:lstStyle/>
                    <a:p>
                      <a:r>
                        <a:rPr kumimoji="0" lang="en-AU" sz="1400" b="0" kern="1200" dirty="0" smtClean="0">
                          <a:solidFill>
                            <a:schemeClr val="dk1"/>
                          </a:solidFill>
                          <a:effectLst/>
                          <a:latin typeface="Arial" panose="020B0604020202020204" pitchFamily="34" charset="0"/>
                          <a:ea typeface="+mn-ea"/>
                          <a:cs typeface="Arial" panose="020B0604020202020204" pitchFamily="34" charset="0"/>
                        </a:rPr>
                        <a:t>Conducting case studies gives you a chance to draw from your knowledge and research, practise your skills of analysis and reasoning, and draw conclusions. As a case study is taken from real life, it can be complex, and different readers of your case study may draw different conclusions (SACE Board</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 of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2009, p. 1)</a:t>
                      </a: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r>
                        <a:rPr kumimoji="0" lang="en-US" sz="1400" b="1" kern="1200" baseline="0" dirty="0" smtClean="0">
                          <a:solidFill>
                            <a:schemeClr val="dk1"/>
                          </a:solidFill>
                          <a:effectLst/>
                          <a:latin typeface="Arial" panose="020B0604020202020204" pitchFamily="34" charset="0"/>
                          <a:ea typeface="+mn-ea"/>
                          <a:cs typeface="Arial" panose="020B0604020202020204" pitchFamily="34" charset="0"/>
                        </a:rPr>
                        <a:t>References</a:t>
                      </a:r>
                    </a:p>
                    <a:p>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SACE Board of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2009, </a:t>
                      </a:r>
                      <a:r>
                        <a:rPr kumimoji="0" lang="en-US" sz="1400" b="0" i="1" kern="1200" baseline="0" dirty="0" smtClean="0">
                          <a:solidFill>
                            <a:schemeClr val="dk1"/>
                          </a:solidFill>
                          <a:effectLst/>
                          <a:latin typeface="Arial" panose="020B0604020202020204" pitchFamily="34" charset="0"/>
                          <a:ea typeface="+mn-ea"/>
                          <a:cs typeface="Arial" panose="020B0604020202020204" pitchFamily="34" charset="0"/>
                        </a:rPr>
                        <a:t>How to conduct a case study</a:t>
                      </a:r>
                      <a:r>
                        <a:rPr kumimoji="0" lang="en-US" sz="1400" b="0" i="0" kern="1200" baseline="0" dirty="0" smtClean="0">
                          <a:solidFill>
                            <a:schemeClr val="dk1"/>
                          </a:solidFill>
                          <a:effectLst/>
                          <a:latin typeface="Arial" panose="020B0604020202020204" pitchFamily="34" charset="0"/>
                          <a:ea typeface="+mn-ea"/>
                          <a:cs typeface="Arial" panose="020B0604020202020204" pitchFamily="34" charset="0"/>
                        </a:rPr>
                        <a:t>, SA</a:t>
                      </a:r>
                      <a:endParaRPr lang="en-US" sz="1400" b="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p:txBody>
          <a:bodyPr/>
          <a:lstStyle/>
          <a:p>
            <a:r>
              <a:rPr lang="en-US" dirty="0" err="1" smtClean="0">
                <a:latin typeface="Century Gothic" panose="020B0502020202020204" pitchFamily="34" charset="0"/>
              </a:rPr>
              <a:t>Practise</a:t>
            </a:r>
            <a:r>
              <a:rPr lang="en-US" dirty="0" smtClean="0">
                <a:latin typeface="Century Gothic" panose="020B0502020202020204" pitchFamily="34" charset="0"/>
              </a:rPr>
              <a:t> </a:t>
            </a:r>
            <a:r>
              <a:rPr lang="en-US" dirty="0">
                <a:latin typeface="Century Gothic" panose="020B0502020202020204" pitchFamily="34" charset="0"/>
              </a:rPr>
              <a:t>paraphrasing</a:t>
            </a:r>
            <a:endParaRPr lang="en-AU" dirty="0">
              <a:latin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78270260"/>
              </p:ext>
            </p:extLst>
          </p:nvPr>
        </p:nvGraphicFramePr>
        <p:xfrm>
          <a:off x="4860032" y="2204864"/>
          <a:ext cx="3600400" cy="3512925"/>
        </p:xfrm>
        <a:graphic>
          <a:graphicData uri="http://schemas.openxmlformats.org/drawingml/2006/table">
            <a:tbl>
              <a:tblPr bandRow="1">
                <a:tableStyleId>{5C22544A-7EE6-4342-B048-85BDC9FD1C3A}</a:tableStyleId>
              </a:tblPr>
              <a:tblGrid>
                <a:gridCol w="3600400"/>
              </a:tblGrid>
              <a:tr h="432047">
                <a:tc>
                  <a:txBody>
                    <a:bodyPr/>
                    <a:lstStyle/>
                    <a:p>
                      <a:r>
                        <a:rPr lang="en-US" sz="1400" b="1" dirty="0" smtClean="0">
                          <a:latin typeface="Arial" panose="020B0604020202020204" pitchFamily="34" charset="0"/>
                          <a:cs typeface="Arial" panose="020B0604020202020204" pitchFamily="34" charset="0"/>
                        </a:rPr>
                        <a:t>Student work – possible answer</a:t>
                      </a:r>
                      <a:endParaRPr lang="en-AU" sz="1400" b="1" dirty="0">
                        <a:latin typeface="Arial" panose="020B0604020202020204" pitchFamily="34" charset="0"/>
                        <a:cs typeface="Arial" panose="020B0604020202020204" pitchFamily="34" charset="0"/>
                      </a:endParaRPr>
                    </a:p>
                  </a:txBody>
                  <a:tcPr/>
                </a:tc>
              </a:tr>
              <a:tr h="3080878">
                <a:tc>
                  <a:txBody>
                    <a:bodyPr/>
                    <a:lstStyle/>
                    <a:p>
                      <a:r>
                        <a:rPr lang="en-US" sz="1400" i="1" dirty="0" smtClean="0">
                          <a:latin typeface="Arial" panose="020B0604020202020204" pitchFamily="34" charset="0"/>
                          <a:cs typeface="Arial" panose="020B0604020202020204" pitchFamily="34" charset="0"/>
                        </a:rPr>
                        <a:t>The SACE</a:t>
                      </a:r>
                      <a:r>
                        <a:rPr lang="en-US" sz="1400" i="1" baseline="0" dirty="0" smtClean="0">
                          <a:latin typeface="Arial" panose="020B0604020202020204" pitchFamily="34" charset="0"/>
                          <a:cs typeface="Arial" panose="020B0604020202020204" pitchFamily="34" charset="0"/>
                        </a:rPr>
                        <a:t> Board of SA (2009, p.1) state that doing case studies gives students many skills, such as using what they already know, developing critical thinking skills and making inferences. The Board also emphasize that results may be different because case studies are based on real life experiences.</a:t>
                      </a:r>
                    </a:p>
                    <a:p>
                      <a:endParaRPr lang="en-US" sz="1400" i="1" baseline="0" dirty="0" smtClean="0">
                        <a:latin typeface="Arial" panose="020B0604020202020204" pitchFamily="34" charset="0"/>
                        <a:cs typeface="Arial" panose="020B0604020202020204" pitchFamily="34" charset="0"/>
                      </a:endParaRPr>
                    </a:p>
                    <a:p>
                      <a:endParaRPr lang="en-US" sz="1400" i="1" dirty="0" smtClean="0">
                        <a:latin typeface="Arial" panose="020B0604020202020204" pitchFamily="34" charset="0"/>
                        <a:cs typeface="Arial" panose="020B0604020202020204" pitchFamily="34" charset="0"/>
                      </a:endParaRPr>
                    </a:p>
                    <a:p>
                      <a:r>
                        <a:rPr kumimoji="0" lang="en-US" sz="1400" b="1" kern="1200" baseline="0" dirty="0" smtClean="0">
                          <a:solidFill>
                            <a:schemeClr val="dk1"/>
                          </a:solidFill>
                          <a:effectLst/>
                          <a:latin typeface="Arial" panose="020B0604020202020204" pitchFamily="34" charset="0"/>
                          <a:ea typeface="+mn-ea"/>
                          <a:cs typeface="Arial" panose="020B0604020202020204" pitchFamily="34" charset="0"/>
                        </a:rPr>
                        <a:t>References</a:t>
                      </a:r>
                    </a:p>
                    <a:p>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SACE Board of SA, 2009, </a:t>
                      </a:r>
                      <a:r>
                        <a:rPr kumimoji="0" lang="en-US" sz="1400" b="0" i="1" kern="1200" baseline="0" dirty="0" smtClean="0">
                          <a:solidFill>
                            <a:schemeClr val="dk1"/>
                          </a:solidFill>
                          <a:effectLst/>
                          <a:latin typeface="Arial" panose="020B0604020202020204" pitchFamily="34" charset="0"/>
                          <a:ea typeface="+mn-ea"/>
                          <a:cs typeface="Arial" panose="020B0604020202020204" pitchFamily="34" charset="0"/>
                        </a:rPr>
                        <a:t>How to conduct a case study</a:t>
                      </a:r>
                      <a:r>
                        <a:rPr kumimoji="0" lang="en-US" sz="1400" b="0" i="0" kern="1200" baseline="0" dirty="0" smtClean="0">
                          <a:solidFill>
                            <a:schemeClr val="dk1"/>
                          </a:solidFill>
                          <a:effectLst/>
                          <a:latin typeface="Arial" panose="020B0604020202020204" pitchFamily="34" charset="0"/>
                          <a:ea typeface="+mn-ea"/>
                          <a:cs typeface="Arial" panose="020B0604020202020204" pitchFamily="34" charset="0"/>
                        </a:rPr>
                        <a:t>, SA</a:t>
                      </a:r>
                      <a:endParaRPr lang="en-US" sz="1400" b="0" dirty="0" smtClean="0">
                        <a:latin typeface="Arial" panose="020B0604020202020204" pitchFamily="34" charset="0"/>
                        <a:cs typeface="Arial" panose="020B0604020202020204" pitchFamily="34" charset="0"/>
                      </a:endParaRPr>
                    </a:p>
                    <a:p>
                      <a:endParaRPr lang="en-AU" sz="1400" i="1"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498780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73326426"/>
              </p:ext>
            </p:extLst>
          </p:nvPr>
        </p:nvGraphicFramePr>
        <p:xfrm>
          <a:off x="457200" y="1481138"/>
          <a:ext cx="8229600" cy="3067591"/>
        </p:xfrm>
        <a:graphic>
          <a:graphicData uri="http://schemas.openxmlformats.org/drawingml/2006/table">
            <a:tbl>
              <a:tblPr firstRow="1" bandRow="1">
                <a:tableStyleId>{5C22544A-7EE6-4342-B048-85BDC9FD1C3A}</a:tableStyleId>
              </a:tblPr>
              <a:tblGrid>
                <a:gridCol w="4114800"/>
                <a:gridCol w="4114800"/>
              </a:tblGrid>
              <a:tr h="399934">
                <a:tc gridSpan="2">
                  <a:txBody>
                    <a:bodyPr/>
                    <a:lstStyle/>
                    <a:p>
                      <a:r>
                        <a:rPr lang="en-US" sz="1200" dirty="0" smtClean="0">
                          <a:latin typeface="Arial" panose="020B0604020202020204" pitchFamily="34" charset="0"/>
                          <a:cs typeface="Arial" panose="020B0604020202020204" pitchFamily="34" charset="0"/>
                        </a:rPr>
                        <a:t>Compare the original and the student work.</a:t>
                      </a:r>
                      <a:r>
                        <a:rPr lang="en-US" sz="1200" baseline="0" dirty="0" smtClean="0">
                          <a:latin typeface="Arial" panose="020B0604020202020204" pitchFamily="34" charset="0"/>
                          <a:cs typeface="Arial" panose="020B0604020202020204" pitchFamily="34" charset="0"/>
                        </a:rPr>
                        <a:t> Identify if it is well </a:t>
                      </a:r>
                      <a:r>
                        <a:rPr lang="en-US" sz="1200" baseline="0" dirty="0" err="1" smtClean="0">
                          <a:latin typeface="Arial" panose="020B0604020202020204" pitchFamily="34" charset="0"/>
                          <a:cs typeface="Arial" panose="020B0604020202020204" pitchFamily="34" charset="0"/>
                        </a:rPr>
                        <a:t>summarised</a:t>
                      </a:r>
                      <a:r>
                        <a:rPr lang="en-US" sz="1200" baseline="0" dirty="0" smtClean="0">
                          <a:latin typeface="Arial" panose="020B0604020202020204" pitchFamily="34" charset="0"/>
                          <a:cs typeface="Arial" panose="020B0604020202020204" pitchFamily="34" charset="0"/>
                        </a:rPr>
                        <a:t>, poorly </a:t>
                      </a:r>
                      <a:r>
                        <a:rPr lang="en-US" sz="1200" baseline="0" dirty="0" err="1" smtClean="0">
                          <a:latin typeface="Arial" panose="020B0604020202020204" pitchFamily="34" charset="0"/>
                          <a:cs typeface="Arial" panose="020B0604020202020204" pitchFamily="34" charset="0"/>
                        </a:rPr>
                        <a:t>summarised</a:t>
                      </a:r>
                      <a:r>
                        <a:rPr lang="en-US" sz="1200" baseline="0" dirty="0" smtClean="0">
                          <a:latin typeface="Arial" panose="020B0604020202020204" pitchFamily="34" charset="0"/>
                          <a:cs typeface="Arial" panose="020B0604020202020204" pitchFamily="34" charset="0"/>
                        </a:rPr>
                        <a:t> or if it is an example of plagiarism.</a:t>
                      </a:r>
                      <a:endParaRPr lang="en-AU" sz="1200" dirty="0">
                        <a:latin typeface="Arial" panose="020B0604020202020204" pitchFamily="34" charset="0"/>
                        <a:cs typeface="Arial" panose="020B0604020202020204" pitchFamily="34" charset="0"/>
                      </a:endParaRPr>
                    </a:p>
                  </a:txBody>
                  <a:tcPr/>
                </a:tc>
                <a:tc hMerge="1">
                  <a:txBody>
                    <a:bodyPr/>
                    <a:lstStyle/>
                    <a:p>
                      <a:endParaRPr lang="en-AU" dirty="0"/>
                    </a:p>
                  </a:txBody>
                  <a:tcPr/>
                </a:tc>
              </a:tr>
              <a:tr h="324391">
                <a:tc>
                  <a:txBody>
                    <a:bodyPr/>
                    <a:lstStyle/>
                    <a:p>
                      <a:r>
                        <a:rPr lang="en-US" sz="1200" b="1" dirty="0" smtClean="0">
                          <a:latin typeface="Arial" panose="020B0604020202020204" pitchFamily="34" charset="0"/>
                          <a:cs typeface="Arial" panose="020B0604020202020204" pitchFamily="34" charset="0"/>
                        </a:rPr>
                        <a:t>Original</a:t>
                      </a:r>
                      <a:endParaRPr lang="en-AU" sz="1200" b="1" dirty="0">
                        <a:latin typeface="Arial" panose="020B0604020202020204" pitchFamily="34" charset="0"/>
                        <a:cs typeface="Arial" panose="020B0604020202020204" pitchFamily="34" charset="0"/>
                      </a:endParaRPr>
                    </a:p>
                  </a:txBody>
                  <a:tcPr/>
                </a:tc>
                <a:tc>
                  <a:txBody>
                    <a:bodyPr/>
                    <a:lstStyle/>
                    <a:p>
                      <a:r>
                        <a:rPr lang="en-US" sz="1400" b="1" dirty="0" smtClean="0">
                          <a:latin typeface="Arial" panose="020B0604020202020204" pitchFamily="34" charset="0"/>
                          <a:cs typeface="Arial" panose="020B0604020202020204" pitchFamily="34" charset="0"/>
                        </a:rPr>
                        <a:t>Student work</a:t>
                      </a:r>
                      <a:endParaRPr lang="en-AU" sz="1400" b="1" dirty="0">
                        <a:latin typeface="Arial" panose="020B0604020202020204" pitchFamily="34" charset="0"/>
                        <a:cs typeface="Arial" panose="020B0604020202020204" pitchFamily="34" charset="0"/>
                      </a:endParaRPr>
                    </a:p>
                  </a:txBody>
                  <a:tcPr/>
                </a:tc>
              </a:tr>
              <a:tr h="21596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AU" sz="1200" i="0" kern="1200" dirty="0" smtClean="0">
                          <a:solidFill>
                            <a:schemeClr val="dk1"/>
                          </a:solidFill>
                          <a:effectLst/>
                          <a:latin typeface="Arial" panose="020B0604020202020204" pitchFamily="34" charset="0"/>
                          <a:ea typeface="+mn-ea"/>
                          <a:cs typeface="Arial" panose="020B0604020202020204" pitchFamily="34" charset="0"/>
                        </a:rPr>
                        <a:t>Research is an important part of many assessment types. When gathering research material you must be able to evaluate it for relevance to your topic and your focus. You will need to analyse the material for its facts, arguments, and opinions; select material that is directly applicable to your research; and record the publication details so that you can acknowledge your sources and include them in your reference list (SACE</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 Board of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2009, p. 1)</a:t>
                      </a:r>
                      <a:r>
                        <a:rPr kumimoji="0" lang="en-AU" sz="1200" i="0" kern="1200" dirty="0" smtClean="0">
                          <a:solidFill>
                            <a:schemeClr val="dk1"/>
                          </a:solidFill>
                          <a:effectLst/>
                          <a:latin typeface="Arial" panose="020B0604020202020204" pitchFamily="34" charset="0"/>
                          <a:ea typeface="+mn-ea"/>
                          <a:cs typeface="Arial" panose="020B0604020202020204" pitchFamily="34" charset="0"/>
                        </a:rPr>
                        <a:t>.</a:t>
                      </a: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AU" sz="1200"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latin typeface="Arial" panose="020B0604020202020204" pitchFamily="34" charset="0"/>
                          <a:cs typeface="Arial" panose="020B0604020202020204" pitchFamily="34" charset="0"/>
                        </a:rPr>
                        <a:t>Research is important and</a:t>
                      </a:r>
                      <a:r>
                        <a:rPr lang="en-US" sz="1200" i="1" baseline="0" dirty="0" smtClean="0">
                          <a:latin typeface="Arial" panose="020B0604020202020204" pitchFamily="34" charset="0"/>
                          <a:cs typeface="Arial" panose="020B0604020202020204" pitchFamily="34" charset="0"/>
                        </a:rPr>
                        <a:t> it involves many skills such as evaluation (it needs to be relevant to your research question), analysis (of the information within the material), selection  (making sure that the information chosen is suitable and can be connected to the research) and recording (all the publication details so the sources can be used in the reference list and in the writing)</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 </a:t>
                      </a:r>
                      <a:r>
                        <a:rPr kumimoji="0" lang="en-AU" sz="1200" i="0" kern="1200" dirty="0" smtClean="0">
                          <a:solidFill>
                            <a:schemeClr val="dk1"/>
                          </a:solidFill>
                          <a:effectLst/>
                          <a:latin typeface="Arial" panose="020B0604020202020204" pitchFamily="34" charset="0"/>
                          <a:ea typeface="+mn-ea"/>
                          <a:cs typeface="Arial" panose="020B0604020202020204" pitchFamily="34" charset="0"/>
                        </a:rPr>
                        <a:t>(SACE</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 Board of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2009)</a:t>
                      </a:r>
                      <a:r>
                        <a:rPr kumimoji="0" lang="en-AU" sz="1200" i="0" kern="1200" dirty="0" smtClean="0">
                          <a:solidFill>
                            <a:schemeClr val="dk1"/>
                          </a:solidFill>
                          <a:effectLst/>
                          <a:latin typeface="Arial" panose="020B0604020202020204" pitchFamily="34" charset="0"/>
                          <a:ea typeface="+mn-ea"/>
                          <a:cs typeface="Arial" panose="020B0604020202020204" pitchFamily="34" charset="0"/>
                        </a:rPr>
                        <a:t>.</a:t>
                      </a:r>
                    </a:p>
                    <a:p>
                      <a:endParaRPr lang="en-AU" sz="1200" i="1" dirty="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p:txBody>
          <a:bodyPr>
            <a:normAutofit fontScale="90000"/>
          </a:bodyPr>
          <a:lstStyle/>
          <a:p>
            <a:r>
              <a:rPr lang="en-US" dirty="0" smtClean="0">
                <a:latin typeface="Century Gothic" panose="020B0502020202020204" pitchFamily="34" charset="0"/>
              </a:rPr>
              <a:t>What is an effective summary?</a:t>
            </a:r>
            <a:endParaRPr lang="en-AU" dirty="0">
              <a:latin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458426554"/>
              </p:ext>
            </p:extLst>
          </p:nvPr>
        </p:nvGraphicFramePr>
        <p:xfrm>
          <a:off x="1691680" y="4293096"/>
          <a:ext cx="6096000" cy="1656184"/>
        </p:xfrm>
        <a:graphic>
          <a:graphicData uri="http://schemas.openxmlformats.org/drawingml/2006/table">
            <a:tbl>
              <a:tblPr firstRow="1" bandRow="1">
                <a:tableStyleId>{5C22544A-7EE6-4342-B048-85BDC9FD1C3A}</a:tableStyleId>
              </a:tblPr>
              <a:tblGrid>
                <a:gridCol w="6096000"/>
              </a:tblGrid>
              <a:tr h="1656184">
                <a:tc>
                  <a:txBody>
                    <a:bodyPr/>
                    <a:lstStyle/>
                    <a:p>
                      <a:r>
                        <a:rPr lang="en-US" dirty="0" smtClean="0">
                          <a:latin typeface="Arial" panose="020B0604020202020204" pitchFamily="34" charset="0"/>
                          <a:cs typeface="Arial" panose="020B0604020202020204" pitchFamily="34" charset="0"/>
                        </a:rPr>
                        <a:t>Answer: </a:t>
                      </a:r>
                    </a:p>
                    <a:p>
                      <a:r>
                        <a:rPr lang="en-US" dirty="0" smtClean="0">
                          <a:latin typeface="Arial" panose="020B0604020202020204" pitchFamily="34" charset="0"/>
                          <a:cs typeface="Arial" panose="020B0604020202020204" pitchFamily="34" charset="0"/>
                        </a:rPr>
                        <a:t>This is</a:t>
                      </a:r>
                      <a:r>
                        <a:rPr lang="en-US" baseline="0" dirty="0" smtClean="0">
                          <a:latin typeface="Arial" panose="020B0604020202020204" pitchFamily="34" charset="0"/>
                          <a:cs typeface="Arial" panose="020B0604020202020204" pitchFamily="34" charset="0"/>
                        </a:rPr>
                        <a:t> poorly </a:t>
                      </a:r>
                      <a:r>
                        <a:rPr lang="en-US" baseline="0" dirty="0" err="1" smtClean="0">
                          <a:latin typeface="Arial" panose="020B0604020202020204" pitchFamily="34" charset="0"/>
                          <a:cs typeface="Arial" panose="020B0604020202020204" pitchFamily="34" charset="0"/>
                        </a:rPr>
                        <a:t>summarised</a:t>
                      </a:r>
                      <a:r>
                        <a:rPr lang="en-US" baseline="0" dirty="0" smtClean="0">
                          <a:latin typeface="Arial" panose="020B0604020202020204" pitchFamily="34" charset="0"/>
                          <a:cs typeface="Arial" panose="020B0604020202020204" pitchFamily="34" charset="0"/>
                        </a:rPr>
                        <a:t>. Even though the original source is acknowledged, </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too many are included. It is more similar to a paraphrase.</a:t>
                      </a:r>
                    </a:p>
                  </a:txBody>
                  <a:tcPr/>
                </a:tc>
              </a:tr>
            </a:tbl>
          </a:graphicData>
        </a:graphic>
      </p:graphicFrame>
    </p:spTree>
    <p:extLst>
      <p:ext uri="{BB962C8B-B14F-4D97-AF65-F5344CB8AC3E}">
        <p14:creationId xmlns:p14="http://schemas.microsoft.com/office/powerpoint/2010/main" val="1651461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90539178"/>
              </p:ext>
            </p:extLst>
          </p:nvPr>
        </p:nvGraphicFramePr>
        <p:xfrm>
          <a:off x="457200" y="1481138"/>
          <a:ext cx="8229600" cy="3067591"/>
        </p:xfrm>
        <a:graphic>
          <a:graphicData uri="http://schemas.openxmlformats.org/drawingml/2006/table">
            <a:tbl>
              <a:tblPr firstRow="1" bandRow="1">
                <a:tableStyleId>{5C22544A-7EE6-4342-B048-85BDC9FD1C3A}</a:tableStyleId>
              </a:tblPr>
              <a:tblGrid>
                <a:gridCol w="4114800"/>
                <a:gridCol w="4114800"/>
              </a:tblGrid>
              <a:tr h="399934">
                <a:tc gridSpan="2">
                  <a:txBody>
                    <a:bodyPr/>
                    <a:lstStyle/>
                    <a:p>
                      <a:r>
                        <a:rPr lang="en-US" sz="1200" dirty="0" smtClean="0">
                          <a:latin typeface="Arial" panose="020B0604020202020204" pitchFamily="34" charset="0"/>
                          <a:cs typeface="Arial" panose="020B0604020202020204" pitchFamily="34" charset="0"/>
                        </a:rPr>
                        <a:t>Compare the original and the student work.</a:t>
                      </a:r>
                      <a:r>
                        <a:rPr lang="en-US" sz="1200" baseline="0" dirty="0" smtClean="0">
                          <a:latin typeface="Arial" panose="020B0604020202020204" pitchFamily="34" charset="0"/>
                          <a:cs typeface="Arial" panose="020B0604020202020204" pitchFamily="34" charset="0"/>
                        </a:rPr>
                        <a:t> Identify if it is well </a:t>
                      </a:r>
                      <a:r>
                        <a:rPr lang="en-US" sz="1200" baseline="0" dirty="0" err="1" smtClean="0">
                          <a:latin typeface="Arial" panose="020B0604020202020204" pitchFamily="34" charset="0"/>
                          <a:cs typeface="Arial" panose="020B0604020202020204" pitchFamily="34" charset="0"/>
                        </a:rPr>
                        <a:t>summarised</a:t>
                      </a:r>
                      <a:r>
                        <a:rPr lang="en-US" sz="1200" baseline="0" dirty="0" smtClean="0">
                          <a:latin typeface="Arial" panose="020B0604020202020204" pitchFamily="34" charset="0"/>
                          <a:cs typeface="Arial" panose="020B0604020202020204" pitchFamily="34" charset="0"/>
                        </a:rPr>
                        <a:t>, poorly </a:t>
                      </a:r>
                      <a:r>
                        <a:rPr lang="en-US" sz="1200" baseline="0" dirty="0" err="1" smtClean="0">
                          <a:latin typeface="Arial" panose="020B0604020202020204" pitchFamily="34" charset="0"/>
                          <a:cs typeface="Arial" panose="020B0604020202020204" pitchFamily="34" charset="0"/>
                        </a:rPr>
                        <a:t>summarised</a:t>
                      </a:r>
                      <a:r>
                        <a:rPr lang="en-US" sz="1200" baseline="0" dirty="0" smtClean="0">
                          <a:latin typeface="Arial" panose="020B0604020202020204" pitchFamily="34" charset="0"/>
                          <a:cs typeface="Arial" panose="020B0604020202020204" pitchFamily="34" charset="0"/>
                        </a:rPr>
                        <a:t> or if it is an example of plagiarism.</a:t>
                      </a:r>
                      <a:endParaRPr lang="en-AU" sz="1200" dirty="0">
                        <a:latin typeface="Arial" panose="020B0604020202020204" pitchFamily="34" charset="0"/>
                        <a:cs typeface="Arial" panose="020B0604020202020204" pitchFamily="34" charset="0"/>
                      </a:endParaRPr>
                    </a:p>
                  </a:txBody>
                  <a:tcPr/>
                </a:tc>
                <a:tc hMerge="1">
                  <a:txBody>
                    <a:bodyPr/>
                    <a:lstStyle/>
                    <a:p>
                      <a:endParaRPr lang="en-AU" dirty="0"/>
                    </a:p>
                  </a:txBody>
                  <a:tcPr/>
                </a:tc>
              </a:tr>
              <a:tr h="324391">
                <a:tc>
                  <a:txBody>
                    <a:bodyPr/>
                    <a:lstStyle/>
                    <a:p>
                      <a:r>
                        <a:rPr lang="en-US" sz="1200" b="1" dirty="0" smtClean="0">
                          <a:latin typeface="Arial" panose="020B0604020202020204" pitchFamily="34" charset="0"/>
                          <a:cs typeface="Arial" panose="020B0604020202020204" pitchFamily="34" charset="0"/>
                        </a:rPr>
                        <a:t>Original</a:t>
                      </a:r>
                      <a:endParaRPr lang="en-AU" sz="1200" b="1" dirty="0">
                        <a:latin typeface="Arial" panose="020B0604020202020204" pitchFamily="34" charset="0"/>
                        <a:cs typeface="Arial" panose="020B0604020202020204" pitchFamily="34" charset="0"/>
                      </a:endParaRPr>
                    </a:p>
                  </a:txBody>
                  <a:tcPr/>
                </a:tc>
                <a:tc>
                  <a:txBody>
                    <a:bodyPr/>
                    <a:lstStyle/>
                    <a:p>
                      <a:r>
                        <a:rPr lang="en-US" sz="1400" b="1" dirty="0" smtClean="0">
                          <a:latin typeface="Arial" panose="020B0604020202020204" pitchFamily="34" charset="0"/>
                          <a:cs typeface="Arial" panose="020B0604020202020204" pitchFamily="34" charset="0"/>
                        </a:rPr>
                        <a:t>Student work</a:t>
                      </a:r>
                      <a:endParaRPr lang="en-AU" sz="1400" b="1" dirty="0">
                        <a:latin typeface="Arial" panose="020B0604020202020204" pitchFamily="34" charset="0"/>
                        <a:cs typeface="Arial" panose="020B0604020202020204" pitchFamily="34" charset="0"/>
                      </a:endParaRPr>
                    </a:p>
                  </a:txBody>
                  <a:tcPr/>
                </a:tc>
              </a:tr>
              <a:tr h="21596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AU" sz="1200" i="0" kern="1200" dirty="0" smtClean="0">
                          <a:solidFill>
                            <a:schemeClr val="dk1"/>
                          </a:solidFill>
                          <a:effectLst/>
                          <a:latin typeface="Arial" panose="020B0604020202020204" pitchFamily="34" charset="0"/>
                          <a:ea typeface="+mn-ea"/>
                          <a:cs typeface="Arial" panose="020B0604020202020204" pitchFamily="34" charset="0"/>
                        </a:rPr>
                        <a:t>Research is an important part of many assessment types. When gathering research material you must be able to evaluate it for relevance to your topic and your focus. You will need to analyse the material for its facts, arguments, and opinions; select material that is directly applicable to your research; and record the publication details so that you can acknowledge your sources and include them in your reference list (SACE</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 Board of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2009, p. 1)</a:t>
                      </a:r>
                      <a:r>
                        <a:rPr kumimoji="0" lang="en-AU" sz="1200" i="0" kern="1200" dirty="0" smtClean="0">
                          <a:solidFill>
                            <a:schemeClr val="dk1"/>
                          </a:solidFill>
                          <a:effectLst/>
                          <a:latin typeface="Arial" panose="020B0604020202020204" pitchFamily="34" charset="0"/>
                          <a:ea typeface="+mn-ea"/>
                          <a:cs typeface="Arial" panose="020B0604020202020204" pitchFamily="34" charset="0"/>
                        </a:rPr>
                        <a:t>.</a:t>
                      </a: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AU" sz="1200" dirty="0">
                        <a:latin typeface="Arial" panose="020B0604020202020204" pitchFamily="34" charset="0"/>
                        <a:cs typeface="Arial" panose="020B0604020202020204" pitchFamily="34" charset="0"/>
                      </a:endParaRPr>
                    </a:p>
                  </a:txBody>
                  <a:tcPr/>
                </a:tc>
                <a:tc>
                  <a:txBody>
                    <a:bodyPr/>
                    <a:lstStyle/>
                    <a:p>
                      <a:r>
                        <a:rPr lang="en-US" sz="1200" i="1" dirty="0" smtClean="0">
                          <a:latin typeface="Arial" panose="020B0604020202020204" pitchFamily="34" charset="0"/>
                          <a:cs typeface="Arial" panose="020B0604020202020204" pitchFamily="34" charset="0"/>
                        </a:rPr>
                        <a:t>Research is an important part of many assessment types. When</a:t>
                      </a:r>
                      <a:r>
                        <a:rPr lang="en-US" sz="1200" i="1" baseline="0" dirty="0" smtClean="0">
                          <a:latin typeface="Arial" panose="020B0604020202020204" pitchFamily="34" charset="0"/>
                          <a:cs typeface="Arial" panose="020B0604020202020204" pitchFamily="34" charset="0"/>
                        </a:rPr>
                        <a:t> gathering research material, you must use many different skills.</a:t>
                      </a:r>
                      <a:endParaRPr lang="en-AU" sz="1200" i="1" dirty="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p:txBody>
          <a:bodyPr>
            <a:normAutofit fontScale="90000"/>
          </a:bodyPr>
          <a:lstStyle/>
          <a:p>
            <a:r>
              <a:rPr lang="en-US" dirty="0">
                <a:latin typeface="Century Gothic" panose="020B0502020202020204" pitchFamily="34" charset="0"/>
              </a:rPr>
              <a:t>What is an effective summary?</a:t>
            </a:r>
            <a:endParaRPr lang="en-AU" dirty="0">
              <a:latin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720374503"/>
              </p:ext>
            </p:extLst>
          </p:nvPr>
        </p:nvGraphicFramePr>
        <p:xfrm>
          <a:off x="1691680" y="4293096"/>
          <a:ext cx="6096000" cy="1656184"/>
        </p:xfrm>
        <a:graphic>
          <a:graphicData uri="http://schemas.openxmlformats.org/drawingml/2006/table">
            <a:tbl>
              <a:tblPr firstRow="1" bandRow="1">
                <a:tableStyleId>{5C22544A-7EE6-4342-B048-85BDC9FD1C3A}</a:tableStyleId>
              </a:tblPr>
              <a:tblGrid>
                <a:gridCol w="6096000"/>
              </a:tblGrid>
              <a:tr h="1656184">
                <a:tc>
                  <a:txBody>
                    <a:bodyPr/>
                    <a:lstStyle/>
                    <a:p>
                      <a:r>
                        <a:rPr lang="en-US" dirty="0" smtClean="0">
                          <a:latin typeface="Arial" panose="020B0604020202020204" pitchFamily="34" charset="0"/>
                          <a:cs typeface="Arial" panose="020B0604020202020204" pitchFamily="34" charset="0"/>
                        </a:rPr>
                        <a:t>Answer: </a:t>
                      </a:r>
                    </a:p>
                    <a:p>
                      <a:r>
                        <a:rPr lang="en-US" dirty="0" smtClean="0">
                          <a:latin typeface="Arial" panose="020B0604020202020204" pitchFamily="34" charset="0"/>
                          <a:cs typeface="Arial" panose="020B0604020202020204" pitchFamily="34" charset="0"/>
                        </a:rPr>
                        <a:t>This is</a:t>
                      </a:r>
                      <a:r>
                        <a:rPr lang="en-US" baseline="0" dirty="0" smtClean="0">
                          <a:latin typeface="Arial" panose="020B0604020202020204" pitchFamily="34" charset="0"/>
                          <a:cs typeface="Arial" panose="020B0604020202020204" pitchFamily="34" charset="0"/>
                        </a:rPr>
                        <a:t> an example of plagiarism. </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The original source is not acknowledged.</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Too many words/phrases are the same as the original.  </a:t>
                      </a:r>
                    </a:p>
                  </a:txBody>
                  <a:tcPr/>
                </a:tc>
              </a:tr>
            </a:tbl>
          </a:graphicData>
        </a:graphic>
      </p:graphicFrame>
    </p:spTree>
    <p:extLst>
      <p:ext uri="{BB962C8B-B14F-4D97-AF65-F5344CB8AC3E}">
        <p14:creationId xmlns:p14="http://schemas.microsoft.com/office/powerpoint/2010/main" val="1886925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33482937"/>
              </p:ext>
            </p:extLst>
          </p:nvPr>
        </p:nvGraphicFramePr>
        <p:xfrm>
          <a:off x="457200" y="1481138"/>
          <a:ext cx="8229600" cy="3067591"/>
        </p:xfrm>
        <a:graphic>
          <a:graphicData uri="http://schemas.openxmlformats.org/drawingml/2006/table">
            <a:tbl>
              <a:tblPr firstRow="1" bandRow="1">
                <a:tableStyleId>{5C22544A-7EE6-4342-B048-85BDC9FD1C3A}</a:tableStyleId>
              </a:tblPr>
              <a:tblGrid>
                <a:gridCol w="4114800"/>
                <a:gridCol w="4114800"/>
              </a:tblGrid>
              <a:tr h="399934">
                <a:tc gridSpan="2">
                  <a:txBody>
                    <a:bodyPr/>
                    <a:lstStyle/>
                    <a:p>
                      <a:r>
                        <a:rPr lang="en-US" sz="1200" dirty="0" smtClean="0">
                          <a:latin typeface="Arial" panose="020B0604020202020204" pitchFamily="34" charset="0"/>
                          <a:cs typeface="Arial" panose="020B0604020202020204" pitchFamily="34" charset="0"/>
                        </a:rPr>
                        <a:t>Compare the original and the student work.</a:t>
                      </a:r>
                      <a:r>
                        <a:rPr lang="en-US" sz="1200" baseline="0" dirty="0" smtClean="0">
                          <a:latin typeface="Arial" panose="020B0604020202020204" pitchFamily="34" charset="0"/>
                          <a:cs typeface="Arial" panose="020B0604020202020204" pitchFamily="34" charset="0"/>
                        </a:rPr>
                        <a:t> Identify if it is well </a:t>
                      </a:r>
                      <a:r>
                        <a:rPr lang="en-US" sz="1200" baseline="0" dirty="0" err="1" smtClean="0">
                          <a:latin typeface="Arial" panose="020B0604020202020204" pitchFamily="34" charset="0"/>
                          <a:cs typeface="Arial" panose="020B0604020202020204" pitchFamily="34" charset="0"/>
                        </a:rPr>
                        <a:t>summarised</a:t>
                      </a:r>
                      <a:r>
                        <a:rPr lang="en-US" sz="1200" baseline="0" dirty="0" smtClean="0">
                          <a:latin typeface="Arial" panose="020B0604020202020204" pitchFamily="34" charset="0"/>
                          <a:cs typeface="Arial" panose="020B0604020202020204" pitchFamily="34" charset="0"/>
                        </a:rPr>
                        <a:t>, poorly </a:t>
                      </a:r>
                      <a:r>
                        <a:rPr lang="en-US" sz="1200" baseline="0" dirty="0" err="1" smtClean="0">
                          <a:latin typeface="Arial" panose="020B0604020202020204" pitchFamily="34" charset="0"/>
                          <a:cs typeface="Arial" panose="020B0604020202020204" pitchFamily="34" charset="0"/>
                        </a:rPr>
                        <a:t>summarised</a:t>
                      </a:r>
                      <a:r>
                        <a:rPr lang="en-US" sz="1200" baseline="0" dirty="0" smtClean="0">
                          <a:latin typeface="Arial" panose="020B0604020202020204" pitchFamily="34" charset="0"/>
                          <a:cs typeface="Arial" panose="020B0604020202020204" pitchFamily="34" charset="0"/>
                        </a:rPr>
                        <a:t> or if it is an example of plagiarism.</a:t>
                      </a:r>
                      <a:endParaRPr lang="en-AU" sz="1200" dirty="0">
                        <a:latin typeface="Arial" panose="020B0604020202020204" pitchFamily="34" charset="0"/>
                        <a:cs typeface="Arial" panose="020B0604020202020204" pitchFamily="34" charset="0"/>
                      </a:endParaRPr>
                    </a:p>
                  </a:txBody>
                  <a:tcPr/>
                </a:tc>
                <a:tc hMerge="1">
                  <a:txBody>
                    <a:bodyPr/>
                    <a:lstStyle/>
                    <a:p>
                      <a:endParaRPr lang="en-AU" dirty="0"/>
                    </a:p>
                  </a:txBody>
                  <a:tcPr/>
                </a:tc>
              </a:tr>
              <a:tr h="324391">
                <a:tc>
                  <a:txBody>
                    <a:bodyPr/>
                    <a:lstStyle/>
                    <a:p>
                      <a:r>
                        <a:rPr lang="en-US" sz="1200" b="1" dirty="0" smtClean="0">
                          <a:latin typeface="Arial" panose="020B0604020202020204" pitchFamily="34" charset="0"/>
                          <a:cs typeface="Arial" panose="020B0604020202020204" pitchFamily="34" charset="0"/>
                        </a:rPr>
                        <a:t>Original</a:t>
                      </a:r>
                      <a:endParaRPr lang="en-AU" sz="1200" b="1" dirty="0">
                        <a:latin typeface="Arial" panose="020B0604020202020204" pitchFamily="34" charset="0"/>
                        <a:cs typeface="Arial" panose="020B0604020202020204" pitchFamily="34" charset="0"/>
                      </a:endParaRPr>
                    </a:p>
                  </a:txBody>
                  <a:tcPr/>
                </a:tc>
                <a:tc>
                  <a:txBody>
                    <a:bodyPr/>
                    <a:lstStyle/>
                    <a:p>
                      <a:r>
                        <a:rPr lang="en-US" sz="1400" b="1" dirty="0" smtClean="0">
                          <a:latin typeface="Arial" panose="020B0604020202020204" pitchFamily="34" charset="0"/>
                          <a:cs typeface="Arial" panose="020B0604020202020204" pitchFamily="34" charset="0"/>
                        </a:rPr>
                        <a:t>Student work</a:t>
                      </a:r>
                      <a:endParaRPr lang="en-AU" sz="1400" b="1" dirty="0">
                        <a:latin typeface="Arial" panose="020B0604020202020204" pitchFamily="34" charset="0"/>
                        <a:cs typeface="Arial" panose="020B0604020202020204" pitchFamily="34" charset="0"/>
                      </a:endParaRPr>
                    </a:p>
                  </a:txBody>
                  <a:tcPr/>
                </a:tc>
              </a:tr>
              <a:tr h="21596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AU" sz="1200" i="0" kern="1200" dirty="0" smtClean="0">
                          <a:solidFill>
                            <a:schemeClr val="dk1"/>
                          </a:solidFill>
                          <a:effectLst/>
                          <a:latin typeface="Arial" panose="020B0604020202020204" pitchFamily="34" charset="0"/>
                          <a:ea typeface="+mn-ea"/>
                          <a:cs typeface="Arial" panose="020B0604020202020204" pitchFamily="34" charset="0"/>
                        </a:rPr>
                        <a:t>Research is an important part of many assessment types. When gathering research material you must be able to evaluate it for relevance to your topic and your focus. You will need to analyse the material for its facts, arguments, and opinions; select material that is directly applicable to your research; and record the publication details so that you can acknowledge your sources and include them in your reference list (SACE</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 Board of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2009, p. 1)</a:t>
                      </a:r>
                      <a:r>
                        <a:rPr kumimoji="0" lang="en-AU" sz="1200" i="0" kern="1200" dirty="0" smtClean="0">
                          <a:solidFill>
                            <a:schemeClr val="dk1"/>
                          </a:solidFill>
                          <a:effectLst/>
                          <a:latin typeface="Arial" panose="020B0604020202020204" pitchFamily="34" charset="0"/>
                          <a:ea typeface="+mn-ea"/>
                          <a:cs typeface="Arial" panose="020B0604020202020204" pitchFamily="34" charset="0"/>
                        </a:rPr>
                        <a:t>.</a:t>
                      </a: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AU" sz="1200" dirty="0">
                        <a:latin typeface="Arial" panose="020B0604020202020204" pitchFamily="34" charset="0"/>
                        <a:cs typeface="Arial" panose="020B0604020202020204" pitchFamily="34" charset="0"/>
                      </a:endParaRPr>
                    </a:p>
                  </a:txBody>
                  <a:tcPr/>
                </a:tc>
                <a:tc>
                  <a:txBody>
                    <a:bodyPr/>
                    <a:lstStyle/>
                    <a:p>
                      <a:r>
                        <a:rPr lang="en-US" sz="1200" i="1" dirty="0" smtClean="0">
                          <a:latin typeface="Arial" panose="020B0604020202020204" pitchFamily="34" charset="0"/>
                          <a:cs typeface="Arial" panose="020B0604020202020204" pitchFamily="34" charset="0"/>
                        </a:rPr>
                        <a:t>Evaluation,</a:t>
                      </a:r>
                      <a:r>
                        <a:rPr lang="en-US" sz="1200" i="1" baseline="0" dirty="0" smtClean="0">
                          <a:latin typeface="Arial" panose="020B0604020202020204" pitchFamily="34" charset="0"/>
                          <a:cs typeface="Arial" panose="020B0604020202020204" pitchFamily="34" charset="0"/>
                        </a:rPr>
                        <a:t> analysis, selection and acknowledgement of sources are all skills that are needed in research, which is included in many different assessment types (SACE Board of </a:t>
                      </a:r>
                      <a:r>
                        <a:rPr lang="en-US" sz="1200" i="1" baseline="0" dirty="0" smtClean="0">
                          <a:latin typeface="Arial" panose="020B0604020202020204" pitchFamily="34" charset="0"/>
                          <a:cs typeface="Arial" panose="020B0604020202020204" pitchFamily="34" charset="0"/>
                        </a:rPr>
                        <a:t>SA </a:t>
                      </a:r>
                      <a:r>
                        <a:rPr lang="en-US" sz="1200" i="1" baseline="0" dirty="0" smtClean="0">
                          <a:latin typeface="Arial" panose="020B0604020202020204" pitchFamily="34" charset="0"/>
                          <a:cs typeface="Arial" panose="020B0604020202020204" pitchFamily="34" charset="0"/>
                        </a:rPr>
                        <a:t>2009).</a:t>
                      </a:r>
                      <a:endParaRPr lang="en-AU" sz="1200" i="1" dirty="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p:txBody>
          <a:bodyPr>
            <a:normAutofit fontScale="90000"/>
          </a:bodyPr>
          <a:lstStyle/>
          <a:p>
            <a:r>
              <a:rPr lang="en-US" dirty="0">
                <a:latin typeface="Century Gothic" panose="020B0502020202020204" pitchFamily="34" charset="0"/>
              </a:rPr>
              <a:t>What is an effective summary?</a:t>
            </a:r>
            <a:endParaRPr lang="en-AU" dirty="0">
              <a:latin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540626375"/>
              </p:ext>
            </p:extLst>
          </p:nvPr>
        </p:nvGraphicFramePr>
        <p:xfrm>
          <a:off x="1691680" y="4293096"/>
          <a:ext cx="6096000" cy="1737360"/>
        </p:xfrm>
        <a:graphic>
          <a:graphicData uri="http://schemas.openxmlformats.org/drawingml/2006/table">
            <a:tbl>
              <a:tblPr firstRow="1" bandRow="1">
                <a:tableStyleId>{5C22544A-7EE6-4342-B048-85BDC9FD1C3A}</a:tableStyleId>
              </a:tblPr>
              <a:tblGrid>
                <a:gridCol w="6096000"/>
              </a:tblGrid>
              <a:tr h="1656184">
                <a:tc>
                  <a:txBody>
                    <a:bodyPr/>
                    <a:lstStyle/>
                    <a:p>
                      <a:r>
                        <a:rPr lang="en-US" dirty="0" smtClean="0">
                          <a:latin typeface="Arial" panose="020B0604020202020204" pitchFamily="34" charset="0"/>
                          <a:cs typeface="Arial" panose="020B0604020202020204" pitchFamily="34" charset="0"/>
                        </a:rPr>
                        <a:t>Answer: </a:t>
                      </a:r>
                    </a:p>
                    <a:p>
                      <a:r>
                        <a:rPr lang="en-US" dirty="0" smtClean="0">
                          <a:latin typeface="Arial" panose="020B0604020202020204" pitchFamily="34" charset="0"/>
                          <a:cs typeface="Arial" panose="020B0604020202020204" pitchFamily="34" charset="0"/>
                        </a:rPr>
                        <a:t>This is</a:t>
                      </a:r>
                      <a:r>
                        <a:rPr lang="en-US" baseline="0" dirty="0" smtClean="0">
                          <a:latin typeface="Arial" panose="020B0604020202020204" pitchFamily="34" charset="0"/>
                          <a:cs typeface="Arial" panose="020B0604020202020204" pitchFamily="34" charset="0"/>
                        </a:rPr>
                        <a:t> well </a:t>
                      </a:r>
                      <a:r>
                        <a:rPr lang="en-US" baseline="0" dirty="0" err="1" smtClean="0">
                          <a:latin typeface="Arial" panose="020B0604020202020204" pitchFamily="34" charset="0"/>
                          <a:cs typeface="Arial" panose="020B0604020202020204" pitchFamily="34" charset="0"/>
                        </a:rPr>
                        <a:t>summarised</a:t>
                      </a:r>
                      <a:r>
                        <a:rPr lang="en-US" baseline="0" dirty="0" smtClean="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The original source is acknowledged.</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An overview of the main idea using the student’s own words is used.</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It does not include too many details.</a:t>
                      </a:r>
                    </a:p>
                  </a:txBody>
                  <a:tcPr/>
                </a:tc>
              </a:tr>
            </a:tbl>
          </a:graphicData>
        </a:graphic>
      </p:graphicFrame>
    </p:spTree>
    <p:extLst>
      <p:ext uri="{BB962C8B-B14F-4D97-AF65-F5344CB8AC3E}">
        <p14:creationId xmlns:p14="http://schemas.microsoft.com/office/powerpoint/2010/main" val="773901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00000"/>
          </a:xfrm>
        </p:spPr>
        <p:txBody>
          <a:bodyPr>
            <a:normAutofit/>
          </a:bodyPr>
          <a:lstStyle/>
          <a:p>
            <a:pPr marL="109728" indent="0">
              <a:buNone/>
            </a:pPr>
            <a:r>
              <a:rPr lang="en-US" sz="1800" dirty="0" smtClean="0">
                <a:latin typeface="Arial" panose="020B0604020202020204" pitchFamily="34" charset="0"/>
                <a:cs typeface="Arial" panose="020B0604020202020204" pitchFamily="34" charset="0"/>
              </a:rPr>
              <a:t>Following a similar process as paraphrasing may assist you in summarising well.</a:t>
            </a:r>
            <a:endParaRPr lang="en-US" sz="1800" dirty="0">
              <a:latin typeface="Arial" panose="020B0604020202020204" pitchFamily="34" charset="0"/>
              <a:cs typeface="Arial" panose="020B0604020202020204" pitchFamily="34" charset="0"/>
            </a:endParaRPr>
          </a:p>
          <a:p>
            <a:pPr marL="109728" indent="0">
              <a:buNone/>
            </a:pPr>
            <a:endParaRPr lang="en-US"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Consider using </a:t>
            </a:r>
            <a:r>
              <a:rPr lang="en-US" sz="1800" dirty="0" smtClean="0">
                <a:latin typeface="Arial" panose="020B0604020202020204" pitchFamily="34" charset="0"/>
                <a:cs typeface="Arial" panose="020B0604020202020204" pitchFamily="34" charset="0"/>
              </a:rPr>
              <a:t>one of the </a:t>
            </a:r>
            <a:r>
              <a:rPr lang="en-US" sz="1800" i="1" dirty="0">
                <a:latin typeface="Arial" panose="020B0604020202020204" pitchFamily="34" charset="0"/>
                <a:cs typeface="Arial" panose="020B0604020202020204" pitchFamily="34" charset="0"/>
              </a:rPr>
              <a:t>Academic </a:t>
            </a:r>
            <a:r>
              <a:rPr lang="en-US" sz="1800" i="1" dirty="0" smtClean="0">
                <a:latin typeface="Arial" panose="020B0604020202020204" pitchFamily="34" charset="0"/>
                <a:cs typeface="Arial" panose="020B0604020202020204" pitchFamily="34" charset="0"/>
              </a:rPr>
              <a:t>Note-taking templates</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This will help you record information about the source and focus on elements of the original text that will help you understand it</a:t>
            </a:r>
            <a:r>
              <a:rPr lang="en-US" sz="1800" dirty="0" smtClean="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Read the original </a:t>
            </a:r>
            <a:r>
              <a:rPr lang="en-US" sz="1800" dirty="0" smtClean="0">
                <a:latin typeface="Arial" panose="020B0604020202020204" pitchFamily="34" charset="0"/>
                <a:cs typeface="Arial" panose="020B0604020202020204" pitchFamily="34" charset="0"/>
              </a:rPr>
              <a:t>text and understand the main ideas. </a:t>
            </a:r>
            <a:endParaRPr lang="en-US" sz="1800" dirty="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Write down </a:t>
            </a:r>
            <a:r>
              <a:rPr lang="en-US" sz="1800" dirty="0">
                <a:latin typeface="Arial" panose="020B0604020202020204" pitchFamily="34" charset="0"/>
                <a:cs typeface="Arial" panose="020B0604020202020204" pitchFamily="34" charset="0"/>
              </a:rPr>
              <a:t>the key </a:t>
            </a:r>
            <a:r>
              <a:rPr lang="en-US" sz="1800" dirty="0" smtClean="0">
                <a:latin typeface="Arial" panose="020B0604020202020204" pitchFamily="34" charset="0"/>
                <a:cs typeface="Arial" panose="020B0604020202020204" pitchFamily="34" charset="0"/>
              </a:rPr>
              <a:t>points in </a:t>
            </a:r>
            <a:r>
              <a:rPr lang="en-US" sz="1800" dirty="0">
                <a:latin typeface="Arial" panose="020B0604020202020204" pitchFamily="34" charset="0"/>
                <a:cs typeface="Arial" panose="020B0604020202020204" pitchFamily="34" charset="0"/>
              </a:rPr>
              <a:t>your own words. </a:t>
            </a:r>
          </a:p>
          <a:p>
            <a:r>
              <a:rPr lang="en-US" sz="1800" dirty="0">
                <a:latin typeface="Arial" panose="020B0604020202020204" pitchFamily="34" charset="0"/>
                <a:cs typeface="Arial" panose="020B0604020202020204" pitchFamily="34" charset="0"/>
              </a:rPr>
              <a:t>What is the author’s position?  What reporting verb can you use?</a:t>
            </a:r>
            <a:endParaRPr lang="en-AU"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Re-read the original to ensure your notes are correct</a:t>
            </a:r>
            <a:r>
              <a:rPr lang="en-US" sz="1800" dirty="0" smtClean="0">
                <a:latin typeface="Arial" panose="020B0604020202020204" pitchFamily="34" charset="0"/>
                <a:cs typeface="Arial" panose="020B0604020202020204" pitchFamily="34" charset="0"/>
              </a:rPr>
              <a:t>.</a:t>
            </a:r>
          </a:p>
          <a:p>
            <a:r>
              <a:rPr lang="en-US" sz="1800" dirty="0" smtClean="0">
                <a:latin typeface="Arial" panose="020B0604020202020204" pitchFamily="34" charset="0"/>
                <a:cs typeface="Arial" panose="020B0604020202020204" pitchFamily="34" charset="0"/>
              </a:rPr>
              <a:t>Write these points in your own words.</a:t>
            </a:r>
            <a:endParaRPr lang="en-US" sz="1800" dirty="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Check </a:t>
            </a:r>
            <a:r>
              <a:rPr lang="en-US" sz="1800" dirty="0">
                <a:latin typeface="Arial" panose="020B0604020202020204" pitchFamily="34" charset="0"/>
                <a:cs typeface="Arial" panose="020B0604020202020204" pitchFamily="34" charset="0"/>
              </a:rPr>
              <a:t>that you have included a suitable in-text </a:t>
            </a:r>
            <a:r>
              <a:rPr lang="en-US" sz="1800" dirty="0" smtClean="0">
                <a:latin typeface="Arial" panose="020B0604020202020204" pitchFamily="34" charset="0"/>
                <a:cs typeface="Arial" panose="020B0604020202020204" pitchFamily="34" charset="0"/>
              </a:rPr>
              <a:t>reference (without page number) </a:t>
            </a:r>
            <a:r>
              <a:rPr lang="en-US" sz="1800" dirty="0">
                <a:latin typeface="Arial" panose="020B0604020202020204" pitchFamily="34" charset="0"/>
                <a:cs typeface="Arial" panose="020B0604020202020204" pitchFamily="34" charset="0"/>
              </a:rPr>
              <a:t>and noted the details for inclusion in your reference list.</a:t>
            </a:r>
          </a:p>
          <a:p>
            <a:endParaRPr lang="en-AU" dirty="0"/>
          </a:p>
        </p:txBody>
      </p:sp>
      <p:sp>
        <p:nvSpPr>
          <p:cNvPr id="3" name="Title 2"/>
          <p:cNvSpPr>
            <a:spLocks noGrp="1"/>
          </p:cNvSpPr>
          <p:nvPr>
            <p:ph type="title"/>
          </p:nvPr>
        </p:nvSpPr>
        <p:spPr/>
        <p:txBody>
          <a:bodyPr/>
          <a:lstStyle/>
          <a:p>
            <a:r>
              <a:rPr lang="en-US" dirty="0" smtClean="0">
                <a:latin typeface="Century Gothic" panose="020B0502020202020204" pitchFamily="34" charset="0"/>
              </a:rPr>
              <a:t>How do I summarise?</a:t>
            </a:r>
            <a:endParaRPr lang="en-AU" dirty="0">
              <a:latin typeface="Century Gothic" panose="020B0502020202020204" pitchFamily="34" charset="0"/>
            </a:endParaRPr>
          </a:p>
        </p:txBody>
      </p:sp>
    </p:spTree>
    <p:extLst>
      <p:ext uri="{BB962C8B-B14F-4D97-AF65-F5344CB8AC3E}">
        <p14:creationId xmlns:p14="http://schemas.microsoft.com/office/powerpoint/2010/main" val="17196839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74132317"/>
              </p:ext>
            </p:extLst>
          </p:nvPr>
        </p:nvGraphicFramePr>
        <p:xfrm>
          <a:off x="179512" y="1124744"/>
          <a:ext cx="4896544" cy="4860126"/>
        </p:xfrm>
        <a:graphic>
          <a:graphicData uri="http://schemas.openxmlformats.org/drawingml/2006/table">
            <a:tbl>
              <a:tblPr firstRow="1" bandRow="1">
                <a:tableStyleId>{5C22544A-7EE6-4342-B048-85BDC9FD1C3A}</a:tableStyleId>
              </a:tblPr>
              <a:tblGrid>
                <a:gridCol w="4896544"/>
              </a:tblGrid>
              <a:tr h="864096">
                <a:tc>
                  <a:txBody>
                    <a:bodyPr/>
                    <a:lstStyle/>
                    <a:p>
                      <a:r>
                        <a:rPr lang="en-US" sz="1400" dirty="0" smtClean="0">
                          <a:latin typeface="Arial" panose="020B0604020202020204" pitchFamily="34" charset="0"/>
                          <a:cs typeface="Arial" panose="020B0604020202020204" pitchFamily="34" charset="0"/>
                        </a:rPr>
                        <a:t>Read the original text and understand the main ideas. </a:t>
                      </a:r>
                    </a:p>
                    <a:p>
                      <a:r>
                        <a:rPr lang="en-US" sz="1400" dirty="0" smtClean="0">
                          <a:latin typeface="Arial" panose="020B0604020202020204" pitchFamily="34" charset="0"/>
                          <a:cs typeface="Arial" panose="020B0604020202020204" pitchFamily="34" charset="0"/>
                        </a:rPr>
                        <a:t>Write down the key points in your own words. </a:t>
                      </a:r>
                    </a:p>
                    <a:p>
                      <a:r>
                        <a:rPr lang="en-US" sz="1400" dirty="0" smtClean="0">
                          <a:latin typeface="Arial" panose="020B0604020202020204" pitchFamily="34" charset="0"/>
                          <a:cs typeface="Arial" panose="020B0604020202020204" pitchFamily="34" charset="0"/>
                        </a:rPr>
                        <a:t>What is the author’s position?  What reporting verb can you use?</a:t>
                      </a:r>
                      <a:endParaRPr lang="en-AU" sz="1400" dirty="0">
                        <a:latin typeface="Arial" panose="020B0604020202020204" pitchFamily="34" charset="0"/>
                        <a:cs typeface="Arial" panose="020B0604020202020204" pitchFamily="34" charset="0"/>
                      </a:endParaRPr>
                    </a:p>
                  </a:txBody>
                  <a:tcPr/>
                </a:tc>
              </a:tr>
              <a:tr h="410046">
                <a:tc>
                  <a:txBody>
                    <a:bodyPr/>
                    <a:lstStyle/>
                    <a:p>
                      <a:r>
                        <a:rPr lang="en-US" sz="1400" b="1" dirty="0" smtClean="0">
                          <a:latin typeface="Arial" panose="020B0604020202020204" pitchFamily="34" charset="0"/>
                          <a:cs typeface="Arial" panose="020B0604020202020204" pitchFamily="34" charset="0"/>
                        </a:rPr>
                        <a:t>Original</a:t>
                      </a:r>
                      <a:endParaRPr lang="en-AU" sz="1400" b="1" dirty="0">
                        <a:latin typeface="Arial" panose="020B0604020202020204" pitchFamily="34" charset="0"/>
                        <a:cs typeface="Arial" panose="020B0604020202020204" pitchFamily="34" charset="0"/>
                      </a:endParaRPr>
                    </a:p>
                  </a:txBody>
                  <a:tcPr/>
                </a:tc>
              </a:tr>
              <a:tr h="2729893">
                <a:tc>
                  <a:txBody>
                    <a:bodyPr/>
                    <a:lstStyle/>
                    <a:p>
                      <a:r>
                        <a:rPr kumimoji="0" lang="en-AU" sz="1400" b="1" kern="1200" dirty="0" smtClean="0">
                          <a:solidFill>
                            <a:schemeClr val="dk1"/>
                          </a:solidFill>
                          <a:effectLst/>
                          <a:latin typeface="Arial" panose="020B0604020202020204" pitchFamily="34" charset="0"/>
                          <a:ea typeface="+mn-ea"/>
                          <a:cs typeface="Arial" panose="020B0604020202020204" pitchFamily="34" charset="0"/>
                        </a:rPr>
                        <a:t>What system of referencing should be used?</a:t>
                      </a:r>
                    </a:p>
                    <a:p>
                      <a:r>
                        <a:rPr kumimoji="0" lang="en-AU" sz="1400" b="0" kern="1200" dirty="0" smtClean="0">
                          <a:solidFill>
                            <a:schemeClr val="dk1"/>
                          </a:solidFill>
                          <a:effectLst/>
                          <a:latin typeface="Arial" panose="020B0604020202020204" pitchFamily="34" charset="0"/>
                          <a:ea typeface="+mn-ea"/>
                          <a:cs typeface="Arial" panose="020B0604020202020204" pitchFamily="34" charset="0"/>
                        </a:rPr>
                        <a:t>There are a number of referencing styles, which are used according to the needs and preferences of different subjects. However, it is easier for students and teachers if a school adopts and teaches a consistent referencing system. The examples of referencing used in this guide are based on the Harvard referencing system, also known as the Author–Date system. This style is generally used in the physical, natural, and social sciences. Although the basic principles remain the same, different institutions/publishers use their own variations, so slight differences in use may be observed</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 (SACE Board of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2012, p. 1)</a:t>
                      </a:r>
                      <a:endParaRPr kumimoji="0" lang="en-AU" sz="1400" b="0" kern="1200" dirty="0" smtClean="0">
                        <a:solidFill>
                          <a:schemeClr val="dk1"/>
                        </a:solidFill>
                        <a:effectLst/>
                        <a:latin typeface="Arial" panose="020B0604020202020204" pitchFamily="34" charset="0"/>
                        <a:ea typeface="+mn-ea"/>
                        <a:cs typeface="Arial" panose="020B0604020202020204" pitchFamily="34" charset="0"/>
                      </a:endParaRPr>
                    </a:p>
                    <a:p>
                      <a:endParaRPr kumimoji="0" lang="en-AU" sz="1400" b="0" kern="1200" dirty="0" smtClean="0">
                        <a:solidFill>
                          <a:schemeClr val="dk1"/>
                        </a:solidFill>
                        <a:effectLst/>
                        <a:latin typeface="Arial" panose="020B0604020202020204" pitchFamily="34" charset="0"/>
                        <a:ea typeface="+mn-ea"/>
                        <a:cs typeface="Arial" panose="020B0604020202020204" pitchFamily="34" charset="0"/>
                      </a:endParaRPr>
                    </a:p>
                    <a:p>
                      <a:r>
                        <a:rPr kumimoji="0" lang="en-US" sz="1400" b="1" kern="1200" baseline="0" dirty="0" smtClean="0">
                          <a:solidFill>
                            <a:schemeClr val="dk1"/>
                          </a:solidFill>
                          <a:effectLst/>
                          <a:latin typeface="Arial" panose="020B0604020202020204" pitchFamily="34" charset="0"/>
                          <a:ea typeface="+mn-ea"/>
                          <a:cs typeface="Arial" panose="020B0604020202020204" pitchFamily="34" charset="0"/>
                        </a:rPr>
                        <a:t>References</a:t>
                      </a:r>
                    </a:p>
                    <a:p>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SACE Board of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2012, </a:t>
                      </a:r>
                      <a:r>
                        <a:rPr kumimoji="0" lang="en-US" sz="1400" b="0" i="1" kern="1200" baseline="0" dirty="0" smtClean="0">
                          <a:solidFill>
                            <a:schemeClr val="dk1"/>
                          </a:solidFill>
                          <a:effectLst/>
                          <a:latin typeface="Arial" panose="020B0604020202020204" pitchFamily="34" charset="0"/>
                          <a:ea typeface="+mn-ea"/>
                          <a:cs typeface="Arial" panose="020B0604020202020204" pitchFamily="34" charset="0"/>
                        </a:rPr>
                        <a:t>Guidelines for Referencing</a:t>
                      </a:r>
                      <a:r>
                        <a:rPr kumimoji="0" lang="en-US" sz="1400" b="0" i="0" kern="1200" baseline="0" dirty="0" smtClean="0">
                          <a:solidFill>
                            <a:schemeClr val="dk1"/>
                          </a:solidFill>
                          <a:effectLst/>
                          <a:latin typeface="Arial" panose="020B0604020202020204" pitchFamily="34" charset="0"/>
                          <a:ea typeface="+mn-ea"/>
                          <a:cs typeface="Arial" panose="020B0604020202020204" pitchFamily="34" charset="0"/>
                        </a:rPr>
                        <a:t>, SA</a:t>
                      </a:r>
                      <a:endParaRPr lang="en-US" sz="1400" b="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a:xfrm>
            <a:off x="457200" y="274639"/>
            <a:ext cx="8229600" cy="778097"/>
          </a:xfrm>
        </p:spPr>
        <p:txBody>
          <a:bodyPr/>
          <a:lstStyle/>
          <a:p>
            <a:r>
              <a:rPr lang="en-US" dirty="0" err="1" smtClean="0">
                <a:latin typeface="Century Gothic" panose="020B0502020202020204" pitchFamily="34" charset="0"/>
              </a:rPr>
              <a:t>Practise</a:t>
            </a:r>
            <a:r>
              <a:rPr lang="en-US" dirty="0" smtClean="0">
                <a:latin typeface="Century Gothic" panose="020B0502020202020204" pitchFamily="34" charset="0"/>
              </a:rPr>
              <a:t> </a:t>
            </a:r>
            <a:r>
              <a:rPr lang="en-US" dirty="0">
                <a:latin typeface="Century Gothic" panose="020B0502020202020204" pitchFamily="34" charset="0"/>
              </a:rPr>
              <a:t>summarising</a:t>
            </a:r>
            <a:endParaRPr lang="en-AU" dirty="0">
              <a:latin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901631050"/>
              </p:ext>
            </p:extLst>
          </p:nvPr>
        </p:nvGraphicFramePr>
        <p:xfrm>
          <a:off x="5292080" y="2060848"/>
          <a:ext cx="3600400" cy="3960440"/>
        </p:xfrm>
        <a:graphic>
          <a:graphicData uri="http://schemas.openxmlformats.org/drawingml/2006/table">
            <a:tbl>
              <a:tblPr bandRow="1">
                <a:tableStyleId>{5C22544A-7EE6-4342-B048-85BDC9FD1C3A}</a:tableStyleId>
              </a:tblPr>
              <a:tblGrid>
                <a:gridCol w="3600400"/>
              </a:tblGrid>
              <a:tr h="387950">
                <a:tc>
                  <a:txBody>
                    <a:bodyPr/>
                    <a:lstStyle/>
                    <a:p>
                      <a:r>
                        <a:rPr lang="en-US" sz="1400" b="1" dirty="0" smtClean="0">
                          <a:latin typeface="Arial" panose="020B0604020202020204" pitchFamily="34" charset="0"/>
                          <a:cs typeface="Arial" panose="020B0604020202020204" pitchFamily="34" charset="0"/>
                        </a:rPr>
                        <a:t>Student work – possible answer</a:t>
                      </a:r>
                      <a:endParaRPr lang="en-AU" sz="1400" b="1" dirty="0">
                        <a:latin typeface="Arial" panose="020B0604020202020204" pitchFamily="34" charset="0"/>
                        <a:cs typeface="Arial" panose="020B0604020202020204" pitchFamily="34" charset="0"/>
                      </a:endParaRPr>
                    </a:p>
                  </a:txBody>
                  <a:tcPr/>
                </a:tc>
              </a:tr>
              <a:tr h="3572490">
                <a:tc>
                  <a:txBody>
                    <a:bodyPr/>
                    <a:lstStyle/>
                    <a:p>
                      <a:r>
                        <a:rPr lang="en-US" sz="1400" i="1" u="sng" dirty="0" smtClean="0">
                          <a:latin typeface="Arial" panose="020B0604020202020204" pitchFamily="34" charset="0"/>
                          <a:cs typeface="Arial" panose="020B0604020202020204" pitchFamily="34" charset="0"/>
                        </a:rPr>
                        <a:t>Key points:</a:t>
                      </a:r>
                    </a:p>
                    <a:p>
                      <a:pPr marL="285750" indent="-285750">
                        <a:buFontTx/>
                        <a:buChar char="-"/>
                      </a:pPr>
                      <a:r>
                        <a:rPr lang="en-US" sz="1400" i="1" u="none" baseline="0" dirty="0" smtClean="0">
                          <a:latin typeface="Arial" panose="020B0604020202020204" pitchFamily="34" charset="0"/>
                          <a:cs typeface="Arial" panose="020B0604020202020204" pitchFamily="34" charset="0"/>
                        </a:rPr>
                        <a:t>Some different styles of referencing</a:t>
                      </a:r>
                    </a:p>
                    <a:p>
                      <a:pPr marL="285750" indent="-285750">
                        <a:buFontTx/>
                        <a:buChar char="-"/>
                      </a:pPr>
                      <a:r>
                        <a:rPr lang="en-US" sz="1400" i="1" u="none" baseline="0" dirty="0" smtClean="0">
                          <a:latin typeface="Arial" panose="020B0604020202020204" pitchFamily="34" charset="0"/>
                          <a:cs typeface="Arial" panose="020B0604020202020204" pitchFamily="34" charset="0"/>
                        </a:rPr>
                        <a:t>Depends on subject</a:t>
                      </a:r>
                    </a:p>
                    <a:p>
                      <a:pPr marL="285750" indent="-285750">
                        <a:buFontTx/>
                        <a:buChar char="-"/>
                      </a:pPr>
                      <a:r>
                        <a:rPr lang="en-US" sz="1400" i="1" u="none" baseline="0" dirty="0" smtClean="0">
                          <a:latin typeface="Arial" panose="020B0604020202020204" pitchFamily="34" charset="0"/>
                          <a:cs typeface="Arial" panose="020B0604020202020204" pitchFamily="34" charset="0"/>
                        </a:rPr>
                        <a:t>Schools should use the same one to make referencing easier for students</a:t>
                      </a:r>
                    </a:p>
                    <a:p>
                      <a:pPr marL="285750" indent="-285750">
                        <a:buFontTx/>
                        <a:buChar char="-"/>
                      </a:pPr>
                      <a:endParaRPr lang="en-US" sz="1400" i="1" u="none" baseline="0" dirty="0" smtClean="0">
                        <a:latin typeface="Arial" panose="020B0604020202020204" pitchFamily="34" charset="0"/>
                        <a:cs typeface="Arial" panose="020B0604020202020204" pitchFamily="34" charset="0"/>
                      </a:endParaRPr>
                    </a:p>
                    <a:p>
                      <a:pPr marL="0" indent="0">
                        <a:buFontTx/>
                        <a:buNone/>
                      </a:pPr>
                      <a:r>
                        <a:rPr lang="en-US" sz="1400" i="1" u="sng" baseline="0" dirty="0" smtClean="0">
                          <a:latin typeface="Arial" panose="020B0604020202020204" pitchFamily="34" charset="0"/>
                          <a:cs typeface="Arial" panose="020B0604020202020204" pitchFamily="34" charset="0"/>
                        </a:rPr>
                        <a:t>Author’s position:</a:t>
                      </a:r>
                    </a:p>
                    <a:p>
                      <a:pPr marL="0" indent="0">
                        <a:buFontTx/>
                        <a:buNone/>
                      </a:pPr>
                      <a:r>
                        <a:rPr lang="en-US" sz="1400" i="1" u="none" baseline="0" dirty="0" smtClean="0">
                          <a:latin typeface="Arial" panose="020B0604020202020204" pitchFamily="34" charset="0"/>
                          <a:cs typeface="Arial" panose="020B0604020202020204" pitchFamily="34" charset="0"/>
                        </a:rPr>
                        <a:t>Advisory</a:t>
                      </a:r>
                    </a:p>
                    <a:p>
                      <a:pPr marL="0" indent="0">
                        <a:buFontTx/>
                        <a:buNone/>
                      </a:pPr>
                      <a:endParaRPr lang="en-US" sz="1400" i="1" u="none" baseline="0" dirty="0" smtClean="0">
                        <a:latin typeface="Arial" panose="020B0604020202020204" pitchFamily="34" charset="0"/>
                        <a:cs typeface="Arial" panose="020B0604020202020204" pitchFamily="34" charset="0"/>
                      </a:endParaRPr>
                    </a:p>
                    <a:p>
                      <a:pPr marL="0" indent="0">
                        <a:buFontTx/>
                        <a:buNone/>
                      </a:pPr>
                      <a:r>
                        <a:rPr lang="en-US" sz="1400" i="1" u="sng" baseline="0" dirty="0" smtClean="0">
                          <a:latin typeface="Arial" panose="020B0604020202020204" pitchFamily="34" charset="0"/>
                          <a:cs typeface="Arial" panose="020B0604020202020204" pitchFamily="34" charset="0"/>
                        </a:rPr>
                        <a:t>Reporting verbs</a:t>
                      </a:r>
                    </a:p>
                    <a:p>
                      <a:pPr marL="0" indent="0">
                        <a:buFontTx/>
                        <a:buNone/>
                      </a:pPr>
                      <a:r>
                        <a:rPr lang="en-US" sz="1400" i="1" u="none" baseline="0" dirty="0" smtClean="0">
                          <a:latin typeface="Arial" panose="020B0604020202020204" pitchFamily="34" charset="0"/>
                          <a:cs typeface="Arial" panose="020B0604020202020204" pitchFamily="34" charset="0"/>
                        </a:rPr>
                        <a:t>Advises, highlights, suggests</a:t>
                      </a:r>
                    </a:p>
                    <a:p>
                      <a:endParaRPr lang="en-US" sz="1400" i="1" baseline="0" dirty="0" smtClean="0">
                        <a:latin typeface="Arial" panose="020B0604020202020204" pitchFamily="34" charset="0"/>
                        <a:cs typeface="Arial" panose="020B0604020202020204" pitchFamily="34" charset="0"/>
                      </a:endParaRPr>
                    </a:p>
                    <a:p>
                      <a:endParaRPr lang="en-US" sz="1400" i="1" dirty="0" smtClean="0">
                        <a:latin typeface="Arial" panose="020B0604020202020204" pitchFamily="34" charset="0"/>
                        <a:cs typeface="Arial" panose="020B0604020202020204" pitchFamily="34" charset="0"/>
                      </a:endParaRPr>
                    </a:p>
                    <a:p>
                      <a:endParaRPr lang="en-AU" sz="1400" i="1"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489500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91945952"/>
              </p:ext>
            </p:extLst>
          </p:nvPr>
        </p:nvGraphicFramePr>
        <p:xfrm>
          <a:off x="179512" y="1124745"/>
          <a:ext cx="4896544" cy="4968240"/>
        </p:xfrm>
        <a:graphic>
          <a:graphicData uri="http://schemas.openxmlformats.org/drawingml/2006/table">
            <a:tbl>
              <a:tblPr firstRow="1" bandRow="1">
                <a:tableStyleId>{5C22544A-7EE6-4342-B048-85BDC9FD1C3A}</a:tableStyleId>
              </a:tblPr>
              <a:tblGrid>
                <a:gridCol w="4896544"/>
              </a:tblGrid>
              <a:tr h="1141525">
                <a:tc>
                  <a:txBody>
                    <a:bodyPr/>
                    <a:lstStyle/>
                    <a:p>
                      <a:r>
                        <a:rPr lang="en-US" sz="1400" dirty="0" smtClean="0">
                          <a:latin typeface="Arial" panose="020B0604020202020204" pitchFamily="34" charset="0"/>
                          <a:cs typeface="Arial" panose="020B0604020202020204" pitchFamily="34" charset="0"/>
                        </a:rPr>
                        <a:t>Re-read the original to ensure your notes are correct.</a:t>
                      </a:r>
                    </a:p>
                    <a:p>
                      <a:r>
                        <a:rPr lang="en-US" sz="1400" dirty="0" smtClean="0">
                          <a:latin typeface="Arial" panose="020B0604020202020204" pitchFamily="34" charset="0"/>
                          <a:cs typeface="Arial" panose="020B0604020202020204" pitchFamily="34" charset="0"/>
                        </a:rPr>
                        <a:t>Write these points in your own words.</a:t>
                      </a:r>
                    </a:p>
                    <a:p>
                      <a:r>
                        <a:rPr lang="en-US" sz="1400" dirty="0" smtClean="0">
                          <a:latin typeface="Arial" panose="020B0604020202020204" pitchFamily="34" charset="0"/>
                          <a:cs typeface="Arial" panose="020B0604020202020204" pitchFamily="34" charset="0"/>
                        </a:rPr>
                        <a:t>Check that you have included a suitable in-text reference (without page number) and noted the details for inclusion in your reference list.</a:t>
                      </a:r>
                      <a:endParaRPr lang="en-US" sz="1400" dirty="0">
                        <a:latin typeface="Arial" panose="020B0604020202020204" pitchFamily="34" charset="0"/>
                        <a:cs typeface="Arial" panose="020B0604020202020204" pitchFamily="34" charset="0"/>
                      </a:endParaRPr>
                    </a:p>
                  </a:txBody>
                  <a:tcPr/>
                </a:tc>
              </a:tr>
              <a:tr h="300401">
                <a:tc>
                  <a:txBody>
                    <a:bodyPr/>
                    <a:lstStyle/>
                    <a:p>
                      <a:r>
                        <a:rPr lang="en-US" sz="1400" b="1" dirty="0" smtClean="0">
                          <a:latin typeface="Arial" panose="020B0604020202020204" pitchFamily="34" charset="0"/>
                          <a:cs typeface="Arial" panose="020B0604020202020204" pitchFamily="34" charset="0"/>
                        </a:rPr>
                        <a:t>Original</a:t>
                      </a:r>
                      <a:endParaRPr lang="en-AU" sz="1400" b="1" dirty="0">
                        <a:latin typeface="Arial" panose="020B0604020202020204" pitchFamily="34" charset="0"/>
                        <a:cs typeface="Arial" panose="020B0604020202020204" pitchFamily="34" charset="0"/>
                      </a:endParaRPr>
                    </a:p>
                  </a:txBody>
                  <a:tcPr/>
                </a:tc>
              </a:tr>
              <a:tr h="3454616">
                <a:tc>
                  <a:txBody>
                    <a:bodyPr/>
                    <a:lstStyle/>
                    <a:p>
                      <a:r>
                        <a:rPr kumimoji="0" lang="en-AU" sz="1400" b="1" kern="1200" dirty="0" smtClean="0">
                          <a:solidFill>
                            <a:schemeClr val="dk1"/>
                          </a:solidFill>
                          <a:effectLst/>
                          <a:latin typeface="Arial" panose="020B0604020202020204" pitchFamily="34" charset="0"/>
                          <a:ea typeface="+mn-ea"/>
                          <a:cs typeface="Arial" panose="020B0604020202020204" pitchFamily="34" charset="0"/>
                        </a:rPr>
                        <a:t>What system of referencing should be used?</a:t>
                      </a:r>
                    </a:p>
                    <a:p>
                      <a:r>
                        <a:rPr kumimoji="0" lang="en-AU" sz="1400" b="0" kern="1200" dirty="0" smtClean="0">
                          <a:solidFill>
                            <a:schemeClr val="dk1"/>
                          </a:solidFill>
                          <a:effectLst/>
                          <a:latin typeface="Arial" panose="020B0604020202020204" pitchFamily="34" charset="0"/>
                          <a:ea typeface="+mn-ea"/>
                          <a:cs typeface="Arial" panose="020B0604020202020204" pitchFamily="34" charset="0"/>
                        </a:rPr>
                        <a:t>There are a number of referencing styles, which are used according to the needs and preferences of different subjects. However, it is easier for students and teachers if a school adopts and teaches a consistent referencing system. The examples of referencing used in this guide are based on the Harvard referencing system, also known as the Author–Date system. This style is generally used in the physical, natural, and social sciences. Although the basic principles remain the same, different institutions/publishers use their own variations, so slight differences in use may be observed</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 (SACE Board of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2012, p. 1)</a:t>
                      </a:r>
                      <a:endParaRPr kumimoji="0" lang="en-AU" sz="1400" b="0" kern="1200" dirty="0" smtClean="0">
                        <a:solidFill>
                          <a:schemeClr val="dk1"/>
                        </a:solidFill>
                        <a:effectLst/>
                        <a:latin typeface="Arial" panose="020B0604020202020204" pitchFamily="34" charset="0"/>
                        <a:ea typeface="+mn-ea"/>
                        <a:cs typeface="Arial" panose="020B0604020202020204" pitchFamily="34" charset="0"/>
                      </a:endParaRPr>
                    </a:p>
                    <a:p>
                      <a:endParaRPr kumimoji="0" lang="en-AU" sz="1400" b="0" kern="1200" dirty="0" smtClean="0">
                        <a:solidFill>
                          <a:schemeClr val="dk1"/>
                        </a:solidFill>
                        <a:effectLst/>
                        <a:latin typeface="Arial" panose="020B0604020202020204" pitchFamily="34" charset="0"/>
                        <a:ea typeface="+mn-ea"/>
                        <a:cs typeface="Arial" panose="020B0604020202020204" pitchFamily="34" charset="0"/>
                      </a:endParaRPr>
                    </a:p>
                    <a:p>
                      <a:r>
                        <a:rPr kumimoji="0" lang="en-US" sz="1400" b="1" kern="1200" baseline="0" dirty="0" smtClean="0">
                          <a:solidFill>
                            <a:schemeClr val="dk1"/>
                          </a:solidFill>
                          <a:effectLst/>
                          <a:latin typeface="Arial" panose="020B0604020202020204" pitchFamily="34" charset="0"/>
                          <a:ea typeface="+mn-ea"/>
                          <a:cs typeface="Arial" panose="020B0604020202020204" pitchFamily="34" charset="0"/>
                        </a:rPr>
                        <a:t>References</a:t>
                      </a:r>
                    </a:p>
                    <a:p>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SACE Board of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2012, </a:t>
                      </a:r>
                      <a:r>
                        <a:rPr kumimoji="0" lang="en-US" sz="1400" b="0" i="1" kern="1200" baseline="0" dirty="0" smtClean="0">
                          <a:solidFill>
                            <a:schemeClr val="dk1"/>
                          </a:solidFill>
                          <a:effectLst/>
                          <a:latin typeface="Arial" panose="020B0604020202020204" pitchFamily="34" charset="0"/>
                          <a:ea typeface="+mn-ea"/>
                          <a:cs typeface="Arial" panose="020B0604020202020204" pitchFamily="34" charset="0"/>
                        </a:rPr>
                        <a:t>Guidelines for Referencing</a:t>
                      </a:r>
                      <a:r>
                        <a:rPr kumimoji="0" lang="en-US" sz="1400" b="0" i="0" kern="1200" baseline="0" dirty="0" smtClean="0">
                          <a:solidFill>
                            <a:schemeClr val="dk1"/>
                          </a:solidFill>
                          <a:effectLst/>
                          <a:latin typeface="Arial" panose="020B0604020202020204" pitchFamily="34" charset="0"/>
                          <a:ea typeface="+mn-ea"/>
                          <a:cs typeface="Arial" panose="020B0604020202020204" pitchFamily="34" charset="0"/>
                        </a:rPr>
                        <a:t>, SA</a:t>
                      </a:r>
                      <a:endParaRPr lang="en-US" sz="1400" b="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a:xfrm>
            <a:off x="467544" y="260648"/>
            <a:ext cx="8229600" cy="792088"/>
          </a:xfrm>
        </p:spPr>
        <p:txBody>
          <a:bodyPr>
            <a:normAutofit/>
          </a:bodyPr>
          <a:lstStyle/>
          <a:p>
            <a:r>
              <a:rPr lang="en-US" dirty="0" err="1" smtClean="0">
                <a:latin typeface="Century Gothic" panose="020B0502020202020204" pitchFamily="34" charset="0"/>
              </a:rPr>
              <a:t>Practise</a:t>
            </a:r>
            <a:r>
              <a:rPr lang="en-US" dirty="0" smtClean="0">
                <a:latin typeface="Century Gothic" panose="020B0502020202020204" pitchFamily="34" charset="0"/>
              </a:rPr>
              <a:t> </a:t>
            </a:r>
            <a:r>
              <a:rPr lang="en-US" dirty="0">
                <a:latin typeface="Century Gothic" panose="020B0502020202020204" pitchFamily="34" charset="0"/>
              </a:rPr>
              <a:t>summarising</a:t>
            </a:r>
            <a:endParaRPr lang="en-AU" dirty="0">
              <a:latin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895713804"/>
              </p:ext>
            </p:extLst>
          </p:nvPr>
        </p:nvGraphicFramePr>
        <p:xfrm>
          <a:off x="5292080" y="2258743"/>
          <a:ext cx="3600400" cy="3865360"/>
        </p:xfrm>
        <a:graphic>
          <a:graphicData uri="http://schemas.openxmlformats.org/drawingml/2006/table">
            <a:tbl>
              <a:tblPr bandRow="1">
                <a:tableStyleId>{5C22544A-7EE6-4342-B048-85BDC9FD1C3A}</a:tableStyleId>
              </a:tblPr>
              <a:tblGrid>
                <a:gridCol w="3600400"/>
              </a:tblGrid>
              <a:tr h="273994">
                <a:tc>
                  <a:txBody>
                    <a:bodyPr/>
                    <a:lstStyle/>
                    <a:p>
                      <a:r>
                        <a:rPr lang="en-US" sz="1400" b="1" dirty="0" smtClean="0">
                          <a:latin typeface="Arial" panose="020B0604020202020204" pitchFamily="34" charset="0"/>
                          <a:cs typeface="Arial" panose="020B0604020202020204" pitchFamily="34" charset="0"/>
                        </a:rPr>
                        <a:t>Student work – possible answer</a:t>
                      </a:r>
                      <a:endParaRPr lang="en-AU" sz="1400" b="1" dirty="0">
                        <a:latin typeface="Arial" panose="020B0604020202020204" pitchFamily="34" charset="0"/>
                        <a:cs typeface="Arial" panose="020B0604020202020204" pitchFamily="34" charset="0"/>
                      </a:endParaRPr>
                    </a:p>
                  </a:txBody>
                  <a:tcPr/>
                </a:tc>
              </a:tr>
              <a:tr h="3560560">
                <a:tc>
                  <a:txBody>
                    <a:bodyPr/>
                    <a:lstStyle/>
                    <a:p>
                      <a:endParaRPr lang="en-US" sz="1400" i="1" u="none" baseline="0" dirty="0" smtClean="0">
                        <a:latin typeface="Arial" panose="020B0604020202020204" pitchFamily="34" charset="0"/>
                        <a:cs typeface="Arial" panose="020B0604020202020204" pitchFamily="34" charset="0"/>
                      </a:endParaRPr>
                    </a:p>
                    <a:p>
                      <a:r>
                        <a:rPr lang="en-US" sz="1400" i="1" baseline="0" dirty="0" smtClean="0">
                          <a:latin typeface="Arial" panose="020B0604020202020204" pitchFamily="34" charset="0"/>
                          <a:cs typeface="Arial" panose="020B0604020202020204" pitchFamily="34" charset="0"/>
                        </a:rPr>
                        <a:t>Depending on the subject, different referencing styles can be used (SACE 2012). The SACE Board suggests that the same style should be used to make referencing easier on students. </a:t>
                      </a:r>
                    </a:p>
                    <a:p>
                      <a:endParaRPr lang="en-US" sz="1400" i="1" dirty="0" smtClean="0">
                        <a:latin typeface="Arial" panose="020B0604020202020204" pitchFamily="34" charset="0"/>
                        <a:cs typeface="Arial" panose="020B0604020202020204" pitchFamily="34" charset="0"/>
                      </a:endParaRPr>
                    </a:p>
                    <a:p>
                      <a:r>
                        <a:rPr kumimoji="0" lang="en-US" sz="1400" b="1" kern="1200" baseline="0" dirty="0" smtClean="0">
                          <a:solidFill>
                            <a:schemeClr val="dk1"/>
                          </a:solidFill>
                          <a:effectLst/>
                          <a:latin typeface="Arial" panose="020B0604020202020204" pitchFamily="34" charset="0"/>
                          <a:ea typeface="+mn-ea"/>
                          <a:cs typeface="Arial" panose="020B0604020202020204" pitchFamily="34" charset="0"/>
                        </a:rPr>
                        <a:t>References</a:t>
                      </a:r>
                    </a:p>
                    <a:p>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SACE Board of SA, 2012, </a:t>
                      </a:r>
                      <a:r>
                        <a:rPr kumimoji="0" lang="en-US" sz="1400" b="0" i="1" kern="1200" baseline="0" dirty="0" smtClean="0">
                          <a:solidFill>
                            <a:schemeClr val="dk1"/>
                          </a:solidFill>
                          <a:effectLst/>
                          <a:latin typeface="Arial" panose="020B0604020202020204" pitchFamily="34" charset="0"/>
                          <a:ea typeface="+mn-ea"/>
                          <a:cs typeface="Arial" panose="020B0604020202020204" pitchFamily="34" charset="0"/>
                        </a:rPr>
                        <a:t>Guidelines for Referencing</a:t>
                      </a:r>
                      <a:r>
                        <a:rPr kumimoji="0" lang="en-US" sz="1400" b="0" i="0" kern="1200" baseline="0" dirty="0" smtClean="0">
                          <a:solidFill>
                            <a:schemeClr val="dk1"/>
                          </a:solidFill>
                          <a:effectLst/>
                          <a:latin typeface="Arial" panose="020B0604020202020204" pitchFamily="34" charset="0"/>
                          <a:ea typeface="+mn-ea"/>
                          <a:cs typeface="Arial" panose="020B0604020202020204" pitchFamily="34" charset="0"/>
                        </a:rPr>
                        <a:t>, SA</a:t>
                      </a:r>
                      <a:endParaRPr lang="en-US" sz="1400" b="0" dirty="0" smtClean="0">
                        <a:latin typeface="Arial" panose="020B0604020202020204" pitchFamily="34" charset="0"/>
                        <a:cs typeface="Arial" panose="020B0604020202020204" pitchFamily="34" charset="0"/>
                      </a:endParaRPr>
                    </a:p>
                    <a:p>
                      <a:endParaRPr lang="en-AU" sz="1400" i="1"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70291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628800"/>
            <a:ext cx="8229600" cy="4525963"/>
          </a:xfrm>
        </p:spPr>
        <p:txBody>
          <a:bodyPr>
            <a:normAutofit fontScale="92500" lnSpcReduction="10000"/>
          </a:bodyPr>
          <a:lstStyle/>
          <a:p>
            <a:pPr marL="109728" indent="0">
              <a:buNone/>
            </a:pPr>
            <a:r>
              <a:rPr lang="en-US" dirty="0" smtClean="0">
                <a:latin typeface="Arial" panose="020B0604020202020204" pitchFamily="34" charset="0"/>
                <a:cs typeface="Arial" panose="020B0604020202020204" pitchFamily="34" charset="0"/>
              </a:rPr>
              <a:t>Remember:</a:t>
            </a:r>
          </a:p>
          <a:p>
            <a:r>
              <a:rPr lang="en-US" dirty="0" smtClean="0">
                <a:latin typeface="Arial" panose="020B0604020202020204" pitchFamily="34" charset="0"/>
                <a:cs typeface="Arial" panose="020B0604020202020204" pitchFamily="34" charset="0"/>
              </a:rPr>
              <a:t>Consider your own ideas.</a:t>
            </a:r>
          </a:p>
          <a:p>
            <a:pPr lvl="1"/>
            <a:r>
              <a:rPr lang="en-US" sz="2000" dirty="0" smtClean="0">
                <a:latin typeface="Arial" panose="020B0604020202020204" pitchFamily="34" charset="0"/>
                <a:cs typeface="Arial" panose="020B0604020202020204" pitchFamily="34" charset="0"/>
              </a:rPr>
              <a:t>What evidence do you need to support your ideas?</a:t>
            </a:r>
          </a:p>
          <a:p>
            <a:pPr lvl="1"/>
            <a:endParaRPr lang="en-US" sz="2000"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Consider ideas from the sources, rather than specific words or phrases.</a:t>
            </a:r>
          </a:p>
          <a:p>
            <a:pPr lvl="1"/>
            <a:r>
              <a:rPr lang="en-US" sz="2000" dirty="0" smtClean="0">
                <a:latin typeface="Arial" panose="020B0604020202020204" pitchFamily="34" charset="0"/>
                <a:cs typeface="Arial" panose="020B0604020202020204" pitchFamily="34" charset="0"/>
              </a:rPr>
              <a:t>What information </a:t>
            </a:r>
            <a:r>
              <a:rPr lang="en-US" sz="2000" dirty="0">
                <a:latin typeface="Arial" panose="020B0604020202020204" pitchFamily="34" charset="0"/>
                <a:cs typeface="Arial" panose="020B0604020202020204" pitchFamily="34" charset="0"/>
              </a:rPr>
              <a:t>do you need to include as examples in your writing</a:t>
            </a:r>
            <a:r>
              <a:rPr lang="en-US" sz="2000" dirty="0" smtClean="0">
                <a:latin typeface="Arial" panose="020B0604020202020204" pitchFamily="34" charset="0"/>
                <a:cs typeface="Arial" panose="020B0604020202020204" pitchFamily="34" charset="0"/>
              </a:rPr>
              <a:t>?</a:t>
            </a:r>
          </a:p>
          <a:p>
            <a:pPr lvl="1"/>
            <a:endParaRPr lang="en-US" sz="2000"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Change the grammar / sentence structure and phrases not just single words.</a:t>
            </a:r>
            <a:endParaRPr lang="en-AU" dirty="0">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normAutofit fontScale="90000"/>
          </a:bodyPr>
          <a:lstStyle/>
          <a:p>
            <a:r>
              <a:rPr lang="en-US" dirty="0" smtClean="0">
                <a:latin typeface="Century Gothic" panose="020B0502020202020204" pitchFamily="34" charset="0"/>
              </a:rPr>
              <a:t>Paraphrasing and summarising tips</a:t>
            </a:r>
            <a:endParaRPr lang="en-AU" dirty="0">
              <a:latin typeface="Century Gothic" panose="020B0502020202020204" pitchFamily="34" charset="0"/>
            </a:endParaRPr>
          </a:p>
        </p:txBody>
      </p:sp>
    </p:spTree>
    <p:extLst>
      <p:ext uri="{BB962C8B-B14F-4D97-AF65-F5344CB8AC3E}">
        <p14:creationId xmlns:p14="http://schemas.microsoft.com/office/powerpoint/2010/main" val="860058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sz="1800" dirty="0">
                <a:solidFill>
                  <a:schemeClr val="dk1"/>
                </a:solidFill>
                <a:latin typeface="Arial" panose="020B0604020202020204" pitchFamily="34" charset="0"/>
                <a:cs typeface="Arial" panose="020B0604020202020204" pitchFamily="34" charset="0"/>
              </a:rPr>
              <a:t>SACE Board </a:t>
            </a:r>
            <a:r>
              <a:rPr lang="en-US" sz="1800">
                <a:solidFill>
                  <a:schemeClr val="dk1"/>
                </a:solidFill>
                <a:latin typeface="Arial" panose="020B0604020202020204" pitchFamily="34" charset="0"/>
                <a:cs typeface="Arial" panose="020B0604020202020204" pitchFamily="34" charset="0"/>
              </a:rPr>
              <a:t>of </a:t>
            </a:r>
            <a:r>
              <a:rPr lang="en-US" sz="1800" smtClean="0">
                <a:solidFill>
                  <a:schemeClr val="dk1"/>
                </a:solidFill>
                <a:latin typeface="Arial" panose="020B0604020202020204" pitchFamily="34" charset="0"/>
                <a:cs typeface="Arial" panose="020B0604020202020204" pitchFamily="34" charset="0"/>
              </a:rPr>
              <a:t>SA </a:t>
            </a:r>
            <a:r>
              <a:rPr lang="en-US" sz="1800" dirty="0">
                <a:solidFill>
                  <a:schemeClr val="dk1"/>
                </a:solidFill>
                <a:latin typeface="Arial" panose="020B0604020202020204" pitchFamily="34" charset="0"/>
                <a:cs typeface="Arial" panose="020B0604020202020204" pitchFamily="34" charset="0"/>
              </a:rPr>
              <a:t>2009, </a:t>
            </a:r>
            <a:r>
              <a:rPr lang="en-US" sz="1800" i="1" dirty="0">
                <a:solidFill>
                  <a:schemeClr val="dk1"/>
                </a:solidFill>
                <a:latin typeface="Arial" panose="020B0604020202020204" pitchFamily="34" charset="0"/>
                <a:cs typeface="Arial" panose="020B0604020202020204" pitchFamily="34" charset="0"/>
              </a:rPr>
              <a:t>How to conduct a case study</a:t>
            </a:r>
            <a:r>
              <a:rPr lang="en-US" sz="1800" dirty="0">
                <a:solidFill>
                  <a:schemeClr val="dk1"/>
                </a:solidFill>
                <a:latin typeface="Arial" panose="020B0604020202020204" pitchFamily="34" charset="0"/>
                <a:cs typeface="Arial" panose="020B0604020202020204" pitchFamily="34" charset="0"/>
              </a:rPr>
              <a:t>, South </a:t>
            </a:r>
            <a:r>
              <a:rPr lang="en-US" sz="1800" dirty="0" smtClean="0">
                <a:solidFill>
                  <a:schemeClr val="dk1"/>
                </a:solidFill>
                <a:latin typeface="Arial" panose="020B0604020202020204" pitchFamily="34" charset="0"/>
                <a:cs typeface="Arial" panose="020B0604020202020204" pitchFamily="34" charset="0"/>
              </a:rPr>
              <a:t>Australia</a:t>
            </a:r>
          </a:p>
          <a:p>
            <a:pPr marL="109728" indent="0">
              <a:buNone/>
            </a:pPr>
            <a:endParaRPr lang="en-US" sz="1800" dirty="0">
              <a:solidFill>
                <a:schemeClr val="dk1"/>
              </a:solidFill>
              <a:latin typeface="Arial" panose="020B0604020202020204" pitchFamily="34" charset="0"/>
              <a:cs typeface="Arial" panose="020B0604020202020204" pitchFamily="34" charset="0"/>
            </a:endParaRPr>
          </a:p>
          <a:p>
            <a:pPr marL="109728" indent="0">
              <a:buNone/>
            </a:pPr>
            <a:r>
              <a:rPr lang="en-US" sz="1800" dirty="0" smtClean="0">
                <a:solidFill>
                  <a:schemeClr val="dk1"/>
                </a:solidFill>
                <a:latin typeface="Arial" panose="020B0604020202020204" pitchFamily="34" charset="0"/>
                <a:cs typeface="Arial" panose="020B0604020202020204" pitchFamily="34" charset="0"/>
              </a:rPr>
              <a:t>SACE </a:t>
            </a:r>
            <a:r>
              <a:rPr lang="en-US" sz="1800" dirty="0">
                <a:solidFill>
                  <a:schemeClr val="dk1"/>
                </a:solidFill>
                <a:latin typeface="Arial" panose="020B0604020202020204" pitchFamily="34" charset="0"/>
                <a:cs typeface="Arial" panose="020B0604020202020204" pitchFamily="34" charset="0"/>
              </a:rPr>
              <a:t>Board of </a:t>
            </a:r>
            <a:r>
              <a:rPr lang="en-US" sz="1800" dirty="0" smtClean="0">
                <a:solidFill>
                  <a:schemeClr val="dk1"/>
                </a:solidFill>
                <a:latin typeface="Arial" panose="020B0604020202020204" pitchFamily="34" charset="0"/>
                <a:cs typeface="Arial" panose="020B0604020202020204" pitchFamily="34" charset="0"/>
              </a:rPr>
              <a:t>SA </a:t>
            </a:r>
            <a:r>
              <a:rPr lang="en-US" sz="1800" dirty="0">
                <a:solidFill>
                  <a:schemeClr val="dk1"/>
                </a:solidFill>
                <a:latin typeface="Arial" panose="020B0604020202020204" pitchFamily="34" charset="0"/>
                <a:cs typeface="Arial" panose="020B0604020202020204" pitchFamily="34" charset="0"/>
              </a:rPr>
              <a:t>2012, </a:t>
            </a:r>
            <a:r>
              <a:rPr lang="en-US" sz="1800" i="1" dirty="0">
                <a:solidFill>
                  <a:schemeClr val="dk1"/>
                </a:solidFill>
                <a:latin typeface="Arial" panose="020B0604020202020204" pitchFamily="34" charset="0"/>
                <a:cs typeface="Arial" panose="020B0604020202020204" pitchFamily="34" charset="0"/>
              </a:rPr>
              <a:t>Guidelines for Referencing</a:t>
            </a:r>
            <a:r>
              <a:rPr lang="en-US" sz="1800" dirty="0">
                <a:solidFill>
                  <a:schemeClr val="dk1"/>
                </a:solidFill>
                <a:latin typeface="Arial" panose="020B0604020202020204" pitchFamily="34" charset="0"/>
                <a:cs typeface="Arial" panose="020B0604020202020204" pitchFamily="34" charset="0"/>
              </a:rPr>
              <a:t>, </a:t>
            </a:r>
            <a:r>
              <a:rPr lang="en-US" sz="1800" dirty="0" smtClean="0">
                <a:solidFill>
                  <a:schemeClr val="dk1"/>
                </a:solidFill>
                <a:latin typeface="Arial" panose="020B0604020202020204" pitchFamily="34" charset="0"/>
                <a:cs typeface="Arial" panose="020B0604020202020204" pitchFamily="34" charset="0"/>
              </a:rPr>
              <a:t>South Australia</a:t>
            </a:r>
          </a:p>
          <a:p>
            <a:pPr marL="109728" indent="0">
              <a:buNone/>
            </a:pPr>
            <a:endParaRPr lang="en-US" sz="1800" dirty="0"/>
          </a:p>
          <a:p>
            <a:pPr marL="109728" indent="0">
              <a:buNone/>
            </a:pPr>
            <a:endParaRPr lang="en-US" sz="2800" dirty="0">
              <a:solidFill>
                <a:schemeClr val="dk1"/>
              </a:solidFill>
            </a:endParaRPr>
          </a:p>
          <a:p>
            <a:pPr marL="109728" indent="0">
              <a:buNone/>
            </a:pPr>
            <a:endParaRPr lang="en-US" sz="2800" dirty="0"/>
          </a:p>
          <a:p>
            <a:pPr marL="109728" indent="0">
              <a:buNone/>
            </a:pPr>
            <a:endParaRPr lang="en-AU" dirty="0"/>
          </a:p>
        </p:txBody>
      </p:sp>
      <p:sp>
        <p:nvSpPr>
          <p:cNvPr id="3" name="Title 2"/>
          <p:cNvSpPr>
            <a:spLocks noGrp="1"/>
          </p:cNvSpPr>
          <p:nvPr>
            <p:ph type="title"/>
          </p:nvPr>
        </p:nvSpPr>
        <p:spPr/>
        <p:txBody>
          <a:bodyPr>
            <a:normAutofit/>
          </a:bodyPr>
          <a:lstStyle/>
          <a:p>
            <a:r>
              <a:rPr lang="en-US" dirty="0" smtClean="0">
                <a:latin typeface="Century Gothic" panose="020B0502020202020204" pitchFamily="34" charset="0"/>
              </a:rPr>
              <a:t>References</a:t>
            </a:r>
            <a:endParaRPr lang="en-AU" dirty="0">
              <a:latin typeface="Century Gothic" panose="020B0502020202020204" pitchFamily="34" charset="0"/>
            </a:endParaRPr>
          </a:p>
        </p:txBody>
      </p:sp>
    </p:spTree>
    <p:extLst>
      <p:ext uri="{BB962C8B-B14F-4D97-AF65-F5344CB8AC3E}">
        <p14:creationId xmlns:p14="http://schemas.microsoft.com/office/powerpoint/2010/main" val="3797206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latin typeface="Arial" panose="020B0604020202020204" pitchFamily="34" charset="0"/>
                <a:cs typeface="Arial" panose="020B0604020202020204" pitchFamily="34" charset="0"/>
              </a:rPr>
              <a:t>Why do I need to paraphrase or summarise?</a:t>
            </a:r>
          </a:p>
          <a:p>
            <a:pPr marL="109728" indent="0">
              <a:buNone/>
            </a:pPr>
            <a:endParaRPr lang="en-US" sz="2800" dirty="0" smtClean="0">
              <a:latin typeface="Arial" panose="020B0604020202020204" pitchFamily="34" charset="0"/>
              <a:cs typeface="Arial" panose="020B0604020202020204" pitchFamily="34" charset="0"/>
            </a:endParaRPr>
          </a:p>
          <a:p>
            <a:pPr lvl="1">
              <a:buFont typeface="Arial" panose="020B0604020202020204" pitchFamily="34" charset="0"/>
              <a:buChar char="•"/>
            </a:pPr>
            <a:r>
              <a:rPr lang="en-US" sz="2400" dirty="0" smtClean="0">
                <a:latin typeface="Arial" panose="020B0604020202020204" pitchFamily="34" charset="0"/>
                <a:cs typeface="Arial" panose="020B0604020202020204" pitchFamily="34" charset="0"/>
              </a:rPr>
              <a:t>to show that you are able to understand and analyse information from a source</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t</a:t>
            </a:r>
            <a:r>
              <a:rPr lang="en-US" sz="2400" dirty="0" smtClean="0">
                <a:latin typeface="Arial" panose="020B0604020202020204" pitchFamily="34" charset="0"/>
                <a:cs typeface="Arial" panose="020B0604020202020204" pitchFamily="34" charset="0"/>
              </a:rPr>
              <a:t>o avoid plagiarising information </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t</a:t>
            </a:r>
            <a:r>
              <a:rPr lang="en-US" sz="2400" dirty="0" smtClean="0">
                <a:latin typeface="Arial" panose="020B0604020202020204" pitchFamily="34" charset="0"/>
                <a:cs typeface="Arial" panose="020B0604020202020204" pitchFamily="34" charset="0"/>
              </a:rPr>
              <a:t>o integrate evidence into your writing.</a:t>
            </a:r>
          </a:p>
          <a:p>
            <a:pPr marL="109728" indent="0">
              <a:buNone/>
            </a:pPr>
            <a:endParaRPr lang="en-AU" dirty="0"/>
          </a:p>
        </p:txBody>
      </p:sp>
      <p:sp>
        <p:nvSpPr>
          <p:cNvPr id="3" name="Title 2"/>
          <p:cNvSpPr>
            <a:spLocks noGrp="1"/>
          </p:cNvSpPr>
          <p:nvPr>
            <p:ph type="title"/>
          </p:nvPr>
        </p:nvSpPr>
        <p:spPr/>
        <p:txBody>
          <a:bodyPr>
            <a:normAutofit fontScale="90000"/>
          </a:bodyPr>
          <a:lstStyle/>
          <a:p>
            <a:r>
              <a:rPr lang="en-US" dirty="0" smtClean="0">
                <a:latin typeface="Century Gothic" panose="020B0502020202020204" pitchFamily="34" charset="0"/>
              </a:rPr>
              <a:t>Paraphrasing and summarising</a:t>
            </a:r>
            <a:endParaRPr lang="en-AU" dirty="0">
              <a:latin typeface="Century Gothic" panose="020B0502020202020204" pitchFamily="34" charset="0"/>
            </a:endParaRPr>
          </a:p>
        </p:txBody>
      </p:sp>
    </p:spTree>
    <p:extLst>
      <p:ext uri="{BB962C8B-B14F-4D97-AF65-F5344CB8AC3E}">
        <p14:creationId xmlns:p14="http://schemas.microsoft.com/office/powerpoint/2010/main" val="3846200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49636517"/>
              </p:ext>
            </p:extLst>
          </p:nvPr>
        </p:nvGraphicFramePr>
        <p:xfrm>
          <a:off x="323528" y="1844823"/>
          <a:ext cx="8229600" cy="3808434"/>
        </p:xfrm>
        <a:graphic>
          <a:graphicData uri="http://schemas.openxmlformats.org/drawingml/2006/table">
            <a:tbl>
              <a:tblPr firstRow="1" bandRow="1">
                <a:tableStyleId>{5C22544A-7EE6-4342-B048-85BDC9FD1C3A}</a:tableStyleId>
              </a:tblPr>
              <a:tblGrid>
                <a:gridCol w="4114800"/>
                <a:gridCol w="4114800"/>
              </a:tblGrid>
              <a:tr h="480704">
                <a:tc>
                  <a:txBody>
                    <a:bodyPr/>
                    <a:lstStyle/>
                    <a:p>
                      <a:pPr algn="ctr"/>
                      <a:r>
                        <a:rPr lang="en-US" dirty="0" smtClean="0">
                          <a:latin typeface="Arial" panose="020B0604020202020204" pitchFamily="34" charset="0"/>
                          <a:cs typeface="Arial" panose="020B0604020202020204" pitchFamily="34" charset="0"/>
                        </a:rPr>
                        <a:t>Paraphrase</a:t>
                      </a:r>
                      <a:endParaRPr lang="en-AU" dirty="0">
                        <a:latin typeface="Arial" panose="020B0604020202020204" pitchFamily="34" charset="0"/>
                        <a:cs typeface="Arial" panose="020B0604020202020204" pitchFamily="34" charset="0"/>
                      </a:endParaRPr>
                    </a:p>
                  </a:txBody>
                  <a:tcPr/>
                </a:tc>
                <a:tc>
                  <a:txBody>
                    <a:bodyPr/>
                    <a:lstStyle/>
                    <a:p>
                      <a:pPr algn="ctr"/>
                      <a:r>
                        <a:rPr lang="en-US" dirty="0" smtClean="0">
                          <a:latin typeface="Arial" panose="020B0604020202020204" pitchFamily="34" charset="0"/>
                          <a:cs typeface="Arial" panose="020B0604020202020204" pitchFamily="34" charset="0"/>
                        </a:rPr>
                        <a:t>Summary</a:t>
                      </a:r>
                      <a:endParaRPr lang="en-AU" dirty="0">
                        <a:latin typeface="Arial" panose="020B0604020202020204" pitchFamily="34" charset="0"/>
                        <a:cs typeface="Arial" panose="020B0604020202020204" pitchFamily="34" charset="0"/>
                      </a:endParaRPr>
                    </a:p>
                  </a:txBody>
                  <a:tcPr/>
                </a:tc>
              </a:tr>
              <a:tr h="480704">
                <a:tc>
                  <a:txBody>
                    <a:bodyPr/>
                    <a:lstStyle/>
                    <a:p>
                      <a:r>
                        <a:rPr lang="en-US" dirty="0" smtClean="0">
                          <a:latin typeface="Arial" panose="020B0604020202020204" pitchFamily="34" charset="0"/>
                          <a:cs typeface="Arial" panose="020B0604020202020204" pitchFamily="34" charset="0"/>
                        </a:rPr>
                        <a:t>is a similar length to the original</a:t>
                      </a:r>
                      <a:endParaRPr lang="en-AU"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is shorter than the original</a:t>
                      </a:r>
                      <a:endParaRPr lang="en-AU" dirty="0">
                        <a:latin typeface="Arial" panose="020B0604020202020204" pitchFamily="34" charset="0"/>
                        <a:cs typeface="Arial" panose="020B0604020202020204" pitchFamily="34" charset="0"/>
                      </a:endParaRPr>
                    </a:p>
                  </a:txBody>
                  <a:tcPr/>
                </a:tc>
              </a:tr>
              <a:tr h="829706">
                <a:tc>
                  <a:txBody>
                    <a:bodyPr/>
                    <a:lstStyle/>
                    <a:p>
                      <a:r>
                        <a:rPr lang="en-US" dirty="0" smtClean="0">
                          <a:latin typeface="Arial" panose="020B0604020202020204" pitchFamily="34" charset="0"/>
                          <a:cs typeface="Arial" panose="020B0604020202020204" pitchFamily="34" charset="0"/>
                        </a:rPr>
                        <a:t>has the same meaning as the original</a:t>
                      </a:r>
                      <a:endParaRPr lang="en-AU"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is an overview of the main ideas</a:t>
                      </a:r>
                      <a:endParaRPr lang="en-AU" dirty="0" smtClean="0">
                        <a:latin typeface="Arial" panose="020B0604020202020204" pitchFamily="34" charset="0"/>
                        <a:cs typeface="Arial" panose="020B0604020202020204" pitchFamily="34" charset="0"/>
                      </a:endParaRPr>
                    </a:p>
                  </a:txBody>
                  <a:tcPr/>
                </a:tc>
              </a:tr>
              <a:tr h="480704">
                <a:tc>
                  <a:txBody>
                    <a:bodyPr/>
                    <a:lstStyle/>
                    <a:p>
                      <a:r>
                        <a:rPr lang="en-US" dirty="0" smtClean="0">
                          <a:latin typeface="Arial" panose="020B0604020202020204" pitchFamily="34" charset="0"/>
                          <a:cs typeface="Arial" panose="020B0604020202020204" pitchFamily="34" charset="0"/>
                        </a:rPr>
                        <a:t>includes examples and details</a:t>
                      </a:r>
                      <a:endParaRPr lang="en-AU"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does</a:t>
                      </a:r>
                      <a:r>
                        <a:rPr lang="en-US" baseline="0" dirty="0" smtClean="0">
                          <a:latin typeface="Arial" panose="020B0604020202020204" pitchFamily="34" charset="0"/>
                          <a:cs typeface="Arial" panose="020B0604020202020204" pitchFamily="34" charset="0"/>
                        </a:rPr>
                        <a:t> not include examples</a:t>
                      </a:r>
                      <a:endParaRPr lang="en-AU" dirty="0">
                        <a:latin typeface="Arial" panose="020B0604020202020204" pitchFamily="34" charset="0"/>
                        <a:cs typeface="Arial" panose="020B0604020202020204" pitchFamily="34" charset="0"/>
                      </a:endParaRPr>
                    </a:p>
                  </a:txBody>
                  <a:tcPr/>
                </a:tc>
              </a:tr>
              <a:tr h="706910">
                <a:tc>
                  <a:txBody>
                    <a:bodyPr/>
                    <a:lstStyle/>
                    <a:p>
                      <a:r>
                        <a:rPr lang="en-US" dirty="0" smtClean="0">
                          <a:latin typeface="Arial" panose="020B0604020202020204" pitchFamily="34" charset="0"/>
                          <a:cs typeface="Arial" panose="020B0604020202020204" pitchFamily="34" charset="0"/>
                        </a:rPr>
                        <a:t>is usually used to provide evidence or support an argument</a:t>
                      </a:r>
                      <a:endParaRPr lang="en-AU"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is usually used as background information</a:t>
                      </a:r>
                      <a:endParaRPr lang="en-AU" dirty="0">
                        <a:latin typeface="Arial" panose="020B0604020202020204" pitchFamily="34" charset="0"/>
                        <a:cs typeface="Arial" panose="020B0604020202020204" pitchFamily="34" charset="0"/>
                      </a:endParaRPr>
                    </a:p>
                  </a:txBody>
                  <a:tcPr/>
                </a:tc>
              </a:tr>
              <a:tr h="829706">
                <a:tc>
                  <a:txBody>
                    <a:bodyPr/>
                    <a:lstStyle/>
                    <a:p>
                      <a:r>
                        <a:rPr lang="en-US" dirty="0" smtClean="0">
                          <a:latin typeface="Arial" panose="020B0604020202020204" pitchFamily="34" charset="0"/>
                          <a:cs typeface="Arial" panose="020B0604020202020204" pitchFamily="34" charset="0"/>
                        </a:rPr>
                        <a:t>uses an</a:t>
                      </a:r>
                      <a:r>
                        <a:rPr lang="en-US" baseline="0" dirty="0" smtClean="0">
                          <a:latin typeface="Arial" panose="020B0604020202020204" pitchFamily="34" charset="0"/>
                          <a:cs typeface="Arial" panose="020B0604020202020204" pitchFamily="34" charset="0"/>
                        </a:rPr>
                        <a:t> in-text reference/footnote with page numbers</a:t>
                      </a:r>
                      <a:endParaRPr lang="en-AU"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uses an</a:t>
                      </a:r>
                      <a:r>
                        <a:rPr lang="en-US" baseline="0" dirty="0" smtClean="0">
                          <a:latin typeface="Arial" panose="020B0604020202020204" pitchFamily="34" charset="0"/>
                          <a:cs typeface="Arial" panose="020B0604020202020204" pitchFamily="34" charset="0"/>
                        </a:rPr>
                        <a:t> in-text reference/footnote without page numbers</a:t>
                      </a:r>
                      <a:endParaRPr lang="en-AU" dirty="0" smtClean="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a:xfrm>
            <a:off x="467544" y="476672"/>
            <a:ext cx="8229600" cy="1431032"/>
          </a:xfrm>
        </p:spPr>
        <p:txBody>
          <a:bodyPr>
            <a:normAutofit fontScale="90000"/>
          </a:bodyPr>
          <a:lstStyle/>
          <a:p>
            <a:r>
              <a:rPr lang="en-US" sz="4400" dirty="0">
                <a:latin typeface="Century Gothic" panose="020B0502020202020204" pitchFamily="34" charset="0"/>
              </a:rPr>
              <a:t>What’s the difference between paraphrasing and </a:t>
            </a:r>
            <a:r>
              <a:rPr lang="en-US" sz="4400" dirty="0" smtClean="0">
                <a:latin typeface="Century Gothic" panose="020B0502020202020204" pitchFamily="34" charset="0"/>
              </a:rPr>
              <a:t>summarising</a:t>
            </a:r>
            <a:r>
              <a:rPr lang="en-US" sz="4400" dirty="0">
                <a:latin typeface="Century Gothic" panose="020B0502020202020204" pitchFamily="34" charset="0"/>
              </a:rPr>
              <a:t>? </a:t>
            </a:r>
            <a:r>
              <a:rPr lang="en-US" sz="4400" dirty="0"/>
              <a:t/>
            </a:r>
            <a:br>
              <a:rPr lang="en-US" sz="4400" dirty="0"/>
            </a:br>
            <a:endParaRPr lang="en-AU" dirty="0"/>
          </a:p>
        </p:txBody>
      </p:sp>
    </p:spTree>
    <p:extLst>
      <p:ext uri="{BB962C8B-B14F-4D97-AF65-F5344CB8AC3E}">
        <p14:creationId xmlns:p14="http://schemas.microsoft.com/office/powerpoint/2010/main" val="10099299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77167018"/>
              </p:ext>
            </p:extLst>
          </p:nvPr>
        </p:nvGraphicFramePr>
        <p:xfrm>
          <a:off x="467544" y="980728"/>
          <a:ext cx="8229600" cy="3067591"/>
        </p:xfrm>
        <a:graphic>
          <a:graphicData uri="http://schemas.openxmlformats.org/drawingml/2006/table">
            <a:tbl>
              <a:tblPr firstRow="1" bandRow="1">
                <a:tableStyleId>{5C22544A-7EE6-4342-B048-85BDC9FD1C3A}</a:tableStyleId>
              </a:tblPr>
              <a:tblGrid>
                <a:gridCol w="4114800"/>
                <a:gridCol w="4114800"/>
              </a:tblGrid>
              <a:tr h="399934">
                <a:tc gridSpan="2">
                  <a:txBody>
                    <a:bodyPr/>
                    <a:lstStyle/>
                    <a:p>
                      <a:r>
                        <a:rPr lang="en-US" sz="1200" dirty="0" smtClean="0">
                          <a:latin typeface="Arial" panose="020B0604020202020204" pitchFamily="34" charset="0"/>
                          <a:cs typeface="Arial" panose="020B0604020202020204" pitchFamily="34" charset="0"/>
                        </a:rPr>
                        <a:t>Compare the original and the student work.</a:t>
                      </a:r>
                      <a:r>
                        <a:rPr lang="en-US" sz="1200" baseline="0" dirty="0" smtClean="0">
                          <a:latin typeface="Arial" panose="020B0604020202020204" pitchFamily="34" charset="0"/>
                          <a:cs typeface="Arial" panose="020B0604020202020204" pitchFamily="34" charset="0"/>
                        </a:rPr>
                        <a:t> Identify if it is well paraphrased, poorly paraphrased or if it is an example of plagiarism.</a:t>
                      </a:r>
                      <a:endParaRPr lang="en-AU" sz="1200" dirty="0">
                        <a:latin typeface="Arial" panose="020B0604020202020204" pitchFamily="34" charset="0"/>
                        <a:cs typeface="Arial" panose="020B0604020202020204" pitchFamily="34" charset="0"/>
                      </a:endParaRPr>
                    </a:p>
                  </a:txBody>
                  <a:tcPr/>
                </a:tc>
                <a:tc hMerge="1">
                  <a:txBody>
                    <a:bodyPr/>
                    <a:lstStyle/>
                    <a:p>
                      <a:endParaRPr lang="en-AU" dirty="0"/>
                    </a:p>
                  </a:txBody>
                  <a:tcPr/>
                </a:tc>
              </a:tr>
              <a:tr h="324391">
                <a:tc>
                  <a:txBody>
                    <a:bodyPr/>
                    <a:lstStyle/>
                    <a:p>
                      <a:r>
                        <a:rPr lang="en-US" sz="1200" b="1" dirty="0" smtClean="0">
                          <a:latin typeface="Arial" panose="020B0604020202020204" pitchFamily="34" charset="0"/>
                          <a:cs typeface="Arial" panose="020B0604020202020204" pitchFamily="34" charset="0"/>
                        </a:rPr>
                        <a:t>Original</a:t>
                      </a:r>
                      <a:endParaRPr lang="en-AU" sz="1200" b="1" dirty="0">
                        <a:latin typeface="Arial" panose="020B0604020202020204" pitchFamily="34" charset="0"/>
                        <a:cs typeface="Arial" panose="020B0604020202020204" pitchFamily="34" charset="0"/>
                      </a:endParaRPr>
                    </a:p>
                  </a:txBody>
                  <a:tcPr/>
                </a:tc>
                <a:tc>
                  <a:txBody>
                    <a:bodyPr/>
                    <a:lstStyle/>
                    <a:p>
                      <a:r>
                        <a:rPr lang="en-US" sz="1400" b="1" dirty="0" smtClean="0">
                          <a:latin typeface="Arial" panose="020B0604020202020204" pitchFamily="34" charset="0"/>
                          <a:cs typeface="Arial" panose="020B0604020202020204" pitchFamily="34" charset="0"/>
                        </a:rPr>
                        <a:t>Student work</a:t>
                      </a:r>
                      <a:endParaRPr lang="en-AU" sz="1400" b="1" dirty="0">
                        <a:latin typeface="Arial" panose="020B0604020202020204" pitchFamily="34" charset="0"/>
                        <a:cs typeface="Arial" panose="020B0604020202020204" pitchFamily="34" charset="0"/>
                      </a:endParaRPr>
                    </a:p>
                  </a:txBody>
                  <a:tcPr/>
                </a:tc>
              </a:tr>
              <a:tr h="21596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AU" sz="1200" i="0" kern="1200" dirty="0" smtClean="0">
                          <a:solidFill>
                            <a:schemeClr val="dk1"/>
                          </a:solidFill>
                          <a:effectLst/>
                          <a:latin typeface="Arial" panose="020B0604020202020204" pitchFamily="34" charset="0"/>
                          <a:ea typeface="+mn-ea"/>
                          <a:cs typeface="Arial" panose="020B0604020202020204" pitchFamily="34" charset="0"/>
                        </a:rPr>
                        <a:t>Research is an important part of many assessment types. When gathering research material you must be able to evaluate it for relevance to your topic and your focus. You will need to analyse the material for its facts, arguments, and opinions; select material that is directly applicable to your research; and record the publication details so that you can acknowledge your sources and include them in your reference list (SACE</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 Board of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2009, p. 1)</a:t>
                      </a:r>
                      <a:r>
                        <a:rPr kumimoji="0" lang="en-AU" sz="1200" i="0" kern="1200" dirty="0" smtClean="0">
                          <a:solidFill>
                            <a:schemeClr val="dk1"/>
                          </a:solidFill>
                          <a:effectLst/>
                          <a:latin typeface="Arial" panose="020B0604020202020204" pitchFamily="34" charset="0"/>
                          <a:ea typeface="+mn-ea"/>
                          <a:cs typeface="Arial" panose="020B0604020202020204" pitchFamily="34" charset="0"/>
                        </a:rPr>
                        <a:t>.</a:t>
                      </a: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AU" sz="1200" dirty="0">
                        <a:latin typeface="Arial" panose="020B0604020202020204" pitchFamily="34" charset="0"/>
                        <a:cs typeface="Arial" panose="020B0604020202020204" pitchFamily="34" charset="0"/>
                      </a:endParaRPr>
                    </a:p>
                  </a:txBody>
                  <a:tcPr/>
                </a:tc>
                <a:tc>
                  <a:txBody>
                    <a:bodyPr/>
                    <a:lstStyle/>
                    <a:p>
                      <a:r>
                        <a:rPr lang="en-US" sz="1200" i="1" dirty="0" smtClean="0">
                          <a:latin typeface="Arial" panose="020B0604020202020204" pitchFamily="34" charset="0"/>
                          <a:cs typeface="Arial" panose="020B0604020202020204" pitchFamily="34" charset="0"/>
                        </a:rPr>
                        <a:t>Research is important for many assessments. When researching, you need to evaluate the research material for your topic</a:t>
                      </a:r>
                      <a:r>
                        <a:rPr lang="en-US" sz="1200" i="1" baseline="0" dirty="0" smtClean="0">
                          <a:latin typeface="Arial" panose="020B0604020202020204" pitchFamily="34" charset="0"/>
                          <a:cs typeface="Arial" panose="020B0604020202020204" pitchFamily="34" charset="0"/>
                        </a:rPr>
                        <a:t> and your focus. You need to analyse it for facts, arguments and opinions. You need to select material that is applicable to your research and record all the publication details so you can include them in your reference list </a:t>
                      </a:r>
                      <a:r>
                        <a:rPr kumimoji="0" lang="en-AU" sz="1200" i="1" kern="1200" dirty="0" smtClean="0">
                          <a:solidFill>
                            <a:schemeClr val="dk1"/>
                          </a:solidFill>
                          <a:effectLst/>
                          <a:latin typeface="Arial" panose="020B0604020202020204" pitchFamily="34" charset="0"/>
                          <a:ea typeface="+mn-ea"/>
                          <a:cs typeface="Arial" panose="020B0604020202020204" pitchFamily="34" charset="0"/>
                        </a:rPr>
                        <a:t>(SACE</a:t>
                      </a:r>
                      <a:r>
                        <a:rPr kumimoji="0" lang="en-AU" sz="1200" i="1" kern="1200" baseline="0" dirty="0" smtClean="0">
                          <a:solidFill>
                            <a:schemeClr val="dk1"/>
                          </a:solidFill>
                          <a:effectLst/>
                          <a:latin typeface="Arial" panose="020B0604020202020204" pitchFamily="34" charset="0"/>
                          <a:ea typeface="+mn-ea"/>
                          <a:cs typeface="Arial" panose="020B0604020202020204" pitchFamily="34" charset="0"/>
                        </a:rPr>
                        <a:t> Board of </a:t>
                      </a:r>
                      <a:r>
                        <a:rPr kumimoji="0" lang="en-AU" sz="1200" i="1"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200" i="1" kern="1200" baseline="0" dirty="0" smtClean="0">
                          <a:solidFill>
                            <a:schemeClr val="dk1"/>
                          </a:solidFill>
                          <a:effectLst/>
                          <a:latin typeface="Arial" panose="020B0604020202020204" pitchFamily="34" charset="0"/>
                          <a:ea typeface="+mn-ea"/>
                          <a:cs typeface="Arial" panose="020B0604020202020204" pitchFamily="34" charset="0"/>
                        </a:rPr>
                        <a:t>2009, p. 1)</a:t>
                      </a:r>
                      <a:r>
                        <a:rPr kumimoji="0" lang="en-AU" sz="1200" i="1" kern="1200" dirty="0" smtClean="0">
                          <a:solidFill>
                            <a:schemeClr val="dk1"/>
                          </a:solidFill>
                          <a:effectLst/>
                          <a:latin typeface="Arial" panose="020B0604020202020204" pitchFamily="34" charset="0"/>
                          <a:ea typeface="+mn-ea"/>
                          <a:cs typeface="Arial" panose="020B0604020202020204" pitchFamily="34" charset="0"/>
                        </a:rPr>
                        <a:t>.</a:t>
                      </a:r>
                      <a:r>
                        <a:rPr lang="en-US" sz="1200" i="1" baseline="0" dirty="0" smtClean="0">
                          <a:latin typeface="Arial" panose="020B0604020202020204" pitchFamily="34" charset="0"/>
                          <a:cs typeface="Arial" panose="020B0604020202020204" pitchFamily="34" charset="0"/>
                        </a:rPr>
                        <a:t>.</a:t>
                      </a:r>
                      <a:endParaRPr lang="en-AU" sz="1200" i="1" dirty="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a:xfrm>
            <a:off x="179512" y="188641"/>
            <a:ext cx="8784976" cy="576063"/>
          </a:xfrm>
        </p:spPr>
        <p:txBody>
          <a:bodyPr>
            <a:normAutofit fontScale="90000"/>
          </a:bodyPr>
          <a:lstStyle/>
          <a:p>
            <a:r>
              <a:rPr lang="en-US" dirty="0" smtClean="0">
                <a:latin typeface="Century Gothic" panose="020B0502020202020204" pitchFamily="34" charset="0"/>
              </a:rPr>
              <a:t>What is effective paraphrasing?</a:t>
            </a:r>
            <a:endParaRPr lang="en-AU" dirty="0">
              <a:latin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804971913"/>
              </p:ext>
            </p:extLst>
          </p:nvPr>
        </p:nvGraphicFramePr>
        <p:xfrm>
          <a:off x="1691680" y="4293096"/>
          <a:ext cx="6096000" cy="1656184"/>
        </p:xfrm>
        <a:graphic>
          <a:graphicData uri="http://schemas.openxmlformats.org/drawingml/2006/table">
            <a:tbl>
              <a:tblPr firstRow="1" bandRow="1">
                <a:tableStyleId>{5C22544A-7EE6-4342-B048-85BDC9FD1C3A}</a:tableStyleId>
              </a:tblPr>
              <a:tblGrid>
                <a:gridCol w="6096000"/>
              </a:tblGrid>
              <a:tr h="1656184">
                <a:tc>
                  <a:txBody>
                    <a:bodyPr/>
                    <a:lstStyle/>
                    <a:p>
                      <a:r>
                        <a:rPr lang="en-US" dirty="0" smtClean="0">
                          <a:latin typeface="Arial" panose="020B0604020202020204" pitchFamily="34" charset="0"/>
                          <a:cs typeface="Arial" panose="020B0604020202020204" pitchFamily="34" charset="0"/>
                        </a:rPr>
                        <a:t>Answer: </a:t>
                      </a:r>
                    </a:p>
                    <a:p>
                      <a:r>
                        <a:rPr lang="en-US" dirty="0" smtClean="0">
                          <a:latin typeface="Arial" panose="020B0604020202020204" pitchFamily="34" charset="0"/>
                          <a:cs typeface="Arial" panose="020B0604020202020204" pitchFamily="34" charset="0"/>
                        </a:rPr>
                        <a:t>This is</a:t>
                      </a:r>
                      <a:r>
                        <a:rPr lang="en-US" baseline="0" dirty="0" smtClean="0">
                          <a:latin typeface="Arial" panose="020B0604020202020204" pitchFamily="34" charset="0"/>
                          <a:cs typeface="Arial" panose="020B0604020202020204" pitchFamily="34" charset="0"/>
                        </a:rPr>
                        <a:t> an example of plagiarism. </a:t>
                      </a:r>
                    </a:p>
                    <a:p>
                      <a:r>
                        <a:rPr lang="en-US" baseline="0" dirty="0" smtClean="0">
                          <a:latin typeface="Arial" panose="020B0604020202020204" pitchFamily="34" charset="0"/>
                          <a:cs typeface="Arial" panose="020B0604020202020204" pitchFamily="34" charset="0"/>
                        </a:rPr>
                        <a:t>Even though the original source is acknowledged, </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too many of the same/similar words or phrases are used.</a:t>
                      </a:r>
                    </a:p>
                  </a:txBody>
                  <a:tcPr/>
                </a:tc>
              </a:tr>
            </a:tbl>
          </a:graphicData>
        </a:graphic>
      </p:graphicFrame>
    </p:spTree>
    <p:extLst>
      <p:ext uri="{BB962C8B-B14F-4D97-AF65-F5344CB8AC3E}">
        <p14:creationId xmlns:p14="http://schemas.microsoft.com/office/powerpoint/2010/main" val="1840116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53497857"/>
              </p:ext>
            </p:extLst>
          </p:nvPr>
        </p:nvGraphicFramePr>
        <p:xfrm>
          <a:off x="467544" y="908720"/>
          <a:ext cx="8229600" cy="3114040"/>
        </p:xfrm>
        <a:graphic>
          <a:graphicData uri="http://schemas.openxmlformats.org/drawingml/2006/table">
            <a:tbl>
              <a:tblPr firstRow="1" bandRow="1">
                <a:tableStyleId>{5C22544A-7EE6-4342-B048-85BDC9FD1C3A}</a:tableStyleId>
              </a:tblPr>
              <a:tblGrid>
                <a:gridCol w="4114800"/>
                <a:gridCol w="4114800"/>
              </a:tblGrid>
              <a:tr h="370840">
                <a:tc gridSpan="2">
                  <a:txBody>
                    <a:bodyPr/>
                    <a:lstStyle/>
                    <a:p>
                      <a:r>
                        <a:rPr lang="en-US" sz="1200" dirty="0" smtClean="0">
                          <a:latin typeface="Arial" panose="020B0604020202020204" pitchFamily="34" charset="0"/>
                          <a:cs typeface="Arial" panose="020B0604020202020204" pitchFamily="34" charset="0"/>
                        </a:rPr>
                        <a:t>Compare the original and the student work.</a:t>
                      </a:r>
                      <a:r>
                        <a:rPr lang="en-US" sz="1200" baseline="0" dirty="0" smtClean="0">
                          <a:latin typeface="Arial" panose="020B0604020202020204" pitchFamily="34" charset="0"/>
                          <a:cs typeface="Arial" panose="020B0604020202020204" pitchFamily="34" charset="0"/>
                        </a:rPr>
                        <a:t> Identify if it is well paraphrased, poorly paraphrased or if it is an example of plagiarism.</a:t>
                      </a:r>
                      <a:endParaRPr lang="en-AU" sz="1200" dirty="0">
                        <a:latin typeface="Arial" panose="020B0604020202020204" pitchFamily="34" charset="0"/>
                        <a:cs typeface="Arial" panose="020B0604020202020204" pitchFamily="34" charset="0"/>
                      </a:endParaRPr>
                    </a:p>
                  </a:txBody>
                  <a:tcPr/>
                </a:tc>
                <a:tc hMerge="1">
                  <a:txBody>
                    <a:bodyPr/>
                    <a:lstStyle/>
                    <a:p>
                      <a:endParaRPr lang="en-AU" dirty="0"/>
                    </a:p>
                  </a:txBody>
                  <a:tcPr/>
                </a:tc>
              </a:tr>
              <a:tr h="370840">
                <a:tc>
                  <a:txBody>
                    <a:bodyPr/>
                    <a:lstStyle/>
                    <a:p>
                      <a:r>
                        <a:rPr lang="en-US" sz="1200" b="1" dirty="0" smtClean="0">
                          <a:latin typeface="Arial" panose="020B0604020202020204" pitchFamily="34" charset="0"/>
                          <a:cs typeface="Arial" panose="020B0604020202020204" pitchFamily="34" charset="0"/>
                        </a:rPr>
                        <a:t>Original</a:t>
                      </a:r>
                      <a:endParaRPr lang="en-AU" sz="1200" b="1" dirty="0">
                        <a:latin typeface="Arial" panose="020B0604020202020204" pitchFamily="34" charset="0"/>
                        <a:cs typeface="Arial" panose="020B0604020202020204" pitchFamily="34" charset="0"/>
                      </a:endParaRPr>
                    </a:p>
                  </a:txBody>
                  <a:tcPr/>
                </a:tc>
                <a:tc>
                  <a:txBody>
                    <a:bodyPr/>
                    <a:lstStyle/>
                    <a:p>
                      <a:r>
                        <a:rPr lang="en-US" sz="1400" b="1" dirty="0" smtClean="0">
                          <a:latin typeface="Arial" panose="020B0604020202020204" pitchFamily="34" charset="0"/>
                          <a:cs typeface="Arial" panose="020B0604020202020204" pitchFamily="34" charset="0"/>
                        </a:rPr>
                        <a:t>Student work</a:t>
                      </a:r>
                      <a:endParaRPr lang="en-AU" sz="1400" b="1" dirty="0">
                        <a:latin typeface="Arial" panose="020B0604020202020204" pitchFamily="34" charset="0"/>
                        <a:cs typeface="Arial" panose="020B0604020202020204"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AU" sz="1200" i="0" kern="1200" dirty="0" smtClean="0">
                          <a:solidFill>
                            <a:schemeClr val="dk1"/>
                          </a:solidFill>
                          <a:effectLst/>
                          <a:latin typeface="Arial" panose="020B0604020202020204" pitchFamily="34" charset="0"/>
                          <a:ea typeface="+mn-ea"/>
                          <a:cs typeface="Arial" panose="020B0604020202020204" pitchFamily="34" charset="0"/>
                        </a:rPr>
                        <a:t>Research is an important part of many assessment types. When gathering research material you must be able to evaluate it for relevance to your topic and your focus. You will need to analyse the material for its facts, arguments, and opinions; select material that is directly applicable to your research; and record the publication details so that you can acknowledge your sources and include them in your reference list (SACE</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 Board of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2009, p. 1)</a:t>
                      </a:r>
                      <a:r>
                        <a:rPr kumimoji="0" lang="en-AU" sz="1200" i="0" kern="1200" dirty="0" smtClean="0">
                          <a:solidFill>
                            <a:schemeClr val="dk1"/>
                          </a:solidFill>
                          <a:effectLst/>
                          <a:latin typeface="Arial" panose="020B0604020202020204" pitchFamily="34" charset="0"/>
                          <a:ea typeface="+mn-ea"/>
                          <a:cs typeface="Arial" panose="020B0604020202020204" pitchFamily="34" charset="0"/>
                        </a:rPr>
                        <a:t>.</a:t>
                      </a: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AU" sz="1200"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latin typeface="Arial" panose="020B0604020202020204" pitchFamily="34" charset="0"/>
                          <a:cs typeface="Arial" panose="020B0604020202020204" pitchFamily="34" charset="0"/>
                        </a:rPr>
                        <a:t>Research is</a:t>
                      </a:r>
                      <a:r>
                        <a:rPr lang="en-US" sz="1200" i="1" baseline="0" dirty="0" smtClean="0">
                          <a:latin typeface="Arial" panose="020B0604020202020204" pitchFamily="34" charset="0"/>
                          <a:cs typeface="Arial" panose="020B0604020202020204" pitchFamily="34" charset="0"/>
                        </a:rPr>
                        <a:t> included in many assessment types.  When collecting information a student needs to check it to make sure it is relevant. A student  mush analyse the information for its ‘facts, arguments, and opinions’. A student mush choose information that is directly connected to their research, and write down the details so they can acknowledge where it came from and incorporate into the reference list </a:t>
                      </a:r>
                      <a:r>
                        <a:rPr kumimoji="0" lang="en-AU" sz="1200" i="1" kern="1200" dirty="0" smtClean="0">
                          <a:solidFill>
                            <a:schemeClr val="dk1"/>
                          </a:solidFill>
                          <a:effectLst/>
                          <a:latin typeface="Arial" panose="020B0604020202020204" pitchFamily="34" charset="0"/>
                          <a:ea typeface="+mn-ea"/>
                          <a:cs typeface="Arial" panose="020B0604020202020204" pitchFamily="34" charset="0"/>
                        </a:rPr>
                        <a:t>(SACE</a:t>
                      </a:r>
                      <a:r>
                        <a:rPr kumimoji="0" lang="en-AU" sz="1200" i="1" kern="1200" baseline="0" dirty="0" smtClean="0">
                          <a:solidFill>
                            <a:schemeClr val="dk1"/>
                          </a:solidFill>
                          <a:effectLst/>
                          <a:latin typeface="Arial" panose="020B0604020202020204" pitchFamily="34" charset="0"/>
                          <a:ea typeface="+mn-ea"/>
                          <a:cs typeface="Arial" panose="020B0604020202020204" pitchFamily="34" charset="0"/>
                        </a:rPr>
                        <a:t> Board of </a:t>
                      </a:r>
                      <a:r>
                        <a:rPr kumimoji="0" lang="en-AU" sz="1200" i="1"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200" i="1" kern="1200" baseline="0" dirty="0" smtClean="0">
                          <a:solidFill>
                            <a:schemeClr val="dk1"/>
                          </a:solidFill>
                          <a:effectLst/>
                          <a:latin typeface="Arial" panose="020B0604020202020204" pitchFamily="34" charset="0"/>
                          <a:ea typeface="+mn-ea"/>
                          <a:cs typeface="Arial" panose="020B0604020202020204" pitchFamily="34" charset="0"/>
                        </a:rPr>
                        <a:t>2009, p. 1)</a:t>
                      </a:r>
                      <a:r>
                        <a:rPr kumimoji="0" lang="en-AU" sz="1200" i="1" kern="1200" dirty="0" smtClean="0">
                          <a:solidFill>
                            <a:schemeClr val="dk1"/>
                          </a:solidFill>
                          <a:effectLst/>
                          <a:latin typeface="Arial" panose="020B0604020202020204" pitchFamily="34" charset="0"/>
                          <a:ea typeface="+mn-ea"/>
                          <a:cs typeface="Arial" panose="020B0604020202020204" pitchFamily="34" charset="0"/>
                        </a:rPr>
                        <a:t>.</a:t>
                      </a:r>
                    </a:p>
                    <a:p>
                      <a:endParaRPr lang="en-AU" sz="1200" i="1" dirty="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a:xfrm>
            <a:off x="107504" y="116633"/>
            <a:ext cx="8928992" cy="576063"/>
          </a:xfrm>
        </p:spPr>
        <p:txBody>
          <a:bodyPr>
            <a:normAutofit fontScale="90000"/>
          </a:bodyPr>
          <a:lstStyle/>
          <a:p>
            <a:r>
              <a:rPr lang="en-US" dirty="0">
                <a:latin typeface="Century Gothic" panose="020B0502020202020204" pitchFamily="34" charset="0"/>
              </a:rPr>
              <a:t>What is effective paraphrasing?</a:t>
            </a:r>
            <a:endParaRPr lang="en-AU" dirty="0">
              <a:latin typeface="Century Gothic" panose="020B0502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852111811"/>
              </p:ext>
            </p:extLst>
          </p:nvPr>
        </p:nvGraphicFramePr>
        <p:xfrm>
          <a:off x="1619672" y="3789040"/>
          <a:ext cx="6096000" cy="2083648"/>
        </p:xfrm>
        <a:graphic>
          <a:graphicData uri="http://schemas.openxmlformats.org/drawingml/2006/table">
            <a:tbl>
              <a:tblPr firstRow="1" bandRow="1">
                <a:tableStyleId>{5C22544A-7EE6-4342-B048-85BDC9FD1C3A}</a:tableStyleId>
              </a:tblPr>
              <a:tblGrid>
                <a:gridCol w="6096000"/>
              </a:tblGrid>
              <a:tr h="2083648">
                <a:tc>
                  <a:txBody>
                    <a:bodyPr/>
                    <a:lstStyle/>
                    <a:p>
                      <a:r>
                        <a:rPr lang="en-US" dirty="0" smtClean="0">
                          <a:latin typeface="Arial" panose="020B0604020202020204" pitchFamily="34" charset="0"/>
                          <a:cs typeface="Arial" panose="020B0604020202020204" pitchFamily="34" charset="0"/>
                        </a:rPr>
                        <a:t>Answer: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Arial" panose="020B0604020202020204" pitchFamily="34" charset="0"/>
                          <a:cs typeface="Arial" panose="020B0604020202020204" pitchFamily="34" charset="0"/>
                        </a:rPr>
                        <a:t>This is</a:t>
                      </a:r>
                      <a:r>
                        <a:rPr lang="en-US" baseline="0" dirty="0" smtClean="0">
                          <a:latin typeface="Arial" panose="020B0604020202020204" pitchFamily="34" charset="0"/>
                          <a:cs typeface="Arial" panose="020B0604020202020204" pitchFamily="34" charset="0"/>
                        </a:rPr>
                        <a:t> poorly paraphrased. Even though an in-text reference is included to acknowledge the source, </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the sentence structure or grammar is not changed</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the order of the ideas is not changed</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synonyms are used to change the words.</a:t>
                      </a:r>
                    </a:p>
                  </a:txBody>
                  <a:tcPr/>
                </a:tc>
              </a:tr>
            </a:tbl>
          </a:graphicData>
        </a:graphic>
      </p:graphicFrame>
    </p:spTree>
    <p:extLst>
      <p:ext uri="{BB962C8B-B14F-4D97-AF65-F5344CB8AC3E}">
        <p14:creationId xmlns:p14="http://schemas.microsoft.com/office/powerpoint/2010/main" val="1961709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61228521"/>
              </p:ext>
            </p:extLst>
          </p:nvPr>
        </p:nvGraphicFramePr>
        <p:xfrm>
          <a:off x="467544" y="836712"/>
          <a:ext cx="8229600" cy="3114040"/>
        </p:xfrm>
        <a:graphic>
          <a:graphicData uri="http://schemas.openxmlformats.org/drawingml/2006/table">
            <a:tbl>
              <a:tblPr firstRow="1" bandRow="1">
                <a:tableStyleId>{5C22544A-7EE6-4342-B048-85BDC9FD1C3A}</a:tableStyleId>
              </a:tblPr>
              <a:tblGrid>
                <a:gridCol w="4114800"/>
                <a:gridCol w="4114800"/>
              </a:tblGrid>
              <a:tr h="370840">
                <a:tc gridSpan="2">
                  <a:txBody>
                    <a:bodyPr/>
                    <a:lstStyle/>
                    <a:p>
                      <a:r>
                        <a:rPr lang="en-US" sz="1200" dirty="0" smtClean="0">
                          <a:latin typeface="Arial" panose="020B0604020202020204" pitchFamily="34" charset="0"/>
                          <a:cs typeface="Arial" panose="020B0604020202020204" pitchFamily="34" charset="0"/>
                        </a:rPr>
                        <a:t>Compare the original and the student work.</a:t>
                      </a:r>
                      <a:r>
                        <a:rPr lang="en-US" sz="1200" baseline="0" dirty="0" smtClean="0">
                          <a:latin typeface="Arial" panose="020B0604020202020204" pitchFamily="34" charset="0"/>
                          <a:cs typeface="Arial" panose="020B0604020202020204" pitchFamily="34" charset="0"/>
                        </a:rPr>
                        <a:t> Identify if it is well paraphrased, poorly paraphrased or if it is an example of plagiarism.</a:t>
                      </a:r>
                      <a:endParaRPr lang="en-AU" sz="1200" dirty="0">
                        <a:latin typeface="Arial" panose="020B0604020202020204" pitchFamily="34" charset="0"/>
                        <a:cs typeface="Arial" panose="020B0604020202020204" pitchFamily="34" charset="0"/>
                      </a:endParaRPr>
                    </a:p>
                  </a:txBody>
                  <a:tcPr/>
                </a:tc>
                <a:tc hMerge="1">
                  <a:txBody>
                    <a:bodyPr/>
                    <a:lstStyle/>
                    <a:p>
                      <a:endParaRPr lang="en-AU" dirty="0"/>
                    </a:p>
                  </a:txBody>
                  <a:tcPr/>
                </a:tc>
              </a:tr>
              <a:tr h="370840">
                <a:tc>
                  <a:txBody>
                    <a:bodyPr/>
                    <a:lstStyle/>
                    <a:p>
                      <a:r>
                        <a:rPr lang="en-US" sz="1200" b="1" dirty="0" smtClean="0">
                          <a:latin typeface="Arial" panose="020B0604020202020204" pitchFamily="34" charset="0"/>
                          <a:cs typeface="Arial" panose="020B0604020202020204" pitchFamily="34" charset="0"/>
                        </a:rPr>
                        <a:t>Original</a:t>
                      </a:r>
                      <a:endParaRPr lang="en-AU" sz="1200" b="1" dirty="0">
                        <a:latin typeface="Arial" panose="020B0604020202020204" pitchFamily="34" charset="0"/>
                        <a:cs typeface="Arial" panose="020B0604020202020204" pitchFamily="34" charset="0"/>
                      </a:endParaRPr>
                    </a:p>
                  </a:txBody>
                  <a:tcPr/>
                </a:tc>
                <a:tc>
                  <a:txBody>
                    <a:bodyPr/>
                    <a:lstStyle/>
                    <a:p>
                      <a:r>
                        <a:rPr lang="en-US" sz="1400" b="1" dirty="0" smtClean="0">
                          <a:latin typeface="Arial" panose="020B0604020202020204" pitchFamily="34" charset="0"/>
                          <a:cs typeface="Arial" panose="020B0604020202020204" pitchFamily="34" charset="0"/>
                        </a:rPr>
                        <a:t>Student work</a:t>
                      </a:r>
                      <a:endParaRPr lang="en-AU" sz="1400" b="1" dirty="0">
                        <a:latin typeface="Arial" panose="020B0604020202020204" pitchFamily="34" charset="0"/>
                        <a:cs typeface="Arial" panose="020B0604020202020204"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AU" sz="1200" i="0" kern="1200" dirty="0" smtClean="0">
                          <a:solidFill>
                            <a:schemeClr val="dk1"/>
                          </a:solidFill>
                          <a:effectLst/>
                          <a:latin typeface="Arial" panose="020B0604020202020204" pitchFamily="34" charset="0"/>
                          <a:ea typeface="+mn-ea"/>
                          <a:cs typeface="Arial" panose="020B0604020202020204" pitchFamily="34" charset="0"/>
                        </a:rPr>
                        <a:t>Research is an important part of many assessment types. When gathering research material you must be able to evaluate it for relevance to your topic and your focus. You will need to analyse the material for its facts, arguments, and opinions; select material that is directly applicable to your research; and record the publication details so that you can acknowledge your sources and include them in your reference list (SACE</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 Board of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200" i="0" kern="1200" baseline="0" dirty="0" smtClean="0">
                          <a:solidFill>
                            <a:schemeClr val="dk1"/>
                          </a:solidFill>
                          <a:effectLst/>
                          <a:latin typeface="Arial" panose="020B0604020202020204" pitchFamily="34" charset="0"/>
                          <a:ea typeface="+mn-ea"/>
                          <a:cs typeface="Arial" panose="020B0604020202020204" pitchFamily="34" charset="0"/>
                        </a:rPr>
                        <a:t>2009, p. 1)</a:t>
                      </a:r>
                      <a:r>
                        <a:rPr kumimoji="0" lang="en-AU" sz="1200" i="0" kern="1200" dirty="0" smtClean="0">
                          <a:solidFill>
                            <a:schemeClr val="dk1"/>
                          </a:solidFill>
                          <a:effectLst/>
                          <a:latin typeface="Arial" panose="020B0604020202020204" pitchFamily="34" charset="0"/>
                          <a:ea typeface="+mn-ea"/>
                          <a:cs typeface="Arial" panose="020B0604020202020204" pitchFamily="34" charset="0"/>
                        </a:rPr>
                        <a:t>.</a:t>
                      </a: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US" sz="1200" dirty="0" smtClean="0">
                        <a:latin typeface="Arial" panose="020B0604020202020204" pitchFamily="34" charset="0"/>
                        <a:cs typeface="Arial" panose="020B0604020202020204" pitchFamily="34" charset="0"/>
                      </a:endParaRPr>
                    </a:p>
                    <a:p>
                      <a:endParaRPr lang="en-AU" sz="1200" dirty="0">
                        <a:latin typeface="Arial" panose="020B0604020202020204" pitchFamily="34" charset="0"/>
                        <a:cs typeface="Arial" panose="020B0604020202020204" pitchFamily="34" charset="0"/>
                      </a:endParaRPr>
                    </a:p>
                  </a:txBody>
                  <a:tcPr/>
                </a:tc>
                <a:tc>
                  <a:txBody>
                    <a:bodyPr/>
                    <a:lstStyle/>
                    <a:p>
                      <a:r>
                        <a:rPr lang="en-US" sz="1200" i="1" dirty="0" smtClean="0">
                          <a:latin typeface="Arial" panose="020B0604020202020204" pitchFamily="34" charset="0"/>
                          <a:cs typeface="Arial" panose="020B0604020202020204" pitchFamily="34" charset="0"/>
                        </a:rPr>
                        <a:t>It is common to  use research</a:t>
                      </a:r>
                      <a:r>
                        <a:rPr lang="en-US" sz="1200" i="1" baseline="0" dirty="0" smtClean="0">
                          <a:latin typeface="Arial" panose="020B0604020202020204" pitchFamily="34" charset="0"/>
                          <a:cs typeface="Arial" panose="020B0604020202020204" pitchFamily="34" charset="0"/>
                        </a:rPr>
                        <a:t> in many different tasks. There are certain points to be aware of when collecting research. These include making sure that it is relevant, analysing the main points, choosing information that is connected to the research topic, keeping a record of all details in order to reference them appropriately (SACE Board of </a:t>
                      </a:r>
                      <a:r>
                        <a:rPr lang="en-US" sz="1200" i="1" baseline="0" dirty="0" smtClean="0">
                          <a:latin typeface="Arial" panose="020B0604020202020204" pitchFamily="34" charset="0"/>
                          <a:cs typeface="Arial" panose="020B0604020202020204" pitchFamily="34" charset="0"/>
                        </a:rPr>
                        <a:t>SA </a:t>
                      </a:r>
                      <a:r>
                        <a:rPr lang="en-US" sz="1200" i="1" baseline="0" dirty="0" smtClean="0">
                          <a:latin typeface="Arial" panose="020B0604020202020204" pitchFamily="34" charset="0"/>
                          <a:cs typeface="Arial" panose="020B0604020202020204" pitchFamily="34" charset="0"/>
                        </a:rPr>
                        <a:t>2009, p.1). </a:t>
                      </a:r>
                      <a:endParaRPr lang="en-AU" sz="1200" i="1" dirty="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a:xfrm>
            <a:off x="107504" y="116633"/>
            <a:ext cx="8712968" cy="504055"/>
          </a:xfrm>
        </p:spPr>
        <p:txBody>
          <a:bodyPr>
            <a:normAutofit fontScale="90000"/>
          </a:bodyPr>
          <a:lstStyle/>
          <a:p>
            <a:r>
              <a:rPr lang="en-US" dirty="0">
                <a:latin typeface="Century Gothic" panose="020B0502020202020204" pitchFamily="34" charset="0"/>
              </a:rPr>
              <a:t>What is effective paraphrasing?</a:t>
            </a:r>
            <a:endParaRPr lang="en-AU" dirty="0">
              <a:latin typeface="Century Gothic" panose="020B0502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790569149"/>
              </p:ext>
            </p:extLst>
          </p:nvPr>
        </p:nvGraphicFramePr>
        <p:xfrm>
          <a:off x="1547664" y="3356992"/>
          <a:ext cx="6096000" cy="2632328"/>
        </p:xfrm>
        <a:graphic>
          <a:graphicData uri="http://schemas.openxmlformats.org/drawingml/2006/table">
            <a:tbl>
              <a:tblPr firstRow="1" bandRow="1">
                <a:tableStyleId>{5C22544A-7EE6-4342-B048-85BDC9FD1C3A}</a:tableStyleId>
              </a:tblPr>
              <a:tblGrid>
                <a:gridCol w="6096000"/>
              </a:tblGrid>
              <a:tr h="2632328">
                <a:tc>
                  <a:txBody>
                    <a:bodyPr/>
                    <a:lstStyle/>
                    <a:p>
                      <a:r>
                        <a:rPr lang="en-US" dirty="0" smtClean="0">
                          <a:latin typeface="Arial" panose="020B0604020202020204" pitchFamily="34" charset="0"/>
                          <a:cs typeface="Arial" panose="020B0604020202020204" pitchFamily="34" charset="0"/>
                        </a:rPr>
                        <a:t>Answer: </a:t>
                      </a:r>
                    </a:p>
                    <a:p>
                      <a:r>
                        <a:rPr lang="en-US" dirty="0" smtClean="0">
                          <a:latin typeface="Arial" panose="020B0604020202020204" pitchFamily="34" charset="0"/>
                          <a:cs typeface="Arial" panose="020B0604020202020204" pitchFamily="34" charset="0"/>
                        </a:rPr>
                        <a:t>This is</a:t>
                      </a:r>
                      <a:r>
                        <a:rPr lang="en-US" baseline="0" dirty="0" smtClean="0">
                          <a:latin typeface="Arial" panose="020B0604020202020204" pitchFamily="34" charset="0"/>
                          <a:cs typeface="Arial" panose="020B0604020202020204" pitchFamily="34" charset="0"/>
                        </a:rPr>
                        <a:t> well paraphrased.</a:t>
                      </a:r>
                    </a:p>
                    <a:p>
                      <a:r>
                        <a:rPr lang="en-US" baseline="0" dirty="0" smtClean="0">
                          <a:latin typeface="Arial" panose="020B0604020202020204" pitchFamily="34" charset="0"/>
                          <a:cs typeface="Arial" panose="020B0604020202020204" pitchFamily="34" charset="0"/>
                        </a:rPr>
                        <a:t>Elements that make this paraphrase effective include:</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changing the sentence structure and grammar</a:t>
                      </a:r>
                    </a:p>
                    <a:p>
                      <a:pPr marL="285750" indent="-285750">
                        <a:buFont typeface="Arial" panose="020B0604020202020204" pitchFamily="34" charset="0"/>
                        <a:buChar char="•"/>
                      </a:pPr>
                      <a:r>
                        <a:rPr lang="en-US" dirty="0" smtClean="0">
                          <a:latin typeface="Arial" panose="020B0604020202020204" pitchFamily="34" charset="0"/>
                          <a:cs typeface="Arial" panose="020B0604020202020204" pitchFamily="34" charset="0"/>
                        </a:rPr>
                        <a:t>changing</a:t>
                      </a:r>
                      <a:r>
                        <a:rPr lang="en-US" baseline="0"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the order of the ideas</a:t>
                      </a:r>
                    </a:p>
                    <a:p>
                      <a:pPr marL="285750" indent="-285750">
                        <a:buFont typeface="Arial" panose="020B0604020202020204" pitchFamily="34" charset="0"/>
                        <a:buChar char="•"/>
                      </a:pPr>
                      <a:r>
                        <a:rPr lang="en-US" dirty="0" smtClean="0">
                          <a:latin typeface="Arial" panose="020B0604020202020204" pitchFamily="34" charset="0"/>
                          <a:cs typeface="Arial" panose="020B0604020202020204" pitchFamily="34" charset="0"/>
                        </a:rPr>
                        <a:t>using a variety of words</a:t>
                      </a:r>
                      <a:r>
                        <a:rPr lang="en-US" baseline="0" dirty="0" smtClean="0">
                          <a:latin typeface="Arial" panose="020B0604020202020204" pitchFamily="34" charset="0"/>
                          <a:cs typeface="Arial" panose="020B0604020202020204" pitchFamily="34" charset="0"/>
                        </a:rPr>
                        <a:t> to express the same meaning</a:t>
                      </a:r>
                    </a:p>
                    <a:p>
                      <a:pPr marL="285750" indent="-285750">
                        <a:buFont typeface="Arial" panose="020B0604020202020204" pitchFamily="34" charset="0"/>
                        <a:buChar char="•"/>
                      </a:pPr>
                      <a:r>
                        <a:rPr lang="en-US" baseline="0" dirty="0" smtClean="0">
                          <a:latin typeface="Arial" panose="020B0604020202020204" pitchFamily="34" charset="0"/>
                          <a:cs typeface="Arial" panose="020B0604020202020204" pitchFamily="34" charset="0"/>
                        </a:rPr>
                        <a:t>including an in-text reference to acknowledge the source.</a:t>
                      </a:r>
                      <a:endParaRPr lang="en-AU"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849483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96752"/>
            <a:ext cx="8229600" cy="5472608"/>
          </a:xfrm>
        </p:spPr>
        <p:txBody>
          <a:bodyPr>
            <a:normAutofit/>
          </a:bodyPr>
          <a:lstStyle/>
          <a:p>
            <a:pPr marL="109728" indent="0">
              <a:buNone/>
            </a:pPr>
            <a:r>
              <a:rPr lang="en-US" sz="1800" dirty="0" smtClean="0">
                <a:latin typeface="Arial" panose="020B0604020202020204" pitchFamily="34" charset="0"/>
                <a:cs typeface="Arial" panose="020B0604020202020204" pitchFamily="34" charset="0"/>
              </a:rPr>
              <a:t>It takes practice to paraphrase well. It is a skill that you need to develop. Following these steps may help:</a:t>
            </a:r>
          </a:p>
          <a:p>
            <a:r>
              <a:rPr lang="en-US" sz="1800" dirty="0" smtClean="0">
                <a:latin typeface="Arial" panose="020B0604020202020204" pitchFamily="34" charset="0"/>
                <a:cs typeface="Arial" panose="020B0604020202020204" pitchFamily="34" charset="0"/>
              </a:rPr>
              <a:t>Consider using one of the </a:t>
            </a:r>
            <a:r>
              <a:rPr lang="en-US" sz="1800" i="1" dirty="0" smtClean="0">
                <a:latin typeface="Arial" panose="020B0604020202020204" pitchFamily="34" charset="0"/>
                <a:cs typeface="Arial" panose="020B0604020202020204" pitchFamily="34" charset="0"/>
              </a:rPr>
              <a:t>Academic Note-taking templates</a:t>
            </a:r>
            <a:r>
              <a:rPr lang="en-US" sz="1800" dirty="0" smtClean="0">
                <a:latin typeface="Arial" panose="020B0604020202020204" pitchFamily="34" charset="0"/>
                <a:cs typeface="Arial" panose="020B0604020202020204" pitchFamily="34" charset="0"/>
              </a:rPr>
              <a:t>. This will help you record information about the source and focus on elements of the original text that will help you understand it.</a:t>
            </a:r>
          </a:p>
          <a:p>
            <a:r>
              <a:rPr lang="en-US" sz="1800" dirty="0">
                <a:latin typeface="Arial" panose="020B0604020202020204" pitchFamily="34" charset="0"/>
                <a:cs typeface="Arial" panose="020B0604020202020204" pitchFamily="34" charset="0"/>
              </a:rPr>
              <a:t>Read the original text. </a:t>
            </a:r>
          </a:p>
          <a:p>
            <a:r>
              <a:rPr lang="en-US" sz="1800" dirty="0">
                <a:latin typeface="Arial" panose="020B0604020202020204" pitchFamily="34" charset="0"/>
                <a:cs typeface="Arial" panose="020B0604020202020204" pitchFamily="34" charset="0"/>
              </a:rPr>
              <a:t>Highlight or write notes of the key </a:t>
            </a:r>
            <a:r>
              <a:rPr lang="en-US" sz="1800" dirty="0" smtClean="0">
                <a:latin typeface="Arial" panose="020B0604020202020204" pitchFamily="34" charset="0"/>
                <a:cs typeface="Arial" panose="020B0604020202020204" pitchFamily="34" charset="0"/>
              </a:rPr>
              <a:t>ideas / facts </a:t>
            </a:r>
            <a:r>
              <a:rPr lang="en-US" sz="1800" dirty="0">
                <a:latin typeface="Arial" panose="020B0604020202020204" pitchFamily="34" charset="0"/>
                <a:cs typeface="Arial" panose="020B0604020202020204" pitchFamily="34" charset="0"/>
              </a:rPr>
              <a:t>in your own words. </a:t>
            </a:r>
          </a:p>
          <a:p>
            <a:r>
              <a:rPr lang="en-US" sz="1800" dirty="0">
                <a:latin typeface="Arial" panose="020B0604020202020204" pitchFamily="34" charset="0"/>
                <a:cs typeface="Arial" panose="020B0604020202020204" pitchFamily="34" charset="0"/>
              </a:rPr>
              <a:t>What is the author’s position?  What reporting verb can you use?</a:t>
            </a:r>
            <a:endParaRPr lang="en-AU"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Re-read the original to ensure your notes are correct.</a:t>
            </a:r>
          </a:p>
          <a:p>
            <a:r>
              <a:rPr lang="en-US" sz="1800" dirty="0">
                <a:latin typeface="Arial" panose="020B0604020202020204" pitchFamily="34" charset="0"/>
                <a:cs typeface="Arial" panose="020B0604020202020204" pitchFamily="34" charset="0"/>
              </a:rPr>
              <a:t>Write in complete sentences to integrate </a:t>
            </a:r>
            <a:r>
              <a:rPr lang="en-US" sz="1800" dirty="0" smtClean="0">
                <a:latin typeface="Arial" panose="020B0604020202020204" pitchFamily="34" charset="0"/>
                <a:cs typeface="Arial" panose="020B0604020202020204" pitchFamily="34" charset="0"/>
              </a:rPr>
              <a:t>the paraphrase into </a:t>
            </a:r>
            <a:r>
              <a:rPr lang="en-US" sz="1800" dirty="0">
                <a:latin typeface="Arial" panose="020B0604020202020204" pitchFamily="34" charset="0"/>
                <a:cs typeface="Arial" panose="020B0604020202020204" pitchFamily="34" charset="0"/>
              </a:rPr>
              <a:t>your </a:t>
            </a:r>
            <a:r>
              <a:rPr lang="en-US" sz="1800" dirty="0" smtClean="0">
                <a:latin typeface="Arial" panose="020B0604020202020204" pitchFamily="34" charset="0"/>
                <a:cs typeface="Arial" panose="020B0604020202020204" pitchFamily="34" charset="0"/>
              </a:rPr>
              <a:t>writing.</a:t>
            </a:r>
          </a:p>
          <a:p>
            <a:pPr lvl="1"/>
            <a:r>
              <a:rPr lang="en-US" sz="1600" dirty="0" smtClean="0">
                <a:latin typeface="Arial" panose="020B0604020202020204" pitchFamily="34" charset="0"/>
                <a:cs typeface="Arial" panose="020B0604020202020204" pitchFamily="34" charset="0"/>
              </a:rPr>
              <a:t>Change the order of the ideas.</a:t>
            </a:r>
          </a:p>
          <a:p>
            <a:pPr lvl="1"/>
            <a:r>
              <a:rPr lang="en-US" sz="1600" dirty="0" smtClean="0">
                <a:latin typeface="Arial" panose="020B0604020202020204" pitchFamily="34" charset="0"/>
                <a:cs typeface="Arial" panose="020B0604020202020204" pitchFamily="34" charset="0"/>
              </a:rPr>
              <a:t>Change the sentence structure </a:t>
            </a:r>
            <a:r>
              <a:rPr lang="en-US" sz="1600" smtClean="0">
                <a:latin typeface="Arial" panose="020B0604020202020204" pitchFamily="34" charset="0"/>
                <a:cs typeface="Arial" panose="020B0604020202020204" pitchFamily="34" charset="0"/>
              </a:rPr>
              <a:t>and grammar.</a:t>
            </a:r>
            <a:endParaRPr lang="en-US" sz="1600" dirty="0" smtClean="0">
              <a:latin typeface="Arial" panose="020B0604020202020204" pitchFamily="34" charset="0"/>
              <a:cs typeface="Arial" panose="020B0604020202020204" pitchFamily="34" charset="0"/>
            </a:endParaRPr>
          </a:p>
          <a:p>
            <a:pPr lvl="1"/>
            <a:r>
              <a:rPr lang="en-US" sz="1600" dirty="0" smtClean="0">
                <a:latin typeface="Arial" panose="020B0604020202020204" pitchFamily="34" charset="0"/>
                <a:cs typeface="Arial" panose="020B0604020202020204" pitchFamily="34" charset="0"/>
              </a:rPr>
              <a:t>Change phrases rather than single words.</a:t>
            </a:r>
            <a:endParaRPr lang="en-AU" sz="16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Check that you have included a suitable in-text reference and noted the details for inclusion in your reference list.</a:t>
            </a:r>
          </a:p>
          <a:p>
            <a:endParaRPr lang="en-US" sz="1800" dirty="0" smtClean="0"/>
          </a:p>
          <a:p>
            <a:endParaRPr lang="en-US" sz="1800" dirty="0" smtClean="0"/>
          </a:p>
          <a:p>
            <a:endParaRPr lang="en-US" sz="1800" dirty="0" smtClean="0"/>
          </a:p>
          <a:p>
            <a:endParaRPr lang="en-US" sz="1800" dirty="0" smtClean="0"/>
          </a:p>
          <a:p>
            <a:pPr marL="109728" indent="0">
              <a:buNone/>
            </a:pPr>
            <a:endParaRPr lang="en-AU" dirty="0"/>
          </a:p>
        </p:txBody>
      </p:sp>
      <p:sp>
        <p:nvSpPr>
          <p:cNvPr id="3" name="Title 2"/>
          <p:cNvSpPr>
            <a:spLocks noGrp="1"/>
          </p:cNvSpPr>
          <p:nvPr>
            <p:ph type="title"/>
          </p:nvPr>
        </p:nvSpPr>
        <p:spPr/>
        <p:txBody>
          <a:bodyPr/>
          <a:lstStyle/>
          <a:p>
            <a:r>
              <a:rPr lang="en-US" dirty="0" smtClean="0">
                <a:latin typeface="Century Gothic" panose="020B0502020202020204" pitchFamily="34" charset="0"/>
              </a:rPr>
              <a:t>How do I paraphrase?</a:t>
            </a:r>
            <a:endParaRPr lang="en-AU" dirty="0">
              <a:latin typeface="Century Gothic" panose="020B0502020202020204" pitchFamily="34" charset="0"/>
            </a:endParaRPr>
          </a:p>
        </p:txBody>
      </p:sp>
    </p:spTree>
    <p:extLst>
      <p:ext uri="{BB962C8B-B14F-4D97-AF65-F5344CB8AC3E}">
        <p14:creationId xmlns:p14="http://schemas.microsoft.com/office/powerpoint/2010/main" val="2107027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80580226"/>
              </p:ext>
            </p:extLst>
          </p:nvPr>
        </p:nvGraphicFramePr>
        <p:xfrm>
          <a:off x="169168" y="1268760"/>
          <a:ext cx="4258816" cy="4646766"/>
        </p:xfrm>
        <a:graphic>
          <a:graphicData uri="http://schemas.openxmlformats.org/drawingml/2006/table">
            <a:tbl>
              <a:tblPr firstRow="1" bandRow="1">
                <a:tableStyleId>{5C22544A-7EE6-4342-B048-85BDC9FD1C3A}</a:tableStyleId>
              </a:tblPr>
              <a:tblGrid>
                <a:gridCol w="4258816"/>
              </a:tblGrid>
              <a:tr h="1112179">
                <a:tc>
                  <a:txBody>
                    <a:bodyPr/>
                    <a:lstStyle/>
                    <a:p>
                      <a:r>
                        <a:rPr lang="en-US" sz="1400" dirty="0" smtClean="0">
                          <a:latin typeface="Arial" panose="020B0604020202020204" pitchFamily="34" charset="0"/>
                          <a:cs typeface="Arial" panose="020B0604020202020204" pitchFamily="34" charset="0"/>
                        </a:rPr>
                        <a:t>Consider using one of the </a:t>
                      </a:r>
                      <a:r>
                        <a:rPr lang="en-US" sz="1400" i="1" dirty="0" smtClean="0">
                          <a:latin typeface="Arial" panose="020B0604020202020204" pitchFamily="34" charset="0"/>
                          <a:cs typeface="Arial" panose="020B0604020202020204" pitchFamily="34" charset="0"/>
                        </a:rPr>
                        <a:t>Academic Note-taking templates</a:t>
                      </a:r>
                      <a:r>
                        <a:rPr lang="en-US" sz="1400" dirty="0" smtClean="0">
                          <a:latin typeface="Arial" panose="020B0604020202020204" pitchFamily="34" charset="0"/>
                          <a:cs typeface="Arial" panose="020B0604020202020204" pitchFamily="34" charset="0"/>
                        </a:rPr>
                        <a:t>. This will help you record information about the source and focus on elements of the original text that will help you understand it.</a:t>
                      </a:r>
                    </a:p>
                  </a:txBody>
                  <a:tcPr/>
                </a:tc>
              </a:tr>
              <a:tr h="410046">
                <a:tc>
                  <a:txBody>
                    <a:bodyPr/>
                    <a:lstStyle/>
                    <a:p>
                      <a:r>
                        <a:rPr lang="en-US" sz="1400" b="1" dirty="0" smtClean="0">
                          <a:latin typeface="Arial" panose="020B0604020202020204" pitchFamily="34" charset="0"/>
                          <a:cs typeface="Arial" panose="020B0604020202020204" pitchFamily="34" charset="0"/>
                        </a:rPr>
                        <a:t>Original</a:t>
                      </a:r>
                      <a:endParaRPr lang="en-AU" sz="1400" b="1" dirty="0">
                        <a:latin typeface="Arial" panose="020B0604020202020204" pitchFamily="34" charset="0"/>
                        <a:cs typeface="Arial" panose="020B0604020202020204" pitchFamily="34" charset="0"/>
                      </a:endParaRPr>
                    </a:p>
                  </a:txBody>
                  <a:tcPr/>
                </a:tc>
              </a:tr>
              <a:tr h="2729893">
                <a:tc>
                  <a:txBody>
                    <a:bodyPr/>
                    <a:lstStyle/>
                    <a:p>
                      <a:r>
                        <a:rPr kumimoji="0" lang="en-AU" sz="1400" b="0" kern="1200" dirty="0" smtClean="0">
                          <a:solidFill>
                            <a:schemeClr val="dk1"/>
                          </a:solidFill>
                          <a:effectLst/>
                          <a:latin typeface="Arial" panose="020B0604020202020204" pitchFamily="34" charset="0"/>
                          <a:ea typeface="+mn-ea"/>
                          <a:cs typeface="Arial" panose="020B0604020202020204" pitchFamily="34" charset="0"/>
                        </a:rPr>
                        <a:t>Conducting case studies gives you a chance to draw from your knowledge and research, practise your skills of analysis and reasoning, and draw conclusions. As a case study is taken from real life, it can be complex, and different readers of your case study may draw different conclusions (SACE Board</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 of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2009, p. 1)</a:t>
                      </a: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r>
                        <a:rPr kumimoji="0" lang="en-US" sz="1400" b="1" kern="1200" baseline="0" dirty="0" smtClean="0">
                          <a:solidFill>
                            <a:schemeClr val="dk1"/>
                          </a:solidFill>
                          <a:effectLst/>
                          <a:latin typeface="Arial" panose="020B0604020202020204" pitchFamily="34" charset="0"/>
                          <a:ea typeface="+mn-ea"/>
                          <a:cs typeface="Arial" panose="020B0604020202020204" pitchFamily="34" charset="0"/>
                        </a:rPr>
                        <a:t>References</a:t>
                      </a:r>
                    </a:p>
                    <a:p>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SACE Board of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2009, </a:t>
                      </a:r>
                      <a:r>
                        <a:rPr kumimoji="0" lang="en-US" sz="1400" b="0" i="1" kern="1200" baseline="0" dirty="0" smtClean="0">
                          <a:solidFill>
                            <a:schemeClr val="dk1"/>
                          </a:solidFill>
                          <a:effectLst/>
                          <a:latin typeface="Arial" panose="020B0604020202020204" pitchFamily="34" charset="0"/>
                          <a:ea typeface="+mn-ea"/>
                          <a:cs typeface="Arial" panose="020B0604020202020204" pitchFamily="34" charset="0"/>
                        </a:rPr>
                        <a:t>How to conduct a case study</a:t>
                      </a:r>
                      <a:r>
                        <a:rPr kumimoji="0" lang="en-US" sz="1400" b="0" i="0" kern="1200" baseline="0" dirty="0" smtClean="0">
                          <a:solidFill>
                            <a:schemeClr val="dk1"/>
                          </a:solidFill>
                          <a:effectLst/>
                          <a:latin typeface="Arial" panose="020B0604020202020204" pitchFamily="34" charset="0"/>
                          <a:ea typeface="+mn-ea"/>
                          <a:cs typeface="Arial" panose="020B0604020202020204" pitchFamily="34" charset="0"/>
                        </a:rPr>
                        <a:t>, SA</a:t>
                      </a:r>
                      <a:endParaRPr lang="en-US" sz="1400" b="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txBody>
                  <a:tcPr/>
                </a:tc>
              </a:tr>
            </a:tbl>
          </a:graphicData>
        </a:graphic>
      </p:graphicFrame>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908720"/>
            <a:ext cx="4237330" cy="4968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2"/>
          <p:cNvSpPr>
            <a:spLocks noGrp="1"/>
          </p:cNvSpPr>
          <p:nvPr>
            <p:ph type="title"/>
          </p:nvPr>
        </p:nvSpPr>
        <p:spPr/>
        <p:txBody>
          <a:bodyPr/>
          <a:lstStyle/>
          <a:p>
            <a:r>
              <a:rPr lang="en-US" dirty="0" err="1" smtClean="0">
                <a:latin typeface="Century Gothic" panose="020B0502020202020204" pitchFamily="34" charset="0"/>
              </a:rPr>
              <a:t>Practise</a:t>
            </a:r>
            <a:r>
              <a:rPr lang="en-US" dirty="0" smtClean="0">
                <a:latin typeface="Century Gothic" panose="020B0502020202020204" pitchFamily="34" charset="0"/>
              </a:rPr>
              <a:t> paraphrasing</a:t>
            </a:r>
            <a:endParaRPr lang="en-AU" dirty="0">
              <a:latin typeface="Century Gothic" panose="020B0502020202020204" pitchFamily="34" charset="0"/>
            </a:endParaRPr>
          </a:p>
        </p:txBody>
      </p:sp>
    </p:spTree>
    <p:extLst>
      <p:ext uri="{BB962C8B-B14F-4D97-AF65-F5344CB8AC3E}">
        <p14:creationId xmlns:p14="http://schemas.microsoft.com/office/powerpoint/2010/main" val="2509189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98699448"/>
              </p:ext>
            </p:extLst>
          </p:nvPr>
        </p:nvGraphicFramePr>
        <p:xfrm>
          <a:off x="467544" y="1340768"/>
          <a:ext cx="4258816" cy="4646766"/>
        </p:xfrm>
        <a:graphic>
          <a:graphicData uri="http://schemas.openxmlformats.org/drawingml/2006/table">
            <a:tbl>
              <a:tblPr firstRow="1" bandRow="1">
                <a:tableStyleId>{5C22544A-7EE6-4342-B048-85BDC9FD1C3A}</a:tableStyleId>
              </a:tblPr>
              <a:tblGrid>
                <a:gridCol w="4258816"/>
              </a:tblGrid>
              <a:tr h="1112179">
                <a:tc>
                  <a:txBody>
                    <a:bodyPr/>
                    <a:lstStyle/>
                    <a:p>
                      <a:r>
                        <a:rPr lang="en-US" sz="1400" dirty="0" smtClean="0">
                          <a:latin typeface="Arial" panose="020B0604020202020204" pitchFamily="34" charset="0"/>
                          <a:cs typeface="Arial" panose="020B0604020202020204" pitchFamily="34" charset="0"/>
                        </a:rPr>
                        <a:t>Read</a:t>
                      </a:r>
                      <a:r>
                        <a:rPr lang="en-US" sz="1400" baseline="0" dirty="0" smtClean="0">
                          <a:latin typeface="Arial" panose="020B0604020202020204" pitchFamily="34" charset="0"/>
                          <a:cs typeface="Arial" panose="020B0604020202020204" pitchFamily="34" charset="0"/>
                        </a:rPr>
                        <a:t> the original text. </a:t>
                      </a:r>
                    </a:p>
                    <a:p>
                      <a:r>
                        <a:rPr lang="en-US" sz="1400" baseline="0" dirty="0" smtClean="0">
                          <a:latin typeface="Arial" panose="020B0604020202020204" pitchFamily="34" charset="0"/>
                          <a:cs typeface="Arial" panose="020B0604020202020204" pitchFamily="34" charset="0"/>
                        </a:rPr>
                        <a:t>Highlight or write notes of the key ideas in your own words. </a:t>
                      </a:r>
                    </a:p>
                    <a:p>
                      <a:r>
                        <a:rPr lang="en-US" sz="1400" dirty="0" smtClean="0">
                          <a:latin typeface="Arial" panose="020B0604020202020204" pitchFamily="34" charset="0"/>
                          <a:cs typeface="Arial" panose="020B0604020202020204" pitchFamily="34" charset="0"/>
                        </a:rPr>
                        <a:t>What</a:t>
                      </a:r>
                      <a:r>
                        <a:rPr lang="en-US" sz="1400" baseline="0" dirty="0" smtClean="0">
                          <a:latin typeface="Arial" panose="020B0604020202020204" pitchFamily="34" charset="0"/>
                          <a:cs typeface="Arial" panose="020B0604020202020204" pitchFamily="34" charset="0"/>
                        </a:rPr>
                        <a:t> is the author’s position?  What reporting verb can you use?</a:t>
                      </a:r>
                      <a:endParaRPr lang="en-AU" sz="1400" dirty="0">
                        <a:latin typeface="Arial" panose="020B0604020202020204" pitchFamily="34" charset="0"/>
                        <a:cs typeface="Arial" panose="020B0604020202020204" pitchFamily="34" charset="0"/>
                      </a:endParaRPr>
                    </a:p>
                  </a:txBody>
                  <a:tcPr/>
                </a:tc>
              </a:tr>
              <a:tr h="410046">
                <a:tc>
                  <a:txBody>
                    <a:bodyPr/>
                    <a:lstStyle/>
                    <a:p>
                      <a:r>
                        <a:rPr lang="en-US" sz="1400" b="1" dirty="0" smtClean="0">
                          <a:latin typeface="Arial" panose="020B0604020202020204" pitchFamily="34" charset="0"/>
                          <a:cs typeface="Arial" panose="020B0604020202020204" pitchFamily="34" charset="0"/>
                        </a:rPr>
                        <a:t>Original</a:t>
                      </a:r>
                      <a:endParaRPr lang="en-AU" sz="1400" b="1" dirty="0">
                        <a:latin typeface="Arial" panose="020B0604020202020204" pitchFamily="34" charset="0"/>
                        <a:cs typeface="Arial" panose="020B0604020202020204" pitchFamily="34" charset="0"/>
                      </a:endParaRPr>
                    </a:p>
                  </a:txBody>
                  <a:tcPr/>
                </a:tc>
              </a:tr>
              <a:tr h="2729893">
                <a:tc>
                  <a:txBody>
                    <a:bodyPr/>
                    <a:lstStyle/>
                    <a:p>
                      <a:r>
                        <a:rPr kumimoji="0" lang="en-AU" sz="1400" b="0" kern="1200" dirty="0" smtClean="0">
                          <a:solidFill>
                            <a:schemeClr val="dk1"/>
                          </a:solidFill>
                          <a:effectLst/>
                          <a:latin typeface="Arial" panose="020B0604020202020204" pitchFamily="34" charset="0"/>
                          <a:ea typeface="+mn-ea"/>
                          <a:cs typeface="Arial" panose="020B0604020202020204" pitchFamily="34" charset="0"/>
                        </a:rPr>
                        <a:t>Conducting case studies gives you a chance to draw from your knowledge and research, practise your skills of analysis and reasoning, and draw conclusions. As a case study is taken from real life, it can be complex, and different readers of your case study may draw different conclusions (SACE Board</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 of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AU" sz="1400" b="0" kern="1200" baseline="0" dirty="0" smtClean="0">
                          <a:solidFill>
                            <a:schemeClr val="dk1"/>
                          </a:solidFill>
                          <a:effectLst/>
                          <a:latin typeface="Arial" panose="020B0604020202020204" pitchFamily="34" charset="0"/>
                          <a:ea typeface="+mn-ea"/>
                          <a:cs typeface="Arial" panose="020B0604020202020204" pitchFamily="34" charset="0"/>
                        </a:rPr>
                        <a:t>2009, p. 1)</a:t>
                      </a: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endParaRPr kumimoji="0" lang="en-US" sz="1400" b="0" kern="1200" baseline="0" dirty="0" smtClean="0">
                        <a:solidFill>
                          <a:schemeClr val="dk1"/>
                        </a:solidFill>
                        <a:effectLst/>
                        <a:latin typeface="Arial" panose="020B0604020202020204" pitchFamily="34" charset="0"/>
                        <a:ea typeface="+mn-ea"/>
                        <a:cs typeface="Arial" panose="020B0604020202020204" pitchFamily="34" charset="0"/>
                      </a:endParaRPr>
                    </a:p>
                    <a:p>
                      <a:r>
                        <a:rPr kumimoji="0" lang="en-US" sz="1400" b="1" kern="1200" baseline="0" dirty="0" smtClean="0">
                          <a:solidFill>
                            <a:schemeClr val="dk1"/>
                          </a:solidFill>
                          <a:effectLst/>
                          <a:latin typeface="Arial" panose="020B0604020202020204" pitchFamily="34" charset="0"/>
                          <a:ea typeface="+mn-ea"/>
                          <a:cs typeface="Arial" panose="020B0604020202020204" pitchFamily="34" charset="0"/>
                        </a:rPr>
                        <a:t>References</a:t>
                      </a:r>
                    </a:p>
                    <a:p>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SACE Board of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SA </a:t>
                      </a:r>
                      <a:r>
                        <a:rPr kumimoji="0" lang="en-US" sz="1400" b="0" kern="1200" baseline="0" dirty="0" smtClean="0">
                          <a:solidFill>
                            <a:schemeClr val="dk1"/>
                          </a:solidFill>
                          <a:effectLst/>
                          <a:latin typeface="Arial" panose="020B0604020202020204" pitchFamily="34" charset="0"/>
                          <a:ea typeface="+mn-ea"/>
                          <a:cs typeface="Arial" panose="020B0604020202020204" pitchFamily="34" charset="0"/>
                        </a:rPr>
                        <a:t>2009, </a:t>
                      </a:r>
                      <a:r>
                        <a:rPr kumimoji="0" lang="en-US" sz="1400" b="0" i="1" kern="1200" baseline="0" dirty="0" smtClean="0">
                          <a:solidFill>
                            <a:schemeClr val="dk1"/>
                          </a:solidFill>
                          <a:effectLst/>
                          <a:latin typeface="Arial" panose="020B0604020202020204" pitchFamily="34" charset="0"/>
                          <a:ea typeface="+mn-ea"/>
                          <a:cs typeface="Arial" panose="020B0604020202020204" pitchFamily="34" charset="0"/>
                        </a:rPr>
                        <a:t>How to conduct a case study</a:t>
                      </a:r>
                      <a:r>
                        <a:rPr kumimoji="0" lang="en-US" sz="1400" b="0" i="0" kern="1200" baseline="0" dirty="0" smtClean="0">
                          <a:solidFill>
                            <a:schemeClr val="dk1"/>
                          </a:solidFill>
                          <a:effectLst/>
                          <a:latin typeface="Arial" panose="020B0604020202020204" pitchFamily="34" charset="0"/>
                          <a:ea typeface="+mn-ea"/>
                          <a:cs typeface="Arial" panose="020B0604020202020204" pitchFamily="34" charset="0"/>
                        </a:rPr>
                        <a:t>, SA</a:t>
                      </a:r>
                      <a:endParaRPr lang="en-US" sz="1400" b="0" dirty="0" smtClean="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txBody>
                  <a:tcPr/>
                </a:tc>
              </a:tr>
            </a:tbl>
          </a:graphicData>
        </a:graphic>
      </p:graphicFrame>
      <p:sp>
        <p:nvSpPr>
          <p:cNvPr id="3" name="Title 2"/>
          <p:cNvSpPr>
            <a:spLocks noGrp="1"/>
          </p:cNvSpPr>
          <p:nvPr>
            <p:ph type="title"/>
          </p:nvPr>
        </p:nvSpPr>
        <p:spPr/>
        <p:txBody>
          <a:bodyPr/>
          <a:lstStyle/>
          <a:p>
            <a:r>
              <a:rPr lang="en-US" dirty="0" err="1" smtClean="0">
                <a:latin typeface="Century Gothic" panose="020B0502020202020204" pitchFamily="34" charset="0"/>
              </a:rPr>
              <a:t>Practise</a:t>
            </a:r>
            <a:r>
              <a:rPr lang="en-US" dirty="0" smtClean="0">
                <a:latin typeface="Century Gothic" panose="020B0502020202020204" pitchFamily="34" charset="0"/>
              </a:rPr>
              <a:t> </a:t>
            </a:r>
            <a:r>
              <a:rPr lang="en-US" dirty="0">
                <a:latin typeface="Century Gothic" panose="020B0502020202020204" pitchFamily="34" charset="0"/>
              </a:rPr>
              <a:t>paraphrasing</a:t>
            </a:r>
            <a:endParaRPr lang="en-AU" dirty="0">
              <a:latin typeface="Century Gothic" panose="020B0502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685427238"/>
              </p:ext>
            </p:extLst>
          </p:nvPr>
        </p:nvGraphicFramePr>
        <p:xfrm>
          <a:off x="4860032" y="2492896"/>
          <a:ext cx="3600400" cy="3528392"/>
        </p:xfrm>
        <a:graphic>
          <a:graphicData uri="http://schemas.openxmlformats.org/drawingml/2006/table">
            <a:tbl>
              <a:tblPr bandRow="1">
                <a:tableStyleId>{5C22544A-7EE6-4342-B048-85BDC9FD1C3A}</a:tableStyleId>
              </a:tblPr>
              <a:tblGrid>
                <a:gridCol w="3600400"/>
              </a:tblGrid>
              <a:tr h="447514">
                <a:tc>
                  <a:txBody>
                    <a:bodyPr/>
                    <a:lstStyle/>
                    <a:p>
                      <a:r>
                        <a:rPr lang="en-US" sz="1400" b="1" dirty="0" smtClean="0">
                          <a:latin typeface="Arial" panose="020B0604020202020204" pitchFamily="34" charset="0"/>
                          <a:cs typeface="Arial" panose="020B0604020202020204" pitchFamily="34" charset="0"/>
                        </a:rPr>
                        <a:t>Student work – possible answer</a:t>
                      </a:r>
                      <a:endParaRPr lang="en-AU" sz="1400" b="1" dirty="0">
                        <a:latin typeface="Arial" panose="020B0604020202020204" pitchFamily="34" charset="0"/>
                        <a:cs typeface="Arial" panose="020B0604020202020204" pitchFamily="34" charset="0"/>
                      </a:endParaRPr>
                    </a:p>
                  </a:txBody>
                  <a:tcPr/>
                </a:tc>
              </a:tr>
              <a:tr h="3080878">
                <a:tc>
                  <a:txBody>
                    <a:bodyPr/>
                    <a:lstStyle/>
                    <a:p>
                      <a:r>
                        <a:rPr lang="en-US" sz="1200" i="1" u="sng" dirty="0" smtClean="0">
                          <a:latin typeface="Arial" panose="020B0604020202020204" pitchFamily="34" charset="0"/>
                          <a:cs typeface="Arial" panose="020B0604020202020204" pitchFamily="34" charset="0"/>
                        </a:rPr>
                        <a:t>K</a:t>
                      </a:r>
                      <a:r>
                        <a:rPr lang="en-US" sz="1400" i="1" u="sng" dirty="0" smtClean="0">
                          <a:latin typeface="Arial" panose="020B0604020202020204" pitchFamily="34" charset="0"/>
                          <a:cs typeface="Arial" panose="020B0604020202020204" pitchFamily="34" charset="0"/>
                        </a:rPr>
                        <a:t>ey ideas</a:t>
                      </a:r>
                      <a:r>
                        <a:rPr lang="en-US" sz="1400" i="1" dirty="0" smtClean="0">
                          <a:latin typeface="Arial" panose="020B0604020202020204" pitchFamily="34" charset="0"/>
                          <a:cs typeface="Arial" panose="020B0604020202020204" pitchFamily="34" charset="0"/>
                        </a:rPr>
                        <a:t>:</a:t>
                      </a:r>
                    </a:p>
                    <a:p>
                      <a:r>
                        <a:rPr lang="en-US" sz="1400" i="1" dirty="0" smtClean="0">
                          <a:latin typeface="Arial" panose="020B0604020202020204" pitchFamily="34" charset="0"/>
                          <a:cs typeface="Arial" panose="020B0604020202020204" pitchFamily="34" charset="0"/>
                        </a:rPr>
                        <a:t>Case studies – use</a:t>
                      </a:r>
                      <a:r>
                        <a:rPr lang="en-US" sz="1400" i="1" baseline="0" dirty="0" smtClean="0">
                          <a:latin typeface="Arial" panose="020B0604020202020204" pitchFamily="34" charset="0"/>
                          <a:cs typeface="Arial" panose="020B0604020202020204" pitchFamily="34" charset="0"/>
                        </a:rPr>
                        <a:t> what I already know, research, use critical thinking skills, “draw conclusions”</a:t>
                      </a:r>
                    </a:p>
                    <a:p>
                      <a:r>
                        <a:rPr lang="en-US" sz="1400" i="1" baseline="0" dirty="0" smtClean="0">
                          <a:latin typeface="Arial" panose="020B0604020202020204" pitchFamily="34" charset="0"/>
                          <a:cs typeface="Arial" panose="020B0604020202020204" pitchFamily="34" charset="0"/>
                        </a:rPr>
                        <a:t>Case studies – real-life experiences so the results may be different</a:t>
                      </a:r>
                    </a:p>
                    <a:p>
                      <a:endParaRPr lang="en-US" sz="1400" i="1" dirty="0" smtClean="0">
                        <a:latin typeface="Arial" panose="020B0604020202020204" pitchFamily="34" charset="0"/>
                        <a:cs typeface="Arial" panose="020B0604020202020204" pitchFamily="34" charset="0"/>
                      </a:endParaRPr>
                    </a:p>
                    <a:p>
                      <a:r>
                        <a:rPr lang="en-US" sz="1400" i="1" u="sng" dirty="0" smtClean="0">
                          <a:latin typeface="Arial" panose="020B0604020202020204" pitchFamily="34" charset="0"/>
                          <a:cs typeface="Arial" panose="020B0604020202020204" pitchFamily="34" charset="0"/>
                        </a:rPr>
                        <a:t>Author’s position: </a:t>
                      </a:r>
                    </a:p>
                    <a:p>
                      <a:r>
                        <a:rPr lang="en-US" sz="1400" i="1" u="none" dirty="0" smtClean="0">
                          <a:latin typeface="Arial" panose="020B0604020202020204" pitchFamily="34" charset="0"/>
                          <a:cs typeface="Arial" panose="020B0604020202020204" pitchFamily="34" charset="0"/>
                        </a:rPr>
                        <a:t>Giving information, stating facts</a:t>
                      </a:r>
                    </a:p>
                    <a:p>
                      <a:endParaRPr lang="en-US" sz="1400" i="1" u="sng" dirty="0" smtClean="0">
                        <a:latin typeface="Arial" panose="020B0604020202020204" pitchFamily="34" charset="0"/>
                        <a:cs typeface="Arial" panose="020B0604020202020204" pitchFamily="34" charset="0"/>
                      </a:endParaRPr>
                    </a:p>
                    <a:p>
                      <a:r>
                        <a:rPr lang="en-US" sz="1400" i="1" u="sng" dirty="0" smtClean="0">
                          <a:latin typeface="Arial" panose="020B0604020202020204" pitchFamily="34" charset="0"/>
                          <a:cs typeface="Arial" panose="020B0604020202020204" pitchFamily="34" charset="0"/>
                        </a:rPr>
                        <a:t>Reporting verbs</a:t>
                      </a:r>
                      <a:r>
                        <a:rPr lang="en-US" sz="1400" i="1" dirty="0" smtClean="0">
                          <a:latin typeface="Arial" panose="020B0604020202020204" pitchFamily="34" charset="0"/>
                          <a:cs typeface="Arial" panose="020B0604020202020204" pitchFamily="34" charset="0"/>
                        </a:rPr>
                        <a:t>:</a:t>
                      </a:r>
                    </a:p>
                    <a:p>
                      <a:r>
                        <a:rPr lang="en-US" sz="1400" i="1" dirty="0" smtClean="0">
                          <a:latin typeface="Arial" panose="020B0604020202020204" pitchFamily="34" charset="0"/>
                          <a:cs typeface="Arial" panose="020B0604020202020204" pitchFamily="34" charset="0"/>
                        </a:rPr>
                        <a:t>States / emphasizes / highlights</a:t>
                      </a:r>
                      <a:endParaRPr lang="en-AU" sz="1400" i="1"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4058884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w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777</TotalTime>
  <Words>2865</Words>
  <Application>Microsoft Office PowerPoint</Application>
  <PresentationFormat>On-screen Show (4:3)</PresentationFormat>
  <Paragraphs>236</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New PowerPoint template</vt:lpstr>
      <vt:lpstr>Academic Writing Skills: Paraphrasing and Summarising</vt:lpstr>
      <vt:lpstr>Paraphrasing and summarising</vt:lpstr>
      <vt:lpstr>What’s the difference between paraphrasing and summarising?  </vt:lpstr>
      <vt:lpstr>What is effective paraphrasing?</vt:lpstr>
      <vt:lpstr>What is effective paraphrasing?</vt:lpstr>
      <vt:lpstr>What is effective paraphrasing?</vt:lpstr>
      <vt:lpstr>How do I paraphrase?</vt:lpstr>
      <vt:lpstr>Practise paraphrasing</vt:lpstr>
      <vt:lpstr>Practise paraphrasing</vt:lpstr>
      <vt:lpstr>Practise paraphrasing</vt:lpstr>
      <vt:lpstr>Practise paraphrasing</vt:lpstr>
      <vt:lpstr>What is an effective summary?</vt:lpstr>
      <vt:lpstr>What is an effective summary?</vt:lpstr>
      <vt:lpstr>What is an effective summary?</vt:lpstr>
      <vt:lpstr>How do I summarise?</vt:lpstr>
      <vt:lpstr>Practise summarising</vt:lpstr>
      <vt:lpstr>Practise summarising</vt:lpstr>
      <vt:lpstr>Paraphrasing and summarising tips</vt:lpstr>
      <vt:lpstr>References</vt:lpstr>
    </vt:vector>
  </TitlesOfParts>
  <Company>SACE Board of South Australia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Avoiding plagiarism</dc:title>
  <dc:creator>Paula Dimmell</dc:creator>
  <cp:lastModifiedBy>Paula Dimmell</cp:lastModifiedBy>
  <cp:revision>79</cp:revision>
  <cp:lastPrinted>2014-09-08T02:56:50Z</cp:lastPrinted>
  <dcterms:created xsi:type="dcterms:W3CDTF">2014-08-19T00:44:43Z</dcterms:created>
  <dcterms:modified xsi:type="dcterms:W3CDTF">2014-09-10T06:25:26Z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A388120</vt:lpwstr>
  </property>
  <property fmtid="{D5CDD505-2E9C-101B-9397-08002B2CF9AE}" pid="4" name="Objective-Title">
    <vt:lpwstr>Paraphrasing and Summarising</vt:lpwstr>
  </property>
  <property fmtid="{D5CDD505-2E9C-101B-9397-08002B2CF9AE}" pid="5" name="Objective-Comment">
    <vt:lpwstr/>
  </property>
  <property fmtid="{D5CDD505-2E9C-101B-9397-08002B2CF9AE}" pid="6" name="Objective-CreationStamp">
    <vt:filetime>2014-08-29T02:54:23Z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2014-09-10T06:24:09Z</vt:filetime>
  </property>
  <property fmtid="{D5CDD505-2E9C-101B-9397-08002B2CF9AE}" pid="11" name="Objective-Owner">
    <vt:lpwstr>Paula Dimmell</vt:lpwstr>
  </property>
  <property fmtid="{D5CDD505-2E9C-101B-9397-08002B2CF9AE}" pid="12" name="Objective-Path">
    <vt:lpwstr>Objective Global Folder:SACE Support Materials:SACE Support Materials Combined Stage 1 and Stage 2:Advice and Strategies:Advice &amp; Strategies:</vt:lpwstr>
  </property>
  <property fmtid="{D5CDD505-2E9C-101B-9397-08002B2CF9AE}" pid="13" name="Objective-Parent">
    <vt:lpwstr>Advice &amp; Strategies</vt:lpwstr>
  </property>
  <property fmtid="{D5CDD505-2E9C-101B-9397-08002B2CF9AE}" pid="14" name="Objective-State">
    <vt:lpwstr>Being Edited</vt:lpwstr>
  </property>
  <property fmtid="{D5CDD505-2E9C-101B-9397-08002B2CF9AE}" pid="15" name="Objective-Version">
    <vt:lpwstr>0.6</vt:lpwstr>
  </property>
  <property fmtid="{D5CDD505-2E9C-101B-9397-08002B2CF9AE}" pid="16" name="Objective-VersionNumber">
    <vt:r8>6</vt:r8>
  </property>
  <property fmtid="{D5CDD505-2E9C-101B-9397-08002B2CF9AE}" pid="17" name="Objective-VersionComment">
    <vt:lpwstr/>
  </property>
  <property fmtid="{D5CDD505-2E9C-101B-9397-08002B2CF9AE}" pid="18" name="Objective-FileNumber">
    <vt:lpwstr>qA6062</vt:lpwstr>
  </property>
  <property fmtid="{D5CDD505-2E9C-101B-9397-08002B2CF9AE}" pid="19" name="Objective-Classification">
    <vt:lpwstr>[Inherited - none]</vt:lpwstr>
  </property>
  <property fmtid="{D5CDD505-2E9C-101B-9397-08002B2CF9AE}" pid="20" name="Objective-Caveats">
    <vt:lpwstr/>
  </property>
</Properties>
</file>