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4" r:id="rId5"/>
    <p:sldId id="260" r:id="rId6"/>
    <p:sldId id="259" r:id="rId7"/>
    <p:sldId id="277" r:id="rId8"/>
    <p:sldId id="262" r:id="rId9"/>
    <p:sldId id="273" r:id="rId10"/>
    <p:sldId id="265" r:id="rId11"/>
    <p:sldId id="276" r:id="rId12"/>
    <p:sldId id="263" r:id="rId13"/>
    <p:sldId id="264" r:id="rId14"/>
    <p:sldId id="275" r:id="rId15"/>
    <p:sldId id="266" r:id="rId16"/>
    <p:sldId id="267" r:id="rId17"/>
    <p:sldId id="268" r:id="rId18"/>
    <p:sldId id="269" r:id="rId19"/>
    <p:sldId id="270" r:id="rId20"/>
    <p:sldId id="271" r:id="rId21"/>
    <p:sldId id="272" r:id="rId22"/>
    <p:sldId id="278"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6594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301637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987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818158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5393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852848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690632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47477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329461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8C3E24-5FF2-4DA6-B4BF-33BEBBF49806}" type="datetimeFigureOut">
              <a:rPr lang="en-AU" smtClean="0"/>
              <a:t>15/04/2021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45795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C3E24-5FF2-4DA6-B4BF-33BEBBF49806}" type="datetimeFigureOut">
              <a:rPr lang="en-AU" smtClean="0"/>
              <a:t>15/04/2021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83149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8C3E24-5FF2-4DA6-B4BF-33BEBBF49806}" type="datetimeFigureOut">
              <a:rPr lang="en-AU" smtClean="0"/>
              <a:t>15/04/2021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163170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8C3E24-5FF2-4DA6-B4BF-33BEBBF49806}" type="datetimeFigureOut">
              <a:rPr lang="en-AU" smtClean="0"/>
              <a:t>15/04/2021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315028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8C3E24-5FF2-4DA6-B4BF-33BEBBF49806}" type="datetimeFigureOut">
              <a:rPr lang="en-AU" smtClean="0"/>
              <a:t>15/04/2021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266277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8C3E24-5FF2-4DA6-B4BF-33BEBBF49806}" type="datetimeFigureOut">
              <a:rPr lang="en-AU" smtClean="0"/>
              <a:t>15/04/2021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326157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58C3E24-5FF2-4DA6-B4BF-33BEBBF49806}" type="datetimeFigureOut">
              <a:rPr lang="en-AU" smtClean="0"/>
              <a:t>15/04/2021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3F556AB-7983-40AD-B921-275C66C2948D}" type="slidenum">
              <a:rPr lang="en-AU" smtClean="0"/>
              <a:t>‹#›</a:t>
            </a:fld>
            <a:endParaRPr lang="en-AU"/>
          </a:p>
        </p:txBody>
      </p:sp>
    </p:spTree>
    <p:extLst>
      <p:ext uri="{BB962C8B-B14F-4D97-AF65-F5344CB8AC3E}">
        <p14:creationId xmlns:p14="http://schemas.microsoft.com/office/powerpoint/2010/main" val="170801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8C3E24-5FF2-4DA6-B4BF-33BEBBF49806}" type="datetimeFigureOut">
              <a:rPr lang="en-AU" smtClean="0"/>
              <a:t>15/04/2021</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3F556AB-7983-40AD-B921-275C66C2948D}" type="slidenum">
              <a:rPr lang="en-AU" smtClean="0"/>
              <a:t>‹#›</a:t>
            </a:fld>
            <a:endParaRPr lang="en-AU"/>
          </a:p>
        </p:txBody>
      </p:sp>
    </p:spTree>
    <p:extLst>
      <p:ext uri="{BB962C8B-B14F-4D97-AF65-F5344CB8AC3E}">
        <p14:creationId xmlns:p14="http://schemas.microsoft.com/office/powerpoint/2010/main" val="1677494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0.mp4"/><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video" Target="../media/media10.mp4"/></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2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0.jpeg"/><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7.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0269-AE3B-4048-BBD7-253829FCF282}"/>
              </a:ext>
            </a:extLst>
          </p:cNvPr>
          <p:cNvSpPr>
            <a:spLocks noGrp="1"/>
          </p:cNvSpPr>
          <p:nvPr>
            <p:ph type="ctrTitle"/>
          </p:nvPr>
        </p:nvSpPr>
        <p:spPr/>
        <p:txBody>
          <a:bodyPr/>
          <a:lstStyle/>
          <a:p>
            <a:r>
              <a:rPr lang="en-US" dirty="0"/>
              <a:t>Music Explorations AT2</a:t>
            </a:r>
            <a:endParaRPr lang="en-AU" dirty="0"/>
          </a:p>
        </p:txBody>
      </p:sp>
    </p:spTree>
    <p:extLst>
      <p:ext uri="{BB962C8B-B14F-4D97-AF65-F5344CB8AC3E}">
        <p14:creationId xmlns:p14="http://schemas.microsoft.com/office/powerpoint/2010/main" val="2585419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FB3A-C971-4066-9646-21E5DB5F05C7}"/>
              </a:ext>
            </a:extLst>
          </p:cNvPr>
          <p:cNvSpPr>
            <a:spLocks noGrp="1"/>
          </p:cNvSpPr>
          <p:nvPr>
            <p:ph type="title"/>
          </p:nvPr>
        </p:nvSpPr>
        <p:spPr/>
        <p:txBody>
          <a:bodyPr/>
          <a:lstStyle/>
          <a:p>
            <a:r>
              <a:rPr lang="en-US" b="1" dirty="0"/>
              <a:t>Baby Teeth – Analysis </a:t>
            </a:r>
            <a:endParaRPr lang="en-AU" b="1" dirty="0"/>
          </a:p>
        </p:txBody>
      </p:sp>
      <p:sp>
        <p:nvSpPr>
          <p:cNvPr id="3" name="Content Placeholder 2">
            <a:extLst>
              <a:ext uri="{FF2B5EF4-FFF2-40B4-BE49-F238E27FC236}">
                <a16:creationId xmlns:a16="http://schemas.microsoft.com/office/drawing/2014/main" id="{ABE282D0-E06E-4398-83AB-A670FAD0FA3B}"/>
              </a:ext>
            </a:extLst>
          </p:cNvPr>
          <p:cNvSpPr>
            <a:spLocks noGrp="1"/>
          </p:cNvSpPr>
          <p:nvPr>
            <p:ph idx="1"/>
          </p:nvPr>
        </p:nvSpPr>
        <p:spPr>
          <a:xfrm>
            <a:off x="677334" y="1387591"/>
            <a:ext cx="8596668" cy="3880773"/>
          </a:xfrm>
        </p:spPr>
        <p:txBody>
          <a:bodyPr/>
          <a:lstStyle/>
          <a:p>
            <a:r>
              <a:rPr lang="en-US" dirty="0"/>
              <a:t>The </a:t>
            </a:r>
            <a:r>
              <a:rPr lang="en-US" b="1" i="1" dirty="0">
                <a:solidFill>
                  <a:schemeClr val="accent6"/>
                </a:solidFill>
              </a:rPr>
              <a:t>Parent </a:t>
            </a:r>
            <a:r>
              <a:rPr lang="en-US" b="1" dirty="0">
                <a:solidFill>
                  <a:schemeClr val="accent6"/>
                </a:solidFill>
              </a:rPr>
              <a:t>leitmotif </a:t>
            </a:r>
            <a:r>
              <a:rPr lang="en-US" dirty="0"/>
              <a:t>is introduced between bars 21 and 23, and is developed through </a:t>
            </a:r>
            <a:r>
              <a:rPr lang="en-US" b="1" dirty="0">
                <a:solidFill>
                  <a:schemeClr val="accent5">
                    <a:lumMod val="60000"/>
                    <a:lumOff val="40000"/>
                  </a:schemeClr>
                </a:solidFill>
              </a:rPr>
              <a:t>imitation</a:t>
            </a:r>
            <a:r>
              <a:rPr lang="en-US" dirty="0">
                <a:solidFill>
                  <a:schemeClr val="accent5">
                    <a:lumMod val="60000"/>
                    <a:lumOff val="40000"/>
                  </a:schemeClr>
                </a:solidFill>
              </a:rPr>
              <a:t> </a:t>
            </a:r>
            <a:r>
              <a:rPr lang="en-US" dirty="0"/>
              <a:t>immediately afterwards. This imitation supports the plot, with the flute representing the father as they teach their child, the piccolo, to cut down trees correctly</a:t>
            </a:r>
            <a:r>
              <a:rPr lang="en-US" b="1" dirty="0">
                <a:solidFill>
                  <a:schemeClr val="accent2"/>
                </a:solidFill>
              </a:rPr>
              <a:t>. Part doubling </a:t>
            </a:r>
            <a:r>
              <a:rPr lang="en-US" dirty="0"/>
              <a:t>throughout this section provided a textural change that effectively </a:t>
            </a:r>
            <a:r>
              <a:rPr lang="en-US" dirty="0" err="1"/>
              <a:t>emphasised</a:t>
            </a:r>
            <a:r>
              <a:rPr lang="en-US" dirty="0"/>
              <a:t> the leitmotif. </a:t>
            </a:r>
            <a:endParaRPr lang="en-AU" dirty="0"/>
          </a:p>
        </p:txBody>
      </p:sp>
      <p:pic>
        <p:nvPicPr>
          <p:cNvPr id="4" name="Picture 3">
            <a:extLst>
              <a:ext uri="{FF2B5EF4-FFF2-40B4-BE49-F238E27FC236}">
                <a16:creationId xmlns:a16="http://schemas.microsoft.com/office/drawing/2014/main" id="{52FC7339-9E3D-44A1-BE69-BB1EC872B824}"/>
              </a:ext>
            </a:extLst>
          </p:cNvPr>
          <p:cNvPicPr>
            <a:picLocks noChangeAspect="1"/>
          </p:cNvPicPr>
          <p:nvPr/>
        </p:nvPicPr>
        <p:blipFill>
          <a:blip r:embed="rId2"/>
          <a:stretch>
            <a:fillRect/>
          </a:stretch>
        </p:blipFill>
        <p:spPr>
          <a:xfrm>
            <a:off x="1998482" y="2818592"/>
            <a:ext cx="6268826" cy="3872590"/>
          </a:xfrm>
          <a:prstGeom prst="rect">
            <a:avLst/>
          </a:prstGeom>
        </p:spPr>
      </p:pic>
      <p:sp>
        <p:nvSpPr>
          <p:cNvPr id="5" name="Rectangle 4">
            <a:extLst>
              <a:ext uri="{FF2B5EF4-FFF2-40B4-BE49-F238E27FC236}">
                <a16:creationId xmlns:a16="http://schemas.microsoft.com/office/drawing/2014/main" id="{8B5656F9-4F23-4115-996D-475F468E6E90}"/>
              </a:ext>
            </a:extLst>
          </p:cNvPr>
          <p:cNvSpPr/>
          <p:nvPr/>
        </p:nvSpPr>
        <p:spPr>
          <a:xfrm>
            <a:off x="5920033" y="3110846"/>
            <a:ext cx="2271860" cy="605672"/>
          </a:xfrm>
          <a:prstGeom prst="rect">
            <a:avLst/>
          </a:prstGeom>
          <a:solidFill>
            <a:schemeClr val="accent5">
              <a:lumMod val="60000"/>
              <a:lumOff val="40000"/>
              <a:alpha val="39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0634B573-EC2C-49F9-ABF4-8CEAA55276F5}"/>
              </a:ext>
            </a:extLst>
          </p:cNvPr>
          <p:cNvSpPr/>
          <p:nvPr/>
        </p:nvSpPr>
        <p:spPr>
          <a:xfrm>
            <a:off x="3777409" y="3705936"/>
            <a:ext cx="2271860" cy="605672"/>
          </a:xfrm>
          <a:prstGeom prst="rect">
            <a:avLst/>
          </a:prstGeom>
          <a:solidFill>
            <a:schemeClr val="accent6">
              <a:lumMod val="60000"/>
              <a:lumOff val="40000"/>
              <a:alpha val="39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1F5B7C85-2AC5-4DBE-8CBB-A46CAFFBBDE5}"/>
              </a:ext>
            </a:extLst>
          </p:cNvPr>
          <p:cNvSpPr/>
          <p:nvPr/>
        </p:nvSpPr>
        <p:spPr>
          <a:xfrm>
            <a:off x="3824140" y="5491376"/>
            <a:ext cx="2271860" cy="605672"/>
          </a:xfrm>
          <a:prstGeom prst="rect">
            <a:avLst/>
          </a:prstGeom>
          <a:solidFill>
            <a:schemeClr val="accent1">
              <a:alpha val="3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5110450-32FF-4351-B45D-E55460DA23F6}"/>
              </a:ext>
            </a:extLst>
          </p:cNvPr>
          <p:cNvSpPr/>
          <p:nvPr/>
        </p:nvSpPr>
        <p:spPr>
          <a:xfrm>
            <a:off x="6139005" y="4494509"/>
            <a:ext cx="2271860" cy="605672"/>
          </a:xfrm>
          <a:prstGeom prst="rect">
            <a:avLst/>
          </a:prstGeom>
          <a:solidFill>
            <a:schemeClr val="accent1">
              <a:alpha val="3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68A1545-F790-4F55-8267-10FAE9CE69C5}"/>
              </a:ext>
            </a:extLst>
          </p:cNvPr>
          <p:cNvSpPr txBox="1"/>
          <p:nvPr/>
        </p:nvSpPr>
        <p:spPr>
          <a:xfrm>
            <a:off x="1598751" y="3870272"/>
            <a:ext cx="799459" cy="276999"/>
          </a:xfrm>
          <a:prstGeom prst="rect">
            <a:avLst/>
          </a:prstGeom>
          <a:noFill/>
        </p:spPr>
        <p:txBody>
          <a:bodyPr wrap="square" rtlCol="0">
            <a:spAutoFit/>
          </a:bodyPr>
          <a:lstStyle/>
          <a:p>
            <a:r>
              <a:rPr lang="en-US" sz="1200" dirty="0"/>
              <a:t>Flute</a:t>
            </a:r>
            <a:endParaRPr lang="en-AU" sz="1200" dirty="0"/>
          </a:p>
        </p:txBody>
      </p:sp>
      <p:sp>
        <p:nvSpPr>
          <p:cNvPr id="10" name="TextBox 9">
            <a:extLst>
              <a:ext uri="{FF2B5EF4-FFF2-40B4-BE49-F238E27FC236}">
                <a16:creationId xmlns:a16="http://schemas.microsoft.com/office/drawing/2014/main" id="{9F9B21F2-B36D-4FE3-8CAB-0B5DFE6C4D2C}"/>
              </a:ext>
            </a:extLst>
          </p:cNvPr>
          <p:cNvSpPr txBox="1"/>
          <p:nvPr/>
        </p:nvSpPr>
        <p:spPr>
          <a:xfrm>
            <a:off x="1598752" y="3205933"/>
            <a:ext cx="799459" cy="276999"/>
          </a:xfrm>
          <a:prstGeom prst="rect">
            <a:avLst/>
          </a:prstGeom>
          <a:noFill/>
        </p:spPr>
        <p:txBody>
          <a:bodyPr wrap="square" rtlCol="0">
            <a:spAutoFit/>
          </a:bodyPr>
          <a:lstStyle/>
          <a:p>
            <a:r>
              <a:rPr lang="en-US" sz="1200" dirty="0"/>
              <a:t>Piccolo</a:t>
            </a:r>
            <a:endParaRPr lang="en-AU" sz="1200" dirty="0"/>
          </a:p>
        </p:txBody>
      </p:sp>
      <p:sp>
        <p:nvSpPr>
          <p:cNvPr id="11" name="TextBox 10">
            <a:extLst>
              <a:ext uri="{FF2B5EF4-FFF2-40B4-BE49-F238E27FC236}">
                <a16:creationId xmlns:a16="http://schemas.microsoft.com/office/drawing/2014/main" id="{B98C0597-4C4E-46F9-8428-78060012CF6E}"/>
              </a:ext>
            </a:extLst>
          </p:cNvPr>
          <p:cNvSpPr txBox="1"/>
          <p:nvPr/>
        </p:nvSpPr>
        <p:spPr>
          <a:xfrm>
            <a:off x="1187778" y="4616387"/>
            <a:ext cx="1142292" cy="276999"/>
          </a:xfrm>
          <a:prstGeom prst="rect">
            <a:avLst/>
          </a:prstGeom>
          <a:noFill/>
        </p:spPr>
        <p:txBody>
          <a:bodyPr wrap="square" rtlCol="0">
            <a:spAutoFit/>
          </a:bodyPr>
          <a:lstStyle/>
          <a:p>
            <a:r>
              <a:rPr lang="en-US" sz="1200" dirty="0"/>
              <a:t>Glockenspiel</a:t>
            </a:r>
            <a:endParaRPr lang="en-AU" sz="1200" dirty="0"/>
          </a:p>
        </p:txBody>
      </p:sp>
      <p:sp>
        <p:nvSpPr>
          <p:cNvPr id="12" name="TextBox 11">
            <a:extLst>
              <a:ext uri="{FF2B5EF4-FFF2-40B4-BE49-F238E27FC236}">
                <a16:creationId xmlns:a16="http://schemas.microsoft.com/office/drawing/2014/main" id="{A761AAAB-F5C5-4C7A-958B-0CD2DA123D95}"/>
              </a:ext>
            </a:extLst>
          </p:cNvPr>
          <p:cNvSpPr txBox="1"/>
          <p:nvPr/>
        </p:nvSpPr>
        <p:spPr>
          <a:xfrm>
            <a:off x="1398887" y="5840750"/>
            <a:ext cx="799459" cy="276999"/>
          </a:xfrm>
          <a:prstGeom prst="rect">
            <a:avLst/>
          </a:prstGeom>
          <a:noFill/>
        </p:spPr>
        <p:txBody>
          <a:bodyPr wrap="square" rtlCol="0">
            <a:spAutoFit/>
          </a:bodyPr>
          <a:lstStyle/>
          <a:p>
            <a:r>
              <a:rPr lang="en-US" sz="1200" dirty="0"/>
              <a:t>Marimba</a:t>
            </a:r>
            <a:endParaRPr lang="en-AU" sz="1200" dirty="0"/>
          </a:p>
        </p:txBody>
      </p:sp>
    </p:spTree>
    <p:extLst>
      <p:ext uri="{BB962C8B-B14F-4D97-AF65-F5344CB8AC3E}">
        <p14:creationId xmlns:p14="http://schemas.microsoft.com/office/powerpoint/2010/main" val="144187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BE1937-2C62-4FC7-A684-260C60F40E61}"/>
              </a:ext>
            </a:extLst>
          </p:cNvPr>
          <p:cNvSpPr>
            <a:spLocks noGrp="1"/>
          </p:cNvSpPr>
          <p:nvPr>
            <p:ph type="title"/>
          </p:nvPr>
        </p:nvSpPr>
        <p:spPr>
          <a:xfrm>
            <a:off x="7181723" y="609600"/>
            <a:ext cx="4512989" cy="2227730"/>
          </a:xfrm>
        </p:spPr>
        <p:txBody>
          <a:bodyPr anchor="ctr">
            <a:normAutofit/>
          </a:bodyPr>
          <a:lstStyle/>
          <a:p>
            <a:r>
              <a:rPr lang="en-US" b="1">
                <a:solidFill>
                  <a:srgbClr val="FFFFFF"/>
                </a:solidFill>
              </a:rPr>
              <a:t>Baby Teeth – Analysis </a:t>
            </a:r>
            <a:endParaRPr lang="en-AU">
              <a:solidFill>
                <a:srgbClr val="FFFFFF"/>
              </a:solidFill>
            </a:endParaRPr>
          </a:p>
        </p:txBody>
      </p:sp>
      <p:pic>
        <p:nvPicPr>
          <p:cNvPr id="4" name="Picture 3">
            <a:extLst>
              <a:ext uri="{FF2B5EF4-FFF2-40B4-BE49-F238E27FC236}">
                <a16:creationId xmlns:a16="http://schemas.microsoft.com/office/drawing/2014/main" id="{A3F8EB40-FBBB-4F4F-B5ED-9FE4630CC01C}"/>
              </a:ext>
            </a:extLst>
          </p:cNvPr>
          <p:cNvPicPr>
            <a:picLocks noChangeAspect="1"/>
          </p:cNvPicPr>
          <p:nvPr/>
        </p:nvPicPr>
        <p:blipFill>
          <a:blip r:embed="rId2"/>
          <a:stretch>
            <a:fillRect/>
          </a:stretch>
        </p:blipFill>
        <p:spPr>
          <a:xfrm>
            <a:off x="615141" y="3181236"/>
            <a:ext cx="5715372" cy="1771764"/>
          </a:xfrm>
          <a:prstGeom prst="rect">
            <a:avLst/>
          </a:prstGeom>
        </p:spPr>
      </p:pic>
      <p:sp>
        <p:nvSpPr>
          <p:cNvPr id="3" name="Content Placeholder 2">
            <a:extLst>
              <a:ext uri="{FF2B5EF4-FFF2-40B4-BE49-F238E27FC236}">
                <a16:creationId xmlns:a16="http://schemas.microsoft.com/office/drawing/2014/main" id="{F2FA9278-3B82-4A79-B24D-B51562015A9D}"/>
              </a:ext>
            </a:extLst>
          </p:cNvPr>
          <p:cNvSpPr>
            <a:spLocks noGrp="1"/>
          </p:cNvSpPr>
          <p:nvPr>
            <p:ph idx="1"/>
          </p:nvPr>
        </p:nvSpPr>
        <p:spPr>
          <a:xfrm>
            <a:off x="7181725" y="2837329"/>
            <a:ext cx="4512988" cy="3317938"/>
          </a:xfrm>
        </p:spPr>
        <p:txBody>
          <a:bodyPr anchor="t">
            <a:normAutofit/>
          </a:bodyPr>
          <a:lstStyle/>
          <a:p>
            <a:r>
              <a:rPr lang="en-US" dirty="0">
                <a:solidFill>
                  <a:srgbClr val="FFFFFF"/>
                </a:solidFill>
              </a:rPr>
              <a:t>The parent leitmotif is also developed through further repetition, with alterations of the motif being played in the clarinet and trombone between bars 29-31, where the </a:t>
            </a:r>
            <a:r>
              <a:rPr lang="en-US" b="1" dirty="0">
                <a:solidFill>
                  <a:schemeClr val="accent4"/>
                </a:solidFill>
              </a:rPr>
              <a:t>call and response</a:t>
            </a:r>
            <a:r>
              <a:rPr lang="en-US" dirty="0">
                <a:solidFill>
                  <a:schemeClr val="accent4"/>
                </a:solidFill>
              </a:rPr>
              <a:t> </a:t>
            </a:r>
            <a:r>
              <a:rPr lang="en-US" dirty="0">
                <a:solidFill>
                  <a:srgbClr val="FFFFFF"/>
                </a:solidFill>
              </a:rPr>
              <a:t>between the instruments continues the previous idea of the adult beaver teaching their child. </a:t>
            </a:r>
            <a:endParaRPr lang="en-AU" dirty="0">
              <a:solidFill>
                <a:srgbClr val="FFFFFF"/>
              </a:solidFill>
            </a:endParaRPr>
          </a:p>
        </p:txBody>
      </p:sp>
      <p:sp>
        <p:nvSpPr>
          <p:cNvPr id="16" name="Rectangle 15">
            <a:extLst>
              <a:ext uri="{FF2B5EF4-FFF2-40B4-BE49-F238E27FC236}">
                <a16:creationId xmlns:a16="http://schemas.microsoft.com/office/drawing/2014/main" id="{03AFB9D9-5469-457B-AE33-539F1253CC6D}"/>
              </a:ext>
            </a:extLst>
          </p:cNvPr>
          <p:cNvSpPr/>
          <p:nvPr/>
        </p:nvSpPr>
        <p:spPr>
          <a:xfrm>
            <a:off x="2493217" y="3378577"/>
            <a:ext cx="2271860" cy="605672"/>
          </a:xfrm>
          <a:prstGeom prst="rect">
            <a:avLst/>
          </a:prstGeom>
          <a:solidFill>
            <a:schemeClr val="accent5">
              <a:lumMod val="60000"/>
              <a:lumOff val="40000"/>
              <a:alpha val="39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DE82EEE2-46CB-4D17-85FE-BD1471398C4A}"/>
              </a:ext>
            </a:extLst>
          </p:cNvPr>
          <p:cNvSpPr/>
          <p:nvPr/>
        </p:nvSpPr>
        <p:spPr>
          <a:xfrm>
            <a:off x="3993669" y="4314826"/>
            <a:ext cx="2271860" cy="605672"/>
          </a:xfrm>
          <a:prstGeom prst="rect">
            <a:avLst/>
          </a:prstGeom>
          <a:solidFill>
            <a:schemeClr val="accent5">
              <a:lumMod val="60000"/>
              <a:lumOff val="40000"/>
              <a:alpha val="39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77995654-184D-487F-B575-ECE0951BE961}"/>
              </a:ext>
            </a:extLst>
          </p:cNvPr>
          <p:cNvSpPr txBox="1"/>
          <p:nvPr/>
        </p:nvSpPr>
        <p:spPr>
          <a:xfrm>
            <a:off x="40484" y="3542913"/>
            <a:ext cx="1103868" cy="276999"/>
          </a:xfrm>
          <a:prstGeom prst="rect">
            <a:avLst/>
          </a:prstGeom>
          <a:noFill/>
        </p:spPr>
        <p:txBody>
          <a:bodyPr wrap="square" rtlCol="0">
            <a:spAutoFit/>
          </a:bodyPr>
          <a:lstStyle/>
          <a:p>
            <a:r>
              <a:rPr lang="en-US" sz="1200" dirty="0"/>
              <a:t>Clarinet</a:t>
            </a:r>
            <a:endParaRPr lang="en-AU" sz="1200" dirty="0"/>
          </a:p>
        </p:txBody>
      </p:sp>
      <p:sp>
        <p:nvSpPr>
          <p:cNvPr id="22" name="TextBox 21">
            <a:extLst>
              <a:ext uri="{FF2B5EF4-FFF2-40B4-BE49-F238E27FC236}">
                <a16:creationId xmlns:a16="http://schemas.microsoft.com/office/drawing/2014/main" id="{AE0C8ED4-18B9-41D3-9FB4-E89589F43ED2}"/>
              </a:ext>
            </a:extLst>
          </p:cNvPr>
          <p:cNvSpPr txBox="1"/>
          <p:nvPr/>
        </p:nvSpPr>
        <p:spPr>
          <a:xfrm>
            <a:off x="-54647" y="4375479"/>
            <a:ext cx="1103868" cy="276999"/>
          </a:xfrm>
          <a:prstGeom prst="rect">
            <a:avLst/>
          </a:prstGeom>
          <a:noFill/>
        </p:spPr>
        <p:txBody>
          <a:bodyPr wrap="square" rtlCol="0">
            <a:spAutoFit/>
          </a:bodyPr>
          <a:lstStyle/>
          <a:p>
            <a:r>
              <a:rPr lang="en-US" sz="1200" dirty="0"/>
              <a:t>Trombone</a:t>
            </a:r>
            <a:endParaRPr lang="en-AU" sz="1200" dirty="0"/>
          </a:p>
        </p:txBody>
      </p:sp>
    </p:spTree>
    <p:extLst>
      <p:ext uri="{BB962C8B-B14F-4D97-AF65-F5344CB8AC3E}">
        <p14:creationId xmlns:p14="http://schemas.microsoft.com/office/powerpoint/2010/main" val="359415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58DD6B-3505-42A9-8F9B-8F3625C73A3B}"/>
              </a:ext>
            </a:extLst>
          </p:cNvPr>
          <p:cNvSpPr>
            <a:spLocks noGrp="1"/>
          </p:cNvSpPr>
          <p:nvPr>
            <p:ph type="title"/>
          </p:nvPr>
        </p:nvSpPr>
        <p:spPr>
          <a:xfrm>
            <a:off x="677334" y="609600"/>
            <a:ext cx="3843375" cy="5175624"/>
          </a:xfrm>
        </p:spPr>
        <p:txBody>
          <a:bodyPr anchor="ctr">
            <a:normAutofit/>
          </a:bodyPr>
          <a:lstStyle/>
          <a:p>
            <a:r>
              <a:rPr lang="en-US" b="1">
                <a:solidFill>
                  <a:schemeClr val="tx1">
                    <a:lumMod val="85000"/>
                    <a:lumOff val="15000"/>
                  </a:schemeClr>
                </a:solidFill>
              </a:rPr>
              <a:t>Baby Teeth – Analysis </a:t>
            </a:r>
            <a:endParaRPr lang="en-AU" b="1">
              <a:solidFill>
                <a:schemeClr val="tx1">
                  <a:lumMod val="85000"/>
                  <a:lumOff val="15000"/>
                </a:schemeClr>
              </a:solidFill>
            </a:endParaRP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29B0182-B84D-4614-A5FE-F48476B7CE8A}"/>
              </a:ext>
            </a:extLst>
          </p:cNvPr>
          <p:cNvSpPr>
            <a:spLocks noGrp="1"/>
          </p:cNvSpPr>
          <p:nvPr>
            <p:ph idx="1"/>
          </p:nvPr>
        </p:nvSpPr>
        <p:spPr>
          <a:xfrm>
            <a:off x="6116084" y="0"/>
            <a:ext cx="5511296" cy="5175624"/>
          </a:xfrm>
        </p:spPr>
        <p:txBody>
          <a:bodyPr anchor="ctr">
            <a:normAutofit/>
          </a:bodyPr>
          <a:lstStyle/>
          <a:p>
            <a:r>
              <a:rPr lang="en-US" dirty="0">
                <a:solidFill>
                  <a:srgbClr val="FFFFFF"/>
                </a:solidFill>
              </a:rPr>
              <a:t>At bars 26-27, an ascending chromatic line in the strings and some woodwinds leads into a key change, G major, which provides momentum as the baby beaver is faced with a greater challenge. This increased momentum is also achieved through the development of instrumentation, such as having the bassoon and contrabassoon doubling the double bass line. </a:t>
            </a:r>
            <a:endParaRPr lang="en-AU" dirty="0">
              <a:solidFill>
                <a:srgbClr val="FFFFFF"/>
              </a:solidFill>
            </a:endParaRPr>
          </a:p>
        </p:txBody>
      </p:sp>
      <p:pic>
        <p:nvPicPr>
          <p:cNvPr id="15" name="Baby Teeth Final Video">
            <a:hlinkClick r:id="" action="ppaction://media"/>
            <a:extLst>
              <a:ext uri="{FF2B5EF4-FFF2-40B4-BE49-F238E27FC236}">
                <a16:creationId xmlns:a16="http://schemas.microsoft.com/office/drawing/2014/main" id="{D4C6912F-16E2-4891-BDAE-4217AC23405D}"/>
              </a:ext>
            </a:extLst>
          </p:cNvPr>
          <p:cNvPicPr>
            <a:picLocks noChangeAspect="1"/>
          </p:cNvPicPr>
          <p:nvPr>
            <a:videoFile r:link="rId2"/>
            <p:extLst>
              <p:ext uri="{DAA4B4D4-6D71-4841-9C94-3DE7FCFB9230}">
                <p14:media xmlns:p14="http://schemas.microsoft.com/office/powerpoint/2010/main" r:embed="rId1">
                  <p14:fade out="1500"/>
                </p14:media>
              </p:ext>
            </p:extLst>
          </p:nvPr>
        </p:nvPicPr>
        <p:blipFill>
          <a:blip r:embed="rId4"/>
          <a:stretch>
            <a:fillRect/>
          </a:stretch>
        </p:blipFill>
        <p:spPr>
          <a:xfrm>
            <a:off x="6824369" y="4166650"/>
            <a:ext cx="4410545" cy="2480932"/>
          </a:xfrm>
          <a:prstGeom prst="rect">
            <a:avLst/>
          </a:prstGeom>
          <a:ln w="57150">
            <a:solidFill>
              <a:schemeClr val="accent2"/>
            </a:solidFill>
          </a:ln>
        </p:spPr>
      </p:pic>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29350" y="4166650"/>
            <a:ext cx="539003" cy="421801"/>
          </a:xfrm>
          <a:prstGeom prst="rect">
            <a:avLst/>
          </a:prstGeom>
        </p:spPr>
      </p:pic>
    </p:spTree>
    <p:extLst>
      <p:ext uri="{BB962C8B-B14F-4D97-AF65-F5344CB8AC3E}">
        <p14:creationId xmlns:p14="http://schemas.microsoft.com/office/powerpoint/2010/main" val="35929693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4911-7EF2-4A0C-989F-6B0F52123E49}"/>
              </a:ext>
            </a:extLst>
          </p:cNvPr>
          <p:cNvSpPr>
            <a:spLocks noGrp="1"/>
          </p:cNvSpPr>
          <p:nvPr>
            <p:ph type="title"/>
          </p:nvPr>
        </p:nvSpPr>
        <p:spPr/>
        <p:txBody>
          <a:bodyPr/>
          <a:lstStyle/>
          <a:p>
            <a:r>
              <a:rPr lang="en-US" b="1" dirty="0"/>
              <a:t>Baby Teeth – Analysis </a:t>
            </a:r>
            <a:endParaRPr lang="en-AU" b="1" dirty="0"/>
          </a:p>
        </p:txBody>
      </p:sp>
      <p:sp>
        <p:nvSpPr>
          <p:cNvPr id="3" name="Content Placeholder 2">
            <a:extLst>
              <a:ext uri="{FF2B5EF4-FFF2-40B4-BE49-F238E27FC236}">
                <a16:creationId xmlns:a16="http://schemas.microsoft.com/office/drawing/2014/main" id="{5E836C33-E21B-401B-928D-36C77EEFDF59}"/>
              </a:ext>
            </a:extLst>
          </p:cNvPr>
          <p:cNvSpPr>
            <a:spLocks noGrp="1"/>
          </p:cNvSpPr>
          <p:nvPr>
            <p:ph idx="1"/>
          </p:nvPr>
        </p:nvSpPr>
        <p:spPr>
          <a:xfrm>
            <a:off x="607275" y="1465580"/>
            <a:ext cx="5563210" cy="3880773"/>
          </a:xfrm>
        </p:spPr>
        <p:txBody>
          <a:bodyPr/>
          <a:lstStyle/>
          <a:p>
            <a:r>
              <a:rPr lang="en-US" dirty="0"/>
              <a:t>Modal interchange was used as the final cadence of the piece, where chord I and II from D </a:t>
            </a:r>
            <a:r>
              <a:rPr lang="en-US" dirty="0" err="1"/>
              <a:t>lydian</a:t>
            </a:r>
            <a:r>
              <a:rPr lang="en-US" dirty="0"/>
              <a:t> were borrowed and then resolved to the tonic chord F</a:t>
            </a:r>
            <a:r>
              <a:rPr lang="en-US" baseline="30000" dirty="0"/>
              <a:t>#</a:t>
            </a:r>
            <a:r>
              <a:rPr lang="en-US" dirty="0"/>
              <a:t> major, resulting in the </a:t>
            </a:r>
            <a:r>
              <a:rPr lang="en-US" b="1" dirty="0">
                <a:solidFill>
                  <a:schemeClr val="accent2"/>
                </a:solidFill>
              </a:rPr>
              <a:t>chord progression </a:t>
            </a:r>
            <a:r>
              <a:rPr lang="en-US" dirty="0" err="1"/>
              <a:t>Dmaj</a:t>
            </a:r>
            <a:r>
              <a:rPr lang="en-US" dirty="0"/>
              <a:t> – </a:t>
            </a:r>
            <a:r>
              <a:rPr lang="en-US" dirty="0" err="1"/>
              <a:t>Emaj</a:t>
            </a:r>
            <a:r>
              <a:rPr lang="en-US" dirty="0"/>
              <a:t> – F</a:t>
            </a:r>
            <a:r>
              <a:rPr lang="en-US" baseline="30000" dirty="0"/>
              <a:t> # </a:t>
            </a:r>
            <a:r>
              <a:rPr lang="en-US" dirty="0" err="1"/>
              <a:t>maj.</a:t>
            </a:r>
            <a:r>
              <a:rPr lang="en-US" dirty="0"/>
              <a:t> I found that this progression created a warm and homely feel that was appropriate to finish the piece with. Additionally, the flute melody that plays over the E major chord has the same rhythm as the parent leitmotif, tying these two ideas together. </a:t>
            </a:r>
          </a:p>
          <a:p>
            <a:endParaRPr lang="en-US" dirty="0"/>
          </a:p>
          <a:p>
            <a:endParaRPr lang="en-US" dirty="0"/>
          </a:p>
          <a:p>
            <a:endParaRPr lang="en-US" dirty="0"/>
          </a:p>
          <a:p>
            <a:endParaRPr lang="en-US" dirty="0"/>
          </a:p>
          <a:p>
            <a:endParaRPr lang="en-US" dirty="0"/>
          </a:p>
          <a:p>
            <a:endParaRPr lang="en-AU" dirty="0"/>
          </a:p>
        </p:txBody>
      </p:sp>
      <p:pic>
        <p:nvPicPr>
          <p:cNvPr id="4" name="Baby Teeth Final Video">
            <a:hlinkClick r:id="" action="ppaction://media"/>
            <a:extLst>
              <a:ext uri="{FF2B5EF4-FFF2-40B4-BE49-F238E27FC236}">
                <a16:creationId xmlns:a16="http://schemas.microsoft.com/office/drawing/2014/main" id="{0D48B9F6-3CA9-46A0-B03D-62680AB3CAE9}"/>
              </a:ext>
            </a:extLst>
          </p:cNvPr>
          <p:cNvPicPr>
            <a:picLocks noChangeAspect="1"/>
          </p:cNvPicPr>
          <p:nvPr>
            <a:videoFile r:link="rId2"/>
            <p:extLst>
              <p:ext uri="{DAA4B4D4-6D71-4841-9C94-3DE7FCFB9230}">
                <p14:media xmlns:p14="http://schemas.microsoft.com/office/powerpoint/2010/main" r:embed="rId1">
                  <p14:fade out="1500"/>
                </p14:media>
              </p:ext>
            </p:extLst>
          </p:nvPr>
        </p:nvPicPr>
        <p:blipFill>
          <a:blip r:embed="rId4"/>
          <a:stretch>
            <a:fillRect/>
          </a:stretch>
        </p:blipFill>
        <p:spPr>
          <a:xfrm>
            <a:off x="1738109" y="4961819"/>
            <a:ext cx="3441659" cy="1935934"/>
          </a:xfrm>
          <a:prstGeom prst="rect">
            <a:avLst/>
          </a:prstGeom>
          <a:ln w="57150">
            <a:solidFill>
              <a:schemeClr val="accent2"/>
            </a:solidFill>
          </a:ln>
        </p:spPr>
      </p:pic>
      <p:pic>
        <p:nvPicPr>
          <p:cNvPr id="5" name="Picture 4">
            <a:extLst>
              <a:ext uri="{FF2B5EF4-FFF2-40B4-BE49-F238E27FC236}">
                <a16:creationId xmlns:a16="http://schemas.microsoft.com/office/drawing/2014/main" id="{B9072963-9E24-4EC6-8F04-2B0B161AD5C6}"/>
              </a:ext>
            </a:extLst>
          </p:cNvPr>
          <p:cNvPicPr>
            <a:picLocks noChangeAspect="1"/>
          </p:cNvPicPr>
          <p:nvPr/>
        </p:nvPicPr>
        <p:blipFill>
          <a:blip r:embed="rId5"/>
          <a:stretch>
            <a:fillRect/>
          </a:stretch>
        </p:blipFill>
        <p:spPr>
          <a:xfrm>
            <a:off x="6856598" y="2582944"/>
            <a:ext cx="5206552" cy="4152508"/>
          </a:xfrm>
          <a:prstGeom prst="rect">
            <a:avLst/>
          </a:prstGeom>
        </p:spPr>
      </p:pic>
      <p:sp>
        <p:nvSpPr>
          <p:cNvPr id="6" name="Rectangle 5">
            <a:extLst>
              <a:ext uri="{FF2B5EF4-FFF2-40B4-BE49-F238E27FC236}">
                <a16:creationId xmlns:a16="http://schemas.microsoft.com/office/drawing/2014/main" id="{3993F42C-DF57-4BB0-B145-9AEBFD55B85B}"/>
              </a:ext>
            </a:extLst>
          </p:cNvPr>
          <p:cNvSpPr/>
          <p:nvPr/>
        </p:nvSpPr>
        <p:spPr>
          <a:xfrm>
            <a:off x="6873478" y="4132960"/>
            <a:ext cx="4711247" cy="450824"/>
          </a:xfrm>
          <a:prstGeom prst="rect">
            <a:avLst/>
          </a:prstGeom>
          <a:solidFill>
            <a:schemeClr val="accent1">
              <a:alpha val="3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D04FCA90-DF12-47B3-8C36-B3988CC12AD3}"/>
              </a:ext>
            </a:extLst>
          </p:cNvPr>
          <p:cNvSpPr/>
          <p:nvPr/>
        </p:nvSpPr>
        <p:spPr>
          <a:xfrm>
            <a:off x="6974439" y="6103616"/>
            <a:ext cx="3461033" cy="543418"/>
          </a:xfrm>
          <a:prstGeom prst="rect">
            <a:avLst/>
          </a:prstGeom>
          <a:solidFill>
            <a:schemeClr val="accent1">
              <a:alpha val="3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21F6FB8-23B6-4CA5-B1AD-AAEB95778585}"/>
              </a:ext>
            </a:extLst>
          </p:cNvPr>
          <p:cNvSpPr txBox="1"/>
          <p:nvPr/>
        </p:nvSpPr>
        <p:spPr>
          <a:xfrm>
            <a:off x="6310252" y="2833825"/>
            <a:ext cx="799459" cy="276999"/>
          </a:xfrm>
          <a:prstGeom prst="rect">
            <a:avLst/>
          </a:prstGeom>
          <a:noFill/>
        </p:spPr>
        <p:txBody>
          <a:bodyPr wrap="square" rtlCol="0">
            <a:spAutoFit/>
          </a:bodyPr>
          <a:lstStyle/>
          <a:p>
            <a:r>
              <a:rPr lang="en-US" sz="1200" dirty="0"/>
              <a:t>Violin 1</a:t>
            </a:r>
            <a:endParaRPr lang="en-AU" sz="1200" dirty="0"/>
          </a:p>
        </p:txBody>
      </p:sp>
      <p:sp>
        <p:nvSpPr>
          <p:cNvPr id="9" name="TextBox 8">
            <a:extLst>
              <a:ext uri="{FF2B5EF4-FFF2-40B4-BE49-F238E27FC236}">
                <a16:creationId xmlns:a16="http://schemas.microsoft.com/office/drawing/2014/main" id="{7D341639-C384-43FA-ADDB-CF17B7EC657A}"/>
              </a:ext>
            </a:extLst>
          </p:cNvPr>
          <p:cNvSpPr txBox="1"/>
          <p:nvPr/>
        </p:nvSpPr>
        <p:spPr>
          <a:xfrm>
            <a:off x="6310252" y="3267468"/>
            <a:ext cx="799459" cy="276999"/>
          </a:xfrm>
          <a:prstGeom prst="rect">
            <a:avLst/>
          </a:prstGeom>
          <a:noFill/>
        </p:spPr>
        <p:txBody>
          <a:bodyPr wrap="square" rtlCol="0">
            <a:spAutoFit/>
          </a:bodyPr>
          <a:lstStyle/>
          <a:p>
            <a:r>
              <a:rPr lang="en-US" sz="1200" dirty="0"/>
              <a:t>Violin 2</a:t>
            </a:r>
            <a:endParaRPr lang="en-AU" sz="1200" dirty="0"/>
          </a:p>
        </p:txBody>
      </p:sp>
      <p:sp>
        <p:nvSpPr>
          <p:cNvPr id="10" name="TextBox 9">
            <a:extLst>
              <a:ext uri="{FF2B5EF4-FFF2-40B4-BE49-F238E27FC236}">
                <a16:creationId xmlns:a16="http://schemas.microsoft.com/office/drawing/2014/main" id="{4ED5DDBF-4FF1-4B48-BDED-CE980F0FB2BD}"/>
              </a:ext>
            </a:extLst>
          </p:cNvPr>
          <p:cNvSpPr txBox="1"/>
          <p:nvPr/>
        </p:nvSpPr>
        <p:spPr>
          <a:xfrm>
            <a:off x="6259896" y="4897074"/>
            <a:ext cx="799459" cy="276999"/>
          </a:xfrm>
          <a:prstGeom prst="rect">
            <a:avLst/>
          </a:prstGeom>
          <a:noFill/>
        </p:spPr>
        <p:txBody>
          <a:bodyPr wrap="square" rtlCol="0">
            <a:spAutoFit/>
          </a:bodyPr>
          <a:lstStyle/>
          <a:p>
            <a:r>
              <a:rPr lang="en-US" sz="1200" dirty="0"/>
              <a:t>Violin 1</a:t>
            </a:r>
            <a:endParaRPr lang="en-AU" sz="1200" dirty="0"/>
          </a:p>
        </p:txBody>
      </p:sp>
      <p:sp>
        <p:nvSpPr>
          <p:cNvPr id="11" name="TextBox 10">
            <a:extLst>
              <a:ext uri="{FF2B5EF4-FFF2-40B4-BE49-F238E27FC236}">
                <a16:creationId xmlns:a16="http://schemas.microsoft.com/office/drawing/2014/main" id="{91FACD89-9E62-4681-BF9A-3049AF656A22}"/>
              </a:ext>
            </a:extLst>
          </p:cNvPr>
          <p:cNvSpPr txBox="1"/>
          <p:nvPr/>
        </p:nvSpPr>
        <p:spPr>
          <a:xfrm>
            <a:off x="6310252" y="3701113"/>
            <a:ext cx="799459" cy="276999"/>
          </a:xfrm>
          <a:prstGeom prst="rect">
            <a:avLst/>
          </a:prstGeom>
          <a:noFill/>
        </p:spPr>
        <p:txBody>
          <a:bodyPr wrap="square" rtlCol="0">
            <a:spAutoFit/>
          </a:bodyPr>
          <a:lstStyle/>
          <a:p>
            <a:r>
              <a:rPr lang="en-US" sz="1200" dirty="0"/>
              <a:t>Cello</a:t>
            </a:r>
            <a:endParaRPr lang="en-AU" sz="1200" dirty="0"/>
          </a:p>
        </p:txBody>
      </p:sp>
      <p:sp>
        <p:nvSpPr>
          <p:cNvPr id="12" name="TextBox 11">
            <a:extLst>
              <a:ext uri="{FF2B5EF4-FFF2-40B4-BE49-F238E27FC236}">
                <a16:creationId xmlns:a16="http://schemas.microsoft.com/office/drawing/2014/main" id="{4BC256D3-4928-4D90-9999-1B15B5118493}"/>
              </a:ext>
            </a:extLst>
          </p:cNvPr>
          <p:cNvSpPr txBox="1"/>
          <p:nvPr/>
        </p:nvSpPr>
        <p:spPr>
          <a:xfrm>
            <a:off x="6310252" y="5826617"/>
            <a:ext cx="799459" cy="276999"/>
          </a:xfrm>
          <a:prstGeom prst="rect">
            <a:avLst/>
          </a:prstGeom>
          <a:noFill/>
        </p:spPr>
        <p:txBody>
          <a:bodyPr wrap="square" rtlCol="0">
            <a:spAutoFit/>
          </a:bodyPr>
          <a:lstStyle/>
          <a:p>
            <a:r>
              <a:rPr lang="en-US" sz="1200" dirty="0"/>
              <a:t>Cello</a:t>
            </a:r>
            <a:endParaRPr lang="en-AU" sz="1200" dirty="0"/>
          </a:p>
        </p:txBody>
      </p:sp>
      <p:sp>
        <p:nvSpPr>
          <p:cNvPr id="13" name="TextBox 12">
            <a:extLst>
              <a:ext uri="{FF2B5EF4-FFF2-40B4-BE49-F238E27FC236}">
                <a16:creationId xmlns:a16="http://schemas.microsoft.com/office/drawing/2014/main" id="{C2DAB44B-F4EF-4972-B49F-6161BD450FCB}"/>
              </a:ext>
            </a:extLst>
          </p:cNvPr>
          <p:cNvSpPr txBox="1"/>
          <p:nvPr/>
        </p:nvSpPr>
        <p:spPr>
          <a:xfrm>
            <a:off x="6290300" y="5348863"/>
            <a:ext cx="799459" cy="276999"/>
          </a:xfrm>
          <a:prstGeom prst="rect">
            <a:avLst/>
          </a:prstGeom>
          <a:noFill/>
        </p:spPr>
        <p:txBody>
          <a:bodyPr wrap="square" rtlCol="0">
            <a:spAutoFit/>
          </a:bodyPr>
          <a:lstStyle/>
          <a:p>
            <a:r>
              <a:rPr lang="en-US" sz="1200" dirty="0"/>
              <a:t>Violin 2</a:t>
            </a:r>
            <a:endParaRPr lang="en-AU" sz="1200" dirty="0"/>
          </a:p>
        </p:txBody>
      </p:sp>
      <p:sp>
        <p:nvSpPr>
          <p:cNvPr id="14" name="TextBox 13">
            <a:extLst>
              <a:ext uri="{FF2B5EF4-FFF2-40B4-BE49-F238E27FC236}">
                <a16:creationId xmlns:a16="http://schemas.microsoft.com/office/drawing/2014/main" id="{3DCFB5C0-308F-408C-8A33-49E233CD0B57}"/>
              </a:ext>
            </a:extLst>
          </p:cNvPr>
          <p:cNvSpPr txBox="1"/>
          <p:nvPr/>
        </p:nvSpPr>
        <p:spPr>
          <a:xfrm>
            <a:off x="6096001" y="4184030"/>
            <a:ext cx="993758" cy="276999"/>
          </a:xfrm>
          <a:prstGeom prst="rect">
            <a:avLst/>
          </a:prstGeom>
          <a:noFill/>
        </p:spPr>
        <p:txBody>
          <a:bodyPr wrap="square" rtlCol="0">
            <a:spAutoFit/>
          </a:bodyPr>
          <a:lstStyle/>
          <a:p>
            <a:r>
              <a:rPr lang="en-US" sz="1200" dirty="0"/>
              <a:t>Double Bass</a:t>
            </a:r>
            <a:endParaRPr lang="en-AU" sz="1200" dirty="0"/>
          </a:p>
        </p:txBody>
      </p:sp>
      <p:sp>
        <p:nvSpPr>
          <p:cNvPr id="15" name="TextBox 14">
            <a:extLst>
              <a:ext uri="{FF2B5EF4-FFF2-40B4-BE49-F238E27FC236}">
                <a16:creationId xmlns:a16="http://schemas.microsoft.com/office/drawing/2014/main" id="{A03F0BD0-BAEE-4123-98AB-01A9D393B71B}"/>
              </a:ext>
            </a:extLst>
          </p:cNvPr>
          <p:cNvSpPr txBox="1"/>
          <p:nvPr/>
        </p:nvSpPr>
        <p:spPr>
          <a:xfrm>
            <a:off x="6096001" y="6258464"/>
            <a:ext cx="993758" cy="276999"/>
          </a:xfrm>
          <a:prstGeom prst="rect">
            <a:avLst/>
          </a:prstGeom>
          <a:noFill/>
        </p:spPr>
        <p:txBody>
          <a:bodyPr wrap="square" rtlCol="0">
            <a:spAutoFit/>
          </a:bodyPr>
          <a:lstStyle/>
          <a:p>
            <a:r>
              <a:rPr lang="en-US" sz="1200" dirty="0"/>
              <a:t>Double Bass</a:t>
            </a:r>
            <a:endParaRPr lang="en-AU" sz="1200" dirty="0"/>
          </a:p>
        </p:txBody>
      </p:sp>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38109" y="4970897"/>
            <a:ext cx="539003" cy="421801"/>
          </a:xfrm>
          <a:prstGeom prst="rect">
            <a:avLst/>
          </a:prstGeom>
        </p:spPr>
      </p:pic>
    </p:spTree>
    <p:extLst>
      <p:ext uri="{BB962C8B-B14F-4D97-AF65-F5344CB8AC3E}">
        <p14:creationId xmlns:p14="http://schemas.microsoft.com/office/powerpoint/2010/main" val="20084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60BC-27A7-4BDB-B4ED-753AF47C41B7}"/>
              </a:ext>
            </a:extLst>
          </p:cNvPr>
          <p:cNvSpPr>
            <a:spLocks noGrp="1"/>
          </p:cNvSpPr>
          <p:nvPr>
            <p:ph type="title"/>
          </p:nvPr>
        </p:nvSpPr>
        <p:spPr/>
        <p:txBody>
          <a:bodyPr/>
          <a:lstStyle/>
          <a:p>
            <a:r>
              <a:rPr lang="en-US" b="1" dirty="0" err="1"/>
              <a:t>Dji</a:t>
            </a:r>
            <a:r>
              <a:rPr lang="en-US" b="1" dirty="0"/>
              <a:t>. Death Fails – Approach to Composition</a:t>
            </a:r>
            <a:endParaRPr lang="en-AU" b="1" dirty="0"/>
          </a:p>
        </p:txBody>
      </p:sp>
      <p:sp>
        <p:nvSpPr>
          <p:cNvPr id="5" name="Content Placeholder 4">
            <a:extLst>
              <a:ext uri="{FF2B5EF4-FFF2-40B4-BE49-F238E27FC236}">
                <a16:creationId xmlns:a16="http://schemas.microsoft.com/office/drawing/2014/main" id="{2BC18D88-DE33-4441-82DB-D8B060DA640B}"/>
              </a:ext>
            </a:extLst>
          </p:cNvPr>
          <p:cNvSpPr>
            <a:spLocks noGrp="1"/>
          </p:cNvSpPr>
          <p:nvPr>
            <p:ph idx="1"/>
          </p:nvPr>
        </p:nvSpPr>
        <p:spPr/>
        <p:txBody>
          <a:bodyPr/>
          <a:lstStyle/>
          <a:p>
            <a:r>
              <a:rPr lang="en-US" dirty="0"/>
              <a:t>Throughout this composition I focused on exploring the development of leitmotifs, and how different leitmotifs could be intertwined to support the story. </a:t>
            </a:r>
          </a:p>
          <a:p>
            <a:r>
              <a:rPr lang="en-US" dirty="0"/>
              <a:t>Additionally, I learnt more about using rhythmic features, such as syncopation, to better build mood and tension. </a:t>
            </a:r>
            <a:endParaRPr lang="en-AU" dirty="0"/>
          </a:p>
        </p:txBody>
      </p:sp>
      <p:graphicFrame>
        <p:nvGraphicFramePr>
          <p:cNvPr id="6" name="Table 5">
            <a:extLst>
              <a:ext uri="{FF2B5EF4-FFF2-40B4-BE49-F238E27FC236}">
                <a16:creationId xmlns:a16="http://schemas.microsoft.com/office/drawing/2014/main" id="{544C3494-A219-42CE-AB8C-4B46C3751C27}"/>
              </a:ext>
            </a:extLst>
          </p:cNvPr>
          <p:cNvGraphicFramePr>
            <a:graphicFrameLocks noGrp="1"/>
          </p:cNvGraphicFramePr>
          <p:nvPr>
            <p:extLst>
              <p:ext uri="{D42A27DB-BD31-4B8C-83A1-F6EECF244321}">
                <p14:modId xmlns:p14="http://schemas.microsoft.com/office/powerpoint/2010/main" val="3730213042"/>
              </p:ext>
            </p:extLst>
          </p:nvPr>
        </p:nvGraphicFramePr>
        <p:xfrm>
          <a:off x="911668" y="4046511"/>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89739273"/>
                    </a:ext>
                  </a:extLst>
                </a:gridCol>
                <a:gridCol w="4064000">
                  <a:extLst>
                    <a:ext uri="{9D8B030D-6E8A-4147-A177-3AD203B41FA5}">
                      <a16:colId xmlns:a16="http://schemas.microsoft.com/office/drawing/2014/main" val="3621428413"/>
                    </a:ext>
                  </a:extLst>
                </a:gridCol>
              </a:tblGrid>
              <a:tr h="370840">
                <a:tc gridSpan="2">
                  <a:txBody>
                    <a:bodyPr/>
                    <a:lstStyle/>
                    <a:p>
                      <a:pPr algn="ctr"/>
                      <a:r>
                        <a:rPr lang="en-US" dirty="0"/>
                        <a:t>DJI Death Fails – Animated by </a:t>
                      </a:r>
                      <a:r>
                        <a:rPr lang="en-US" dirty="0" err="1"/>
                        <a:t>Simpals</a:t>
                      </a:r>
                      <a:endParaRPr lang="en-AU" dirty="0"/>
                    </a:p>
                  </a:txBody>
                  <a:tcPr/>
                </a:tc>
                <a:tc hMerge="1">
                  <a:txBody>
                    <a:bodyPr/>
                    <a:lstStyle/>
                    <a:p>
                      <a:endParaRPr lang="en-AU" dirty="0"/>
                    </a:p>
                  </a:txBody>
                  <a:tcPr/>
                </a:tc>
                <a:extLst>
                  <a:ext uri="{0D108BD9-81ED-4DB2-BD59-A6C34878D82A}">
                    <a16:rowId xmlns:a16="http://schemas.microsoft.com/office/drawing/2014/main" val="4131582827"/>
                  </a:ext>
                </a:extLst>
              </a:tr>
              <a:tr h="370840">
                <a:tc>
                  <a:txBody>
                    <a:bodyPr/>
                    <a:lstStyle/>
                    <a:p>
                      <a:r>
                        <a:rPr lang="en-US" b="1" dirty="0"/>
                        <a:t>Composer</a:t>
                      </a:r>
                      <a:endParaRPr lang="en-AU" b="1" dirty="0"/>
                    </a:p>
                  </a:txBody>
                  <a:tcPr/>
                </a:tc>
                <a:tc>
                  <a:txBody>
                    <a:bodyPr/>
                    <a:lstStyle/>
                    <a:p>
                      <a:r>
                        <a:rPr lang="en-US" dirty="0"/>
                        <a:t>392772T</a:t>
                      </a:r>
                      <a:endParaRPr lang="en-AU" dirty="0"/>
                    </a:p>
                  </a:txBody>
                  <a:tcPr/>
                </a:tc>
                <a:extLst>
                  <a:ext uri="{0D108BD9-81ED-4DB2-BD59-A6C34878D82A}">
                    <a16:rowId xmlns:a16="http://schemas.microsoft.com/office/drawing/2014/main" val="124656520"/>
                  </a:ext>
                </a:extLst>
              </a:tr>
              <a:tr h="370840">
                <a:tc>
                  <a:txBody>
                    <a:bodyPr/>
                    <a:lstStyle/>
                    <a:p>
                      <a:r>
                        <a:rPr lang="en-US" b="1" dirty="0"/>
                        <a:t>G</a:t>
                      </a:r>
                      <a:r>
                        <a:rPr lang="en-AU" b="1" dirty="0" err="1"/>
                        <a:t>enre</a:t>
                      </a:r>
                      <a:endParaRPr lang="en-US" b="1" dirty="0"/>
                    </a:p>
                  </a:txBody>
                  <a:tcPr/>
                </a:tc>
                <a:tc>
                  <a:txBody>
                    <a:bodyPr/>
                    <a:lstStyle/>
                    <a:p>
                      <a:r>
                        <a:rPr lang="en-US" dirty="0"/>
                        <a:t>Film Music</a:t>
                      </a:r>
                      <a:endParaRPr lang="en-AU" dirty="0"/>
                    </a:p>
                  </a:txBody>
                  <a:tcPr/>
                </a:tc>
                <a:extLst>
                  <a:ext uri="{0D108BD9-81ED-4DB2-BD59-A6C34878D82A}">
                    <a16:rowId xmlns:a16="http://schemas.microsoft.com/office/drawing/2014/main" val="4121942833"/>
                  </a:ext>
                </a:extLst>
              </a:tr>
              <a:tr h="370840">
                <a:tc>
                  <a:txBody>
                    <a:bodyPr/>
                    <a:lstStyle/>
                    <a:p>
                      <a:r>
                        <a:rPr lang="en-US" b="1" dirty="0"/>
                        <a:t>Duration</a:t>
                      </a:r>
                    </a:p>
                  </a:txBody>
                  <a:tcPr/>
                </a:tc>
                <a:tc>
                  <a:txBody>
                    <a:bodyPr/>
                    <a:lstStyle/>
                    <a:p>
                      <a:r>
                        <a:rPr lang="en-US" dirty="0"/>
                        <a:t>3:34</a:t>
                      </a:r>
                      <a:endParaRPr lang="en-AU" dirty="0"/>
                    </a:p>
                  </a:txBody>
                  <a:tcPr/>
                </a:tc>
                <a:extLst>
                  <a:ext uri="{0D108BD9-81ED-4DB2-BD59-A6C34878D82A}">
                    <a16:rowId xmlns:a16="http://schemas.microsoft.com/office/drawing/2014/main" val="2806740021"/>
                  </a:ext>
                </a:extLst>
              </a:tr>
              <a:tr h="370840">
                <a:tc>
                  <a:txBody>
                    <a:bodyPr/>
                    <a:lstStyle/>
                    <a:p>
                      <a:r>
                        <a:rPr lang="en-US" b="1" dirty="0"/>
                        <a:t>Key</a:t>
                      </a:r>
                      <a:endParaRPr lang="en-AU" b="1" dirty="0"/>
                    </a:p>
                  </a:txBody>
                  <a:tcPr/>
                </a:tc>
                <a:tc>
                  <a:txBody>
                    <a:bodyPr/>
                    <a:lstStyle/>
                    <a:p>
                      <a:r>
                        <a:rPr lang="en-US" dirty="0"/>
                        <a:t>E harmonic minor</a:t>
                      </a:r>
                      <a:endParaRPr lang="en-AU" dirty="0"/>
                    </a:p>
                  </a:txBody>
                  <a:tcPr/>
                </a:tc>
                <a:extLst>
                  <a:ext uri="{0D108BD9-81ED-4DB2-BD59-A6C34878D82A}">
                    <a16:rowId xmlns:a16="http://schemas.microsoft.com/office/drawing/2014/main" val="1664540205"/>
                  </a:ext>
                </a:extLst>
              </a:tr>
              <a:tr h="370840">
                <a:tc>
                  <a:txBody>
                    <a:bodyPr/>
                    <a:lstStyle/>
                    <a:p>
                      <a:r>
                        <a:rPr lang="en-US" b="1" dirty="0"/>
                        <a:t>Original Tempo</a:t>
                      </a:r>
                      <a:endParaRPr lang="en-AU" b="1" dirty="0"/>
                    </a:p>
                  </a:txBody>
                  <a:tcPr/>
                </a:tc>
                <a:tc>
                  <a:txBody>
                    <a:bodyPr/>
                    <a:lstStyle/>
                    <a:p>
                      <a:r>
                        <a:rPr lang="en-AU" sz="1800" kern="1200" dirty="0">
                          <a:solidFill>
                            <a:schemeClr val="dk1"/>
                          </a:solidFill>
                          <a:effectLst/>
                          <a:latin typeface="+mn-lt"/>
                          <a:ea typeface="+mn-ea"/>
                          <a:cs typeface="+mn-cs"/>
                        </a:rPr>
                        <a:t>Crotchet = 80</a:t>
                      </a:r>
                      <a:endParaRPr lang="en-AU" dirty="0"/>
                    </a:p>
                  </a:txBody>
                  <a:tcPr/>
                </a:tc>
                <a:extLst>
                  <a:ext uri="{0D108BD9-81ED-4DB2-BD59-A6C34878D82A}">
                    <a16:rowId xmlns:a16="http://schemas.microsoft.com/office/drawing/2014/main" val="4781088"/>
                  </a:ext>
                </a:extLst>
              </a:tr>
            </a:tbl>
          </a:graphicData>
        </a:graphic>
      </p:graphicFrame>
    </p:spTree>
    <p:extLst>
      <p:ext uri="{BB962C8B-B14F-4D97-AF65-F5344CB8AC3E}">
        <p14:creationId xmlns:p14="http://schemas.microsoft.com/office/powerpoint/2010/main" val="3354542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7A9F-F27A-4EB1-91DA-9AF03F1ED0AE}"/>
              </a:ext>
            </a:extLst>
          </p:cNvPr>
          <p:cNvSpPr>
            <a:spLocks noGrp="1"/>
          </p:cNvSpPr>
          <p:nvPr>
            <p:ph type="title"/>
          </p:nvPr>
        </p:nvSpPr>
        <p:spPr>
          <a:xfrm>
            <a:off x="5536734" y="609600"/>
            <a:ext cx="3737268" cy="1320800"/>
          </a:xfrm>
        </p:spPr>
        <p:txBody>
          <a:bodyPr vert="horz" lIns="91440" tIns="45720" rIns="91440" bIns="45720" rtlCol="0">
            <a:normAutofit/>
          </a:bodyPr>
          <a:lstStyle/>
          <a:p>
            <a:r>
              <a:rPr lang="en-US" b="1" dirty="0" err="1"/>
              <a:t>Dji</a:t>
            </a:r>
            <a:r>
              <a:rPr lang="en-US" b="1" dirty="0"/>
              <a:t>. Death Fails - Inspiration</a:t>
            </a:r>
          </a:p>
        </p:txBody>
      </p:sp>
      <p:sp>
        <p:nvSpPr>
          <p:cNvPr id="3" name="Content Placeholder 2">
            <a:extLst>
              <a:ext uri="{FF2B5EF4-FFF2-40B4-BE49-F238E27FC236}">
                <a16:creationId xmlns:a16="http://schemas.microsoft.com/office/drawing/2014/main" id="{3ACA25DB-C0C9-4D93-A39D-EBE200F490E1}"/>
              </a:ext>
            </a:extLst>
          </p:cNvPr>
          <p:cNvSpPr>
            <a:spLocks noGrp="1"/>
          </p:cNvSpPr>
          <p:nvPr>
            <p:ph idx="1"/>
          </p:nvPr>
        </p:nvSpPr>
        <p:spPr>
          <a:xfrm>
            <a:off x="5209563" y="2160590"/>
            <a:ext cx="4782849" cy="3080714"/>
          </a:xfrm>
        </p:spPr>
        <p:txBody>
          <a:bodyPr vert="horz" lIns="91440" tIns="45720" rIns="91440" bIns="45720" rtlCol="0">
            <a:normAutofit lnSpcReduction="10000"/>
          </a:bodyPr>
          <a:lstStyle/>
          <a:p>
            <a:pPr marL="0" indent="0">
              <a:buNone/>
            </a:pPr>
            <a:r>
              <a:rPr lang="en-US" dirty="0"/>
              <a:t>When listening to Nathan Johnson’s </a:t>
            </a:r>
            <a:r>
              <a:rPr lang="en-US" i="1" dirty="0"/>
              <a:t>Knives Out! (String Quartet in G minor) </a:t>
            </a:r>
            <a:r>
              <a:rPr lang="en-US" dirty="0"/>
              <a:t>from the film </a:t>
            </a:r>
            <a:r>
              <a:rPr lang="en-US" i="1" dirty="0"/>
              <a:t>Knives Out</a:t>
            </a:r>
            <a:r>
              <a:rPr lang="en-US" dirty="0"/>
              <a:t>, one particular section stood out to me. After playing a series of sharply accented fast passages, the strings transition into a much more legato section, a jarring movement that effectively shocks the listener. After looking into this section further, I attempted to do something similar in my own composition as I felt it would be tonally appropriate.  </a:t>
            </a:r>
          </a:p>
        </p:txBody>
      </p:sp>
      <p:pic>
        <p:nvPicPr>
          <p:cNvPr id="4" name="Picture 2" descr="Knives Out (2019) - IMDb">
            <a:extLst>
              <a:ext uri="{FF2B5EF4-FFF2-40B4-BE49-F238E27FC236}">
                <a16:creationId xmlns:a16="http://schemas.microsoft.com/office/drawing/2014/main" id="{2C633B89-2705-45F8-98F8-5EE19B7D71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47" r="-1" b="24715"/>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52387C56-C150-4877-BD6B-B6D1FB798E9F}"/>
              </a:ext>
            </a:extLst>
          </p:cNvPr>
          <p:cNvSpPr txBox="1"/>
          <p:nvPr/>
        </p:nvSpPr>
        <p:spPr>
          <a:xfrm>
            <a:off x="4793958" y="5036746"/>
            <a:ext cx="1693682" cy="1446550"/>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i="1" dirty="0"/>
              <a:t>Knives Out</a:t>
            </a:r>
          </a:p>
          <a:p>
            <a:endParaRPr lang="en-US" i="1" dirty="0"/>
          </a:p>
          <a:p>
            <a:endParaRPr lang="en-US" i="1" dirty="0"/>
          </a:p>
          <a:p>
            <a:endParaRPr lang="en-US" i="1" dirty="0"/>
          </a:p>
          <a:p>
            <a:endParaRPr lang="en-US" i="1" dirty="0"/>
          </a:p>
        </p:txBody>
      </p:sp>
      <p:sp>
        <p:nvSpPr>
          <p:cNvPr id="7" name="TextBox 6">
            <a:extLst>
              <a:ext uri="{FF2B5EF4-FFF2-40B4-BE49-F238E27FC236}">
                <a16:creationId xmlns:a16="http://schemas.microsoft.com/office/drawing/2014/main" id="{ACAC921E-B673-48E1-AC9C-9E2AFD107617}"/>
              </a:ext>
            </a:extLst>
          </p:cNvPr>
          <p:cNvSpPr txBox="1"/>
          <p:nvPr/>
        </p:nvSpPr>
        <p:spPr>
          <a:xfrm>
            <a:off x="8068244" y="5036746"/>
            <a:ext cx="1693682" cy="1446550"/>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i="1" dirty="0" err="1"/>
              <a:t>Dji</a:t>
            </a:r>
            <a:r>
              <a:rPr lang="en-US" sz="1600" i="1" dirty="0"/>
              <a:t>. Death Fails</a:t>
            </a:r>
          </a:p>
          <a:p>
            <a:endParaRPr lang="en-US" i="1" dirty="0"/>
          </a:p>
          <a:p>
            <a:endParaRPr lang="en-US" i="1" dirty="0"/>
          </a:p>
          <a:p>
            <a:endParaRPr lang="en-US" i="1" dirty="0"/>
          </a:p>
          <a:p>
            <a:endParaRPr lang="en-US" i="1" dirty="0"/>
          </a:p>
        </p:txBody>
      </p:sp>
      <p:pic>
        <p:nvPicPr>
          <p:cNvPr id="5" name="Knives Out! (String Quartet in G Minor)">
            <a:hlinkClick r:id="" action="ppaction://media"/>
            <a:extLst>
              <a:ext uri="{FF2B5EF4-FFF2-40B4-BE49-F238E27FC236}">
                <a16:creationId xmlns:a16="http://schemas.microsoft.com/office/drawing/2014/main" id="{6F7D4A26-A592-44D6-815D-36FE0D6779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56038" y="5429259"/>
            <a:ext cx="1029224" cy="1029224"/>
          </a:xfrm>
          <a:prstGeom prst="rect">
            <a:avLst/>
          </a:prstGeom>
        </p:spPr>
      </p:pic>
      <p:pic>
        <p:nvPicPr>
          <p:cNvPr id="10" name="DJI Death Fails Final">
            <a:hlinkClick r:id="" action="ppaction://media"/>
            <a:extLst>
              <a:ext uri="{FF2B5EF4-FFF2-40B4-BE49-F238E27FC236}">
                <a16:creationId xmlns:a16="http://schemas.microsoft.com/office/drawing/2014/main" id="{19805677-6D07-47B0-807B-8CB26AD7732D}"/>
              </a:ext>
            </a:extLst>
          </p:cNvPr>
          <p:cNvPicPr>
            <a:picLocks noChangeAspect="1"/>
          </p:cNvPicPr>
          <p:nvPr>
            <a:videoFile r:link="rId4"/>
            <p:extLst>
              <p:ext uri="{DAA4B4D4-6D71-4841-9C94-3DE7FCFB9230}">
                <p14:media xmlns:p14="http://schemas.microsoft.com/office/powerpoint/2010/main" r:embed="rId3">
                  <p14:fade out="1000"/>
                </p14:media>
              </p:ext>
            </p:extLst>
          </p:nvPr>
        </p:nvPicPr>
        <p:blipFill>
          <a:blip r:embed="rId8"/>
          <a:stretch>
            <a:fillRect/>
          </a:stretch>
        </p:blipFill>
        <p:spPr>
          <a:xfrm>
            <a:off x="8220156" y="5608374"/>
            <a:ext cx="1389858" cy="781795"/>
          </a:xfrm>
          <a:prstGeom prst="rect">
            <a:avLst/>
          </a:prstGeom>
        </p:spPr>
      </p:pic>
    </p:spTree>
    <p:extLst>
      <p:ext uri="{BB962C8B-B14F-4D97-AF65-F5344CB8AC3E}">
        <p14:creationId xmlns:p14="http://schemas.microsoft.com/office/powerpoint/2010/main" val="28239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Four Seasons': A Guide To Vivaldi's Radical Violin Concertos |">
            <a:extLst>
              <a:ext uri="{FF2B5EF4-FFF2-40B4-BE49-F238E27FC236}">
                <a16:creationId xmlns:a16="http://schemas.microsoft.com/office/drawing/2014/main" id="{07A87849-3157-4893-AE5B-A6C3AC466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58" r="1283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75F68-0992-4005-AFD2-91D83AB44B8D}"/>
              </a:ext>
            </a:extLst>
          </p:cNvPr>
          <p:cNvSpPr>
            <a:spLocks noGrp="1"/>
          </p:cNvSpPr>
          <p:nvPr>
            <p:ph type="title"/>
          </p:nvPr>
        </p:nvSpPr>
        <p:spPr>
          <a:xfrm>
            <a:off x="677333" y="609600"/>
            <a:ext cx="3851123" cy="1320800"/>
          </a:xfrm>
        </p:spPr>
        <p:txBody>
          <a:bodyPr>
            <a:normAutofit/>
          </a:bodyPr>
          <a:lstStyle/>
          <a:p>
            <a:r>
              <a:rPr lang="en-US" b="1" dirty="0" err="1"/>
              <a:t>Dji</a:t>
            </a:r>
            <a:r>
              <a:rPr lang="en-US" b="1" dirty="0"/>
              <a:t>. Death Fails - Inspiration</a:t>
            </a:r>
            <a:endParaRPr lang="en-AU" b="1" dirty="0"/>
          </a:p>
        </p:txBody>
      </p:sp>
      <p:sp>
        <p:nvSpPr>
          <p:cNvPr id="3" name="Content Placeholder 2">
            <a:extLst>
              <a:ext uri="{FF2B5EF4-FFF2-40B4-BE49-F238E27FC236}">
                <a16:creationId xmlns:a16="http://schemas.microsoft.com/office/drawing/2014/main" id="{0CDEAD53-8A30-458F-803C-5D58A9B3CCD3}"/>
              </a:ext>
            </a:extLst>
          </p:cNvPr>
          <p:cNvSpPr>
            <a:spLocks noGrp="1"/>
          </p:cNvSpPr>
          <p:nvPr>
            <p:ph idx="1"/>
          </p:nvPr>
        </p:nvSpPr>
        <p:spPr>
          <a:xfrm>
            <a:off x="677334" y="2160589"/>
            <a:ext cx="3851122" cy="3880773"/>
          </a:xfrm>
        </p:spPr>
        <p:txBody>
          <a:bodyPr>
            <a:normAutofit/>
          </a:bodyPr>
          <a:lstStyle/>
          <a:p>
            <a:r>
              <a:rPr lang="en-US" dirty="0"/>
              <a:t>Throughout my process of composing </a:t>
            </a:r>
            <a:r>
              <a:rPr lang="en-US" i="1" dirty="0"/>
              <a:t>Death Fails</a:t>
            </a:r>
            <a:r>
              <a:rPr lang="en-US" dirty="0"/>
              <a:t>, I found myself becoming fixated on using </a:t>
            </a:r>
            <a:r>
              <a:rPr lang="en-US" i="1" dirty="0"/>
              <a:t>pizzicato</a:t>
            </a:r>
            <a:r>
              <a:rPr lang="en-US" dirty="0"/>
              <a:t> strings during faster passages. By listening to Vivaldi’s </a:t>
            </a:r>
            <a:r>
              <a:rPr lang="en-US" i="1" dirty="0"/>
              <a:t>Four Seasons</a:t>
            </a:r>
            <a:r>
              <a:rPr lang="en-US" dirty="0"/>
              <a:t>, I was able to broaden my thinking and explore using </a:t>
            </a:r>
            <a:r>
              <a:rPr lang="en-US" i="1" dirty="0" err="1"/>
              <a:t>arco</a:t>
            </a:r>
            <a:r>
              <a:rPr lang="en-US" dirty="0"/>
              <a:t> strings throughout these passages, which resulted in a stronger, more powerful tone when building suspense.  </a:t>
            </a:r>
            <a:endParaRPr lang="en-AU" dirty="0"/>
          </a:p>
        </p:txBody>
      </p:sp>
      <p:cxnSp>
        <p:nvCxnSpPr>
          <p:cNvPr id="71" name="Straight Connector 7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2281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C8A7-02A5-4174-B1E3-1BF9B023DD12}"/>
              </a:ext>
            </a:extLst>
          </p:cNvPr>
          <p:cNvSpPr>
            <a:spLocks noGrp="1"/>
          </p:cNvSpPr>
          <p:nvPr>
            <p:ph type="title"/>
          </p:nvPr>
        </p:nvSpPr>
        <p:spPr>
          <a:xfrm>
            <a:off x="5536734" y="609600"/>
            <a:ext cx="3737268" cy="1320800"/>
          </a:xfrm>
        </p:spPr>
        <p:txBody>
          <a:bodyPr>
            <a:normAutofit/>
          </a:bodyPr>
          <a:lstStyle/>
          <a:p>
            <a:r>
              <a:rPr lang="en-US" b="1" dirty="0" err="1"/>
              <a:t>Dji</a:t>
            </a:r>
            <a:r>
              <a:rPr lang="en-US" b="1" dirty="0"/>
              <a:t>. Death Fails - Inspiration</a:t>
            </a:r>
            <a:endParaRPr lang="en-AU" b="1" dirty="0"/>
          </a:p>
        </p:txBody>
      </p:sp>
      <p:sp>
        <p:nvSpPr>
          <p:cNvPr id="3" name="Content Placeholder 2">
            <a:extLst>
              <a:ext uri="{FF2B5EF4-FFF2-40B4-BE49-F238E27FC236}">
                <a16:creationId xmlns:a16="http://schemas.microsoft.com/office/drawing/2014/main" id="{E16C1FC3-EB81-4BBD-AD3A-65E5E9B18392}"/>
              </a:ext>
            </a:extLst>
          </p:cNvPr>
          <p:cNvSpPr>
            <a:spLocks noGrp="1"/>
          </p:cNvSpPr>
          <p:nvPr>
            <p:ph idx="1"/>
          </p:nvPr>
        </p:nvSpPr>
        <p:spPr>
          <a:xfrm>
            <a:off x="5209563" y="2160589"/>
            <a:ext cx="4064439" cy="3880773"/>
          </a:xfrm>
        </p:spPr>
        <p:txBody>
          <a:bodyPr>
            <a:normAutofit/>
          </a:bodyPr>
          <a:lstStyle/>
          <a:p>
            <a:r>
              <a:rPr lang="en-US" dirty="0"/>
              <a:t>Throughout his piece, </a:t>
            </a:r>
            <a:r>
              <a:rPr lang="en-US" i="1" dirty="0"/>
              <a:t>The Kraken</a:t>
            </a:r>
            <a:r>
              <a:rPr lang="en-US" dirty="0"/>
              <a:t>, from the second Pirates of the Caribbean film, Hans Zimmer uses a rhythmic ostinato in the double bass to build tension and suspense, creating a feeling of anticipation or dread.              I implemented a similar ostinato in an attempt to achieve the same effect. </a:t>
            </a:r>
            <a:endParaRPr lang="en-AU" dirty="0"/>
          </a:p>
        </p:txBody>
      </p:sp>
      <p:pic>
        <p:nvPicPr>
          <p:cNvPr id="1028" name="Picture 4" descr="Pirates of the Caribbean: Dead Man's Chest - Wikipedia">
            <a:extLst>
              <a:ext uri="{FF2B5EF4-FFF2-40B4-BE49-F238E27FC236}">
                <a16:creationId xmlns:a16="http://schemas.microsoft.com/office/drawing/2014/main" id="{65F8A5C9-1787-4439-8F85-ED855A92C2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13879"/>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3" name="Isosceles Triangle 7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4C897DD9-85B5-44E4-A955-5D8BB25F75E3}"/>
              </a:ext>
            </a:extLst>
          </p:cNvPr>
          <p:cNvSpPr txBox="1"/>
          <p:nvPr/>
        </p:nvSpPr>
        <p:spPr>
          <a:xfrm>
            <a:off x="5394960" y="5096494"/>
            <a:ext cx="1693682" cy="1446550"/>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i="1" dirty="0"/>
              <a:t>The Kraken</a:t>
            </a:r>
          </a:p>
          <a:p>
            <a:endParaRPr lang="en-US" i="1" dirty="0"/>
          </a:p>
          <a:p>
            <a:endParaRPr lang="en-US" i="1" dirty="0"/>
          </a:p>
          <a:p>
            <a:endParaRPr lang="en-US" i="1" dirty="0"/>
          </a:p>
          <a:p>
            <a:endParaRPr lang="en-US" i="1" dirty="0"/>
          </a:p>
        </p:txBody>
      </p:sp>
      <p:sp>
        <p:nvSpPr>
          <p:cNvPr id="7" name="TextBox 6">
            <a:extLst>
              <a:ext uri="{FF2B5EF4-FFF2-40B4-BE49-F238E27FC236}">
                <a16:creationId xmlns:a16="http://schemas.microsoft.com/office/drawing/2014/main" id="{E1A837E2-6CFF-4EAF-8328-806F7DCA46D5}"/>
              </a:ext>
            </a:extLst>
          </p:cNvPr>
          <p:cNvSpPr txBox="1"/>
          <p:nvPr/>
        </p:nvSpPr>
        <p:spPr>
          <a:xfrm>
            <a:off x="8068244" y="5096494"/>
            <a:ext cx="1693682" cy="1446550"/>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i="1" dirty="0" err="1"/>
              <a:t>Dji</a:t>
            </a:r>
            <a:r>
              <a:rPr lang="en-US" sz="1600" i="1" dirty="0"/>
              <a:t>. Death Fails</a:t>
            </a:r>
          </a:p>
          <a:p>
            <a:endParaRPr lang="en-US" i="1" dirty="0"/>
          </a:p>
          <a:p>
            <a:endParaRPr lang="en-US" i="1" dirty="0"/>
          </a:p>
          <a:p>
            <a:endParaRPr lang="en-US" i="1" dirty="0"/>
          </a:p>
          <a:p>
            <a:endParaRPr lang="en-US" i="1" dirty="0"/>
          </a:p>
        </p:txBody>
      </p:sp>
      <p:pic>
        <p:nvPicPr>
          <p:cNvPr id="8" name="DJI Death Fails Final">
            <a:hlinkClick r:id="" action="ppaction://media"/>
            <a:extLst>
              <a:ext uri="{FF2B5EF4-FFF2-40B4-BE49-F238E27FC236}">
                <a16:creationId xmlns:a16="http://schemas.microsoft.com/office/drawing/2014/main" id="{79C2F864-27CB-468D-9371-E434499BC7B9}"/>
              </a:ext>
            </a:extLst>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7"/>
          <a:stretch>
            <a:fillRect/>
          </a:stretch>
        </p:blipFill>
        <p:spPr>
          <a:xfrm>
            <a:off x="8220156" y="5608374"/>
            <a:ext cx="1389858" cy="781795"/>
          </a:xfrm>
          <a:prstGeom prst="rect">
            <a:avLst/>
          </a:prstGeom>
        </p:spPr>
      </p:pic>
      <p:pic>
        <p:nvPicPr>
          <p:cNvPr id="4" name="The Kraken">
            <a:hlinkClick r:id="" action="ppaction://media"/>
            <a:extLst>
              <a:ext uri="{FF2B5EF4-FFF2-40B4-BE49-F238E27FC236}">
                <a16:creationId xmlns:a16="http://schemas.microsoft.com/office/drawing/2014/main" id="{6A5F0184-AFB9-4637-9D65-C608F448CDEB}"/>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8"/>
          <a:stretch>
            <a:fillRect/>
          </a:stretch>
        </p:blipFill>
        <p:spPr>
          <a:xfrm>
            <a:off x="5841399" y="5447596"/>
            <a:ext cx="800804" cy="800804"/>
          </a:xfrm>
          <a:prstGeom prst="rect">
            <a:avLst/>
          </a:prstGeom>
        </p:spPr>
      </p:pic>
    </p:spTree>
    <p:extLst>
      <p:ext uri="{BB962C8B-B14F-4D97-AF65-F5344CB8AC3E}">
        <p14:creationId xmlns:p14="http://schemas.microsoft.com/office/powerpoint/2010/main" val="226260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C96C-231D-4DEC-A3FF-EB55F65EAB27}"/>
              </a:ext>
            </a:extLst>
          </p:cNvPr>
          <p:cNvSpPr>
            <a:spLocks noGrp="1"/>
          </p:cNvSpPr>
          <p:nvPr>
            <p:ph type="title"/>
          </p:nvPr>
        </p:nvSpPr>
        <p:spPr/>
        <p:txBody>
          <a:bodyPr/>
          <a:lstStyle/>
          <a:p>
            <a:r>
              <a:rPr lang="en-US" b="1" dirty="0" err="1"/>
              <a:t>Dji</a:t>
            </a:r>
            <a:r>
              <a:rPr lang="en-US" b="1" dirty="0"/>
              <a:t>. Death Fails - Analysis</a:t>
            </a:r>
            <a:endParaRPr lang="en-AU" dirty="0"/>
          </a:p>
        </p:txBody>
      </p:sp>
      <p:sp>
        <p:nvSpPr>
          <p:cNvPr id="3" name="Content Placeholder 2">
            <a:extLst>
              <a:ext uri="{FF2B5EF4-FFF2-40B4-BE49-F238E27FC236}">
                <a16:creationId xmlns:a16="http://schemas.microsoft.com/office/drawing/2014/main" id="{CEB650E0-9BC1-4CFE-B8A5-B80227CCE12D}"/>
              </a:ext>
            </a:extLst>
          </p:cNvPr>
          <p:cNvSpPr>
            <a:spLocks noGrp="1"/>
          </p:cNvSpPr>
          <p:nvPr>
            <p:ph idx="1"/>
          </p:nvPr>
        </p:nvSpPr>
        <p:spPr>
          <a:xfrm>
            <a:off x="677333" y="1187777"/>
            <a:ext cx="10587697" cy="5599522"/>
          </a:xfrm>
        </p:spPr>
        <p:txBody>
          <a:bodyPr>
            <a:normAutofit/>
          </a:bodyPr>
          <a:lstStyle/>
          <a:p>
            <a:pPr marL="0" indent="0">
              <a:buNone/>
            </a:pPr>
            <a:r>
              <a:rPr lang="en-US" dirty="0"/>
              <a:t>The main leitmotifs I used for this film were: </a:t>
            </a:r>
          </a:p>
          <a:p>
            <a:r>
              <a:rPr lang="en-US" dirty="0"/>
              <a:t>Death’s theme</a:t>
            </a:r>
          </a:p>
          <a:p>
            <a:endParaRPr lang="en-US" dirty="0"/>
          </a:p>
          <a:p>
            <a:endParaRPr lang="en-US" dirty="0"/>
          </a:p>
          <a:p>
            <a:r>
              <a:rPr lang="en-US" dirty="0"/>
              <a:t>The Trucker’s theme</a:t>
            </a:r>
          </a:p>
          <a:p>
            <a:endParaRPr lang="en-US" dirty="0"/>
          </a:p>
          <a:p>
            <a:pPr marL="0" indent="0">
              <a:buNone/>
            </a:pPr>
            <a:endParaRPr lang="en-US" dirty="0"/>
          </a:p>
          <a:p>
            <a:pPr marL="0" indent="0">
              <a:buNone/>
            </a:pPr>
            <a:endParaRPr lang="en-US" dirty="0"/>
          </a:p>
          <a:p>
            <a:r>
              <a:rPr lang="en-US" dirty="0"/>
              <a:t>The Doctor’s Theme</a:t>
            </a:r>
          </a:p>
          <a:p>
            <a:endParaRPr lang="en-US" dirty="0"/>
          </a:p>
          <a:p>
            <a:endParaRPr lang="en-US" dirty="0"/>
          </a:p>
          <a:p>
            <a:r>
              <a:rPr lang="en-US" dirty="0"/>
              <a:t>Unlike the Doctor’s leitmotif, the other two place emphasis around D</a:t>
            </a:r>
            <a:r>
              <a:rPr lang="en-US" baseline="30000" dirty="0"/>
              <a:t>#</a:t>
            </a:r>
            <a:r>
              <a:rPr lang="en-US" dirty="0"/>
              <a:t> and E, with this tension and resolution representing the trucker’s struggle to stay alive against Death’s beckoning. </a:t>
            </a:r>
          </a:p>
        </p:txBody>
      </p:sp>
      <p:pic>
        <p:nvPicPr>
          <p:cNvPr id="4" name="Picture 3">
            <a:extLst>
              <a:ext uri="{FF2B5EF4-FFF2-40B4-BE49-F238E27FC236}">
                <a16:creationId xmlns:a16="http://schemas.microsoft.com/office/drawing/2014/main" id="{96FF2174-339E-426B-B851-D58865DC95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50939" y="1798676"/>
            <a:ext cx="3429424" cy="1265291"/>
          </a:xfrm>
          <a:prstGeom prst="rect">
            <a:avLst/>
          </a:prstGeom>
        </p:spPr>
      </p:pic>
      <p:pic>
        <p:nvPicPr>
          <p:cNvPr id="5" name="Picture 4">
            <a:extLst>
              <a:ext uri="{FF2B5EF4-FFF2-40B4-BE49-F238E27FC236}">
                <a16:creationId xmlns:a16="http://schemas.microsoft.com/office/drawing/2014/main" id="{06152BF8-CE05-49CD-8ACB-35BD84AF984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6970" y="3063967"/>
            <a:ext cx="4641318" cy="1132127"/>
          </a:xfrm>
          <a:prstGeom prst="rect">
            <a:avLst/>
          </a:prstGeom>
        </p:spPr>
      </p:pic>
      <p:pic>
        <p:nvPicPr>
          <p:cNvPr id="6" name="Picture 5">
            <a:extLst>
              <a:ext uri="{FF2B5EF4-FFF2-40B4-BE49-F238E27FC236}">
                <a16:creationId xmlns:a16="http://schemas.microsoft.com/office/drawing/2014/main" id="{23A25539-1DE6-4848-8AD0-7350284E06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26970" y="4685674"/>
            <a:ext cx="2523377" cy="1287974"/>
          </a:xfrm>
          <a:prstGeom prst="rect">
            <a:avLst/>
          </a:prstGeom>
        </p:spPr>
      </p:pic>
    </p:spTree>
    <p:extLst>
      <p:ext uri="{BB962C8B-B14F-4D97-AF65-F5344CB8AC3E}">
        <p14:creationId xmlns:p14="http://schemas.microsoft.com/office/powerpoint/2010/main" val="295177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7981-988D-487F-BD2E-7EB9C7E1F777}"/>
              </a:ext>
            </a:extLst>
          </p:cNvPr>
          <p:cNvSpPr>
            <a:spLocks noGrp="1"/>
          </p:cNvSpPr>
          <p:nvPr>
            <p:ph type="title"/>
          </p:nvPr>
        </p:nvSpPr>
        <p:spPr/>
        <p:txBody>
          <a:bodyPr/>
          <a:lstStyle/>
          <a:p>
            <a:r>
              <a:rPr lang="en-US" b="1" dirty="0" err="1"/>
              <a:t>Dji</a:t>
            </a:r>
            <a:r>
              <a:rPr lang="en-US" b="1" dirty="0"/>
              <a:t>. Death Fails - Analysis</a:t>
            </a:r>
            <a:endParaRPr lang="en-AU" dirty="0"/>
          </a:p>
        </p:txBody>
      </p:sp>
      <p:sp>
        <p:nvSpPr>
          <p:cNvPr id="3" name="Content Placeholder 2">
            <a:extLst>
              <a:ext uri="{FF2B5EF4-FFF2-40B4-BE49-F238E27FC236}">
                <a16:creationId xmlns:a16="http://schemas.microsoft.com/office/drawing/2014/main" id="{7726FEAA-4A06-412F-A6B7-C76EA575A599}"/>
              </a:ext>
            </a:extLst>
          </p:cNvPr>
          <p:cNvSpPr>
            <a:spLocks noGrp="1"/>
          </p:cNvSpPr>
          <p:nvPr>
            <p:ph idx="1"/>
          </p:nvPr>
        </p:nvSpPr>
        <p:spPr/>
        <p:txBody>
          <a:bodyPr/>
          <a:lstStyle/>
          <a:p>
            <a:r>
              <a:rPr lang="en-US" dirty="0"/>
              <a:t>The previously mentioned leitmotifs were mainly developed through repetition and imitation. This was done to support the story, as ensuring that there was a clear connection between characters and their musical ideas would make it easier for the viewer to connect with the film. </a:t>
            </a:r>
          </a:p>
          <a:p>
            <a:r>
              <a:rPr lang="en-US" dirty="0"/>
              <a:t>An example of this repetition of ideas is in bars 30-38, where the doctor’s theme is repeated often as he attempts to save the trucker’s life. </a:t>
            </a:r>
            <a:endParaRPr lang="en-AU" dirty="0"/>
          </a:p>
        </p:txBody>
      </p:sp>
      <p:pic>
        <p:nvPicPr>
          <p:cNvPr id="4" name="DJI Death Fails Final">
            <a:hlinkClick r:id="" action="ppaction://media"/>
            <a:extLst>
              <a:ext uri="{FF2B5EF4-FFF2-40B4-BE49-F238E27FC236}">
                <a16:creationId xmlns:a16="http://schemas.microsoft.com/office/drawing/2014/main" id="{CE301C11-00F2-4516-ADE0-C0F40B76A170}"/>
              </a:ext>
            </a:extLst>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4"/>
          <a:stretch>
            <a:fillRect/>
          </a:stretch>
        </p:blipFill>
        <p:spPr>
          <a:xfrm>
            <a:off x="3799002" y="4318078"/>
            <a:ext cx="3431684" cy="1930322"/>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99002" y="4318078"/>
            <a:ext cx="539003" cy="421801"/>
          </a:xfrm>
          <a:prstGeom prst="rect">
            <a:avLst/>
          </a:prstGeom>
        </p:spPr>
      </p:pic>
    </p:spTree>
    <p:extLst>
      <p:ext uri="{BB962C8B-B14F-4D97-AF65-F5344CB8AC3E}">
        <p14:creationId xmlns:p14="http://schemas.microsoft.com/office/powerpoint/2010/main" val="350713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AEF2-5544-4E11-87B7-A8B57B673102}"/>
              </a:ext>
            </a:extLst>
          </p:cNvPr>
          <p:cNvSpPr>
            <a:spLocks noGrp="1"/>
          </p:cNvSpPr>
          <p:nvPr>
            <p:ph type="title"/>
          </p:nvPr>
        </p:nvSpPr>
        <p:spPr/>
        <p:txBody>
          <a:bodyPr/>
          <a:lstStyle/>
          <a:p>
            <a:r>
              <a:rPr lang="en-US" dirty="0"/>
              <a:t>Overview - Style</a:t>
            </a:r>
            <a:endParaRPr lang="en-AU" dirty="0"/>
          </a:p>
        </p:txBody>
      </p:sp>
      <p:sp>
        <p:nvSpPr>
          <p:cNvPr id="3" name="Content Placeholder 2">
            <a:extLst>
              <a:ext uri="{FF2B5EF4-FFF2-40B4-BE49-F238E27FC236}">
                <a16:creationId xmlns:a16="http://schemas.microsoft.com/office/drawing/2014/main" id="{31A12A92-0851-4B6B-AB23-74898FF6B94E}"/>
              </a:ext>
            </a:extLst>
          </p:cNvPr>
          <p:cNvSpPr>
            <a:spLocks noGrp="1"/>
          </p:cNvSpPr>
          <p:nvPr>
            <p:ph idx="1"/>
          </p:nvPr>
        </p:nvSpPr>
        <p:spPr/>
        <p:txBody>
          <a:bodyPr/>
          <a:lstStyle/>
          <a:p>
            <a:pPr algn="just"/>
            <a:r>
              <a:rPr lang="en-US" dirty="0"/>
              <a:t>The style I aimed to explore throughout both of my compositions was film music. My focus was on compositional techniques, stylistic features and instrumentation surrounding this genre, NOT production techniques like mixing. However, I still attempted to include sound effects where appropriate or necessary, such as in </a:t>
            </a:r>
            <a:r>
              <a:rPr lang="en-US" i="1" dirty="0"/>
              <a:t>Death Fails</a:t>
            </a:r>
            <a:r>
              <a:rPr lang="en-US" dirty="0"/>
              <a:t>, where sound effects were needed in sections where silence was used. </a:t>
            </a:r>
            <a:endParaRPr lang="en-AU" dirty="0"/>
          </a:p>
        </p:txBody>
      </p:sp>
    </p:spTree>
    <p:extLst>
      <p:ext uri="{BB962C8B-B14F-4D97-AF65-F5344CB8AC3E}">
        <p14:creationId xmlns:p14="http://schemas.microsoft.com/office/powerpoint/2010/main" val="419478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0BF6-0086-44E6-83EE-4FC8204E63B1}"/>
              </a:ext>
            </a:extLst>
          </p:cNvPr>
          <p:cNvSpPr>
            <a:spLocks noGrp="1"/>
          </p:cNvSpPr>
          <p:nvPr>
            <p:ph type="title"/>
          </p:nvPr>
        </p:nvSpPr>
        <p:spPr/>
        <p:txBody>
          <a:bodyPr/>
          <a:lstStyle/>
          <a:p>
            <a:r>
              <a:rPr lang="en-US" b="1" dirty="0" err="1"/>
              <a:t>Dji</a:t>
            </a:r>
            <a:r>
              <a:rPr lang="en-US" b="1" dirty="0"/>
              <a:t>. Death Fails - Analysis</a:t>
            </a:r>
            <a:endParaRPr lang="en-AU" dirty="0"/>
          </a:p>
        </p:txBody>
      </p:sp>
      <p:sp>
        <p:nvSpPr>
          <p:cNvPr id="3" name="Content Placeholder 2">
            <a:extLst>
              <a:ext uri="{FF2B5EF4-FFF2-40B4-BE49-F238E27FC236}">
                <a16:creationId xmlns:a16="http://schemas.microsoft.com/office/drawing/2014/main" id="{5EC9C74A-A493-4B2F-B852-15541AD4E17C}"/>
              </a:ext>
            </a:extLst>
          </p:cNvPr>
          <p:cNvSpPr>
            <a:spLocks noGrp="1"/>
          </p:cNvSpPr>
          <p:nvPr>
            <p:ph idx="1"/>
          </p:nvPr>
        </p:nvSpPr>
        <p:spPr>
          <a:xfrm>
            <a:off x="677334" y="2160590"/>
            <a:ext cx="8596668" cy="2326570"/>
          </a:xfrm>
        </p:spPr>
        <p:txBody>
          <a:bodyPr/>
          <a:lstStyle/>
          <a:p>
            <a:r>
              <a:rPr lang="en-US" dirty="0"/>
              <a:t>Between bars 47 - 54, pizzicato strings and syncopated rhythms support the Rube Goldberg-like antics in the film. Death’s leitmotif, the Trucker’s leitmotif, the Doctor’s leitmotif and a new countermelodic idea are all intertwined throughout this section, with certain countermelodies being </a:t>
            </a:r>
            <a:r>
              <a:rPr lang="en-US" dirty="0" err="1"/>
              <a:t>emphasised</a:t>
            </a:r>
            <a:r>
              <a:rPr lang="en-US" dirty="0"/>
              <a:t> through dynamic variation to support moments in the film. This is shown in the below example, as when Death is on screen their leitmotif is prominent, and the Doctor’s leitmotif plays when he is visible. </a:t>
            </a:r>
          </a:p>
        </p:txBody>
      </p:sp>
      <p:pic>
        <p:nvPicPr>
          <p:cNvPr id="4" name="DJI Death Fails Final">
            <a:hlinkClick r:id="" action="ppaction://media"/>
            <a:extLst>
              <a:ext uri="{FF2B5EF4-FFF2-40B4-BE49-F238E27FC236}">
                <a16:creationId xmlns:a16="http://schemas.microsoft.com/office/drawing/2014/main" id="{61120091-F1BE-469A-B87C-A9560299EF69}"/>
              </a:ext>
            </a:extLst>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4"/>
          <a:stretch>
            <a:fillRect/>
          </a:stretch>
        </p:blipFill>
        <p:spPr>
          <a:xfrm>
            <a:off x="2931736" y="4487160"/>
            <a:ext cx="3431684" cy="1930322"/>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31736" y="4487160"/>
            <a:ext cx="539003" cy="421801"/>
          </a:xfrm>
          <a:prstGeom prst="rect">
            <a:avLst/>
          </a:prstGeom>
        </p:spPr>
      </p:pic>
    </p:spTree>
    <p:extLst>
      <p:ext uri="{BB962C8B-B14F-4D97-AF65-F5344CB8AC3E}">
        <p14:creationId xmlns:p14="http://schemas.microsoft.com/office/powerpoint/2010/main" val="414353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D38D-9213-4034-A3F1-430E406CCD78}"/>
              </a:ext>
            </a:extLst>
          </p:cNvPr>
          <p:cNvSpPr>
            <a:spLocks noGrp="1"/>
          </p:cNvSpPr>
          <p:nvPr>
            <p:ph type="title"/>
          </p:nvPr>
        </p:nvSpPr>
        <p:spPr/>
        <p:txBody>
          <a:bodyPr/>
          <a:lstStyle/>
          <a:p>
            <a:r>
              <a:rPr lang="en-US" b="1" dirty="0" err="1"/>
              <a:t>Dji</a:t>
            </a:r>
            <a:r>
              <a:rPr lang="en-US" b="1" dirty="0"/>
              <a:t>. Death Fails - Analysis</a:t>
            </a:r>
            <a:endParaRPr lang="en-AU" dirty="0"/>
          </a:p>
        </p:txBody>
      </p:sp>
      <p:sp>
        <p:nvSpPr>
          <p:cNvPr id="3" name="Content Placeholder 2">
            <a:extLst>
              <a:ext uri="{FF2B5EF4-FFF2-40B4-BE49-F238E27FC236}">
                <a16:creationId xmlns:a16="http://schemas.microsoft.com/office/drawing/2014/main" id="{8433B415-179F-4C2F-95E7-CD72E06EB0AC}"/>
              </a:ext>
            </a:extLst>
          </p:cNvPr>
          <p:cNvSpPr>
            <a:spLocks noGrp="1"/>
          </p:cNvSpPr>
          <p:nvPr>
            <p:ph idx="1"/>
          </p:nvPr>
        </p:nvSpPr>
        <p:spPr/>
        <p:txBody>
          <a:bodyPr/>
          <a:lstStyle/>
          <a:p>
            <a:r>
              <a:rPr lang="en-US" dirty="0"/>
              <a:t>Near the end of the piece, as the trucker is revived, his leitmotif is played in the flute. However, due to a change in the bass, it now follows the progression </a:t>
            </a:r>
            <a:r>
              <a:rPr lang="en-US" dirty="0" err="1"/>
              <a:t>Cmaj</a:t>
            </a:r>
            <a:r>
              <a:rPr lang="en-US" dirty="0"/>
              <a:t> – </a:t>
            </a:r>
            <a:r>
              <a:rPr lang="en-US" dirty="0" err="1"/>
              <a:t>Dmaj</a:t>
            </a:r>
            <a:r>
              <a:rPr lang="en-US" dirty="0"/>
              <a:t> – Amin, giving it a more major tonality to match the uplifting moment. This section transitions into Death’s leitmotif as he gives chase, but then finishes on a gradually descending scale as Death </a:t>
            </a:r>
            <a:r>
              <a:rPr lang="en-US" dirty="0" err="1"/>
              <a:t>realises</a:t>
            </a:r>
            <a:r>
              <a:rPr lang="en-US" dirty="0"/>
              <a:t> he has failed. </a:t>
            </a:r>
            <a:endParaRPr lang="en-AU" dirty="0"/>
          </a:p>
        </p:txBody>
      </p:sp>
      <p:pic>
        <p:nvPicPr>
          <p:cNvPr id="4" name="DJI Death Fails Final">
            <a:hlinkClick r:id="" action="ppaction://media"/>
            <a:extLst>
              <a:ext uri="{FF2B5EF4-FFF2-40B4-BE49-F238E27FC236}">
                <a16:creationId xmlns:a16="http://schemas.microsoft.com/office/drawing/2014/main" id="{EA6DB79B-2B68-4D68-AA7C-3C9A9406E56E}"/>
              </a:ext>
            </a:extLst>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4"/>
          <a:stretch>
            <a:fillRect/>
          </a:stretch>
        </p:blipFill>
        <p:spPr>
          <a:xfrm>
            <a:off x="3511887" y="4242063"/>
            <a:ext cx="3431684" cy="1930322"/>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11887" y="4242063"/>
            <a:ext cx="539003" cy="421801"/>
          </a:xfrm>
          <a:prstGeom prst="rect">
            <a:avLst/>
          </a:prstGeom>
        </p:spPr>
      </p:pic>
    </p:spTree>
    <p:extLst>
      <p:ext uri="{BB962C8B-B14F-4D97-AF65-F5344CB8AC3E}">
        <p14:creationId xmlns:p14="http://schemas.microsoft.com/office/powerpoint/2010/main" val="42383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3DBF70-5BB3-48E0-8C6C-333BB190E5BE}"/>
              </a:ext>
            </a:extLst>
          </p:cNvPr>
          <p:cNvSpPr>
            <a:spLocks noGrp="1"/>
          </p:cNvSpPr>
          <p:nvPr>
            <p:ph type="title"/>
          </p:nvPr>
        </p:nvSpPr>
        <p:spPr>
          <a:xfrm>
            <a:off x="7181723" y="609600"/>
            <a:ext cx="4512989" cy="2227730"/>
          </a:xfrm>
        </p:spPr>
        <p:txBody>
          <a:bodyPr anchor="ctr">
            <a:normAutofit/>
          </a:bodyPr>
          <a:lstStyle/>
          <a:p>
            <a:r>
              <a:rPr lang="en-US" b="1" dirty="0">
                <a:solidFill>
                  <a:srgbClr val="FFFFFF"/>
                </a:solidFill>
              </a:rPr>
              <a:t>Technical Processes</a:t>
            </a:r>
            <a:endParaRPr lang="en-AU" b="1" dirty="0">
              <a:solidFill>
                <a:srgbClr val="FFFFFF"/>
              </a:solidFill>
            </a:endParaRPr>
          </a:p>
        </p:txBody>
      </p:sp>
      <p:pic>
        <p:nvPicPr>
          <p:cNvPr id="7" name="Graphic 6" descr="Film strip">
            <a:extLst>
              <a:ext uri="{FF2B5EF4-FFF2-40B4-BE49-F238E27FC236}">
                <a16:creationId xmlns:a16="http://schemas.microsoft.com/office/drawing/2014/main" id="{79453A79-B9F4-44A6-A226-16D8EC9171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63E807BE-5D5F-4F39-B264-131E45208661}"/>
              </a:ext>
            </a:extLst>
          </p:cNvPr>
          <p:cNvSpPr>
            <a:spLocks noGrp="1"/>
          </p:cNvSpPr>
          <p:nvPr>
            <p:ph idx="1"/>
          </p:nvPr>
        </p:nvSpPr>
        <p:spPr>
          <a:xfrm>
            <a:off x="7181725" y="2837329"/>
            <a:ext cx="4512988" cy="3317938"/>
          </a:xfrm>
        </p:spPr>
        <p:txBody>
          <a:bodyPr anchor="t">
            <a:normAutofit/>
          </a:bodyPr>
          <a:lstStyle/>
          <a:p>
            <a:r>
              <a:rPr lang="en-US">
                <a:solidFill>
                  <a:srgbClr val="FFFFFF"/>
                </a:solidFill>
              </a:rPr>
              <a:t>Both films were originally composed in the program </a:t>
            </a:r>
            <a:r>
              <a:rPr lang="en-US" i="1">
                <a:solidFill>
                  <a:srgbClr val="FFFFFF"/>
                </a:solidFill>
              </a:rPr>
              <a:t>Sibelius 8</a:t>
            </a:r>
            <a:r>
              <a:rPr lang="en-US">
                <a:solidFill>
                  <a:srgbClr val="FFFFFF"/>
                </a:solidFill>
              </a:rPr>
              <a:t>, and </a:t>
            </a:r>
            <a:r>
              <a:rPr lang="en-US" i="1">
                <a:solidFill>
                  <a:srgbClr val="FFFFFF"/>
                </a:solidFill>
              </a:rPr>
              <a:t>Ableton Live 10 </a:t>
            </a:r>
            <a:r>
              <a:rPr lang="en-US">
                <a:solidFill>
                  <a:srgbClr val="FFFFFF"/>
                </a:solidFill>
              </a:rPr>
              <a:t>was utilised to insert sound effects into each of them. Although </a:t>
            </a:r>
            <a:r>
              <a:rPr lang="en-US" i="1">
                <a:solidFill>
                  <a:srgbClr val="FFFFFF"/>
                </a:solidFill>
              </a:rPr>
              <a:t>Baby Teeth</a:t>
            </a:r>
            <a:r>
              <a:rPr lang="en-US">
                <a:solidFill>
                  <a:srgbClr val="FFFFFF"/>
                </a:solidFill>
              </a:rPr>
              <a:t> used </a:t>
            </a:r>
            <a:r>
              <a:rPr lang="en-US" i="1">
                <a:solidFill>
                  <a:srgbClr val="FFFFFF"/>
                </a:solidFill>
              </a:rPr>
              <a:t>Sibelius 7 </a:t>
            </a:r>
            <a:r>
              <a:rPr lang="en-US">
                <a:solidFill>
                  <a:srgbClr val="FFFFFF"/>
                </a:solidFill>
              </a:rPr>
              <a:t>sounds, the slightly different instrumentation of </a:t>
            </a:r>
            <a:r>
              <a:rPr lang="en-US" i="1">
                <a:solidFill>
                  <a:srgbClr val="FFFFFF"/>
                </a:solidFill>
              </a:rPr>
              <a:t>Dji. Death Fails</a:t>
            </a:r>
            <a:r>
              <a:rPr lang="en-US">
                <a:solidFill>
                  <a:srgbClr val="FFFFFF"/>
                </a:solidFill>
              </a:rPr>
              <a:t> meant that the instruments had to be done through </a:t>
            </a:r>
            <a:r>
              <a:rPr lang="en-US" i="1">
                <a:solidFill>
                  <a:srgbClr val="FFFFFF"/>
                </a:solidFill>
              </a:rPr>
              <a:t>Ableton Live 10</a:t>
            </a:r>
            <a:r>
              <a:rPr lang="en-US">
                <a:solidFill>
                  <a:srgbClr val="FFFFFF"/>
                </a:solidFill>
              </a:rPr>
              <a:t>. </a:t>
            </a:r>
            <a:endParaRPr lang="en-AU">
              <a:solidFill>
                <a:srgbClr val="FFFFFF"/>
              </a:solidFill>
            </a:endParaRPr>
          </a:p>
        </p:txBody>
      </p:sp>
    </p:spTree>
    <p:extLst>
      <p:ext uri="{BB962C8B-B14F-4D97-AF65-F5344CB8AC3E}">
        <p14:creationId xmlns:p14="http://schemas.microsoft.com/office/powerpoint/2010/main" val="2867469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D042-F5AC-451E-ACD4-35D09419AC1A}"/>
              </a:ext>
            </a:extLst>
          </p:cNvPr>
          <p:cNvSpPr>
            <a:spLocks noGrp="1"/>
          </p:cNvSpPr>
          <p:nvPr>
            <p:ph type="title"/>
          </p:nvPr>
        </p:nvSpPr>
        <p:spPr/>
        <p:txBody>
          <a:bodyPr/>
          <a:lstStyle/>
          <a:p>
            <a:r>
              <a:rPr lang="en-US" b="1" dirty="0"/>
              <a:t>Conclusion</a:t>
            </a:r>
            <a:endParaRPr lang="en-AU" b="1" dirty="0"/>
          </a:p>
        </p:txBody>
      </p:sp>
      <p:sp>
        <p:nvSpPr>
          <p:cNvPr id="3" name="Content Placeholder 2">
            <a:extLst>
              <a:ext uri="{FF2B5EF4-FFF2-40B4-BE49-F238E27FC236}">
                <a16:creationId xmlns:a16="http://schemas.microsoft.com/office/drawing/2014/main" id="{1CB94609-BE46-4FFB-8483-883F71AFE59D}"/>
              </a:ext>
            </a:extLst>
          </p:cNvPr>
          <p:cNvSpPr>
            <a:spLocks noGrp="1"/>
          </p:cNvSpPr>
          <p:nvPr>
            <p:ph idx="1"/>
          </p:nvPr>
        </p:nvSpPr>
        <p:spPr/>
        <p:txBody>
          <a:bodyPr/>
          <a:lstStyle/>
          <a:p>
            <a:r>
              <a:rPr lang="en-US" dirty="0"/>
              <a:t>Across my learning for both of these compositions, I have explored and been exposed to a wide variety of film composers, who I have used to inspire and guide my own compositions. </a:t>
            </a:r>
          </a:p>
          <a:p>
            <a:r>
              <a:rPr lang="en-US" dirty="0"/>
              <a:t>I have improved my ability to </a:t>
            </a:r>
            <a:r>
              <a:rPr lang="en-US" dirty="0" err="1"/>
              <a:t>utilise</a:t>
            </a:r>
            <a:r>
              <a:rPr lang="en-US" dirty="0"/>
              <a:t> leitmotifs and instrumentation to create tone appropriate to the story. </a:t>
            </a:r>
          </a:p>
          <a:p>
            <a:r>
              <a:rPr lang="en-US" dirty="0"/>
              <a:t>I have experimented with different tone </a:t>
            </a:r>
            <a:r>
              <a:rPr lang="en-US" dirty="0" err="1"/>
              <a:t>colours</a:t>
            </a:r>
            <a:r>
              <a:rPr lang="en-US" dirty="0"/>
              <a:t>, discovering the effectiveness of </a:t>
            </a:r>
            <a:r>
              <a:rPr lang="en-US" i="1" dirty="0" err="1"/>
              <a:t>arco</a:t>
            </a:r>
            <a:r>
              <a:rPr lang="en-US" dirty="0"/>
              <a:t> strings during fast rhythmic sections. </a:t>
            </a:r>
          </a:p>
          <a:p>
            <a:r>
              <a:rPr lang="en-US" dirty="0"/>
              <a:t>Through these two compositions, I have also had practice building two completely contrasting feels, one which is uplifting and one that it filled with tension. </a:t>
            </a:r>
            <a:endParaRPr lang="en-AU" dirty="0"/>
          </a:p>
        </p:txBody>
      </p:sp>
    </p:spTree>
    <p:extLst>
      <p:ext uri="{BB962C8B-B14F-4D97-AF65-F5344CB8AC3E}">
        <p14:creationId xmlns:p14="http://schemas.microsoft.com/office/powerpoint/2010/main" val="101232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6678-5CE7-4D4B-AD5A-FF714EDB6FBD}"/>
              </a:ext>
            </a:extLst>
          </p:cNvPr>
          <p:cNvSpPr>
            <a:spLocks noGrp="1"/>
          </p:cNvSpPr>
          <p:nvPr>
            <p:ph type="title"/>
          </p:nvPr>
        </p:nvSpPr>
        <p:spPr/>
        <p:txBody>
          <a:bodyPr/>
          <a:lstStyle/>
          <a:p>
            <a:r>
              <a:rPr lang="en-US" b="1" dirty="0"/>
              <a:t>Comparison between Compositions</a:t>
            </a:r>
            <a:endParaRPr lang="en-AU" b="1" dirty="0"/>
          </a:p>
        </p:txBody>
      </p:sp>
      <p:sp>
        <p:nvSpPr>
          <p:cNvPr id="3" name="Content Placeholder 2">
            <a:extLst>
              <a:ext uri="{FF2B5EF4-FFF2-40B4-BE49-F238E27FC236}">
                <a16:creationId xmlns:a16="http://schemas.microsoft.com/office/drawing/2014/main" id="{A5B44FDD-7804-4A9C-84B3-DED4AD9E18FF}"/>
              </a:ext>
            </a:extLst>
          </p:cNvPr>
          <p:cNvSpPr>
            <a:spLocks noGrp="1"/>
          </p:cNvSpPr>
          <p:nvPr>
            <p:ph idx="1"/>
          </p:nvPr>
        </p:nvSpPr>
        <p:spPr/>
        <p:txBody>
          <a:bodyPr/>
          <a:lstStyle/>
          <a:p>
            <a:r>
              <a:rPr lang="en-US" dirty="0"/>
              <a:t>Both of my film compositions have fairly similar instrumentations, with a large focus on strings and woodwind. </a:t>
            </a:r>
          </a:p>
          <a:p>
            <a:r>
              <a:rPr lang="en-US" dirty="0"/>
              <a:t>However, where they contrast is in the mood and tone I attempted to make, as the two films were drastically different in terms of themes and story. For </a:t>
            </a:r>
            <a:r>
              <a:rPr lang="en-US" i="1" dirty="0"/>
              <a:t>Baby Teeth</a:t>
            </a:r>
            <a:r>
              <a:rPr lang="en-US" dirty="0"/>
              <a:t>, I aimed to create a bright, happy feel and for </a:t>
            </a:r>
            <a:r>
              <a:rPr lang="en-US" i="1" dirty="0" err="1"/>
              <a:t>Dji</a:t>
            </a:r>
            <a:r>
              <a:rPr lang="en-US" i="1" dirty="0"/>
              <a:t>. Death Fails</a:t>
            </a:r>
            <a:r>
              <a:rPr lang="en-US" dirty="0"/>
              <a:t>, I was more focused on exploring tension and resolution, using it to </a:t>
            </a:r>
            <a:r>
              <a:rPr lang="en-US" dirty="0" err="1"/>
              <a:t>emphasise</a:t>
            </a:r>
            <a:r>
              <a:rPr lang="en-US" dirty="0"/>
              <a:t> climaxes in the film. </a:t>
            </a:r>
            <a:r>
              <a:rPr lang="en-AU" dirty="0"/>
              <a:t>This forced me to explore harmony alongside instrumentation, for example I had to use </a:t>
            </a:r>
            <a:r>
              <a:rPr lang="en-AU" i="1" dirty="0"/>
              <a:t>pizzicato </a:t>
            </a:r>
            <a:r>
              <a:rPr lang="en-AU" dirty="0"/>
              <a:t>strings to both produce a bouncy, lively atmosphere, and also one of chaos and dread. </a:t>
            </a:r>
            <a:endParaRPr lang="en-US" dirty="0"/>
          </a:p>
        </p:txBody>
      </p:sp>
    </p:spTree>
    <p:extLst>
      <p:ext uri="{BB962C8B-B14F-4D97-AF65-F5344CB8AC3E}">
        <p14:creationId xmlns:p14="http://schemas.microsoft.com/office/powerpoint/2010/main" val="402616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308E-D802-4AC6-94DF-E3C91798B2D6}"/>
              </a:ext>
            </a:extLst>
          </p:cNvPr>
          <p:cNvSpPr>
            <a:spLocks noGrp="1"/>
          </p:cNvSpPr>
          <p:nvPr>
            <p:ph type="title"/>
          </p:nvPr>
        </p:nvSpPr>
        <p:spPr/>
        <p:txBody>
          <a:bodyPr/>
          <a:lstStyle/>
          <a:p>
            <a:r>
              <a:rPr lang="en-US" b="1" dirty="0"/>
              <a:t>Baby Teeth – Approach to Composition</a:t>
            </a:r>
            <a:endParaRPr lang="en-AU" b="1" dirty="0"/>
          </a:p>
        </p:txBody>
      </p:sp>
      <p:sp>
        <p:nvSpPr>
          <p:cNvPr id="3" name="Content Placeholder 2">
            <a:extLst>
              <a:ext uri="{FF2B5EF4-FFF2-40B4-BE49-F238E27FC236}">
                <a16:creationId xmlns:a16="http://schemas.microsoft.com/office/drawing/2014/main" id="{91ACD019-E24E-474B-B91B-8DF9804A4020}"/>
              </a:ext>
            </a:extLst>
          </p:cNvPr>
          <p:cNvSpPr>
            <a:spLocks noGrp="1"/>
          </p:cNvSpPr>
          <p:nvPr>
            <p:ph idx="1"/>
          </p:nvPr>
        </p:nvSpPr>
        <p:spPr>
          <a:xfrm>
            <a:off x="677334" y="1603482"/>
            <a:ext cx="8596668" cy="2062619"/>
          </a:xfrm>
        </p:spPr>
        <p:txBody>
          <a:bodyPr>
            <a:normAutofit fontScale="92500" lnSpcReduction="10000"/>
          </a:bodyPr>
          <a:lstStyle/>
          <a:p>
            <a:r>
              <a:rPr lang="en-US" dirty="0"/>
              <a:t>My aim when composing for this film was to create a ‘cute’, bright atmosphere, and use a combination of timbre, </a:t>
            </a:r>
            <a:r>
              <a:rPr lang="en-US" dirty="0" err="1"/>
              <a:t>colour</a:t>
            </a:r>
            <a:r>
              <a:rPr lang="en-US" dirty="0"/>
              <a:t> and leitmotifs to present the events of the short film and highlight key moments. </a:t>
            </a:r>
          </a:p>
          <a:p>
            <a:endParaRPr lang="en-US" dirty="0"/>
          </a:p>
          <a:p>
            <a:r>
              <a:rPr lang="en-US" dirty="0"/>
              <a:t>When attempting to create this atmosphere, I drew inspiration from film composers such as Hans Zimmer and Joe </a:t>
            </a:r>
            <a:r>
              <a:rPr lang="en-US" dirty="0" err="1"/>
              <a:t>Hisaishi</a:t>
            </a:r>
            <a:r>
              <a:rPr lang="en-US" dirty="0"/>
              <a:t>, who informed my use of instrumentation and certain harmonies. </a:t>
            </a:r>
            <a:endParaRPr lang="en-AU" dirty="0"/>
          </a:p>
        </p:txBody>
      </p:sp>
      <p:graphicFrame>
        <p:nvGraphicFramePr>
          <p:cNvPr id="4" name="Table 3">
            <a:extLst>
              <a:ext uri="{FF2B5EF4-FFF2-40B4-BE49-F238E27FC236}">
                <a16:creationId xmlns:a16="http://schemas.microsoft.com/office/drawing/2014/main" id="{5487F300-347B-42DD-8626-280F3F88A9AE}"/>
              </a:ext>
            </a:extLst>
          </p:cNvPr>
          <p:cNvGraphicFramePr>
            <a:graphicFrameLocks noGrp="1"/>
          </p:cNvGraphicFramePr>
          <p:nvPr>
            <p:extLst>
              <p:ext uri="{D42A27DB-BD31-4B8C-83A1-F6EECF244321}">
                <p14:modId xmlns:p14="http://schemas.microsoft.com/office/powerpoint/2010/main" val="3690454809"/>
              </p:ext>
            </p:extLst>
          </p:nvPr>
        </p:nvGraphicFramePr>
        <p:xfrm>
          <a:off x="677334" y="4223208"/>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88300558"/>
                    </a:ext>
                  </a:extLst>
                </a:gridCol>
                <a:gridCol w="4064000">
                  <a:extLst>
                    <a:ext uri="{9D8B030D-6E8A-4147-A177-3AD203B41FA5}">
                      <a16:colId xmlns:a16="http://schemas.microsoft.com/office/drawing/2014/main" val="2136801021"/>
                    </a:ext>
                  </a:extLst>
                </a:gridCol>
              </a:tblGrid>
              <a:tr h="370840">
                <a:tc gridSpan="2">
                  <a:txBody>
                    <a:bodyPr/>
                    <a:lstStyle/>
                    <a:p>
                      <a:pPr algn="ctr"/>
                      <a:r>
                        <a:rPr lang="en-US" dirty="0"/>
                        <a:t>Baby Teeth</a:t>
                      </a:r>
                      <a:r>
                        <a:rPr lang="en-AU" dirty="0"/>
                        <a:t> - </a:t>
                      </a:r>
                      <a:r>
                        <a:rPr lang="en-US" dirty="0"/>
                        <a:t>animated by Gabe </a:t>
                      </a:r>
                      <a:r>
                        <a:rPr lang="en-US" dirty="0" err="1"/>
                        <a:t>Hordos</a:t>
                      </a:r>
                      <a:endParaRPr lang="en-AU" dirty="0"/>
                    </a:p>
                  </a:txBody>
                  <a:tcPr/>
                </a:tc>
                <a:tc hMerge="1">
                  <a:txBody>
                    <a:bodyPr/>
                    <a:lstStyle/>
                    <a:p>
                      <a:endParaRPr lang="en-AU" dirty="0"/>
                    </a:p>
                  </a:txBody>
                  <a:tcPr/>
                </a:tc>
                <a:extLst>
                  <a:ext uri="{0D108BD9-81ED-4DB2-BD59-A6C34878D82A}">
                    <a16:rowId xmlns:a16="http://schemas.microsoft.com/office/drawing/2014/main" val="3435977251"/>
                  </a:ext>
                </a:extLst>
              </a:tr>
              <a:tr h="370840">
                <a:tc>
                  <a:txBody>
                    <a:bodyPr/>
                    <a:lstStyle/>
                    <a:p>
                      <a:r>
                        <a:rPr lang="en-US" b="1" dirty="0"/>
                        <a:t>Composer</a:t>
                      </a:r>
                      <a:endParaRPr lang="en-AU" b="1" dirty="0"/>
                    </a:p>
                  </a:txBody>
                  <a:tcPr/>
                </a:tc>
                <a:tc>
                  <a:txBody>
                    <a:bodyPr/>
                    <a:lstStyle/>
                    <a:p>
                      <a:r>
                        <a:rPr lang="en-US" dirty="0"/>
                        <a:t>392772T</a:t>
                      </a:r>
                      <a:endParaRPr lang="en-AU" dirty="0"/>
                    </a:p>
                  </a:txBody>
                  <a:tcPr/>
                </a:tc>
                <a:extLst>
                  <a:ext uri="{0D108BD9-81ED-4DB2-BD59-A6C34878D82A}">
                    <a16:rowId xmlns:a16="http://schemas.microsoft.com/office/drawing/2014/main" val="545523060"/>
                  </a:ext>
                </a:extLst>
              </a:tr>
              <a:tr h="370840">
                <a:tc>
                  <a:txBody>
                    <a:bodyPr/>
                    <a:lstStyle/>
                    <a:p>
                      <a:r>
                        <a:rPr lang="en-US" b="1" dirty="0"/>
                        <a:t>G</a:t>
                      </a:r>
                      <a:r>
                        <a:rPr lang="en-AU" b="1" dirty="0" err="1"/>
                        <a:t>enre</a:t>
                      </a:r>
                      <a:endParaRPr lang="en-US" b="1" dirty="0"/>
                    </a:p>
                  </a:txBody>
                  <a:tcPr/>
                </a:tc>
                <a:tc>
                  <a:txBody>
                    <a:bodyPr/>
                    <a:lstStyle/>
                    <a:p>
                      <a:r>
                        <a:rPr lang="en-US" dirty="0"/>
                        <a:t>Film Music</a:t>
                      </a:r>
                      <a:endParaRPr lang="en-AU" dirty="0"/>
                    </a:p>
                  </a:txBody>
                  <a:tcPr/>
                </a:tc>
                <a:extLst>
                  <a:ext uri="{0D108BD9-81ED-4DB2-BD59-A6C34878D82A}">
                    <a16:rowId xmlns:a16="http://schemas.microsoft.com/office/drawing/2014/main" val="4140572779"/>
                  </a:ext>
                </a:extLst>
              </a:tr>
              <a:tr h="370840">
                <a:tc>
                  <a:txBody>
                    <a:bodyPr/>
                    <a:lstStyle/>
                    <a:p>
                      <a:r>
                        <a:rPr lang="en-US" b="1" dirty="0"/>
                        <a:t>Duration</a:t>
                      </a:r>
                    </a:p>
                  </a:txBody>
                  <a:tcPr/>
                </a:tc>
                <a:tc>
                  <a:txBody>
                    <a:bodyPr/>
                    <a:lstStyle/>
                    <a:p>
                      <a:r>
                        <a:rPr lang="en-US" dirty="0"/>
                        <a:t>1:45</a:t>
                      </a:r>
                      <a:endParaRPr lang="en-AU" dirty="0"/>
                    </a:p>
                  </a:txBody>
                  <a:tcPr/>
                </a:tc>
                <a:extLst>
                  <a:ext uri="{0D108BD9-81ED-4DB2-BD59-A6C34878D82A}">
                    <a16:rowId xmlns:a16="http://schemas.microsoft.com/office/drawing/2014/main" val="2580901975"/>
                  </a:ext>
                </a:extLst>
              </a:tr>
              <a:tr h="370840">
                <a:tc>
                  <a:txBody>
                    <a:bodyPr/>
                    <a:lstStyle/>
                    <a:p>
                      <a:r>
                        <a:rPr lang="en-US" b="1" dirty="0"/>
                        <a:t>Original Key</a:t>
                      </a:r>
                      <a:endParaRPr lang="en-AU" b="1" dirty="0"/>
                    </a:p>
                  </a:txBody>
                  <a:tcPr/>
                </a:tc>
                <a:tc>
                  <a:txBody>
                    <a:bodyPr/>
                    <a:lstStyle/>
                    <a:p>
                      <a:r>
                        <a:rPr lang="en-US" dirty="0"/>
                        <a:t>F</a:t>
                      </a:r>
                      <a:r>
                        <a:rPr lang="en-US" baseline="30000" dirty="0"/>
                        <a:t>#</a:t>
                      </a:r>
                      <a:r>
                        <a:rPr lang="en-US" baseline="0" dirty="0"/>
                        <a:t> major</a:t>
                      </a:r>
                      <a:endParaRPr lang="en-AU" dirty="0"/>
                    </a:p>
                  </a:txBody>
                  <a:tcPr/>
                </a:tc>
                <a:extLst>
                  <a:ext uri="{0D108BD9-81ED-4DB2-BD59-A6C34878D82A}">
                    <a16:rowId xmlns:a16="http://schemas.microsoft.com/office/drawing/2014/main" val="2608920421"/>
                  </a:ext>
                </a:extLst>
              </a:tr>
              <a:tr h="370840">
                <a:tc>
                  <a:txBody>
                    <a:bodyPr/>
                    <a:lstStyle/>
                    <a:p>
                      <a:r>
                        <a:rPr lang="en-US" b="1" dirty="0"/>
                        <a:t>Tempo</a:t>
                      </a:r>
                      <a:endParaRPr lang="en-AU" b="1" dirty="0"/>
                    </a:p>
                  </a:txBody>
                  <a:tcPr/>
                </a:tc>
                <a:tc>
                  <a:txBody>
                    <a:bodyPr/>
                    <a:lstStyle/>
                    <a:p>
                      <a:r>
                        <a:rPr lang="en-AU" sz="1800" kern="1200" dirty="0">
                          <a:solidFill>
                            <a:schemeClr val="dk1"/>
                          </a:solidFill>
                          <a:effectLst/>
                          <a:latin typeface="+mn-lt"/>
                          <a:ea typeface="+mn-ea"/>
                          <a:cs typeface="+mn-cs"/>
                        </a:rPr>
                        <a:t>Crotchet = 100</a:t>
                      </a:r>
                      <a:endParaRPr lang="en-AU" dirty="0"/>
                    </a:p>
                  </a:txBody>
                  <a:tcPr/>
                </a:tc>
                <a:extLst>
                  <a:ext uri="{0D108BD9-81ED-4DB2-BD59-A6C34878D82A}">
                    <a16:rowId xmlns:a16="http://schemas.microsoft.com/office/drawing/2014/main" val="4139452370"/>
                  </a:ext>
                </a:extLst>
              </a:tr>
            </a:tbl>
          </a:graphicData>
        </a:graphic>
      </p:graphicFrame>
    </p:spTree>
    <p:extLst>
      <p:ext uri="{BB962C8B-B14F-4D97-AF65-F5344CB8AC3E}">
        <p14:creationId xmlns:p14="http://schemas.microsoft.com/office/powerpoint/2010/main" val="4257480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pirited Away' to debut on Chinese mainland big screens - CGTN">
            <a:extLst>
              <a:ext uri="{FF2B5EF4-FFF2-40B4-BE49-F238E27FC236}">
                <a16:creationId xmlns:a16="http://schemas.microsoft.com/office/drawing/2014/main" id="{D5714FFD-B148-4F72-B429-8776E0E08806}"/>
              </a:ext>
            </a:extLst>
          </p:cNvPr>
          <p:cNvPicPr>
            <a:picLocks noChangeAspect="1" noChangeArrowheads="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a:stretch/>
        </p:blipFill>
        <p:spPr bwMode="auto">
          <a:xfrm>
            <a:off x="0" y="1587"/>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3365DB-1FE1-4AFD-B898-21715ED369CD}"/>
              </a:ext>
            </a:extLst>
          </p:cNvPr>
          <p:cNvSpPr>
            <a:spLocks noGrp="1"/>
          </p:cNvSpPr>
          <p:nvPr>
            <p:ph type="title"/>
          </p:nvPr>
        </p:nvSpPr>
        <p:spPr>
          <a:xfrm>
            <a:off x="677334" y="609600"/>
            <a:ext cx="8596668" cy="1320800"/>
          </a:xfrm>
        </p:spPr>
        <p:txBody>
          <a:bodyPr>
            <a:normAutofit/>
          </a:bodyPr>
          <a:lstStyle/>
          <a:p>
            <a:r>
              <a:rPr lang="en-US" b="1" dirty="0"/>
              <a:t>Baby Teeth –Inspiration </a:t>
            </a:r>
            <a:endParaRPr lang="en-AU" b="1" dirty="0"/>
          </a:p>
        </p:txBody>
      </p:sp>
      <p:sp>
        <p:nvSpPr>
          <p:cNvPr id="3" name="Content Placeholder 2">
            <a:extLst>
              <a:ext uri="{FF2B5EF4-FFF2-40B4-BE49-F238E27FC236}">
                <a16:creationId xmlns:a16="http://schemas.microsoft.com/office/drawing/2014/main" id="{75BD79A4-4BC5-4827-B8F3-B1924426965D}"/>
              </a:ext>
            </a:extLst>
          </p:cNvPr>
          <p:cNvSpPr>
            <a:spLocks noGrp="1"/>
          </p:cNvSpPr>
          <p:nvPr>
            <p:ph idx="1"/>
          </p:nvPr>
        </p:nvSpPr>
        <p:spPr>
          <a:xfrm>
            <a:off x="677334" y="1487819"/>
            <a:ext cx="8596668" cy="3880773"/>
          </a:xfrm>
        </p:spPr>
        <p:txBody>
          <a:bodyPr>
            <a:normAutofit/>
          </a:bodyPr>
          <a:lstStyle/>
          <a:p>
            <a:pPr algn="just"/>
            <a:r>
              <a:rPr lang="en-US" dirty="0">
                <a:solidFill>
                  <a:srgbClr val="FFFFFF"/>
                </a:solidFill>
              </a:rPr>
              <a:t>My main inspiration when trying to create an appropriate tone for </a:t>
            </a:r>
            <a:r>
              <a:rPr lang="en-US" i="1" dirty="0">
                <a:solidFill>
                  <a:srgbClr val="FFFFFF"/>
                </a:solidFill>
              </a:rPr>
              <a:t>Baby Teeth </a:t>
            </a:r>
            <a:r>
              <a:rPr lang="en-US" dirty="0">
                <a:solidFill>
                  <a:srgbClr val="FFFFFF"/>
                </a:solidFill>
              </a:rPr>
              <a:t>was Joe </a:t>
            </a:r>
            <a:r>
              <a:rPr lang="en-US" dirty="0" err="1">
                <a:solidFill>
                  <a:srgbClr val="FFFFFF"/>
                </a:solidFill>
              </a:rPr>
              <a:t>Hisaishi’s</a:t>
            </a:r>
            <a:r>
              <a:rPr lang="en-US" dirty="0">
                <a:solidFill>
                  <a:srgbClr val="FFFFFF"/>
                </a:solidFill>
              </a:rPr>
              <a:t> soundtrack to </a:t>
            </a:r>
            <a:r>
              <a:rPr lang="en-US" i="1" dirty="0">
                <a:solidFill>
                  <a:srgbClr val="FFFFFF"/>
                </a:solidFill>
              </a:rPr>
              <a:t>Spirited Away</a:t>
            </a:r>
            <a:r>
              <a:rPr lang="en-US" dirty="0">
                <a:solidFill>
                  <a:srgbClr val="FFFFFF"/>
                </a:solidFill>
              </a:rPr>
              <a:t>.</a:t>
            </a:r>
            <a:r>
              <a:rPr lang="en-US" i="1" dirty="0">
                <a:solidFill>
                  <a:srgbClr val="FFFFFF"/>
                </a:solidFill>
              </a:rPr>
              <a:t> </a:t>
            </a:r>
            <a:r>
              <a:rPr lang="en-US" dirty="0" err="1">
                <a:solidFill>
                  <a:srgbClr val="FFFFFF"/>
                </a:solidFill>
              </a:rPr>
              <a:t>Hisaishi’s</a:t>
            </a:r>
            <a:r>
              <a:rPr lang="en-US" dirty="0">
                <a:solidFill>
                  <a:srgbClr val="FFFFFF"/>
                </a:solidFill>
              </a:rPr>
              <a:t> use of extended harmonies and arpeggios in </a:t>
            </a:r>
            <a:r>
              <a:rPr lang="en-US" i="1" dirty="0">
                <a:solidFill>
                  <a:srgbClr val="FFFFFF"/>
                </a:solidFill>
              </a:rPr>
              <a:t>One Summer’s Day </a:t>
            </a:r>
            <a:r>
              <a:rPr lang="en-US" dirty="0">
                <a:solidFill>
                  <a:srgbClr val="FFFFFF"/>
                </a:solidFill>
              </a:rPr>
              <a:t>sets an almost ‘pretty’ scene, which I used in </a:t>
            </a:r>
            <a:r>
              <a:rPr lang="en-US" i="1" dirty="0">
                <a:solidFill>
                  <a:srgbClr val="FFFFFF"/>
                </a:solidFill>
              </a:rPr>
              <a:t>Baby Teeth</a:t>
            </a:r>
            <a:r>
              <a:rPr lang="en-US" dirty="0">
                <a:solidFill>
                  <a:srgbClr val="FFFFFF"/>
                </a:solidFill>
              </a:rPr>
              <a:t>’s opening marimba passage in an attempt to create a similar feel. </a:t>
            </a:r>
          </a:p>
          <a:p>
            <a:pPr algn="just"/>
            <a:r>
              <a:rPr lang="en-US" dirty="0">
                <a:solidFill>
                  <a:srgbClr val="FFFFFF"/>
                </a:solidFill>
              </a:rPr>
              <a:t>Additionally, I found that </a:t>
            </a:r>
            <a:r>
              <a:rPr lang="en-US" dirty="0" err="1">
                <a:solidFill>
                  <a:srgbClr val="FFFFFF"/>
                </a:solidFill>
              </a:rPr>
              <a:t>Hisaishi’s</a:t>
            </a:r>
            <a:r>
              <a:rPr lang="en-US" dirty="0">
                <a:solidFill>
                  <a:srgbClr val="FFFFFF"/>
                </a:solidFill>
              </a:rPr>
              <a:t> use of bassoon and contrabassoon as a bassline in </a:t>
            </a:r>
            <a:r>
              <a:rPr lang="en-US" i="1" dirty="0" err="1">
                <a:solidFill>
                  <a:srgbClr val="FFFFFF"/>
                </a:solidFill>
              </a:rPr>
              <a:t>Sootballs</a:t>
            </a:r>
            <a:r>
              <a:rPr lang="en-US" dirty="0">
                <a:solidFill>
                  <a:srgbClr val="FFFFFF"/>
                </a:solidFill>
              </a:rPr>
              <a:t> created a pulsing, march-like rhythm which suited the soot balls working in the background. Considering this, I also used these instruments as a bassline throughout some sections of the piece, highlighting the baby beaver’s hard work. However where this differs from </a:t>
            </a:r>
            <a:r>
              <a:rPr lang="en-US" dirty="0" err="1">
                <a:solidFill>
                  <a:srgbClr val="FFFFFF"/>
                </a:solidFill>
              </a:rPr>
              <a:t>Hisaishi’s</a:t>
            </a:r>
            <a:r>
              <a:rPr lang="en-US" dirty="0">
                <a:solidFill>
                  <a:srgbClr val="FFFFFF"/>
                </a:solidFill>
              </a:rPr>
              <a:t> work is that although his bassline is straight, I used mine to support the syncopated rhythms in the higher pitched and rhythmic instruments. </a:t>
            </a:r>
          </a:p>
          <a:p>
            <a:endParaRPr lang="en-AU" dirty="0">
              <a:solidFill>
                <a:srgbClr val="FFFFFF"/>
              </a:solidFill>
            </a:endParaRPr>
          </a:p>
        </p:txBody>
      </p:sp>
    </p:spTree>
    <p:extLst>
      <p:ext uri="{BB962C8B-B14F-4D97-AF65-F5344CB8AC3E}">
        <p14:creationId xmlns:p14="http://schemas.microsoft.com/office/powerpoint/2010/main" val="2542888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196615-9CEC-492B-B061-490FF61A8E93}"/>
              </a:ext>
            </a:extLst>
          </p:cNvPr>
          <p:cNvSpPr txBox="1"/>
          <p:nvPr/>
        </p:nvSpPr>
        <p:spPr>
          <a:xfrm>
            <a:off x="4256543" y="4826675"/>
            <a:ext cx="1693682" cy="1692771"/>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dirty="0"/>
              <a:t>Marimba in </a:t>
            </a:r>
            <a:r>
              <a:rPr lang="en-US" sz="1600" i="1" dirty="0"/>
              <a:t>You’re So Cool</a:t>
            </a:r>
          </a:p>
          <a:p>
            <a:endParaRPr lang="en-US" i="1" dirty="0"/>
          </a:p>
          <a:p>
            <a:endParaRPr lang="en-US" i="1" dirty="0"/>
          </a:p>
          <a:p>
            <a:endParaRPr lang="en-US" i="1" dirty="0"/>
          </a:p>
          <a:p>
            <a:endParaRPr lang="en-US" i="1" dirty="0"/>
          </a:p>
        </p:txBody>
      </p:sp>
      <p:sp>
        <p:nvSpPr>
          <p:cNvPr id="2" name="Title 1">
            <a:extLst>
              <a:ext uri="{FF2B5EF4-FFF2-40B4-BE49-F238E27FC236}">
                <a16:creationId xmlns:a16="http://schemas.microsoft.com/office/drawing/2014/main" id="{D733350E-C680-4F1A-AD35-4875031EBD33}"/>
              </a:ext>
            </a:extLst>
          </p:cNvPr>
          <p:cNvSpPr>
            <a:spLocks noGrp="1"/>
          </p:cNvSpPr>
          <p:nvPr>
            <p:ph type="title"/>
          </p:nvPr>
        </p:nvSpPr>
        <p:spPr>
          <a:xfrm>
            <a:off x="677334" y="609600"/>
            <a:ext cx="8596668" cy="1320800"/>
          </a:xfrm>
        </p:spPr>
        <p:txBody>
          <a:bodyPr anchor="t">
            <a:normAutofit/>
          </a:bodyPr>
          <a:lstStyle/>
          <a:p>
            <a:r>
              <a:rPr lang="en-US" b="1" dirty="0"/>
              <a:t>Baby Teeth – Inspiration </a:t>
            </a:r>
            <a:endParaRPr lang="en-AU" b="1" dirty="0"/>
          </a:p>
        </p:txBody>
      </p:sp>
      <p:pic>
        <p:nvPicPr>
          <p:cNvPr id="1026" name="Picture 2" descr="True Romance (1993) - IMDb">
            <a:extLst>
              <a:ext uri="{FF2B5EF4-FFF2-40B4-BE49-F238E27FC236}">
                <a16:creationId xmlns:a16="http://schemas.microsoft.com/office/drawing/2014/main" id="{F64429FF-1A52-4E3D-A86A-431E7DE683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tretch>
            <a:fillRect/>
          </a:stretch>
        </p:blipFill>
        <p:spPr bwMode="auto">
          <a:xfrm>
            <a:off x="979057" y="2159331"/>
            <a:ext cx="2592807" cy="36518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04196F-929D-47E1-A382-1AA7B7477144}"/>
              </a:ext>
            </a:extLst>
          </p:cNvPr>
          <p:cNvSpPr>
            <a:spLocks noGrp="1"/>
          </p:cNvSpPr>
          <p:nvPr>
            <p:ph idx="1"/>
          </p:nvPr>
        </p:nvSpPr>
        <p:spPr>
          <a:xfrm>
            <a:off x="4063160" y="2160589"/>
            <a:ext cx="5207839" cy="3880773"/>
          </a:xfrm>
        </p:spPr>
        <p:txBody>
          <a:bodyPr>
            <a:normAutofit/>
          </a:bodyPr>
          <a:lstStyle/>
          <a:p>
            <a:r>
              <a:rPr lang="en-US" dirty="0"/>
              <a:t>My use of marimba throughout </a:t>
            </a:r>
            <a:r>
              <a:rPr lang="en-US" i="1" dirty="0"/>
              <a:t>Baby Teeth</a:t>
            </a:r>
            <a:r>
              <a:rPr lang="en-US" dirty="0"/>
              <a:t> was partly influenced by Hans Zimmer’s </a:t>
            </a:r>
            <a:r>
              <a:rPr lang="en-US" i="1" dirty="0"/>
              <a:t>You’re So Cool</a:t>
            </a:r>
            <a:r>
              <a:rPr lang="en-US" dirty="0"/>
              <a:t> from the 1993 film </a:t>
            </a:r>
            <a:r>
              <a:rPr lang="en-US" i="1" dirty="0"/>
              <a:t>True Romance</a:t>
            </a:r>
            <a:r>
              <a:rPr lang="en-US" dirty="0"/>
              <a:t>. I found that the instruments timbre was perfect for creating the light-hearted, bright </a:t>
            </a:r>
            <a:r>
              <a:rPr lang="en-US" dirty="0" err="1"/>
              <a:t>colour</a:t>
            </a:r>
            <a:r>
              <a:rPr lang="en-US" dirty="0"/>
              <a:t> that I was aiming for, and I implemented Zimmer’s use of arpeggios and rhythmic lines in the marimba into my own composition</a:t>
            </a:r>
            <a:endParaRPr lang="en-AU" dirty="0"/>
          </a:p>
        </p:txBody>
      </p:sp>
      <p:pic>
        <p:nvPicPr>
          <p:cNvPr id="7" name="Hans Zimmer - You're So Cool">
            <a:hlinkClick r:id="" action="ppaction://media"/>
            <a:extLst>
              <a:ext uri="{FF2B5EF4-FFF2-40B4-BE49-F238E27FC236}">
                <a16:creationId xmlns:a16="http://schemas.microsoft.com/office/drawing/2014/main" id="{8874FC54-957D-470F-88A7-5C87E6EB8CC4}"/>
              </a:ext>
            </a:extLst>
          </p:cNvPr>
          <p:cNvPicPr>
            <a:picLocks noChangeAspect="1"/>
          </p:cNvPicPr>
          <p:nvPr>
            <a:audioFile r:link="rId2"/>
            <p:extLst>
              <p:ext uri="{DAA4B4D4-6D71-4841-9C94-3DE7FCFB9230}">
                <p14:media xmlns:p14="http://schemas.microsoft.com/office/powerpoint/2010/main" r:embed="rId1">
                  <p14:fade out="1500"/>
                </p14:media>
              </p:ext>
            </p:extLst>
          </p:nvPr>
        </p:nvPicPr>
        <p:blipFill>
          <a:blip r:embed="rId7"/>
          <a:stretch>
            <a:fillRect/>
          </a:stretch>
        </p:blipFill>
        <p:spPr>
          <a:xfrm>
            <a:off x="4605143" y="5480092"/>
            <a:ext cx="996482" cy="996482"/>
          </a:xfrm>
          <a:prstGeom prst="rect">
            <a:avLst/>
          </a:prstGeom>
        </p:spPr>
      </p:pic>
      <p:sp>
        <p:nvSpPr>
          <p:cNvPr id="9" name="TextBox 8">
            <a:extLst>
              <a:ext uri="{FF2B5EF4-FFF2-40B4-BE49-F238E27FC236}">
                <a16:creationId xmlns:a16="http://schemas.microsoft.com/office/drawing/2014/main" id="{6EC7082A-64F8-4199-B9D0-67D6B80B7FFB}"/>
              </a:ext>
            </a:extLst>
          </p:cNvPr>
          <p:cNvSpPr txBox="1"/>
          <p:nvPr/>
        </p:nvSpPr>
        <p:spPr>
          <a:xfrm>
            <a:off x="6667079" y="4826675"/>
            <a:ext cx="1693682" cy="1692771"/>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dirty="0"/>
              <a:t>Marimba in </a:t>
            </a:r>
            <a:r>
              <a:rPr lang="en-US" sz="1600" i="1" dirty="0"/>
              <a:t>Baby Teeth</a:t>
            </a:r>
          </a:p>
          <a:p>
            <a:endParaRPr lang="en-US" i="1" dirty="0"/>
          </a:p>
          <a:p>
            <a:endParaRPr lang="en-US" i="1" dirty="0"/>
          </a:p>
          <a:p>
            <a:endParaRPr lang="en-US" i="1" dirty="0"/>
          </a:p>
          <a:p>
            <a:endParaRPr lang="en-US" i="1" dirty="0"/>
          </a:p>
        </p:txBody>
      </p:sp>
      <p:pic>
        <p:nvPicPr>
          <p:cNvPr id="8" name="Baby Teeth FINAL">
            <a:hlinkClick r:id="" action="ppaction://media"/>
            <a:extLst>
              <a:ext uri="{FF2B5EF4-FFF2-40B4-BE49-F238E27FC236}">
                <a16:creationId xmlns:a16="http://schemas.microsoft.com/office/drawing/2014/main" id="{7657AA51-1415-4367-BB6A-623ED42F8F7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07709" y="5464152"/>
            <a:ext cx="1012422" cy="1012422"/>
          </a:xfrm>
          <a:prstGeom prst="rect">
            <a:avLst/>
          </a:prstGeom>
        </p:spPr>
      </p:pic>
    </p:spTree>
    <p:extLst>
      <p:ext uri="{BB962C8B-B14F-4D97-AF65-F5344CB8AC3E}">
        <p14:creationId xmlns:p14="http://schemas.microsoft.com/office/powerpoint/2010/main" val="4801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C0EA-CE9A-4BFE-A656-585F7C6D48FF}"/>
              </a:ext>
            </a:extLst>
          </p:cNvPr>
          <p:cNvSpPr>
            <a:spLocks noGrp="1"/>
          </p:cNvSpPr>
          <p:nvPr>
            <p:ph type="title"/>
          </p:nvPr>
        </p:nvSpPr>
        <p:spPr>
          <a:xfrm>
            <a:off x="5536734" y="609600"/>
            <a:ext cx="3737268" cy="1320800"/>
          </a:xfrm>
        </p:spPr>
        <p:txBody>
          <a:bodyPr>
            <a:normAutofit/>
          </a:bodyPr>
          <a:lstStyle/>
          <a:p>
            <a:r>
              <a:rPr lang="en-US" b="1" dirty="0"/>
              <a:t>Baby Teeth –Inspiration </a:t>
            </a:r>
            <a:endParaRPr lang="en-AU" dirty="0"/>
          </a:p>
        </p:txBody>
      </p:sp>
      <p:sp>
        <p:nvSpPr>
          <p:cNvPr id="3" name="Content Placeholder 2">
            <a:extLst>
              <a:ext uri="{FF2B5EF4-FFF2-40B4-BE49-F238E27FC236}">
                <a16:creationId xmlns:a16="http://schemas.microsoft.com/office/drawing/2014/main" id="{76EB0C18-9428-4C04-82A5-217CBDD7BA15}"/>
              </a:ext>
            </a:extLst>
          </p:cNvPr>
          <p:cNvSpPr>
            <a:spLocks noGrp="1"/>
          </p:cNvSpPr>
          <p:nvPr>
            <p:ph idx="1"/>
          </p:nvPr>
        </p:nvSpPr>
        <p:spPr>
          <a:xfrm>
            <a:off x="5209563" y="2160589"/>
            <a:ext cx="4064439" cy="3880773"/>
          </a:xfrm>
        </p:spPr>
        <p:txBody>
          <a:bodyPr>
            <a:normAutofit/>
          </a:bodyPr>
          <a:lstStyle/>
          <a:p>
            <a:r>
              <a:rPr lang="en-US" dirty="0"/>
              <a:t>My use of pizzicato strings throughout </a:t>
            </a:r>
            <a:r>
              <a:rPr lang="en-US" i="1" dirty="0"/>
              <a:t>Baby Teeth</a:t>
            </a:r>
            <a:r>
              <a:rPr lang="en-US" dirty="0"/>
              <a:t> was mainly inspired by Joe </a:t>
            </a:r>
            <a:r>
              <a:rPr lang="en-US" dirty="0" err="1"/>
              <a:t>Hisaishi’s</a:t>
            </a:r>
            <a:r>
              <a:rPr lang="en-US" dirty="0"/>
              <a:t> </a:t>
            </a:r>
            <a:r>
              <a:rPr lang="en-US" i="1" dirty="0"/>
              <a:t>Summer</a:t>
            </a:r>
            <a:r>
              <a:rPr lang="en-US" dirty="0"/>
              <a:t>, from the 1999 Japanese film, </a:t>
            </a:r>
            <a:r>
              <a:rPr lang="en-US" i="1" dirty="0" err="1"/>
              <a:t>Kikujiro</a:t>
            </a:r>
            <a:r>
              <a:rPr lang="en-US" dirty="0"/>
              <a:t>. </a:t>
            </a:r>
            <a:r>
              <a:rPr lang="en-US" dirty="0" err="1"/>
              <a:t>Hisaishi’s</a:t>
            </a:r>
            <a:r>
              <a:rPr lang="en-US" dirty="0"/>
              <a:t> use of the strings builds a bright, warm and uplifting atmosphere, which I attempted to emulate in my own composition. </a:t>
            </a:r>
            <a:endParaRPr lang="en-AU" dirty="0"/>
          </a:p>
          <a:p>
            <a:endParaRPr lang="en-AU" dirty="0"/>
          </a:p>
        </p:txBody>
      </p:sp>
      <p:pic>
        <p:nvPicPr>
          <p:cNvPr id="4" name="Picture 2" descr="Kikujiro - Wikipedia">
            <a:extLst>
              <a:ext uri="{FF2B5EF4-FFF2-40B4-BE49-F238E27FC236}">
                <a16:creationId xmlns:a16="http://schemas.microsoft.com/office/drawing/2014/main" id="{A81A002D-145C-4076-BC6A-81F6AD1630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699"/>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D626EC7E-5694-4844-8948-B698A6A9E0D3}"/>
              </a:ext>
            </a:extLst>
          </p:cNvPr>
          <p:cNvSpPr txBox="1"/>
          <p:nvPr/>
        </p:nvSpPr>
        <p:spPr>
          <a:xfrm>
            <a:off x="9365871" y="5036747"/>
            <a:ext cx="1693682" cy="1692771"/>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dirty="0">
                <a:solidFill>
                  <a:schemeClr val="bg1"/>
                </a:solidFill>
              </a:rPr>
              <a:t>Pizzicato Strings in </a:t>
            </a:r>
            <a:r>
              <a:rPr lang="en-US" sz="1600" i="1" dirty="0">
                <a:solidFill>
                  <a:schemeClr val="bg1"/>
                </a:solidFill>
              </a:rPr>
              <a:t>Baby Teeth</a:t>
            </a:r>
          </a:p>
          <a:p>
            <a:endParaRPr lang="en-US" i="1" dirty="0">
              <a:solidFill>
                <a:schemeClr val="bg1"/>
              </a:solidFill>
            </a:endParaRPr>
          </a:p>
          <a:p>
            <a:endParaRPr lang="en-US" i="1" dirty="0">
              <a:solidFill>
                <a:schemeClr val="bg1"/>
              </a:solidFill>
            </a:endParaRPr>
          </a:p>
          <a:p>
            <a:endParaRPr lang="en-US" i="1" dirty="0">
              <a:solidFill>
                <a:schemeClr val="bg1"/>
              </a:solidFill>
            </a:endParaRPr>
          </a:p>
          <a:p>
            <a:endParaRPr lang="en-US" i="1" dirty="0">
              <a:solidFill>
                <a:schemeClr val="bg1"/>
              </a:solidFill>
            </a:endParaRPr>
          </a:p>
        </p:txBody>
      </p:sp>
      <p:sp>
        <p:nvSpPr>
          <p:cNvPr id="7" name="TextBox 6">
            <a:extLst>
              <a:ext uri="{FF2B5EF4-FFF2-40B4-BE49-F238E27FC236}">
                <a16:creationId xmlns:a16="http://schemas.microsoft.com/office/drawing/2014/main" id="{60180208-2E9B-4F22-B367-61AD077FCB3C}"/>
              </a:ext>
            </a:extLst>
          </p:cNvPr>
          <p:cNvSpPr txBox="1"/>
          <p:nvPr/>
        </p:nvSpPr>
        <p:spPr>
          <a:xfrm>
            <a:off x="4793958" y="5036746"/>
            <a:ext cx="1693682" cy="1692771"/>
          </a:xfrm>
          <a:prstGeom prst="rect">
            <a:avLst/>
          </a:prstGeom>
          <a:solidFill>
            <a:schemeClr val="accent1">
              <a:lumMod val="60000"/>
              <a:lumOff val="40000"/>
            </a:schemeClr>
          </a:solidFill>
          <a:ln>
            <a:solidFill>
              <a:schemeClr val="accent1">
                <a:lumMod val="75000"/>
              </a:schemeClr>
            </a:solidFill>
          </a:ln>
        </p:spPr>
        <p:txBody>
          <a:bodyPr wrap="square" rtlCol="0">
            <a:spAutoFit/>
          </a:bodyPr>
          <a:lstStyle/>
          <a:p>
            <a:pPr algn="ctr"/>
            <a:r>
              <a:rPr lang="en-US" sz="1600" dirty="0">
                <a:solidFill>
                  <a:schemeClr val="bg1"/>
                </a:solidFill>
              </a:rPr>
              <a:t>Pizzicato Strings in </a:t>
            </a:r>
            <a:r>
              <a:rPr lang="en-US" sz="1600" i="1" dirty="0">
                <a:solidFill>
                  <a:schemeClr val="bg1"/>
                </a:solidFill>
              </a:rPr>
              <a:t>Summer</a:t>
            </a:r>
          </a:p>
          <a:p>
            <a:endParaRPr lang="en-US" i="1" dirty="0">
              <a:solidFill>
                <a:schemeClr val="bg1"/>
              </a:solidFill>
            </a:endParaRPr>
          </a:p>
          <a:p>
            <a:endParaRPr lang="en-US" i="1" dirty="0">
              <a:solidFill>
                <a:schemeClr val="bg1"/>
              </a:solidFill>
            </a:endParaRPr>
          </a:p>
          <a:p>
            <a:endParaRPr lang="en-US" i="1" dirty="0">
              <a:solidFill>
                <a:schemeClr val="bg1"/>
              </a:solidFill>
            </a:endParaRPr>
          </a:p>
          <a:p>
            <a:endParaRPr lang="en-US" i="1" dirty="0">
              <a:solidFill>
                <a:schemeClr val="bg1"/>
              </a:solidFill>
            </a:endParaRPr>
          </a:p>
        </p:txBody>
      </p:sp>
      <p:pic>
        <p:nvPicPr>
          <p:cNvPr id="8" name="Joe Hisaishi - Summer">
            <a:hlinkClick r:id="" action="ppaction://media"/>
            <a:extLst>
              <a:ext uri="{FF2B5EF4-FFF2-40B4-BE49-F238E27FC236}">
                <a16:creationId xmlns:a16="http://schemas.microsoft.com/office/drawing/2014/main" id="{2CDC674A-FA16-4D11-9B3A-C3E5181E89CB}"/>
              </a:ext>
            </a:extLst>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7"/>
          <a:stretch>
            <a:fillRect/>
          </a:stretch>
        </p:blipFill>
        <p:spPr>
          <a:xfrm>
            <a:off x="5176014" y="5624143"/>
            <a:ext cx="1105374" cy="1105374"/>
          </a:xfrm>
          <a:prstGeom prst="rect">
            <a:avLst/>
          </a:prstGeom>
        </p:spPr>
      </p:pic>
      <p:pic>
        <p:nvPicPr>
          <p:cNvPr id="10" name="Baby Teeth FINAL">
            <a:hlinkClick r:id="" action="ppaction://media"/>
            <a:extLst>
              <a:ext uri="{FF2B5EF4-FFF2-40B4-BE49-F238E27FC236}">
                <a16:creationId xmlns:a16="http://schemas.microsoft.com/office/drawing/2014/main" id="{82716498-FFE8-4FC2-B3F1-2FB13B0861CF}"/>
              </a:ext>
            </a:extLst>
          </p:cNvPr>
          <p:cNvPicPr>
            <a:picLocks noChangeAspect="1"/>
          </p:cNvPicPr>
          <p:nvPr>
            <a:audioFile r:link="rId4"/>
            <p:extLst>
              <p:ext uri="{DAA4B4D4-6D71-4841-9C94-3DE7FCFB9230}">
                <p14:media xmlns:p14="http://schemas.microsoft.com/office/powerpoint/2010/main" r:embed="rId3">
                  <p14:fade out="1250"/>
                </p14:media>
              </p:ext>
            </p:extLst>
          </p:nvPr>
        </p:nvPicPr>
        <p:blipFill>
          <a:blip r:embed="rId7"/>
          <a:stretch>
            <a:fillRect/>
          </a:stretch>
        </p:blipFill>
        <p:spPr>
          <a:xfrm>
            <a:off x="9706501" y="5647945"/>
            <a:ext cx="1012422" cy="1012422"/>
          </a:xfrm>
          <a:prstGeom prst="rect">
            <a:avLst/>
          </a:prstGeom>
        </p:spPr>
      </p:pic>
    </p:spTree>
    <p:extLst>
      <p:ext uri="{BB962C8B-B14F-4D97-AF65-F5344CB8AC3E}">
        <p14:creationId xmlns:p14="http://schemas.microsoft.com/office/powerpoint/2010/main" val="18879498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A665-8E69-4523-B2F0-EF997FD0B007}"/>
              </a:ext>
            </a:extLst>
          </p:cNvPr>
          <p:cNvSpPr>
            <a:spLocks noGrp="1"/>
          </p:cNvSpPr>
          <p:nvPr>
            <p:ph type="title"/>
          </p:nvPr>
        </p:nvSpPr>
        <p:spPr/>
        <p:txBody>
          <a:bodyPr/>
          <a:lstStyle/>
          <a:p>
            <a:r>
              <a:rPr lang="en-US" b="1" dirty="0"/>
              <a:t>Baby Teeth – Analysis </a:t>
            </a:r>
            <a:endParaRPr lang="en-AU" b="1" dirty="0"/>
          </a:p>
        </p:txBody>
      </p:sp>
      <p:sp>
        <p:nvSpPr>
          <p:cNvPr id="3" name="Content Placeholder 2">
            <a:extLst>
              <a:ext uri="{FF2B5EF4-FFF2-40B4-BE49-F238E27FC236}">
                <a16:creationId xmlns:a16="http://schemas.microsoft.com/office/drawing/2014/main" id="{E82DEC72-DA1B-4D7E-8F1C-6C1ACF628FED}"/>
              </a:ext>
            </a:extLst>
          </p:cNvPr>
          <p:cNvSpPr>
            <a:spLocks noGrp="1"/>
          </p:cNvSpPr>
          <p:nvPr>
            <p:ph idx="1"/>
          </p:nvPr>
        </p:nvSpPr>
        <p:spPr>
          <a:xfrm>
            <a:off x="677334" y="1406445"/>
            <a:ext cx="8596668" cy="5239452"/>
          </a:xfrm>
        </p:spPr>
        <p:txBody>
          <a:bodyPr/>
          <a:lstStyle/>
          <a:p>
            <a:r>
              <a:rPr lang="en-US" dirty="0"/>
              <a:t>The </a:t>
            </a:r>
            <a:r>
              <a:rPr lang="en-US" i="1" dirty="0">
                <a:solidFill>
                  <a:schemeClr val="accent4">
                    <a:lumMod val="60000"/>
                    <a:lumOff val="40000"/>
                  </a:schemeClr>
                </a:solidFill>
              </a:rPr>
              <a:t>Baby Beaver </a:t>
            </a:r>
            <a:r>
              <a:rPr lang="en-US" dirty="0">
                <a:solidFill>
                  <a:schemeClr val="accent4">
                    <a:lumMod val="60000"/>
                    <a:lumOff val="40000"/>
                  </a:schemeClr>
                </a:solidFill>
              </a:rPr>
              <a:t>leitmotif </a:t>
            </a:r>
            <a:r>
              <a:rPr lang="en-US" dirty="0"/>
              <a:t>first occurs in bar 8, included in the melodic marimba line, which is repeated later in the piece. </a:t>
            </a:r>
          </a:p>
          <a:p>
            <a:endParaRPr lang="en-US" dirty="0"/>
          </a:p>
          <a:p>
            <a:endParaRPr lang="en-US" dirty="0"/>
          </a:p>
          <a:p>
            <a:endParaRPr lang="en-US" dirty="0"/>
          </a:p>
          <a:p>
            <a:pPr marL="0" indent="0">
              <a:buNone/>
            </a:pPr>
            <a:endParaRPr lang="en-US" dirty="0"/>
          </a:p>
          <a:p>
            <a:r>
              <a:rPr lang="en-US" dirty="0"/>
              <a:t>This leitmotif is then repeated across the film, in places such as bars 13 and 16 in the marimba, and at the end of bar 34. This assisted the viewer in understanding what was happening in the film, as constantly presenting the character with their leitmotif made a clear connection in their mind between the two. </a:t>
            </a:r>
            <a:endParaRPr lang="en-AU" dirty="0"/>
          </a:p>
        </p:txBody>
      </p:sp>
      <p:pic>
        <p:nvPicPr>
          <p:cNvPr id="4" name="Baby Teeth Final Video">
            <a:hlinkClick r:id="" action="ppaction://media"/>
            <a:extLst>
              <a:ext uri="{FF2B5EF4-FFF2-40B4-BE49-F238E27FC236}">
                <a16:creationId xmlns:a16="http://schemas.microsoft.com/office/drawing/2014/main" id="{3739DCC9-8B76-4F9E-8906-CFF0EA0918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4122" y="2032595"/>
            <a:ext cx="2816435" cy="1584245"/>
          </a:xfrm>
          <a:prstGeom prst="rect">
            <a:avLst/>
          </a:prstGeom>
          <a:ln w="57150">
            <a:solidFill>
              <a:schemeClr val="accent1"/>
            </a:solidFill>
          </a:ln>
        </p:spPr>
      </p:pic>
      <p:pic>
        <p:nvPicPr>
          <p:cNvPr id="5" name="Picture 4">
            <a:extLst>
              <a:ext uri="{FF2B5EF4-FFF2-40B4-BE49-F238E27FC236}">
                <a16:creationId xmlns:a16="http://schemas.microsoft.com/office/drawing/2014/main" id="{8996A59B-D14A-482D-B231-E3F7FCBCBBE7}"/>
              </a:ext>
            </a:extLst>
          </p:cNvPr>
          <p:cNvPicPr>
            <a:picLocks noChangeAspect="1"/>
          </p:cNvPicPr>
          <p:nvPr/>
        </p:nvPicPr>
        <p:blipFill>
          <a:blip r:embed="rId5"/>
          <a:stretch>
            <a:fillRect/>
          </a:stretch>
        </p:blipFill>
        <p:spPr>
          <a:xfrm>
            <a:off x="1251946" y="2032595"/>
            <a:ext cx="4178733" cy="1584245"/>
          </a:xfrm>
          <a:prstGeom prst="rect">
            <a:avLst/>
          </a:prstGeom>
        </p:spPr>
      </p:pic>
      <p:sp>
        <p:nvSpPr>
          <p:cNvPr id="6" name="TextBox 5">
            <a:extLst>
              <a:ext uri="{FF2B5EF4-FFF2-40B4-BE49-F238E27FC236}">
                <a16:creationId xmlns:a16="http://schemas.microsoft.com/office/drawing/2014/main" id="{02DC07B3-C97C-4D0B-A60F-B781E98AFD31}"/>
              </a:ext>
            </a:extLst>
          </p:cNvPr>
          <p:cNvSpPr txBox="1"/>
          <p:nvPr/>
        </p:nvSpPr>
        <p:spPr>
          <a:xfrm>
            <a:off x="595495" y="2760554"/>
            <a:ext cx="799459" cy="276999"/>
          </a:xfrm>
          <a:prstGeom prst="rect">
            <a:avLst/>
          </a:prstGeom>
          <a:noFill/>
        </p:spPr>
        <p:txBody>
          <a:bodyPr wrap="square" rtlCol="0">
            <a:spAutoFit/>
          </a:bodyPr>
          <a:lstStyle/>
          <a:p>
            <a:r>
              <a:rPr lang="en-US" sz="1200" dirty="0"/>
              <a:t>Marimba</a:t>
            </a:r>
            <a:endParaRPr lang="en-AU" sz="1200" dirty="0"/>
          </a:p>
        </p:txBody>
      </p:sp>
      <p:sp>
        <p:nvSpPr>
          <p:cNvPr id="7" name="Rectangle 6">
            <a:extLst>
              <a:ext uri="{FF2B5EF4-FFF2-40B4-BE49-F238E27FC236}">
                <a16:creationId xmlns:a16="http://schemas.microsoft.com/office/drawing/2014/main" id="{5A193192-B010-4D33-BF6D-8762F93B7955}"/>
              </a:ext>
            </a:extLst>
          </p:cNvPr>
          <p:cNvSpPr/>
          <p:nvPr/>
        </p:nvSpPr>
        <p:spPr>
          <a:xfrm>
            <a:off x="4685122" y="2309567"/>
            <a:ext cx="499620" cy="556181"/>
          </a:xfrm>
          <a:prstGeom prst="rect">
            <a:avLst/>
          </a:prstGeom>
          <a:solidFill>
            <a:schemeClr val="accent4">
              <a:lumMod val="60000"/>
              <a:lumOff val="40000"/>
              <a:alpha val="39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2195B5FD-00A5-4168-8A1F-F7CF9CC00B2C}"/>
              </a:ext>
            </a:extLst>
          </p:cNvPr>
          <p:cNvPicPr>
            <a:picLocks noChangeAspect="1"/>
          </p:cNvPicPr>
          <p:nvPr/>
        </p:nvPicPr>
        <p:blipFill>
          <a:blip r:embed="rId6"/>
          <a:stretch>
            <a:fillRect/>
          </a:stretch>
        </p:blipFill>
        <p:spPr>
          <a:xfrm>
            <a:off x="1977175" y="5019039"/>
            <a:ext cx="2080764" cy="1484074"/>
          </a:xfrm>
          <a:prstGeom prst="rect">
            <a:avLst/>
          </a:prstGeom>
        </p:spPr>
      </p:pic>
      <p:sp>
        <p:nvSpPr>
          <p:cNvPr id="9" name="TextBox 8">
            <a:extLst>
              <a:ext uri="{FF2B5EF4-FFF2-40B4-BE49-F238E27FC236}">
                <a16:creationId xmlns:a16="http://schemas.microsoft.com/office/drawing/2014/main" id="{1A9D2EBA-7213-4195-9D3B-4CD7AB47C317}"/>
              </a:ext>
            </a:extLst>
          </p:cNvPr>
          <p:cNvSpPr txBox="1"/>
          <p:nvPr/>
        </p:nvSpPr>
        <p:spPr>
          <a:xfrm>
            <a:off x="1251946" y="5629558"/>
            <a:ext cx="799459" cy="276999"/>
          </a:xfrm>
          <a:prstGeom prst="rect">
            <a:avLst/>
          </a:prstGeom>
          <a:noFill/>
        </p:spPr>
        <p:txBody>
          <a:bodyPr wrap="square" rtlCol="0">
            <a:spAutoFit/>
          </a:bodyPr>
          <a:lstStyle/>
          <a:p>
            <a:r>
              <a:rPr lang="en-US" sz="1200" dirty="0"/>
              <a:t>Marimba</a:t>
            </a:r>
            <a:endParaRPr lang="en-AU" sz="1200" dirty="0"/>
          </a:p>
        </p:txBody>
      </p:sp>
      <p:sp>
        <p:nvSpPr>
          <p:cNvPr id="10" name="Rectangle 9">
            <a:extLst>
              <a:ext uri="{FF2B5EF4-FFF2-40B4-BE49-F238E27FC236}">
                <a16:creationId xmlns:a16="http://schemas.microsoft.com/office/drawing/2014/main" id="{BA8757ED-C5FD-4639-B96B-8E138BA2603F}"/>
              </a:ext>
            </a:extLst>
          </p:cNvPr>
          <p:cNvSpPr/>
          <p:nvPr/>
        </p:nvSpPr>
        <p:spPr>
          <a:xfrm>
            <a:off x="3193700" y="5204895"/>
            <a:ext cx="499620" cy="556181"/>
          </a:xfrm>
          <a:prstGeom prst="rect">
            <a:avLst/>
          </a:prstGeom>
          <a:solidFill>
            <a:schemeClr val="accent4">
              <a:lumMod val="60000"/>
              <a:lumOff val="40000"/>
              <a:alpha val="39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B59887DC-C187-4A75-8498-6F3BFE9D5D95}"/>
              </a:ext>
            </a:extLst>
          </p:cNvPr>
          <p:cNvPicPr>
            <a:picLocks noChangeAspect="1"/>
          </p:cNvPicPr>
          <p:nvPr/>
        </p:nvPicPr>
        <p:blipFill>
          <a:blip r:embed="rId7"/>
          <a:stretch>
            <a:fillRect/>
          </a:stretch>
        </p:blipFill>
        <p:spPr>
          <a:xfrm>
            <a:off x="4909845" y="4992184"/>
            <a:ext cx="3693704" cy="1542121"/>
          </a:xfrm>
          <a:prstGeom prst="rect">
            <a:avLst/>
          </a:prstGeom>
        </p:spPr>
      </p:pic>
      <p:sp>
        <p:nvSpPr>
          <p:cNvPr id="12" name="TextBox 11">
            <a:extLst>
              <a:ext uri="{FF2B5EF4-FFF2-40B4-BE49-F238E27FC236}">
                <a16:creationId xmlns:a16="http://schemas.microsoft.com/office/drawing/2014/main" id="{99AB3D8E-280F-48FA-ADDC-440C12B2C64D}"/>
              </a:ext>
            </a:extLst>
          </p:cNvPr>
          <p:cNvSpPr txBox="1"/>
          <p:nvPr/>
        </p:nvSpPr>
        <p:spPr>
          <a:xfrm>
            <a:off x="4285787" y="5650533"/>
            <a:ext cx="799459" cy="276999"/>
          </a:xfrm>
          <a:prstGeom prst="rect">
            <a:avLst/>
          </a:prstGeom>
          <a:noFill/>
        </p:spPr>
        <p:txBody>
          <a:bodyPr wrap="square" rtlCol="0">
            <a:spAutoFit/>
          </a:bodyPr>
          <a:lstStyle/>
          <a:p>
            <a:r>
              <a:rPr lang="en-US" sz="1200" dirty="0"/>
              <a:t>Marimba</a:t>
            </a:r>
            <a:endParaRPr lang="en-AU" sz="1200" dirty="0"/>
          </a:p>
        </p:txBody>
      </p:sp>
      <p:sp>
        <p:nvSpPr>
          <p:cNvPr id="13" name="Rectangle 12">
            <a:extLst>
              <a:ext uri="{FF2B5EF4-FFF2-40B4-BE49-F238E27FC236}">
                <a16:creationId xmlns:a16="http://schemas.microsoft.com/office/drawing/2014/main" id="{1F0CDC46-446F-4F2F-862B-B1FF32FF9393}"/>
              </a:ext>
            </a:extLst>
          </p:cNvPr>
          <p:cNvSpPr/>
          <p:nvPr/>
        </p:nvSpPr>
        <p:spPr>
          <a:xfrm>
            <a:off x="6856945" y="5173464"/>
            <a:ext cx="799459" cy="556181"/>
          </a:xfrm>
          <a:prstGeom prst="rect">
            <a:avLst/>
          </a:prstGeom>
          <a:solidFill>
            <a:schemeClr val="accent4">
              <a:lumMod val="60000"/>
              <a:lumOff val="40000"/>
              <a:alpha val="39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44122" y="2032595"/>
            <a:ext cx="539003" cy="421801"/>
          </a:xfrm>
          <a:prstGeom prst="rect">
            <a:avLst/>
          </a:prstGeom>
        </p:spPr>
      </p:pic>
    </p:spTree>
    <p:extLst>
      <p:ext uri="{BB962C8B-B14F-4D97-AF65-F5344CB8AC3E}">
        <p14:creationId xmlns:p14="http://schemas.microsoft.com/office/powerpoint/2010/main" val="12491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6BB7-2249-49AE-B881-348CB51FC163}"/>
              </a:ext>
            </a:extLst>
          </p:cNvPr>
          <p:cNvSpPr>
            <a:spLocks noGrp="1"/>
          </p:cNvSpPr>
          <p:nvPr>
            <p:ph type="title"/>
          </p:nvPr>
        </p:nvSpPr>
        <p:spPr/>
        <p:txBody>
          <a:bodyPr/>
          <a:lstStyle/>
          <a:p>
            <a:r>
              <a:rPr lang="en-US" b="1" dirty="0"/>
              <a:t>Baby Teeth - Analysis</a:t>
            </a:r>
            <a:endParaRPr lang="en-AU" b="1" dirty="0"/>
          </a:p>
        </p:txBody>
      </p:sp>
      <p:sp>
        <p:nvSpPr>
          <p:cNvPr id="3" name="Content Placeholder 2">
            <a:extLst>
              <a:ext uri="{FF2B5EF4-FFF2-40B4-BE49-F238E27FC236}">
                <a16:creationId xmlns:a16="http://schemas.microsoft.com/office/drawing/2014/main" id="{AF565FF1-020D-49E2-962D-5EF894599D63}"/>
              </a:ext>
            </a:extLst>
          </p:cNvPr>
          <p:cNvSpPr>
            <a:spLocks noGrp="1"/>
          </p:cNvSpPr>
          <p:nvPr>
            <p:ph idx="1"/>
          </p:nvPr>
        </p:nvSpPr>
        <p:spPr/>
        <p:txBody>
          <a:bodyPr/>
          <a:lstStyle/>
          <a:p>
            <a:pPr algn="just"/>
            <a:r>
              <a:rPr lang="en-US" dirty="0"/>
              <a:t>I </a:t>
            </a:r>
            <a:r>
              <a:rPr lang="en-US" dirty="0" err="1"/>
              <a:t>utilised</a:t>
            </a:r>
            <a:r>
              <a:rPr lang="en-US" dirty="0"/>
              <a:t> </a:t>
            </a:r>
            <a:r>
              <a:rPr lang="en-US" b="1" dirty="0">
                <a:solidFill>
                  <a:schemeClr val="accent5"/>
                </a:solidFill>
              </a:rPr>
              <a:t>syncopation</a:t>
            </a:r>
            <a:r>
              <a:rPr lang="en-US" dirty="0"/>
              <a:t> starting at bar 14 in both the harmonic and rhythmic instruments to create a driving pulse beneath the melody, which helped convey the beaver’s attempts to chew through the wood.  </a:t>
            </a:r>
            <a:endParaRPr lang="en-AU" dirty="0"/>
          </a:p>
        </p:txBody>
      </p:sp>
      <p:pic>
        <p:nvPicPr>
          <p:cNvPr id="4" name="Picture 3">
            <a:extLst>
              <a:ext uri="{FF2B5EF4-FFF2-40B4-BE49-F238E27FC236}">
                <a16:creationId xmlns:a16="http://schemas.microsoft.com/office/drawing/2014/main" id="{2C5BDC2B-E96E-4DBB-9816-B657DEFD34E2}"/>
              </a:ext>
            </a:extLst>
          </p:cNvPr>
          <p:cNvPicPr>
            <a:picLocks noChangeAspect="1"/>
          </p:cNvPicPr>
          <p:nvPr/>
        </p:nvPicPr>
        <p:blipFill>
          <a:blip r:embed="rId4"/>
          <a:stretch>
            <a:fillRect/>
          </a:stretch>
        </p:blipFill>
        <p:spPr>
          <a:xfrm>
            <a:off x="1500966" y="3783314"/>
            <a:ext cx="5199388" cy="2881212"/>
          </a:xfrm>
          <a:prstGeom prst="rect">
            <a:avLst/>
          </a:prstGeom>
        </p:spPr>
      </p:pic>
      <p:sp>
        <p:nvSpPr>
          <p:cNvPr id="5" name="Rectangle 4">
            <a:extLst>
              <a:ext uri="{FF2B5EF4-FFF2-40B4-BE49-F238E27FC236}">
                <a16:creationId xmlns:a16="http://schemas.microsoft.com/office/drawing/2014/main" id="{A33AA659-5550-4794-B608-BC69355C3A1E}"/>
              </a:ext>
            </a:extLst>
          </p:cNvPr>
          <p:cNvSpPr/>
          <p:nvPr/>
        </p:nvSpPr>
        <p:spPr>
          <a:xfrm>
            <a:off x="2516956" y="3959258"/>
            <a:ext cx="4110086" cy="556181"/>
          </a:xfrm>
          <a:prstGeom prst="rect">
            <a:avLst/>
          </a:prstGeom>
          <a:solidFill>
            <a:schemeClr val="accent5">
              <a:lumMod val="60000"/>
              <a:lumOff val="40000"/>
              <a:alpha val="39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0E062254-8D17-459E-A869-A6D6813149EF}"/>
              </a:ext>
            </a:extLst>
          </p:cNvPr>
          <p:cNvSpPr txBox="1"/>
          <p:nvPr/>
        </p:nvSpPr>
        <p:spPr>
          <a:xfrm>
            <a:off x="743786" y="4237348"/>
            <a:ext cx="1103868" cy="276999"/>
          </a:xfrm>
          <a:prstGeom prst="rect">
            <a:avLst/>
          </a:prstGeom>
          <a:noFill/>
        </p:spPr>
        <p:txBody>
          <a:bodyPr wrap="square" rtlCol="0">
            <a:spAutoFit/>
          </a:bodyPr>
          <a:lstStyle/>
          <a:p>
            <a:r>
              <a:rPr lang="en-US" sz="1200" dirty="0"/>
              <a:t>Wood Block</a:t>
            </a:r>
            <a:endParaRPr lang="en-AU" sz="1200" dirty="0"/>
          </a:p>
        </p:txBody>
      </p:sp>
      <p:sp>
        <p:nvSpPr>
          <p:cNvPr id="7" name="TextBox 6">
            <a:extLst>
              <a:ext uri="{FF2B5EF4-FFF2-40B4-BE49-F238E27FC236}">
                <a16:creationId xmlns:a16="http://schemas.microsoft.com/office/drawing/2014/main" id="{6601742D-466A-4DAF-90A5-5E3B073E3227}"/>
              </a:ext>
            </a:extLst>
          </p:cNvPr>
          <p:cNvSpPr txBox="1"/>
          <p:nvPr/>
        </p:nvSpPr>
        <p:spPr>
          <a:xfrm>
            <a:off x="743786" y="5139355"/>
            <a:ext cx="799459" cy="276999"/>
          </a:xfrm>
          <a:prstGeom prst="rect">
            <a:avLst/>
          </a:prstGeom>
          <a:noFill/>
        </p:spPr>
        <p:txBody>
          <a:bodyPr wrap="square" rtlCol="0">
            <a:spAutoFit/>
          </a:bodyPr>
          <a:lstStyle/>
          <a:p>
            <a:r>
              <a:rPr lang="en-US" sz="1200" dirty="0"/>
              <a:t>Violin 1</a:t>
            </a:r>
            <a:endParaRPr lang="en-AU" sz="1200" dirty="0"/>
          </a:p>
        </p:txBody>
      </p:sp>
      <p:sp>
        <p:nvSpPr>
          <p:cNvPr id="8" name="TextBox 7">
            <a:extLst>
              <a:ext uri="{FF2B5EF4-FFF2-40B4-BE49-F238E27FC236}">
                <a16:creationId xmlns:a16="http://schemas.microsoft.com/office/drawing/2014/main" id="{4929768D-EF7B-4BA4-ACF3-5EDC42430DA6}"/>
              </a:ext>
            </a:extLst>
          </p:cNvPr>
          <p:cNvSpPr txBox="1"/>
          <p:nvPr/>
        </p:nvSpPr>
        <p:spPr>
          <a:xfrm>
            <a:off x="783942" y="5902862"/>
            <a:ext cx="799459" cy="276999"/>
          </a:xfrm>
          <a:prstGeom prst="rect">
            <a:avLst/>
          </a:prstGeom>
          <a:noFill/>
        </p:spPr>
        <p:txBody>
          <a:bodyPr wrap="square" rtlCol="0">
            <a:spAutoFit/>
          </a:bodyPr>
          <a:lstStyle/>
          <a:p>
            <a:r>
              <a:rPr lang="en-US" sz="1200" dirty="0"/>
              <a:t>Violin 2</a:t>
            </a:r>
            <a:endParaRPr lang="en-AU" sz="1200" dirty="0"/>
          </a:p>
        </p:txBody>
      </p:sp>
      <p:pic>
        <p:nvPicPr>
          <p:cNvPr id="9" name="Baby Teeth Final Video">
            <a:hlinkClick r:id="" action="ppaction://media"/>
            <a:extLst>
              <a:ext uri="{FF2B5EF4-FFF2-40B4-BE49-F238E27FC236}">
                <a16:creationId xmlns:a16="http://schemas.microsoft.com/office/drawing/2014/main" id="{ABFEB875-12FA-4E0E-B012-76917E76BE6A}"/>
              </a:ext>
            </a:extLst>
          </p:cNvPr>
          <p:cNvPicPr>
            <a:picLocks noChangeAspect="1"/>
          </p:cNvPicPr>
          <p:nvPr>
            <a:videoFile r:link="rId2"/>
            <p:extLst>
              <p:ext uri="{DAA4B4D4-6D71-4841-9C94-3DE7FCFB9230}">
                <p14:media xmlns:p14="http://schemas.microsoft.com/office/powerpoint/2010/main" r:embed="rId1">
                  <p14:fade out="1500"/>
                </p14:media>
              </p:ext>
            </p:extLst>
          </p:nvPr>
        </p:nvPicPr>
        <p:blipFill>
          <a:blip r:embed="rId5"/>
          <a:stretch>
            <a:fillRect/>
          </a:stretch>
        </p:blipFill>
        <p:spPr>
          <a:xfrm>
            <a:off x="7174591" y="4318617"/>
            <a:ext cx="2816435" cy="1584245"/>
          </a:xfrm>
          <a:prstGeom prst="rect">
            <a:avLst/>
          </a:prstGeom>
          <a:ln w="57150">
            <a:solidFill>
              <a:schemeClr val="accent1"/>
            </a:solidFill>
          </a:ln>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47876" y="4318617"/>
            <a:ext cx="539003" cy="421801"/>
          </a:xfrm>
          <a:prstGeom prst="rect">
            <a:avLst/>
          </a:prstGeom>
        </p:spPr>
      </p:pic>
    </p:spTree>
    <p:extLst>
      <p:ext uri="{BB962C8B-B14F-4D97-AF65-F5344CB8AC3E}">
        <p14:creationId xmlns:p14="http://schemas.microsoft.com/office/powerpoint/2010/main" val="10001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77</TotalTime>
  <Words>1797</Words>
  <Application>Microsoft Office PowerPoint</Application>
  <PresentationFormat>Widescreen</PresentationFormat>
  <Paragraphs>140</Paragraphs>
  <Slides>23</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Trebuchet MS</vt:lpstr>
      <vt:lpstr>Wingdings 3</vt:lpstr>
      <vt:lpstr>Facet</vt:lpstr>
      <vt:lpstr>Music Explorations AT2</vt:lpstr>
      <vt:lpstr>Overview - Style</vt:lpstr>
      <vt:lpstr>Comparison between Compositions</vt:lpstr>
      <vt:lpstr>Baby Teeth – Approach to Composition</vt:lpstr>
      <vt:lpstr>Baby Teeth –Inspiration </vt:lpstr>
      <vt:lpstr>Baby Teeth – Inspiration </vt:lpstr>
      <vt:lpstr>Baby Teeth –Inspiration </vt:lpstr>
      <vt:lpstr>Baby Teeth – Analysis </vt:lpstr>
      <vt:lpstr>Baby Teeth - Analysis</vt:lpstr>
      <vt:lpstr>Baby Teeth – Analysis </vt:lpstr>
      <vt:lpstr>Baby Teeth – Analysis </vt:lpstr>
      <vt:lpstr>Baby Teeth – Analysis </vt:lpstr>
      <vt:lpstr>Baby Teeth – Analysis </vt:lpstr>
      <vt:lpstr>Dji. Death Fails – Approach to Composition</vt:lpstr>
      <vt:lpstr>Dji. Death Fails - Inspiration</vt:lpstr>
      <vt:lpstr>Dji. Death Fails - Inspiration</vt:lpstr>
      <vt:lpstr>Dji. Death Fails - Inspiration</vt:lpstr>
      <vt:lpstr>Dji. Death Fails - Analysis</vt:lpstr>
      <vt:lpstr>Dji. Death Fails - Analysis</vt:lpstr>
      <vt:lpstr>Dji. Death Fails - Analysis</vt:lpstr>
      <vt:lpstr>Dji. Death Fails - Analysis</vt:lpstr>
      <vt:lpstr>Technical Processes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Explorations AT2</dc:title>
  <dc:creator>ALex Lee</dc:creator>
  <cp:lastModifiedBy>Devcic, Aaron (SACE)</cp:lastModifiedBy>
  <cp:revision>10</cp:revision>
  <dcterms:created xsi:type="dcterms:W3CDTF">2020-10-28T18:47:45Z</dcterms:created>
  <dcterms:modified xsi:type="dcterms:W3CDTF">2021-04-15T05:29:09Z</dcterms:modified>
</cp:coreProperties>
</file>