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sldIdLst>
    <p:sldId id="256" r:id="rId2"/>
    <p:sldId id="257" r:id="rId3"/>
    <p:sldId id="258" r:id="rId4"/>
    <p:sldId id="259" r:id="rId5"/>
  </p:sldIdLst>
  <p:sldSz cx="18288000" cy="10287000"/>
  <p:notesSz cx="6858000" cy="9144000"/>
  <p:embeddedFontLst>
    <p:embeddedFont>
      <p:font typeface="Roboto" panose="02000000000000000000" pitchFamily="2" charset="0"/>
      <p:regular r:id="rId6"/>
      <p:bold r:id="rId7"/>
      <p:italic r:id="rId8"/>
      <p:boldItalic r:id="rId9"/>
    </p:embeddedFont>
    <p:embeddedFont>
      <p:font typeface="Roboto Bold" panose="02000000000000000000" pitchFamily="2" charset="0"/>
      <p:regular r:id="rId10"/>
      <p:bold r:id="rId11"/>
    </p:embeddedFont>
    <p:embeddedFont>
      <p:font typeface="Roboto Bold Italics" panose="020B0604020202020204" charset="0"/>
      <p:regular r:id="rId1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22" autoAdjust="0"/>
  </p:normalViewPr>
  <p:slideViewPr>
    <p:cSldViewPr>
      <p:cViewPr varScale="1">
        <p:scale>
          <a:sx n="70" d="100"/>
          <a:sy n="70" d="100"/>
        </p:scale>
        <p:origin x="69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3.fntdata"/><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font" Target="fonts/font2.fntdata"/><Relationship Id="rId12" Type="http://schemas.openxmlformats.org/officeDocument/2006/relationships/font" Target="fonts/font7.fntdata"/><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font" Target="fonts/font1.fntdata"/><Relationship Id="rId11" Type="http://schemas.openxmlformats.org/officeDocument/2006/relationships/font" Target="fonts/font6.fntdata"/><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font" Target="fonts/font5.fntdata"/><Relationship Id="rId4" Type="http://schemas.openxmlformats.org/officeDocument/2006/relationships/slide" Target="slides/slide3.xml"/><Relationship Id="rId9" Type="http://schemas.openxmlformats.org/officeDocument/2006/relationships/font" Target="fonts/font4.fntdata"/><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4/9/2025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
        <p:nvSpPr>
          <p:cNvPr id="8" name="TextBox 7">
            <a:extLst>
              <a:ext uri="{FF2B5EF4-FFF2-40B4-BE49-F238E27FC236}">
                <a16:creationId xmlns:a16="http://schemas.microsoft.com/office/drawing/2014/main" id="{5E429CCC-2113-C249-F29D-B9193A0C01A9}"/>
              </a:ext>
            </a:extLst>
          </p:cNvPr>
          <p:cNvSpPr txBox="1"/>
          <p:nvPr userDrawn="1">
            <p:extLst>
              <p:ext uri="{1162E1C5-73C7-4A58-AE30-91384D911F3F}">
                <p184:classification xmlns:p184="http://schemas.microsoft.com/office/powerpoint/2018/4/main" val="hdr"/>
              </p:ext>
            </p:extLst>
          </p:nvPr>
        </p:nvSpPr>
        <p:spPr>
          <a:xfrm>
            <a:off x="8800275" y="63500"/>
            <a:ext cx="730250" cy="182880"/>
          </a:xfrm>
          <a:prstGeom prst="rect">
            <a:avLst/>
          </a:prstGeom>
        </p:spPr>
        <p:txBody>
          <a:bodyPr horzOverflow="overflow" lIns="0" tIns="0" rIns="0" bIns="0">
            <a:spAutoFit/>
          </a:bodyPr>
          <a:lstStyle/>
          <a:p>
            <a:pPr algn="l"/>
            <a:r>
              <a:rPr lang="en-AU" sz="1200">
                <a:solidFill>
                  <a:srgbClr val="A80000"/>
                </a:solidFill>
                <a:latin typeface="Arial" panose="020B0604020202020204" pitchFamily="34" charset="0"/>
                <a:cs typeface="Arial" panose="020B0604020202020204" pitchFamily="34" charset="0"/>
              </a:rPr>
              <a:t>OFFICIAL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3817125" y="7574503"/>
            <a:ext cx="3442175" cy="1683797"/>
          </a:xfrm>
          <a:custGeom>
            <a:avLst/>
            <a:gdLst/>
            <a:ahLst/>
            <a:cxnLst/>
            <a:rect l="l" t="t" r="r" b="b"/>
            <a:pathLst>
              <a:path w="3442175" h="1683797">
                <a:moveTo>
                  <a:pt x="0" y="0"/>
                </a:moveTo>
                <a:lnTo>
                  <a:pt x="3442175" y="0"/>
                </a:lnTo>
                <a:lnTo>
                  <a:pt x="3442175" y="1683797"/>
                </a:lnTo>
                <a:lnTo>
                  <a:pt x="0" y="1683797"/>
                </a:lnTo>
                <a:lnTo>
                  <a:pt x="0" y="0"/>
                </a:lnTo>
                <a:close/>
              </a:path>
            </a:pathLst>
          </a:custGeom>
          <a:blipFill>
            <a:blip r:embed="rId2"/>
            <a:stretch>
              <a:fillRect/>
            </a:stretch>
          </a:blipFill>
        </p:spPr>
        <p:txBody>
          <a:bodyPr/>
          <a:lstStyle/>
          <a:p>
            <a:endParaRPr lang="en-AU"/>
          </a:p>
        </p:txBody>
      </p:sp>
      <p:sp>
        <p:nvSpPr>
          <p:cNvPr id="3" name="Freeform 3"/>
          <p:cNvSpPr/>
          <p:nvPr/>
        </p:nvSpPr>
        <p:spPr>
          <a:xfrm>
            <a:off x="12369205" y="7668146"/>
            <a:ext cx="1447920" cy="1590154"/>
          </a:xfrm>
          <a:custGeom>
            <a:avLst/>
            <a:gdLst/>
            <a:ahLst/>
            <a:cxnLst/>
            <a:rect l="l" t="t" r="r" b="b"/>
            <a:pathLst>
              <a:path w="1447920" h="1590154">
                <a:moveTo>
                  <a:pt x="0" y="0"/>
                </a:moveTo>
                <a:lnTo>
                  <a:pt x="1447920" y="0"/>
                </a:lnTo>
                <a:lnTo>
                  <a:pt x="1447920" y="1590154"/>
                </a:lnTo>
                <a:lnTo>
                  <a:pt x="0" y="1590154"/>
                </a:lnTo>
                <a:lnTo>
                  <a:pt x="0" y="0"/>
                </a:lnTo>
                <a:close/>
              </a:path>
            </a:pathLst>
          </a:custGeom>
          <a:blipFill>
            <a:blip r:embed="rId3"/>
            <a:stretch>
              <a:fillRect r="-228917"/>
            </a:stretch>
          </a:blipFill>
        </p:spPr>
        <p:txBody>
          <a:bodyPr/>
          <a:lstStyle/>
          <a:p>
            <a:endParaRPr lang="en-AU"/>
          </a:p>
        </p:txBody>
      </p:sp>
      <p:sp>
        <p:nvSpPr>
          <p:cNvPr id="4" name="Freeform 4"/>
          <p:cNvSpPr/>
          <p:nvPr/>
        </p:nvSpPr>
        <p:spPr>
          <a:xfrm>
            <a:off x="1281494" y="2028841"/>
            <a:ext cx="7404992" cy="7635090"/>
          </a:xfrm>
          <a:custGeom>
            <a:avLst/>
            <a:gdLst/>
            <a:ahLst/>
            <a:cxnLst/>
            <a:rect l="l" t="t" r="r" b="b"/>
            <a:pathLst>
              <a:path w="7404992" h="7635090">
                <a:moveTo>
                  <a:pt x="0" y="0"/>
                </a:moveTo>
                <a:lnTo>
                  <a:pt x="7404991" y="0"/>
                </a:lnTo>
                <a:lnTo>
                  <a:pt x="7404991" y="7635090"/>
                </a:lnTo>
                <a:lnTo>
                  <a:pt x="0" y="7635090"/>
                </a:lnTo>
                <a:lnTo>
                  <a:pt x="0" y="0"/>
                </a:lnTo>
                <a:close/>
              </a:path>
            </a:pathLst>
          </a:custGeom>
          <a:blipFill>
            <a:blip r:embed="rId4"/>
            <a:stretch>
              <a:fillRect/>
            </a:stretch>
          </a:blipFill>
        </p:spPr>
        <p:txBody>
          <a:bodyPr/>
          <a:lstStyle/>
          <a:p>
            <a:endParaRPr lang="en-AU"/>
          </a:p>
        </p:txBody>
      </p:sp>
      <p:grpSp>
        <p:nvGrpSpPr>
          <p:cNvPr id="5" name="Group 5"/>
          <p:cNvGrpSpPr/>
          <p:nvPr/>
        </p:nvGrpSpPr>
        <p:grpSpPr>
          <a:xfrm>
            <a:off x="8515350" y="2192924"/>
            <a:ext cx="8743950" cy="5246370"/>
            <a:chOff x="0" y="0"/>
            <a:chExt cx="6350000" cy="3810000"/>
          </a:xfrm>
        </p:grpSpPr>
        <p:sp>
          <p:nvSpPr>
            <p:cNvPr id="6" name="Freeform 6"/>
            <p:cNvSpPr/>
            <p:nvPr/>
          </p:nvSpPr>
          <p:spPr>
            <a:xfrm>
              <a:off x="0" y="0"/>
              <a:ext cx="6350000" cy="3810000"/>
            </a:xfrm>
            <a:custGeom>
              <a:avLst/>
              <a:gdLst/>
              <a:ahLst/>
              <a:cxnLst/>
              <a:rect l="l" t="t" r="r" b="b"/>
              <a:pathLst>
                <a:path w="6350000" h="3810000">
                  <a:moveTo>
                    <a:pt x="0" y="1905000"/>
                  </a:moveTo>
                  <a:cubicBezTo>
                    <a:pt x="0" y="853440"/>
                    <a:pt x="853440" y="0"/>
                    <a:pt x="1905000" y="0"/>
                  </a:cubicBezTo>
                  <a:lnTo>
                    <a:pt x="4445000" y="0"/>
                  </a:lnTo>
                  <a:cubicBezTo>
                    <a:pt x="5496560" y="0"/>
                    <a:pt x="6350000" y="853440"/>
                    <a:pt x="6350000" y="1905000"/>
                  </a:cubicBezTo>
                  <a:cubicBezTo>
                    <a:pt x="6350000" y="2956560"/>
                    <a:pt x="5496560" y="3810000"/>
                    <a:pt x="4445000" y="3810000"/>
                  </a:cubicBezTo>
                  <a:lnTo>
                    <a:pt x="1905000" y="3810000"/>
                  </a:lnTo>
                  <a:cubicBezTo>
                    <a:pt x="853440" y="3810000"/>
                    <a:pt x="0" y="2956560"/>
                    <a:pt x="0" y="1905000"/>
                  </a:cubicBezTo>
                  <a:close/>
                </a:path>
              </a:pathLst>
            </a:custGeom>
            <a:solidFill>
              <a:srgbClr val="842F54"/>
            </a:solidFill>
            <a:ln w="12700">
              <a:solidFill>
                <a:srgbClr val="000000"/>
              </a:solidFill>
            </a:ln>
          </p:spPr>
          <p:txBody>
            <a:bodyPr/>
            <a:lstStyle/>
            <a:p>
              <a:endParaRPr lang="en-AU"/>
            </a:p>
          </p:txBody>
        </p:sp>
      </p:grpSp>
      <p:sp>
        <p:nvSpPr>
          <p:cNvPr id="7" name="TextBox 7"/>
          <p:cNvSpPr txBox="1"/>
          <p:nvPr/>
        </p:nvSpPr>
        <p:spPr>
          <a:xfrm>
            <a:off x="9447824" y="2307504"/>
            <a:ext cx="6879003" cy="6293491"/>
          </a:xfrm>
          <a:prstGeom prst="rect">
            <a:avLst/>
          </a:prstGeom>
        </p:spPr>
        <p:txBody>
          <a:bodyPr lIns="0" tIns="0" rIns="0" bIns="0" rtlCol="0" anchor="t">
            <a:spAutoFit/>
          </a:bodyPr>
          <a:lstStyle/>
          <a:p>
            <a:pPr algn="ctr">
              <a:lnSpc>
                <a:spcPts val="7249"/>
              </a:lnSpc>
            </a:pPr>
            <a:r>
              <a:rPr lang="en-US" sz="2899" b="1" dirty="0">
                <a:solidFill>
                  <a:srgbClr val="FFFFFF"/>
                </a:solidFill>
                <a:latin typeface="Roboto Bold"/>
                <a:ea typeface="Roboto Bold"/>
                <a:cs typeface="Roboto Bold"/>
                <a:sym typeface="Roboto Bold"/>
              </a:rPr>
              <a:t>As part of our </a:t>
            </a:r>
            <a:r>
              <a:rPr lang="en-US" sz="2899" b="1" i="1" dirty="0">
                <a:solidFill>
                  <a:srgbClr val="FFFFFF"/>
                </a:solidFill>
                <a:latin typeface="Roboto Bold Italics"/>
                <a:ea typeface="Roboto Bold Italics"/>
                <a:cs typeface="Roboto Bold Italics"/>
                <a:sym typeface="Roboto Bold Italics"/>
              </a:rPr>
              <a:t>Passport to Thrive</a:t>
            </a:r>
            <a:r>
              <a:rPr lang="en-US" sz="2899" b="1" dirty="0">
                <a:solidFill>
                  <a:srgbClr val="FFFFFF"/>
                </a:solidFill>
                <a:latin typeface="Roboto Bold"/>
                <a:ea typeface="Roboto Bold"/>
                <a:cs typeface="Roboto Bold"/>
                <a:sym typeface="Roboto Bold"/>
              </a:rPr>
              <a:t> strategic plan, we want to build an enhanced quality assurance model that extends trust, provides better feedback, and builds teacher capability.</a:t>
            </a:r>
          </a:p>
          <a:p>
            <a:pPr algn="ctr">
              <a:lnSpc>
                <a:spcPts val="7249"/>
              </a:lnSpc>
            </a:pPr>
            <a:endParaRPr lang="en-US" sz="2899" b="1" dirty="0">
              <a:solidFill>
                <a:srgbClr val="FFFFFF"/>
              </a:solidFill>
              <a:latin typeface="Roboto Bold"/>
              <a:ea typeface="Roboto Bold"/>
              <a:cs typeface="Roboto Bold"/>
              <a:sym typeface="Roboto Bold"/>
            </a:endParaRPr>
          </a:p>
          <a:p>
            <a:pPr algn="ctr">
              <a:lnSpc>
                <a:spcPts val="7249"/>
              </a:lnSpc>
            </a:pPr>
            <a:endParaRPr lang="en-US" sz="2899" b="1" dirty="0">
              <a:solidFill>
                <a:srgbClr val="FFFFFF"/>
              </a:solidFill>
              <a:latin typeface="Roboto Bold"/>
              <a:ea typeface="Roboto Bold"/>
              <a:cs typeface="Roboto Bold"/>
              <a:sym typeface="Roboto Bold"/>
            </a:endParaRPr>
          </a:p>
        </p:txBody>
      </p:sp>
      <p:sp>
        <p:nvSpPr>
          <p:cNvPr id="8" name="TextBox 8"/>
          <p:cNvSpPr txBox="1"/>
          <p:nvPr/>
        </p:nvSpPr>
        <p:spPr>
          <a:xfrm>
            <a:off x="1028700" y="942975"/>
            <a:ext cx="6775162" cy="721996"/>
          </a:xfrm>
          <a:prstGeom prst="rect">
            <a:avLst/>
          </a:prstGeom>
        </p:spPr>
        <p:txBody>
          <a:bodyPr lIns="0" tIns="0" rIns="0" bIns="0" rtlCol="0" anchor="t">
            <a:spAutoFit/>
          </a:bodyPr>
          <a:lstStyle/>
          <a:p>
            <a:pPr algn="l">
              <a:lnSpc>
                <a:spcPts val="5879"/>
              </a:lnSpc>
            </a:pPr>
            <a:r>
              <a:rPr lang="en-US" sz="4199" b="1" dirty="0">
                <a:solidFill>
                  <a:srgbClr val="84BD00"/>
                </a:solidFill>
                <a:latin typeface="Roboto Bold"/>
                <a:ea typeface="Roboto Bold"/>
                <a:cs typeface="Roboto Bold"/>
                <a:sym typeface="Roboto Bold"/>
              </a:rPr>
              <a:t>Front loaded moderation</a:t>
            </a:r>
          </a:p>
        </p:txBody>
      </p:sp>
      <p:sp>
        <p:nvSpPr>
          <p:cNvPr id="9" name="AutoShape 9"/>
          <p:cNvSpPr/>
          <p:nvPr/>
        </p:nvSpPr>
        <p:spPr>
          <a:xfrm flipV="1">
            <a:off x="6726595" y="4124348"/>
            <a:ext cx="1874480" cy="0"/>
          </a:xfrm>
          <a:prstGeom prst="line">
            <a:avLst/>
          </a:prstGeom>
          <a:ln w="76200" cap="rnd">
            <a:solidFill>
              <a:srgbClr val="913C55"/>
            </a:solidFill>
            <a:prstDash val="solid"/>
            <a:headEnd type="none" w="sm" len="sm"/>
            <a:tailEnd type="arrow" w="med" len="sm"/>
          </a:ln>
        </p:spPr>
        <p:txBody>
          <a:bodyPr/>
          <a:lstStyle/>
          <a:p>
            <a:endParaRPr lang="en-A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3817125" y="7574503"/>
            <a:ext cx="3442175" cy="1683797"/>
          </a:xfrm>
          <a:custGeom>
            <a:avLst/>
            <a:gdLst/>
            <a:ahLst/>
            <a:cxnLst/>
            <a:rect l="l" t="t" r="r" b="b"/>
            <a:pathLst>
              <a:path w="3442175" h="1683797">
                <a:moveTo>
                  <a:pt x="0" y="0"/>
                </a:moveTo>
                <a:lnTo>
                  <a:pt x="3442175" y="0"/>
                </a:lnTo>
                <a:lnTo>
                  <a:pt x="3442175" y="1683797"/>
                </a:lnTo>
                <a:lnTo>
                  <a:pt x="0" y="1683797"/>
                </a:lnTo>
                <a:lnTo>
                  <a:pt x="0" y="0"/>
                </a:lnTo>
                <a:close/>
              </a:path>
            </a:pathLst>
          </a:custGeom>
          <a:blipFill>
            <a:blip r:embed="rId2"/>
            <a:stretch>
              <a:fillRect/>
            </a:stretch>
          </a:blipFill>
        </p:spPr>
        <p:txBody>
          <a:bodyPr/>
          <a:lstStyle/>
          <a:p>
            <a:endParaRPr lang="en-AU"/>
          </a:p>
        </p:txBody>
      </p:sp>
      <p:sp>
        <p:nvSpPr>
          <p:cNvPr id="3" name="Freeform 3"/>
          <p:cNvSpPr/>
          <p:nvPr/>
        </p:nvSpPr>
        <p:spPr>
          <a:xfrm>
            <a:off x="12369205" y="7668146"/>
            <a:ext cx="1447920" cy="1590154"/>
          </a:xfrm>
          <a:custGeom>
            <a:avLst/>
            <a:gdLst/>
            <a:ahLst/>
            <a:cxnLst/>
            <a:rect l="l" t="t" r="r" b="b"/>
            <a:pathLst>
              <a:path w="1447920" h="1590154">
                <a:moveTo>
                  <a:pt x="0" y="0"/>
                </a:moveTo>
                <a:lnTo>
                  <a:pt x="1447920" y="0"/>
                </a:lnTo>
                <a:lnTo>
                  <a:pt x="1447920" y="1590154"/>
                </a:lnTo>
                <a:lnTo>
                  <a:pt x="0" y="1590154"/>
                </a:lnTo>
                <a:lnTo>
                  <a:pt x="0" y="0"/>
                </a:lnTo>
                <a:close/>
              </a:path>
            </a:pathLst>
          </a:custGeom>
          <a:blipFill>
            <a:blip r:embed="rId3"/>
            <a:stretch>
              <a:fillRect r="-228917"/>
            </a:stretch>
          </a:blipFill>
        </p:spPr>
        <p:txBody>
          <a:bodyPr/>
          <a:lstStyle/>
          <a:p>
            <a:endParaRPr lang="en-AU"/>
          </a:p>
        </p:txBody>
      </p:sp>
      <p:sp>
        <p:nvSpPr>
          <p:cNvPr id="4" name="TextBox 4"/>
          <p:cNvSpPr txBox="1"/>
          <p:nvPr/>
        </p:nvSpPr>
        <p:spPr>
          <a:xfrm>
            <a:off x="1028700" y="942975"/>
            <a:ext cx="6775162" cy="721996"/>
          </a:xfrm>
          <a:prstGeom prst="rect">
            <a:avLst/>
          </a:prstGeom>
        </p:spPr>
        <p:txBody>
          <a:bodyPr lIns="0" tIns="0" rIns="0" bIns="0" rtlCol="0" anchor="t">
            <a:spAutoFit/>
          </a:bodyPr>
          <a:lstStyle/>
          <a:p>
            <a:pPr algn="l">
              <a:lnSpc>
                <a:spcPts val="5879"/>
              </a:lnSpc>
            </a:pPr>
            <a:r>
              <a:rPr lang="en-US" sz="4199" b="1">
                <a:solidFill>
                  <a:srgbClr val="84BD00"/>
                </a:solidFill>
                <a:latin typeface="Roboto Bold"/>
                <a:ea typeface="Roboto Bold"/>
                <a:cs typeface="Roboto Bold"/>
                <a:sym typeface="Roboto Bold"/>
              </a:rPr>
              <a:t>Front loaded moderation</a:t>
            </a:r>
          </a:p>
        </p:txBody>
      </p:sp>
      <p:grpSp>
        <p:nvGrpSpPr>
          <p:cNvPr id="5" name="Group 5"/>
          <p:cNvGrpSpPr/>
          <p:nvPr/>
        </p:nvGrpSpPr>
        <p:grpSpPr>
          <a:xfrm>
            <a:off x="1341943" y="2120432"/>
            <a:ext cx="6775162" cy="2350051"/>
            <a:chOff x="0" y="0"/>
            <a:chExt cx="7218646" cy="2503880"/>
          </a:xfrm>
        </p:grpSpPr>
        <p:sp>
          <p:nvSpPr>
            <p:cNvPr id="6" name="Freeform 6"/>
            <p:cNvSpPr/>
            <p:nvPr/>
          </p:nvSpPr>
          <p:spPr>
            <a:xfrm>
              <a:off x="-23012" y="0"/>
              <a:ext cx="7281397" cy="2503880"/>
            </a:xfrm>
            <a:custGeom>
              <a:avLst/>
              <a:gdLst/>
              <a:ahLst/>
              <a:cxnLst/>
              <a:rect l="l" t="t" r="r" b="b"/>
              <a:pathLst>
                <a:path w="7281397" h="2503880">
                  <a:moveTo>
                    <a:pt x="4216080" y="2503880"/>
                  </a:moveTo>
                  <a:cubicBezTo>
                    <a:pt x="3734785" y="2495637"/>
                    <a:pt x="3253490" y="2487399"/>
                    <a:pt x="2772176" y="2479161"/>
                  </a:cubicBezTo>
                  <a:cubicBezTo>
                    <a:pt x="2355088" y="2477634"/>
                    <a:pt x="1937981" y="2476102"/>
                    <a:pt x="1520892" y="2474574"/>
                  </a:cubicBezTo>
                  <a:cubicBezTo>
                    <a:pt x="1275166" y="2467323"/>
                    <a:pt x="765776" y="2441808"/>
                    <a:pt x="418172" y="2330296"/>
                  </a:cubicBezTo>
                  <a:cubicBezTo>
                    <a:pt x="121825" y="2235228"/>
                    <a:pt x="84969" y="2123175"/>
                    <a:pt x="62914" y="2031963"/>
                  </a:cubicBezTo>
                  <a:cubicBezTo>
                    <a:pt x="20497" y="1852120"/>
                    <a:pt x="0" y="1574109"/>
                    <a:pt x="92333" y="1206750"/>
                  </a:cubicBezTo>
                  <a:cubicBezTo>
                    <a:pt x="114951" y="1096694"/>
                    <a:pt x="196823" y="713541"/>
                    <a:pt x="346874" y="322374"/>
                  </a:cubicBezTo>
                  <a:cubicBezTo>
                    <a:pt x="374516" y="250333"/>
                    <a:pt x="430379" y="121548"/>
                    <a:pt x="773902" y="53483"/>
                  </a:cubicBezTo>
                  <a:cubicBezTo>
                    <a:pt x="992386" y="10191"/>
                    <a:pt x="1237586" y="9219"/>
                    <a:pt x="1348823" y="8769"/>
                  </a:cubicBezTo>
                  <a:cubicBezTo>
                    <a:pt x="2016915" y="6064"/>
                    <a:pt x="3052763" y="1087"/>
                    <a:pt x="4354758" y="0"/>
                  </a:cubicBezTo>
                  <a:cubicBezTo>
                    <a:pt x="4790311" y="8794"/>
                    <a:pt x="5225863" y="17582"/>
                    <a:pt x="5661398" y="26376"/>
                  </a:cubicBezTo>
                  <a:cubicBezTo>
                    <a:pt x="5906761" y="24583"/>
                    <a:pt x="6424802" y="31073"/>
                    <a:pt x="6798307" y="129586"/>
                  </a:cubicBezTo>
                  <a:cubicBezTo>
                    <a:pt x="7167222" y="226887"/>
                    <a:pt x="7206472" y="364199"/>
                    <a:pt x="7224174" y="463683"/>
                  </a:cubicBezTo>
                  <a:cubicBezTo>
                    <a:pt x="7281397" y="880800"/>
                    <a:pt x="7118686" y="1333737"/>
                    <a:pt x="7011077" y="1564339"/>
                  </a:cubicBezTo>
                  <a:cubicBezTo>
                    <a:pt x="6863039" y="1752015"/>
                    <a:pt x="6719572" y="1928408"/>
                    <a:pt x="6566946" y="2115883"/>
                  </a:cubicBezTo>
                  <a:cubicBezTo>
                    <a:pt x="6502050" y="2195602"/>
                    <a:pt x="6428811" y="2280458"/>
                    <a:pt x="6168811" y="2349881"/>
                  </a:cubicBezTo>
                  <a:cubicBezTo>
                    <a:pt x="5955877" y="2406734"/>
                    <a:pt x="5716263" y="2426920"/>
                    <a:pt x="5363708" y="2455425"/>
                  </a:cubicBezTo>
                  <a:cubicBezTo>
                    <a:pt x="5101459" y="2476632"/>
                    <a:pt x="4710434" y="2500755"/>
                    <a:pt x="4216080" y="2503880"/>
                  </a:cubicBezTo>
                  <a:close/>
                </a:path>
              </a:pathLst>
            </a:custGeom>
            <a:solidFill>
              <a:srgbClr val="842F54"/>
            </a:solidFill>
            <a:ln w="12700">
              <a:solidFill>
                <a:srgbClr val="000000"/>
              </a:solidFill>
            </a:ln>
          </p:spPr>
          <p:txBody>
            <a:bodyPr/>
            <a:lstStyle/>
            <a:p>
              <a:endParaRPr lang="en-AU"/>
            </a:p>
          </p:txBody>
        </p:sp>
      </p:grpSp>
      <p:sp>
        <p:nvSpPr>
          <p:cNvPr id="7" name="TextBox 7"/>
          <p:cNvSpPr txBox="1"/>
          <p:nvPr/>
        </p:nvSpPr>
        <p:spPr>
          <a:xfrm>
            <a:off x="1579032" y="2438453"/>
            <a:ext cx="5996184" cy="1819910"/>
          </a:xfrm>
          <a:prstGeom prst="rect">
            <a:avLst/>
          </a:prstGeom>
        </p:spPr>
        <p:txBody>
          <a:bodyPr lIns="0" tIns="0" rIns="0" bIns="0" rtlCol="0" anchor="t">
            <a:spAutoFit/>
          </a:bodyPr>
          <a:lstStyle/>
          <a:p>
            <a:pPr algn="ctr">
              <a:lnSpc>
                <a:spcPts val="3640"/>
              </a:lnSpc>
              <a:spcBef>
                <a:spcPct val="0"/>
              </a:spcBef>
            </a:pPr>
            <a:r>
              <a:rPr lang="en-US" sz="2600">
                <a:solidFill>
                  <a:srgbClr val="FFFFFF"/>
                </a:solidFill>
                <a:latin typeface="Roboto"/>
                <a:ea typeface="Roboto"/>
                <a:cs typeface="Roboto"/>
                <a:sym typeface="Roboto"/>
              </a:rPr>
              <a:t>improves efficiency by providing teachers with timely support and actionable feedback earlier in the teaching period</a:t>
            </a:r>
          </a:p>
        </p:txBody>
      </p:sp>
      <p:grpSp>
        <p:nvGrpSpPr>
          <p:cNvPr id="8" name="Group 8"/>
          <p:cNvGrpSpPr/>
          <p:nvPr/>
        </p:nvGrpSpPr>
        <p:grpSpPr>
          <a:xfrm rot="5400000">
            <a:off x="12971159" y="1736829"/>
            <a:ext cx="4306623" cy="4651907"/>
            <a:chOff x="0" y="0"/>
            <a:chExt cx="4512265" cy="4874036"/>
          </a:xfrm>
        </p:grpSpPr>
        <p:sp>
          <p:nvSpPr>
            <p:cNvPr id="9" name="Freeform 9"/>
            <p:cNvSpPr/>
            <p:nvPr/>
          </p:nvSpPr>
          <p:spPr>
            <a:xfrm>
              <a:off x="-23012" y="0"/>
              <a:ext cx="4575016" cy="4874036"/>
            </a:xfrm>
            <a:custGeom>
              <a:avLst/>
              <a:gdLst/>
              <a:ahLst/>
              <a:cxnLst/>
              <a:rect l="l" t="t" r="r" b="b"/>
              <a:pathLst>
                <a:path w="4575016" h="4874036">
                  <a:moveTo>
                    <a:pt x="2644034" y="4874036"/>
                  </a:moveTo>
                  <a:cubicBezTo>
                    <a:pt x="2343184" y="4857991"/>
                    <a:pt x="2042334" y="4841956"/>
                    <a:pt x="1741472" y="4825920"/>
                  </a:cubicBezTo>
                  <a:cubicBezTo>
                    <a:pt x="1480757" y="4822947"/>
                    <a:pt x="1220030" y="4819964"/>
                    <a:pt x="959314" y="4816990"/>
                  </a:cubicBezTo>
                  <a:cubicBezTo>
                    <a:pt x="805715" y="4802875"/>
                    <a:pt x="487303" y="4753209"/>
                    <a:pt x="270021" y="4536139"/>
                  </a:cubicBezTo>
                  <a:cubicBezTo>
                    <a:pt x="84778" y="4351081"/>
                    <a:pt x="61741" y="4132959"/>
                    <a:pt x="47954" y="3955407"/>
                  </a:cubicBezTo>
                  <a:cubicBezTo>
                    <a:pt x="20497" y="3605325"/>
                    <a:pt x="0" y="3064151"/>
                    <a:pt x="66344" y="2349052"/>
                  </a:cubicBezTo>
                  <a:cubicBezTo>
                    <a:pt x="80481" y="2134818"/>
                    <a:pt x="131659" y="1388974"/>
                    <a:pt x="225453" y="627532"/>
                  </a:cubicBezTo>
                  <a:cubicBezTo>
                    <a:pt x="242731" y="487296"/>
                    <a:pt x="277651" y="236605"/>
                    <a:pt x="492382" y="104109"/>
                  </a:cubicBezTo>
                  <a:cubicBezTo>
                    <a:pt x="628953" y="19837"/>
                    <a:pt x="782223" y="17946"/>
                    <a:pt x="851756" y="17069"/>
                  </a:cubicBezTo>
                  <a:cubicBezTo>
                    <a:pt x="1269370" y="11805"/>
                    <a:pt x="1916862" y="2115"/>
                    <a:pt x="2730720" y="0"/>
                  </a:cubicBezTo>
                  <a:cubicBezTo>
                    <a:pt x="3002977" y="17118"/>
                    <a:pt x="3275234" y="34225"/>
                    <a:pt x="3547480" y="51343"/>
                  </a:cubicBezTo>
                  <a:cubicBezTo>
                    <a:pt x="3700853" y="47853"/>
                    <a:pt x="4024673" y="60487"/>
                    <a:pt x="4258145" y="252251"/>
                  </a:cubicBezTo>
                  <a:cubicBezTo>
                    <a:pt x="4488748" y="441656"/>
                    <a:pt x="4513282" y="708948"/>
                    <a:pt x="4524348" y="902603"/>
                  </a:cubicBezTo>
                  <a:cubicBezTo>
                    <a:pt x="4575016" y="1714559"/>
                    <a:pt x="4458409" y="2596243"/>
                    <a:pt x="4391144" y="3045132"/>
                  </a:cubicBezTo>
                  <a:cubicBezTo>
                    <a:pt x="4298608" y="3410460"/>
                    <a:pt x="4208929" y="3753827"/>
                    <a:pt x="4113524" y="4118765"/>
                  </a:cubicBezTo>
                  <a:cubicBezTo>
                    <a:pt x="4072959" y="4273945"/>
                    <a:pt x="4027178" y="4439126"/>
                    <a:pt x="3864657" y="4574263"/>
                  </a:cubicBezTo>
                  <a:cubicBezTo>
                    <a:pt x="3731555" y="4684933"/>
                    <a:pt x="3581776" y="4724228"/>
                    <a:pt x="3361399" y="4779714"/>
                  </a:cubicBezTo>
                  <a:cubicBezTo>
                    <a:pt x="3197471" y="4820997"/>
                    <a:pt x="2953047" y="4867954"/>
                    <a:pt x="2644034" y="4874036"/>
                  </a:cubicBezTo>
                  <a:close/>
                </a:path>
              </a:pathLst>
            </a:custGeom>
            <a:solidFill>
              <a:srgbClr val="842F54"/>
            </a:solidFill>
            <a:ln w="12700">
              <a:solidFill>
                <a:srgbClr val="000000"/>
              </a:solidFill>
            </a:ln>
          </p:spPr>
          <p:txBody>
            <a:bodyPr/>
            <a:lstStyle/>
            <a:p>
              <a:endParaRPr lang="en-AU"/>
            </a:p>
          </p:txBody>
        </p:sp>
      </p:grpSp>
      <p:sp>
        <p:nvSpPr>
          <p:cNvPr id="10" name="TextBox 10"/>
          <p:cNvSpPr txBox="1"/>
          <p:nvPr/>
        </p:nvSpPr>
        <p:spPr>
          <a:xfrm>
            <a:off x="13011124" y="2438453"/>
            <a:ext cx="3957362" cy="3191510"/>
          </a:xfrm>
          <a:prstGeom prst="rect">
            <a:avLst/>
          </a:prstGeom>
        </p:spPr>
        <p:txBody>
          <a:bodyPr lIns="0" tIns="0" rIns="0" bIns="0" rtlCol="0" anchor="t">
            <a:spAutoFit/>
          </a:bodyPr>
          <a:lstStyle/>
          <a:p>
            <a:pPr algn="ctr">
              <a:lnSpc>
                <a:spcPts val="3640"/>
              </a:lnSpc>
              <a:spcBef>
                <a:spcPct val="0"/>
              </a:spcBef>
            </a:pPr>
            <a:r>
              <a:rPr lang="en-US" sz="2600">
                <a:solidFill>
                  <a:srgbClr val="FFFFFF"/>
                </a:solidFill>
                <a:latin typeface="Roboto"/>
                <a:ea typeface="Roboto"/>
                <a:cs typeface="Roboto"/>
                <a:sym typeface="Roboto"/>
              </a:rPr>
              <a:t>provides opportunity to clarify the Natural Evidence of Learning in samples of student work that is less tangible and less formal than things like essays and test results</a:t>
            </a:r>
          </a:p>
        </p:txBody>
      </p:sp>
      <p:grpSp>
        <p:nvGrpSpPr>
          <p:cNvPr id="11" name="Group 11"/>
          <p:cNvGrpSpPr/>
          <p:nvPr/>
        </p:nvGrpSpPr>
        <p:grpSpPr>
          <a:xfrm rot="5400000">
            <a:off x="7638141" y="3094075"/>
            <a:ext cx="5547714" cy="3600427"/>
            <a:chOff x="0" y="0"/>
            <a:chExt cx="5811080" cy="3771350"/>
          </a:xfrm>
        </p:grpSpPr>
        <p:sp>
          <p:nvSpPr>
            <p:cNvPr id="12" name="Freeform 12"/>
            <p:cNvSpPr/>
            <p:nvPr/>
          </p:nvSpPr>
          <p:spPr>
            <a:xfrm>
              <a:off x="-23012" y="0"/>
              <a:ext cx="5873831" cy="3771350"/>
            </a:xfrm>
            <a:custGeom>
              <a:avLst/>
              <a:gdLst/>
              <a:ahLst/>
              <a:cxnLst/>
              <a:rect l="l" t="t" r="r" b="b"/>
              <a:pathLst>
                <a:path w="5873831" h="3771350">
                  <a:moveTo>
                    <a:pt x="3398472" y="3771350"/>
                  </a:moveTo>
                  <a:cubicBezTo>
                    <a:pt x="3011025" y="3758935"/>
                    <a:pt x="2623578" y="3746527"/>
                    <a:pt x="2236116" y="3734119"/>
                  </a:cubicBezTo>
                  <a:cubicBezTo>
                    <a:pt x="1900356" y="3731819"/>
                    <a:pt x="1564581" y="3729511"/>
                    <a:pt x="1228820" y="3727210"/>
                  </a:cubicBezTo>
                  <a:cubicBezTo>
                    <a:pt x="1031009" y="3716289"/>
                    <a:pt x="620945" y="3677858"/>
                    <a:pt x="341120" y="3509898"/>
                  </a:cubicBezTo>
                  <a:cubicBezTo>
                    <a:pt x="102557" y="3366707"/>
                    <a:pt x="72888" y="3197931"/>
                    <a:pt x="55134" y="3060549"/>
                  </a:cubicBezTo>
                  <a:cubicBezTo>
                    <a:pt x="20497" y="2789668"/>
                    <a:pt x="0" y="2370927"/>
                    <a:pt x="78816" y="1817610"/>
                  </a:cubicBezTo>
                  <a:cubicBezTo>
                    <a:pt x="97024" y="1651844"/>
                    <a:pt x="162932" y="1074737"/>
                    <a:pt x="283724" y="485561"/>
                  </a:cubicBezTo>
                  <a:cubicBezTo>
                    <a:pt x="305976" y="377052"/>
                    <a:pt x="350946" y="183076"/>
                    <a:pt x="627486" y="80556"/>
                  </a:cubicBezTo>
                  <a:cubicBezTo>
                    <a:pt x="803367" y="15349"/>
                    <a:pt x="1000756" y="13886"/>
                    <a:pt x="1090302" y="13207"/>
                  </a:cubicBezTo>
                  <a:cubicBezTo>
                    <a:pt x="1628123" y="9134"/>
                    <a:pt x="2461991" y="1637"/>
                    <a:pt x="3510110" y="0"/>
                  </a:cubicBezTo>
                  <a:cubicBezTo>
                    <a:pt x="3860734" y="13245"/>
                    <a:pt x="4211358" y="26482"/>
                    <a:pt x="4561967" y="39727"/>
                  </a:cubicBezTo>
                  <a:cubicBezTo>
                    <a:pt x="4759487" y="37027"/>
                    <a:pt x="5176515" y="46802"/>
                    <a:pt x="5477190" y="195182"/>
                  </a:cubicBezTo>
                  <a:cubicBezTo>
                    <a:pt x="5774171" y="341737"/>
                    <a:pt x="5805767" y="548558"/>
                    <a:pt x="5820017" y="698401"/>
                  </a:cubicBezTo>
                  <a:cubicBezTo>
                    <a:pt x="5873831" y="1326663"/>
                    <a:pt x="5735099" y="2008878"/>
                    <a:pt x="5648472" y="2356211"/>
                  </a:cubicBezTo>
                  <a:cubicBezTo>
                    <a:pt x="5529301" y="2638889"/>
                    <a:pt x="5413808" y="2904573"/>
                    <a:pt x="5290942" y="3186949"/>
                  </a:cubicBezTo>
                  <a:cubicBezTo>
                    <a:pt x="5238700" y="3307021"/>
                    <a:pt x="5179742" y="3434833"/>
                    <a:pt x="4970440" y="3539397"/>
                  </a:cubicBezTo>
                  <a:cubicBezTo>
                    <a:pt x="4799026" y="3625030"/>
                    <a:pt x="4606135" y="3655434"/>
                    <a:pt x="4322324" y="3698367"/>
                  </a:cubicBezTo>
                  <a:cubicBezTo>
                    <a:pt x="4111211" y="3730310"/>
                    <a:pt x="3796432" y="3766644"/>
                    <a:pt x="3398472" y="3771350"/>
                  </a:cubicBezTo>
                  <a:close/>
                </a:path>
              </a:pathLst>
            </a:custGeom>
            <a:solidFill>
              <a:srgbClr val="842F54"/>
            </a:solidFill>
            <a:ln w="12700">
              <a:solidFill>
                <a:srgbClr val="000000"/>
              </a:solidFill>
            </a:ln>
          </p:spPr>
          <p:txBody>
            <a:bodyPr/>
            <a:lstStyle/>
            <a:p>
              <a:endParaRPr lang="en-AU"/>
            </a:p>
          </p:txBody>
        </p:sp>
      </p:grpSp>
      <p:sp>
        <p:nvSpPr>
          <p:cNvPr id="13" name="TextBox 13"/>
          <p:cNvSpPr txBox="1"/>
          <p:nvPr/>
        </p:nvSpPr>
        <p:spPr>
          <a:xfrm>
            <a:off x="9102965" y="2438453"/>
            <a:ext cx="2618066" cy="4563110"/>
          </a:xfrm>
          <a:prstGeom prst="rect">
            <a:avLst/>
          </a:prstGeom>
        </p:spPr>
        <p:txBody>
          <a:bodyPr lIns="0" tIns="0" rIns="0" bIns="0" rtlCol="0" anchor="t">
            <a:spAutoFit/>
          </a:bodyPr>
          <a:lstStyle/>
          <a:p>
            <a:pPr algn="ctr">
              <a:lnSpc>
                <a:spcPts val="3640"/>
              </a:lnSpc>
              <a:spcBef>
                <a:spcPct val="0"/>
              </a:spcBef>
            </a:pPr>
            <a:r>
              <a:rPr lang="en-US" sz="2600">
                <a:solidFill>
                  <a:srgbClr val="FFFFFF"/>
                </a:solidFill>
                <a:latin typeface="Roboto"/>
                <a:ea typeface="Roboto"/>
                <a:cs typeface="Roboto"/>
                <a:sym typeface="Roboto"/>
              </a:rPr>
              <a:t>empowers teachers to assess a wider range of evidence of learning to more formally recognise the range of capabilities that students develop</a:t>
            </a:r>
          </a:p>
        </p:txBody>
      </p:sp>
      <p:grpSp>
        <p:nvGrpSpPr>
          <p:cNvPr id="14" name="Group 14"/>
          <p:cNvGrpSpPr/>
          <p:nvPr/>
        </p:nvGrpSpPr>
        <p:grpSpPr>
          <a:xfrm rot="-10800000">
            <a:off x="1189543" y="5318095"/>
            <a:ext cx="6775162" cy="2350051"/>
            <a:chOff x="0" y="0"/>
            <a:chExt cx="7218646" cy="2503880"/>
          </a:xfrm>
        </p:grpSpPr>
        <p:sp>
          <p:nvSpPr>
            <p:cNvPr id="15" name="Freeform 15"/>
            <p:cNvSpPr/>
            <p:nvPr/>
          </p:nvSpPr>
          <p:spPr>
            <a:xfrm>
              <a:off x="-23012" y="0"/>
              <a:ext cx="7281397" cy="2503880"/>
            </a:xfrm>
            <a:custGeom>
              <a:avLst/>
              <a:gdLst/>
              <a:ahLst/>
              <a:cxnLst/>
              <a:rect l="l" t="t" r="r" b="b"/>
              <a:pathLst>
                <a:path w="7281397" h="2503880">
                  <a:moveTo>
                    <a:pt x="4216080" y="2503880"/>
                  </a:moveTo>
                  <a:cubicBezTo>
                    <a:pt x="3734785" y="2495637"/>
                    <a:pt x="3253490" y="2487399"/>
                    <a:pt x="2772176" y="2479161"/>
                  </a:cubicBezTo>
                  <a:cubicBezTo>
                    <a:pt x="2355088" y="2477634"/>
                    <a:pt x="1937981" y="2476102"/>
                    <a:pt x="1520892" y="2474574"/>
                  </a:cubicBezTo>
                  <a:cubicBezTo>
                    <a:pt x="1275166" y="2467323"/>
                    <a:pt x="765776" y="2441808"/>
                    <a:pt x="418172" y="2330296"/>
                  </a:cubicBezTo>
                  <a:cubicBezTo>
                    <a:pt x="121825" y="2235228"/>
                    <a:pt x="84969" y="2123175"/>
                    <a:pt x="62914" y="2031963"/>
                  </a:cubicBezTo>
                  <a:cubicBezTo>
                    <a:pt x="20497" y="1852120"/>
                    <a:pt x="0" y="1574109"/>
                    <a:pt x="92333" y="1206750"/>
                  </a:cubicBezTo>
                  <a:cubicBezTo>
                    <a:pt x="114951" y="1096694"/>
                    <a:pt x="196823" y="713541"/>
                    <a:pt x="346874" y="322374"/>
                  </a:cubicBezTo>
                  <a:cubicBezTo>
                    <a:pt x="374516" y="250333"/>
                    <a:pt x="430379" y="121548"/>
                    <a:pt x="773902" y="53483"/>
                  </a:cubicBezTo>
                  <a:cubicBezTo>
                    <a:pt x="992386" y="10191"/>
                    <a:pt x="1237586" y="9219"/>
                    <a:pt x="1348823" y="8769"/>
                  </a:cubicBezTo>
                  <a:cubicBezTo>
                    <a:pt x="2016915" y="6064"/>
                    <a:pt x="3052763" y="1087"/>
                    <a:pt x="4354758" y="0"/>
                  </a:cubicBezTo>
                  <a:cubicBezTo>
                    <a:pt x="4790311" y="8794"/>
                    <a:pt x="5225863" y="17582"/>
                    <a:pt x="5661398" y="26376"/>
                  </a:cubicBezTo>
                  <a:cubicBezTo>
                    <a:pt x="5906761" y="24583"/>
                    <a:pt x="6424802" y="31073"/>
                    <a:pt x="6798307" y="129586"/>
                  </a:cubicBezTo>
                  <a:cubicBezTo>
                    <a:pt x="7167222" y="226887"/>
                    <a:pt x="7206472" y="364199"/>
                    <a:pt x="7224174" y="463683"/>
                  </a:cubicBezTo>
                  <a:cubicBezTo>
                    <a:pt x="7281397" y="880800"/>
                    <a:pt x="7118686" y="1333737"/>
                    <a:pt x="7011077" y="1564339"/>
                  </a:cubicBezTo>
                  <a:cubicBezTo>
                    <a:pt x="6863039" y="1752015"/>
                    <a:pt x="6719572" y="1928408"/>
                    <a:pt x="6566946" y="2115883"/>
                  </a:cubicBezTo>
                  <a:cubicBezTo>
                    <a:pt x="6502050" y="2195602"/>
                    <a:pt x="6428811" y="2280458"/>
                    <a:pt x="6168811" y="2349881"/>
                  </a:cubicBezTo>
                  <a:cubicBezTo>
                    <a:pt x="5955877" y="2406734"/>
                    <a:pt x="5716263" y="2426920"/>
                    <a:pt x="5363708" y="2455425"/>
                  </a:cubicBezTo>
                  <a:cubicBezTo>
                    <a:pt x="5101459" y="2476632"/>
                    <a:pt x="4710434" y="2500755"/>
                    <a:pt x="4216080" y="2503880"/>
                  </a:cubicBezTo>
                  <a:close/>
                </a:path>
              </a:pathLst>
            </a:custGeom>
            <a:solidFill>
              <a:srgbClr val="842F54"/>
            </a:solidFill>
            <a:ln w="12700">
              <a:solidFill>
                <a:srgbClr val="000000"/>
              </a:solidFill>
            </a:ln>
          </p:spPr>
          <p:txBody>
            <a:bodyPr/>
            <a:lstStyle/>
            <a:p>
              <a:endParaRPr lang="en-AU"/>
            </a:p>
          </p:txBody>
        </p:sp>
      </p:grpSp>
      <p:sp>
        <p:nvSpPr>
          <p:cNvPr id="16" name="TextBox 16"/>
          <p:cNvSpPr txBox="1"/>
          <p:nvPr/>
        </p:nvSpPr>
        <p:spPr>
          <a:xfrm>
            <a:off x="2027645" y="5554591"/>
            <a:ext cx="5403758" cy="1819910"/>
          </a:xfrm>
          <a:prstGeom prst="rect">
            <a:avLst/>
          </a:prstGeom>
        </p:spPr>
        <p:txBody>
          <a:bodyPr lIns="0" tIns="0" rIns="0" bIns="0" rtlCol="0" anchor="t">
            <a:spAutoFit/>
          </a:bodyPr>
          <a:lstStyle/>
          <a:p>
            <a:pPr algn="ctr">
              <a:lnSpc>
                <a:spcPts val="3640"/>
              </a:lnSpc>
              <a:spcBef>
                <a:spcPct val="0"/>
              </a:spcBef>
            </a:pPr>
            <a:r>
              <a:rPr lang="en-US" sz="2600">
                <a:solidFill>
                  <a:srgbClr val="FFFFFF"/>
                </a:solidFill>
                <a:latin typeface="Roboto"/>
                <a:ea typeface="Roboto"/>
                <a:cs typeface="Roboto"/>
                <a:sym typeface="Roboto"/>
              </a:rPr>
              <a:t>builds teacher confidence and capability while ensuring that the existing high level of integrity of assessment is maintained</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reeform 2"/>
          <p:cNvSpPr/>
          <p:nvPr/>
        </p:nvSpPr>
        <p:spPr>
          <a:xfrm>
            <a:off x="13817125" y="7574503"/>
            <a:ext cx="3442175" cy="1683797"/>
          </a:xfrm>
          <a:custGeom>
            <a:avLst/>
            <a:gdLst/>
            <a:ahLst/>
            <a:cxnLst/>
            <a:rect l="l" t="t" r="r" b="b"/>
            <a:pathLst>
              <a:path w="3442175" h="1683797">
                <a:moveTo>
                  <a:pt x="0" y="0"/>
                </a:moveTo>
                <a:lnTo>
                  <a:pt x="3442175" y="0"/>
                </a:lnTo>
                <a:lnTo>
                  <a:pt x="3442175" y="1683797"/>
                </a:lnTo>
                <a:lnTo>
                  <a:pt x="0" y="1683797"/>
                </a:lnTo>
                <a:lnTo>
                  <a:pt x="0" y="0"/>
                </a:lnTo>
                <a:close/>
              </a:path>
            </a:pathLst>
          </a:custGeom>
          <a:blipFill>
            <a:blip r:embed="rId2"/>
            <a:stretch>
              <a:fillRect/>
            </a:stretch>
          </a:blipFill>
        </p:spPr>
        <p:txBody>
          <a:bodyPr/>
          <a:lstStyle/>
          <a:p>
            <a:endParaRPr lang="en-AU"/>
          </a:p>
        </p:txBody>
      </p:sp>
      <p:sp>
        <p:nvSpPr>
          <p:cNvPr id="3" name="Freeform 3"/>
          <p:cNvSpPr/>
          <p:nvPr/>
        </p:nvSpPr>
        <p:spPr>
          <a:xfrm>
            <a:off x="12369205" y="7668146"/>
            <a:ext cx="1447920" cy="1590154"/>
          </a:xfrm>
          <a:custGeom>
            <a:avLst/>
            <a:gdLst/>
            <a:ahLst/>
            <a:cxnLst/>
            <a:rect l="l" t="t" r="r" b="b"/>
            <a:pathLst>
              <a:path w="1447920" h="1590154">
                <a:moveTo>
                  <a:pt x="0" y="0"/>
                </a:moveTo>
                <a:lnTo>
                  <a:pt x="1447920" y="0"/>
                </a:lnTo>
                <a:lnTo>
                  <a:pt x="1447920" y="1590154"/>
                </a:lnTo>
                <a:lnTo>
                  <a:pt x="0" y="1590154"/>
                </a:lnTo>
                <a:lnTo>
                  <a:pt x="0" y="0"/>
                </a:lnTo>
                <a:close/>
              </a:path>
            </a:pathLst>
          </a:custGeom>
          <a:blipFill>
            <a:blip r:embed="rId3"/>
            <a:stretch>
              <a:fillRect r="-228917"/>
            </a:stretch>
          </a:blipFill>
        </p:spPr>
        <p:txBody>
          <a:bodyPr/>
          <a:lstStyle/>
          <a:p>
            <a:endParaRPr lang="en-AU"/>
          </a:p>
        </p:txBody>
      </p:sp>
      <p:grpSp>
        <p:nvGrpSpPr>
          <p:cNvPr id="4" name="Group 4"/>
          <p:cNvGrpSpPr/>
          <p:nvPr/>
        </p:nvGrpSpPr>
        <p:grpSpPr>
          <a:xfrm>
            <a:off x="1028700" y="2179331"/>
            <a:ext cx="7745634" cy="5067006"/>
            <a:chOff x="0" y="0"/>
            <a:chExt cx="841777" cy="550670"/>
          </a:xfrm>
        </p:grpSpPr>
        <p:sp>
          <p:nvSpPr>
            <p:cNvPr id="5" name="Freeform 5"/>
            <p:cNvSpPr/>
            <p:nvPr/>
          </p:nvSpPr>
          <p:spPr>
            <a:xfrm>
              <a:off x="0" y="0"/>
              <a:ext cx="841777" cy="550670"/>
            </a:xfrm>
            <a:custGeom>
              <a:avLst/>
              <a:gdLst/>
              <a:ahLst/>
              <a:cxnLst/>
              <a:rect l="l" t="t" r="r" b="b"/>
              <a:pathLst>
                <a:path w="841777" h="550670">
                  <a:moveTo>
                    <a:pt x="638577" y="0"/>
                  </a:moveTo>
                  <a:cubicBezTo>
                    <a:pt x="750802" y="0"/>
                    <a:pt x="841777" y="123272"/>
                    <a:pt x="841777" y="275335"/>
                  </a:cubicBezTo>
                  <a:cubicBezTo>
                    <a:pt x="841777" y="427399"/>
                    <a:pt x="750802" y="550670"/>
                    <a:pt x="638577" y="550670"/>
                  </a:cubicBezTo>
                  <a:lnTo>
                    <a:pt x="203200" y="550670"/>
                  </a:lnTo>
                  <a:cubicBezTo>
                    <a:pt x="90976" y="550670"/>
                    <a:pt x="0" y="427399"/>
                    <a:pt x="0" y="275335"/>
                  </a:cubicBezTo>
                  <a:cubicBezTo>
                    <a:pt x="0" y="123272"/>
                    <a:pt x="90976" y="0"/>
                    <a:pt x="203200" y="0"/>
                  </a:cubicBezTo>
                  <a:close/>
                </a:path>
              </a:pathLst>
            </a:custGeom>
            <a:solidFill>
              <a:srgbClr val="842F54"/>
            </a:solidFill>
            <a:ln w="47625" cap="sq">
              <a:solidFill>
                <a:srgbClr val="842F54"/>
              </a:solidFill>
              <a:prstDash val="solid"/>
              <a:miter/>
            </a:ln>
          </p:spPr>
          <p:txBody>
            <a:bodyPr/>
            <a:lstStyle/>
            <a:p>
              <a:endParaRPr lang="en-AU"/>
            </a:p>
          </p:txBody>
        </p:sp>
        <p:sp>
          <p:nvSpPr>
            <p:cNvPr id="6" name="TextBox 6"/>
            <p:cNvSpPr txBox="1"/>
            <p:nvPr/>
          </p:nvSpPr>
          <p:spPr>
            <a:xfrm>
              <a:off x="0" y="-57150"/>
              <a:ext cx="841777" cy="607820"/>
            </a:xfrm>
            <a:prstGeom prst="rect">
              <a:avLst/>
            </a:prstGeom>
          </p:spPr>
          <p:txBody>
            <a:bodyPr lIns="50800" tIns="50800" rIns="50800" bIns="50800" rtlCol="0" anchor="ctr"/>
            <a:lstStyle/>
            <a:p>
              <a:pPr algn="ctr">
                <a:lnSpc>
                  <a:spcPts val="3779"/>
                </a:lnSpc>
              </a:pPr>
              <a:r>
                <a:rPr lang="en-US" sz="2699" b="1">
                  <a:solidFill>
                    <a:srgbClr val="FFFFFF"/>
                  </a:solidFill>
                  <a:latin typeface="Roboto Bold"/>
                  <a:ea typeface="Roboto Bold"/>
                  <a:cs typeface="Roboto Bold"/>
                  <a:sym typeface="Roboto Bold"/>
                </a:rPr>
                <a:t>What it is</a:t>
              </a:r>
            </a:p>
            <a:p>
              <a:pPr algn="ctr">
                <a:lnSpc>
                  <a:spcPts val="4199"/>
                </a:lnSpc>
              </a:pPr>
              <a:endParaRPr lang="en-US" sz="2699" b="1">
                <a:solidFill>
                  <a:srgbClr val="FFFFFF"/>
                </a:solidFill>
                <a:latin typeface="Roboto Bold"/>
                <a:ea typeface="Roboto Bold"/>
                <a:cs typeface="Roboto Bold"/>
                <a:sym typeface="Roboto Bold"/>
              </a:endParaRPr>
            </a:p>
            <a:p>
              <a:pPr algn="ctr">
                <a:lnSpc>
                  <a:spcPts val="3359"/>
                </a:lnSpc>
              </a:pPr>
              <a:r>
                <a:rPr lang="en-US" sz="2399">
                  <a:solidFill>
                    <a:srgbClr val="FFFFFF"/>
                  </a:solidFill>
                  <a:latin typeface="Roboto"/>
                  <a:ea typeface="Roboto"/>
                  <a:cs typeface="Roboto"/>
                  <a:sym typeface="Roboto"/>
                </a:rPr>
                <a:t>Front loaded moderation takes place at a mid-semester face-to-face event where teachers each share samples of student work which aligns with their school’s interpretation and application of performance standards.</a:t>
              </a:r>
            </a:p>
          </p:txBody>
        </p:sp>
      </p:grpSp>
      <p:sp>
        <p:nvSpPr>
          <p:cNvPr id="7" name="TextBox 7"/>
          <p:cNvSpPr txBox="1"/>
          <p:nvPr/>
        </p:nvSpPr>
        <p:spPr>
          <a:xfrm>
            <a:off x="1028700" y="942975"/>
            <a:ext cx="6775162" cy="721996"/>
          </a:xfrm>
          <a:prstGeom prst="rect">
            <a:avLst/>
          </a:prstGeom>
        </p:spPr>
        <p:txBody>
          <a:bodyPr lIns="0" tIns="0" rIns="0" bIns="0" rtlCol="0" anchor="t">
            <a:spAutoFit/>
          </a:bodyPr>
          <a:lstStyle/>
          <a:p>
            <a:pPr algn="l">
              <a:lnSpc>
                <a:spcPts val="5879"/>
              </a:lnSpc>
            </a:pPr>
            <a:r>
              <a:rPr lang="en-US" sz="4199" b="1">
                <a:solidFill>
                  <a:srgbClr val="84BD00"/>
                </a:solidFill>
                <a:latin typeface="Roboto Bold"/>
                <a:ea typeface="Roboto Bold"/>
                <a:cs typeface="Roboto Bold"/>
                <a:sym typeface="Roboto Bold"/>
              </a:rPr>
              <a:t>Front loaded moderation</a:t>
            </a:r>
          </a:p>
        </p:txBody>
      </p:sp>
      <p:grpSp>
        <p:nvGrpSpPr>
          <p:cNvPr id="8" name="Group 8"/>
          <p:cNvGrpSpPr/>
          <p:nvPr/>
        </p:nvGrpSpPr>
        <p:grpSpPr>
          <a:xfrm>
            <a:off x="9230603" y="2179331"/>
            <a:ext cx="7725124" cy="5067006"/>
            <a:chOff x="0" y="0"/>
            <a:chExt cx="912086" cy="598249"/>
          </a:xfrm>
        </p:grpSpPr>
        <p:sp>
          <p:nvSpPr>
            <p:cNvPr id="9" name="Freeform 9"/>
            <p:cNvSpPr/>
            <p:nvPr/>
          </p:nvSpPr>
          <p:spPr>
            <a:xfrm>
              <a:off x="0" y="0"/>
              <a:ext cx="912086" cy="598249"/>
            </a:xfrm>
            <a:custGeom>
              <a:avLst/>
              <a:gdLst/>
              <a:ahLst/>
              <a:cxnLst/>
              <a:rect l="l" t="t" r="r" b="b"/>
              <a:pathLst>
                <a:path w="912086" h="598249">
                  <a:moveTo>
                    <a:pt x="708886" y="0"/>
                  </a:moveTo>
                  <a:cubicBezTo>
                    <a:pt x="821110" y="0"/>
                    <a:pt x="912086" y="133923"/>
                    <a:pt x="912086" y="299124"/>
                  </a:cubicBezTo>
                  <a:cubicBezTo>
                    <a:pt x="912086" y="464326"/>
                    <a:pt x="821110" y="598249"/>
                    <a:pt x="708886" y="598249"/>
                  </a:cubicBezTo>
                  <a:lnTo>
                    <a:pt x="203200" y="598249"/>
                  </a:lnTo>
                  <a:cubicBezTo>
                    <a:pt x="90976" y="598249"/>
                    <a:pt x="0" y="464326"/>
                    <a:pt x="0" y="299124"/>
                  </a:cubicBezTo>
                  <a:cubicBezTo>
                    <a:pt x="0" y="133923"/>
                    <a:pt x="90976" y="0"/>
                    <a:pt x="203200" y="0"/>
                  </a:cubicBezTo>
                  <a:close/>
                </a:path>
              </a:pathLst>
            </a:custGeom>
            <a:solidFill>
              <a:srgbClr val="842F54"/>
            </a:solidFill>
            <a:ln w="47625" cap="sq">
              <a:solidFill>
                <a:srgbClr val="842F54"/>
              </a:solidFill>
              <a:prstDash val="solid"/>
              <a:miter/>
            </a:ln>
          </p:spPr>
          <p:txBody>
            <a:bodyPr/>
            <a:lstStyle/>
            <a:p>
              <a:endParaRPr lang="en-AU"/>
            </a:p>
          </p:txBody>
        </p:sp>
        <p:sp>
          <p:nvSpPr>
            <p:cNvPr id="10" name="TextBox 10"/>
            <p:cNvSpPr txBox="1"/>
            <p:nvPr/>
          </p:nvSpPr>
          <p:spPr>
            <a:xfrm>
              <a:off x="0" y="-57150"/>
              <a:ext cx="912086" cy="655399"/>
            </a:xfrm>
            <a:prstGeom prst="rect">
              <a:avLst/>
            </a:prstGeom>
          </p:spPr>
          <p:txBody>
            <a:bodyPr lIns="50800" tIns="50800" rIns="50800" bIns="50800" rtlCol="0" anchor="ctr"/>
            <a:lstStyle/>
            <a:p>
              <a:pPr algn="ctr">
                <a:lnSpc>
                  <a:spcPts val="3779"/>
                </a:lnSpc>
              </a:pPr>
              <a:r>
                <a:rPr lang="en-US" sz="2699" b="1">
                  <a:solidFill>
                    <a:srgbClr val="FFFFFF"/>
                  </a:solidFill>
                  <a:latin typeface="Roboto Bold"/>
                  <a:ea typeface="Roboto Bold"/>
                  <a:cs typeface="Roboto Bold"/>
                  <a:sym typeface="Roboto Bold"/>
                </a:rPr>
                <a:t>How it helps</a:t>
              </a:r>
            </a:p>
            <a:p>
              <a:pPr algn="ctr">
                <a:lnSpc>
                  <a:spcPts val="3219"/>
                </a:lnSpc>
              </a:pPr>
              <a:endParaRPr lang="en-US" sz="2699" b="1">
                <a:solidFill>
                  <a:srgbClr val="FFFFFF"/>
                </a:solidFill>
                <a:latin typeface="Roboto Bold"/>
                <a:ea typeface="Roboto Bold"/>
                <a:cs typeface="Roboto Bold"/>
                <a:sym typeface="Roboto Bold"/>
              </a:endParaRPr>
            </a:p>
            <a:p>
              <a:pPr algn="ctr">
                <a:lnSpc>
                  <a:spcPts val="3359"/>
                </a:lnSpc>
              </a:pPr>
              <a:r>
                <a:rPr lang="en-US" sz="2399">
                  <a:solidFill>
                    <a:srgbClr val="FFFFFF"/>
                  </a:solidFill>
                  <a:latin typeface="Roboto"/>
                  <a:ea typeface="Roboto"/>
                  <a:cs typeface="Roboto"/>
                  <a:sym typeface="Roboto"/>
                </a:rPr>
                <a:t>Front loaded moderation provides teachers with the opportunity to provide, receive, and action timely feedback to support confidence in the integrity of their decision, and to share their learnings to build capability within their schools.</a:t>
              </a:r>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2"/>
          <p:cNvSpPr txBox="1"/>
          <p:nvPr/>
        </p:nvSpPr>
        <p:spPr>
          <a:xfrm>
            <a:off x="1028700" y="942975"/>
            <a:ext cx="6775162" cy="721996"/>
          </a:xfrm>
          <a:prstGeom prst="rect">
            <a:avLst/>
          </a:prstGeom>
        </p:spPr>
        <p:txBody>
          <a:bodyPr lIns="0" tIns="0" rIns="0" bIns="0" rtlCol="0" anchor="t">
            <a:spAutoFit/>
          </a:bodyPr>
          <a:lstStyle/>
          <a:p>
            <a:pPr algn="l">
              <a:lnSpc>
                <a:spcPts val="5879"/>
              </a:lnSpc>
            </a:pPr>
            <a:r>
              <a:rPr lang="en-US" sz="4199" b="1">
                <a:solidFill>
                  <a:srgbClr val="84BD00"/>
                </a:solidFill>
                <a:latin typeface="Roboto Bold"/>
                <a:ea typeface="Roboto Bold"/>
                <a:cs typeface="Roboto Bold"/>
                <a:sym typeface="Roboto Bold"/>
              </a:rPr>
              <a:t>Front loaded moderation</a:t>
            </a:r>
          </a:p>
        </p:txBody>
      </p:sp>
      <p:grpSp>
        <p:nvGrpSpPr>
          <p:cNvPr id="3" name="Group 3"/>
          <p:cNvGrpSpPr/>
          <p:nvPr/>
        </p:nvGrpSpPr>
        <p:grpSpPr>
          <a:xfrm>
            <a:off x="2104943" y="1485892"/>
            <a:ext cx="14335371" cy="6781808"/>
            <a:chOff x="0" y="-34344"/>
            <a:chExt cx="717890" cy="320400"/>
          </a:xfrm>
        </p:grpSpPr>
        <p:sp>
          <p:nvSpPr>
            <p:cNvPr id="4" name="Freeform 4"/>
            <p:cNvSpPr/>
            <p:nvPr/>
          </p:nvSpPr>
          <p:spPr>
            <a:xfrm>
              <a:off x="0" y="-12742"/>
              <a:ext cx="705007" cy="253725"/>
            </a:xfrm>
            <a:custGeom>
              <a:avLst/>
              <a:gdLst/>
              <a:ahLst/>
              <a:cxnLst/>
              <a:rect l="l" t="t" r="r" b="b"/>
              <a:pathLst>
                <a:path w="705007" h="253725">
                  <a:moveTo>
                    <a:pt x="0" y="0"/>
                  </a:moveTo>
                  <a:lnTo>
                    <a:pt x="705007" y="0"/>
                  </a:lnTo>
                  <a:lnTo>
                    <a:pt x="705007" y="253725"/>
                  </a:lnTo>
                  <a:lnTo>
                    <a:pt x="0" y="253725"/>
                  </a:lnTo>
                  <a:close/>
                </a:path>
              </a:pathLst>
            </a:custGeom>
            <a:solidFill>
              <a:srgbClr val="FFFFFF"/>
            </a:solidFill>
            <a:ln w="47625" cap="sq">
              <a:solidFill>
                <a:srgbClr val="842F54"/>
              </a:solidFill>
              <a:prstDash val="solid"/>
              <a:miter/>
            </a:ln>
          </p:spPr>
          <p:txBody>
            <a:bodyPr/>
            <a:lstStyle/>
            <a:p>
              <a:endParaRPr lang="en-AU"/>
            </a:p>
          </p:txBody>
        </p:sp>
        <p:sp>
          <p:nvSpPr>
            <p:cNvPr id="5" name="TextBox 5"/>
            <p:cNvSpPr txBox="1"/>
            <p:nvPr/>
          </p:nvSpPr>
          <p:spPr>
            <a:xfrm>
              <a:off x="12883" y="-34344"/>
              <a:ext cx="705007" cy="320400"/>
            </a:xfrm>
            <a:prstGeom prst="rect">
              <a:avLst/>
            </a:prstGeom>
          </p:spPr>
          <p:txBody>
            <a:bodyPr lIns="50800" tIns="50800" rIns="50800" bIns="50800" rtlCol="0" anchor="ctr"/>
            <a:lstStyle/>
            <a:p>
              <a:pPr algn="l">
                <a:lnSpc>
                  <a:spcPts val="4199"/>
                </a:lnSpc>
                <a:spcAft>
                  <a:spcPts val="1200"/>
                </a:spcAft>
              </a:pPr>
              <a:r>
                <a:rPr lang="en-US" sz="2999" b="1" dirty="0">
                  <a:solidFill>
                    <a:srgbClr val="842F54"/>
                  </a:solidFill>
                  <a:latin typeface="Roboto Bold"/>
                  <a:ea typeface="Roboto Bold"/>
                  <a:cs typeface="Roboto Bold"/>
                  <a:sym typeface="Roboto Bold"/>
                </a:rPr>
                <a:t>What happens</a:t>
              </a:r>
            </a:p>
            <a:p>
              <a:pPr marL="561336" lvl="1" indent="-280668" algn="l">
                <a:lnSpc>
                  <a:spcPts val="3639"/>
                </a:lnSpc>
                <a:buFont typeface="Arial"/>
                <a:buChar char="•"/>
              </a:pPr>
              <a:r>
                <a:rPr lang="en-US" sz="2599" dirty="0">
                  <a:solidFill>
                    <a:srgbClr val="842F54"/>
                  </a:solidFill>
                  <a:latin typeface="Roboto"/>
                  <a:ea typeface="Roboto"/>
                  <a:cs typeface="Roboto"/>
                  <a:sym typeface="Roboto"/>
                </a:rPr>
                <a:t>Teachers in each school work together to ensure the consistent interpretation and application of the performance standards.</a:t>
              </a:r>
            </a:p>
            <a:p>
              <a:pPr marL="561336" lvl="1" indent="-280668" algn="l">
                <a:lnSpc>
                  <a:spcPts val="3639"/>
                </a:lnSpc>
                <a:buFont typeface="Arial"/>
                <a:buChar char="•"/>
              </a:pPr>
              <a:r>
                <a:rPr lang="en-US" sz="2599" dirty="0">
                  <a:solidFill>
                    <a:srgbClr val="842F54"/>
                  </a:solidFill>
                  <a:latin typeface="Roboto"/>
                  <a:ea typeface="Roboto"/>
                  <a:cs typeface="Roboto"/>
                  <a:sym typeface="Roboto"/>
                </a:rPr>
                <a:t>Schools nominate a teacher who will represent their school’s interpretation of the performance standards.</a:t>
              </a:r>
            </a:p>
            <a:p>
              <a:pPr marL="561336" lvl="1" indent="-280668" algn="l">
                <a:lnSpc>
                  <a:spcPts val="3639"/>
                </a:lnSpc>
                <a:buFont typeface="Arial"/>
                <a:buChar char="•"/>
              </a:pPr>
              <a:r>
                <a:rPr lang="en-US" sz="2599" dirty="0">
                  <a:solidFill>
                    <a:srgbClr val="842F54"/>
                  </a:solidFill>
                  <a:latin typeface="Roboto"/>
                  <a:ea typeface="Roboto"/>
                  <a:cs typeface="Roboto"/>
                  <a:sym typeface="Roboto"/>
                </a:rPr>
                <a:t>Teacher attends event to present and review student work in collaboration with other teachers to ensure consistency.</a:t>
              </a:r>
            </a:p>
            <a:p>
              <a:pPr marL="561336" lvl="1" indent="-280668" algn="l">
                <a:lnSpc>
                  <a:spcPts val="3639"/>
                </a:lnSpc>
                <a:buFont typeface="Arial"/>
                <a:buChar char="•"/>
              </a:pPr>
              <a:r>
                <a:rPr lang="en-US" sz="2599" dirty="0">
                  <a:solidFill>
                    <a:srgbClr val="842F54"/>
                  </a:solidFill>
                  <a:latin typeface="Roboto"/>
                  <a:ea typeface="Roboto"/>
                  <a:cs typeface="Roboto"/>
                  <a:sym typeface="Roboto"/>
                </a:rPr>
                <a:t>Teachers provide and receive specific and actionable feedback.</a:t>
              </a:r>
            </a:p>
            <a:p>
              <a:pPr marL="561336" lvl="1" indent="-280668" algn="l">
                <a:lnSpc>
                  <a:spcPts val="3639"/>
                </a:lnSpc>
                <a:buFont typeface="Arial"/>
                <a:buChar char="•"/>
              </a:pPr>
              <a:r>
                <a:rPr lang="en-US" sz="2599" dirty="0">
                  <a:solidFill>
                    <a:srgbClr val="842F54"/>
                  </a:solidFill>
                  <a:latin typeface="Roboto"/>
                  <a:ea typeface="Roboto"/>
                  <a:cs typeface="Roboto"/>
                  <a:sym typeface="Roboto"/>
                </a:rPr>
                <a:t>SACE trained and experienced supervisors support decision-making.</a:t>
              </a:r>
            </a:p>
            <a:p>
              <a:pPr marL="561336" lvl="1" indent="-280668" algn="l">
                <a:lnSpc>
                  <a:spcPts val="3639"/>
                </a:lnSpc>
                <a:buFont typeface="Arial"/>
                <a:buChar char="•"/>
              </a:pPr>
              <a:r>
                <a:rPr lang="en-US" sz="2599" dirty="0">
                  <a:solidFill>
                    <a:srgbClr val="842F54"/>
                  </a:solidFill>
                  <a:latin typeface="Roboto"/>
                  <a:ea typeface="Roboto"/>
                  <a:cs typeface="Roboto"/>
                  <a:sym typeface="Roboto"/>
                </a:rPr>
                <a:t>Teachers use the feedback to adjust their teaching and assessment practices.</a:t>
              </a:r>
            </a:p>
            <a:p>
              <a:pPr algn="l">
                <a:lnSpc>
                  <a:spcPts val="2939"/>
                </a:lnSpc>
              </a:pPr>
              <a:endParaRPr lang="en-US" sz="2599" dirty="0">
                <a:solidFill>
                  <a:srgbClr val="842F54"/>
                </a:solidFill>
                <a:latin typeface="Roboto"/>
                <a:ea typeface="Roboto"/>
                <a:cs typeface="Roboto"/>
                <a:sym typeface="Roboto"/>
              </a:endParaRPr>
            </a:p>
            <a:p>
              <a:pPr algn="l">
                <a:lnSpc>
                  <a:spcPts val="2939"/>
                </a:lnSpc>
              </a:pPr>
              <a:endParaRPr lang="en-US" sz="2599" dirty="0">
                <a:solidFill>
                  <a:srgbClr val="842F54"/>
                </a:solidFill>
                <a:latin typeface="Roboto"/>
                <a:ea typeface="Roboto"/>
                <a:cs typeface="Roboto"/>
                <a:sym typeface="Roboto"/>
              </a:endParaRPr>
            </a:p>
          </p:txBody>
        </p:sp>
      </p:grpSp>
      <p:sp>
        <p:nvSpPr>
          <p:cNvPr id="6" name="Freeform 6"/>
          <p:cNvSpPr/>
          <p:nvPr/>
        </p:nvSpPr>
        <p:spPr>
          <a:xfrm>
            <a:off x="13817125" y="7574503"/>
            <a:ext cx="3442175" cy="1683797"/>
          </a:xfrm>
          <a:custGeom>
            <a:avLst/>
            <a:gdLst/>
            <a:ahLst/>
            <a:cxnLst/>
            <a:rect l="l" t="t" r="r" b="b"/>
            <a:pathLst>
              <a:path w="3442175" h="1683797">
                <a:moveTo>
                  <a:pt x="0" y="0"/>
                </a:moveTo>
                <a:lnTo>
                  <a:pt x="3442175" y="0"/>
                </a:lnTo>
                <a:lnTo>
                  <a:pt x="3442175" y="1683797"/>
                </a:lnTo>
                <a:lnTo>
                  <a:pt x="0" y="1683797"/>
                </a:lnTo>
                <a:lnTo>
                  <a:pt x="0" y="0"/>
                </a:lnTo>
                <a:close/>
              </a:path>
            </a:pathLst>
          </a:custGeom>
          <a:blipFill>
            <a:blip r:embed="rId2"/>
            <a:stretch>
              <a:fillRect/>
            </a:stretch>
          </a:blipFill>
        </p:spPr>
        <p:txBody>
          <a:bodyPr/>
          <a:lstStyle/>
          <a:p>
            <a:endParaRPr lang="en-AU"/>
          </a:p>
        </p:txBody>
      </p:sp>
      <p:sp>
        <p:nvSpPr>
          <p:cNvPr id="7" name="Freeform 7"/>
          <p:cNvSpPr/>
          <p:nvPr/>
        </p:nvSpPr>
        <p:spPr>
          <a:xfrm>
            <a:off x="12369205" y="7668146"/>
            <a:ext cx="1447920" cy="1590154"/>
          </a:xfrm>
          <a:custGeom>
            <a:avLst/>
            <a:gdLst/>
            <a:ahLst/>
            <a:cxnLst/>
            <a:rect l="l" t="t" r="r" b="b"/>
            <a:pathLst>
              <a:path w="1447920" h="1590154">
                <a:moveTo>
                  <a:pt x="0" y="0"/>
                </a:moveTo>
                <a:lnTo>
                  <a:pt x="1447920" y="0"/>
                </a:lnTo>
                <a:lnTo>
                  <a:pt x="1447920" y="1590154"/>
                </a:lnTo>
                <a:lnTo>
                  <a:pt x="0" y="1590154"/>
                </a:lnTo>
                <a:lnTo>
                  <a:pt x="0" y="0"/>
                </a:lnTo>
                <a:close/>
              </a:path>
            </a:pathLst>
          </a:custGeom>
          <a:blipFill>
            <a:blip r:embed="rId3"/>
            <a:stretch>
              <a:fillRect r="-228917"/>
            </a:stretch>
          </a:blipFill>
        </p:spPr>
        <p:txBody>
          <a:bodyPr/>
          <a:lstStyle/>
          <a:p>
            <a:endParaRPr lang="en-AU"/>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77274858-3b1d-4431-8679-d878f40e28fd}" enabled="1" method="Privileged" siteId="{bda528f7-fca9-432f-bc98-bd7e90d40906}" removed="0"/>
</clbl:labelList>
</file>

<file path=docProps/app.xml><?xml version="1.0" encoding="utf-8"?>
<Properties xmlns="http://schemas.openxmlformats.org/officeDocument/2006/extended-properties" xmlns:vt="http://schemas.openxmlformats.org/officeDocument/2006/docPropsVTypes">
  <TotalTime>70</TotalTime>
  <Words>285</Words>
  <Application>Microsoft Office PowerPoint</Application>
  <PresentationFormat>Custom</PresentationFormat>
  <Paragraphs>22</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Roboto Bold</vt:lpstr>
      <vt:lpstr>Arial</vt:lpstr>
      <vt:lpstr>Roboto</vt:lpstr>
      <vt:lpstr>Calibri</vt:lpstr>
      <vt:lpstr>Roboto Bold Italics</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FLM slides</dc:title>
  <dc:creator>Lucy Markey</dc:creator>
  <cp:lastModifiedBy>Markey, Lucy (SACE)</cp:lastModifiedBy>
  <cp:revision>4</cp:revision>
  <dcterms:created xsi:type="dcterms:W3CDTF">2006-08-16T00:00:00Z</dcterms:created>
  <dcterms:modified xsi:type="dcterms:W3CDTF">2025-04-08T23:11:27Z</dcterms:modified>
  <dc:identifier>DAGg_6wXM1o</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HeaderLocations">
    <vt:lpwstr>Office Theme:8</vt:lpwstr>
  </property>
  <property fmtid="{D5CDD505-2E9C-101B-9397-08002B2CF9AE}" pid="3" name="ClassificationContentMarkingHeaderText">
    <vt:lpwstr>OFFICIAL</vt:lpwstr>
  </property>
</Properties>
</file>