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0" r:id="rId4"/>
    <p:sldId id="270" r:id="rId5"/>
    <p:sldId id="266" r:id="rId6"/>
    <p:sldId id="261" r:id="rId7"/>
    <p:sldId id="262" r:id="rId8"/>
    <p:sldId id="259" r:id="rId9"/>
    <p:sldId id="264" r:id="rId10"/>
    <p:sldId id="283" r:id="rId11"/>
    <p:sldId id="265" r:id="rId12"/>
    <p:sldId id="267" r:id="rId13"/>
    <p:sldId id="268" r:id="rId14"/>
    <p:sldId id="269" r:id="rId15"/>
    <p:sldId id="275" r:id="rId16"/>
    <p:sldId id="271" r:id="rId17"/>
    <p:sldId id="272" r:id="rId18"/>
    <p:sldId id="273" r:id="rId19"/>
    <p:sldId id="274" r:id="rId20"/>
    <p:sldId id="257" r:id="rId21"/>
    <p:sldId id="276" r:id="rId22"/>
    <p:sldId id="278" r:id="rId23"/>
    <p:sldId id="277" r:id="rId24"/>
    <p:sldId id="279" r:id="rId25"/>
    <p:sldId id="285" r:id="rId26"/>
    <p:sldId id="282" r:id="rId27"/>
    <p:sldId id="280" r:id="rId28"/>
    <p:sldId id="284" r:id="rId29"/>
    <p:sldId id="293" r:id="rId3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6"/>
    <a:srgbClr val="007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5" autoAdjust="0"/>
  </p:normalViewPr>
  <p:slideViewPr>
    <p:cSldViewPr>
      <p:cViewPr>
        <p:scale>
          <a:sx n="100" d="100"/>
          <a:sy n="100" d="100"/>
        </p:scale>
        <p:origin x="-21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99D1-6695-41D7-B13E-C36597967815}" type="datetimeFigureOut">
              <a:rPr lang="en-AU" smtClean="0">
                <a:latin typeface="Arial" panose="020B0604020202020204" pitchFamily="34" charset="0"/>
              </a:rPr>
              <a:t>18/08/2015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4E5E7-A3C3-4FA6-BD5A-DC544ADD0608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5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AA03D3-1C5F-404A-9DF6-576BF191B849}" type="datetimeFigureOut">
              <a:rPr lang="en-AU" smtClean="0"/>
              <a:pPr/>
              <a:t>18/08/2015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EBECA8-7B37-4E9D-9FB5-11127C7CBF6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69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01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58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78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33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87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09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164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189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490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60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061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613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228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831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501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380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567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65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28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94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21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04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19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75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8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3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6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64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8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8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22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CC6D-5D0C-4FE8-A305-993E337F23D5}" type="datetimeFigureOut">
              <a:rPr lang="en-AU" smtClean="0"/>
              <a:t>18/08/2015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6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96944" cy="3960440"/>
          </a:xfrm>
        </p:spPr>
        <p:txBody>
          <a:bodyPr anchor="t" anchorCtr="0">
            <a:noAutofit/>
          </a:bodyPr>
          <a:lstStyle/>
          <a:p>
            <a:pPr algn="l">
              <a:spcBef>
                <a:spcPts val="2400"/>
              </a:spcBef>
              <a:spcAft>
                <a:spcPts val="2400"/>
              </a:spcAft>
            </a:pPr>
            <a:r>
              <a:rPr lang="en-AU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Australian Curriculum</a:t>
            </a:r>
            <a: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b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b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en-A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2555776" cy="648072"/>
          </a:xfrm>
          <a:solidFill>
            <a:srgbClr val="00B0F0"/>
          </a:solidFill>
        </p:spPr>
        <p:txBody>
          <a:bodyPr anchor="ctr" anchorCtr="0">
            <a:normAutofit/>
          </a:bodyPr>
          <a:lstStyle/>
          <a:p>
            <a:pPr marL="43200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3, 2015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952328"/>
          </a:xfrm>
        </p:spPr>
        <p:txBody>
          <a:bodyPr>
            <a:no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itself when explicit or implied reference is made to another text</a:t>
            </a:r>
          </a:p>
          <a:p>
            <a:pPr lvl="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reader/viewer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interacts with a text bringing their knowledge of previous texts and experiences with them</a:t>
            </a:r>
          </a:p>
          <a:p>
            <a:pPr lvl="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task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e.g. in a source analysis or close reading exercise that involves comparison and  requires the juxtaposition of multiple texts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4943"/>
          </a:xfrm>
        </p:spPr>
        <p:txBody>
          <a:bodyPr>
            <a:noAutofit/>
          </a:bodyPr>
          <a:lstStyle/>
          <a:p>
            <a:r>
              <a:rPr lang="en-AU" b="1" spc="-150" dirty="0">
                <a:solidFill>
                  <a:schemeClr val="bg1"/>
                </a:solidFill>
              </a:rPr>
              <a:t>Intertextuality can be located in</a:t>
            </a:r>
            <a:r>
              <a:rPr lang="en-AU" b="1" spc="-150" dirty="0" smtClean="0">
                <a:solidFill>
                  <a:schemeClr val="bg1"/>
                </a:solidFill>
              </a:rPr>
              <a:t>:</a:t>
            </a:r>
            <a:endParaRPr lang="en-AU" b="1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Essential English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16225"/>
            <a:ext cx="7848872" cy="3773015"/>
          </a:xfrm>
        </p:spPr>
        <p:txBody>
          <a:bodyPr lIns="72000" rIns="72000"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requirements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some wording changes to incorporate Australian Curriculum aims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design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communication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 (replaces knowledge and understanding)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consistent with Australian Curriculum assessment types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 (at least one)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creating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 (at least one).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Essential English</a:t>
            </a:r>
            <a:b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Performance Standards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30243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literacy standard has not changed.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level has been mapped to be consistent with the previous Literacy for Work and Community Life descriptors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students may complete Stage 1 Essential English to fulfill the literacy while others intend to continue to Stage 2. 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English as an</a:t>
            </a:r>
            <a:b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Additional Language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3744416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requirements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some wording changes to incorporate Australian Curriculum aims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Curriculum headings used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skills and strategies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omprehension skills and strategies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anguage and text analysis skills and strategies (new emphasis)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 creation skills and strategies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assessment design criteria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communication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comprehension (replaces knowledge and understanding)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analysis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application.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>
                <a:solidFill>
                  <a:schemeClr val="bg1"/>
                </a:solidFill>
                <a:latin typeface="Arial" panose="020B0604020202020204" pitchFamily="34" charset="0"/>
              </a:rPr>
              <a:t>English as </a:t>
            </a: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an</a:t>
            </a:r>
            <a:b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Additional </a:t>
            </a:r>
            <a:r>
              <a:rPr lang="en-US" b="1" spc="-150" dirty="0">
                <a:solidFill>
                  <a:schemeClr val="bg1"/>
                </a:solidFill>
                <a:latin typeface="Arial" panose="020B0604020202020204" pitchFamily="34" charset="0"/>
              </a:rPr>
              <a:t>Language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3528392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types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2" indent="0"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texts </a:t>
            </a:r>
            <a:b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in response to a literary text)</a:t>
            </a:r>
          </a:p>
          <a:p>
            <a:pPr marL="1058400" lvl="2" indent="-342900">
              <a:buClr>
                <a:srgbClr val="00B0F0"/>
              </a:buClr>
              <a:tabLst>
                <a:tab pos="1076325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written response</a:t>
            </a:r>
          </a:p>
          <a:p>
            <a:pPr marL="1058400" lvl="2" indent="-342900">
              <a:buClr>
                <a:srgbClr val="00B0F0"/>
              </a:buClr>
              <a:tabLst>
                <a:tab pos="1076325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oral response</a:t>
            </a:r>
          </a:p>
          <a:p>
            <a:pPr marL="714375" lvl="2" indent="0"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study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either a </a:t>
            </a:r>
          </a:p>
          <a:p>
            <a:pPr marL="1057275" lvl="2" indent="-342900">
              <a:buClr>
                <a:srgbClr val="00B0F0"/>
              </a:buClr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report about an interview or </a:t>
            </a:r>
          </a:p>
          <a:p>
            <a:pPr marL="1057275" lvl="2" indent="-342900">
              <a:buClr>
                <a:srgbClr val="00B0F0"/>
              </a:buClr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with the teacher or a small group of students</a:t>
            </a:r>
          </a:p>
          <a:p>
            <a:pPr marL="714375" lvl="1" indent="0"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oral or written.</a:t>
            </a:r>
            <a:endParaRPr lang="en-A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Stage 2 </a:t>
            </a:r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English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648072"/>
          </a:xfrm>
          <a:solidFill>
            <a:srgbClr val="00B0F0"/>
          </a:solidFill>
        </p:spPr>
        <p:txBody>
          <a:bodyPr anchor="ctr" anchorCtr="0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changes/trends that might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Stage 2 English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44416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assessment – Comparative Analysis of 2000 words (links to Stage 1 intertextual study)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assessment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responses to texts – wider range of text types to choose from including media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created texts and a writer’s statement.</a:t>
            </a:r>
            <a:endParaRPr lang="en-AU" sz="2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Stage 2 Essential English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908919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likely to include some students who completed EAL at Stage 1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Language Report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words or equivalent in multimodal form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responses to texts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created texts – one of which must be an advocacy text.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Stage 2 English Literary Studies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715200" cy="2908919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assessment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parts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text study – 1500 words completed during year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reading – 90 minute exam set by SACE Board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assessment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 – one of which must be 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perspectives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texts – one of which is 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transformative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task.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Stage 2 English as an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Additional Language</a:t>
            </a:r>
            <a:endParaRPr lang="en-AU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3"/>
            <a:ext cx="8229600" cy="2692895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assessment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½ hour examination</a:t>
            </a:r>
          </a:p>
          <a:p>
            <a:pPr marL="704850">
              <a:buClr>
                <a:srgbClr val="00B0F0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comprehending multimodal texts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0">
              <a:buClr>
                <a:srgbClr val="00B0F0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written paper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literacy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 (similar to current Investigation but with more flexibility)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texts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must be a response to a literary text.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" y="44624"/>
            <a:ext cx="9139353" cy="1426169"/>
          </a:xfrm>
        </p:spPr>
        <p:txBody>
          <a:bodyPr lIns="36000" rIns="36000"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Subjects</a:t>
            </a:r>
            <a:endParaRPr lang="en-AU" sz="54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1412776"/>
            <a:ext cx="8640960" cy="142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prerequisites for Stage 2 English subjects however, the most common pathways are likely to be: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8496944" cy="26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066130"/>
          </a:xfrm>
        </p:spPr>
        <p:txBody>
          <a:bodyPr>
            <a:norm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Group Discussion Questions</a:t>
            </a:r>
            <a:endParaRPr lang="en-AU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27603"/>
            <a:ext cx="4258817" cy="11521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‘big’ questions do you have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A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17" y="1867563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484784"/>
            <a:ext cx="5904656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opportunities do you see for renewing your teaching programs?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37" y="1499989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196752"/>
            <a:ext cx="5904656" cy="1394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challenging about these subjects? How might these challenges be addressed?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61" y="1509514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124745"/>
            <a:ext cx="5904656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intending to adapt current tasks, or write new ones? How?</a:t>
            </a:r>
          </a:p>
          <a:p>
            <a:pPr marL="0" indent="0">
              <a:buNone/>
            </a:pPr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ideas.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37" y="1628800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124745"/>
            <a:ext cx="5904656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teaching a cohort with a pathway to a specific Stage 2 subject impact on what you teach at Stage 1? 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English class intending to go onto Stage 2 English Literary Studies 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EAL class intending to enrol in Essential English at Stage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332656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300"/>
              </a:lnSpc>
            </a:pPr>
            <a:r>
              <a:rPr lang="en-AU" b="1" spc="-150" dirty="0">
                <a:solidFill>
                  <a:schemeClr val="bg1"/>
                </a:solidFill>
                <a:latin typeface="Arial" panose="020B0604020202020204" pitchFamily="34" charset="0"/>
              </a:rPr>
              <a:t>4 Phases of Quality Assurance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Learning and Assessment Plans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368152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Assessment Plans simplified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cover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 and the 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overview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preapproved options available from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2204864"/>
            <a:ext cx="5904656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use </a:t>
            </a:r>
            <a:r>
              <a:rPr lang="en-A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n-A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pre-approved </a:t>
            </a:r>
            <a:r>
              <a:rPr lang="en-A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37" y="1499989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Moderation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32474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 cycle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 in provision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samples will be available in Term 1</a:t>
            </a:r>
          </a:p>
        </p:txBody>
      </p:sp>
    </p:spTree>
    <p:extLst>
      <p:ext uri="{BB962C8B-B14F-4D97-AF65-F5344CB8AC3E}">
        <p14:creationId xmlns:p14="http://schemas.microsoft.com/office/powerpoint/2010/main" val="4989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Transition Arrangements</a:t>
            </a:r>
            <a:b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Stage 1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075240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Pending – students who have not yet reached C standard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Resulted against 2015 subject outline in 2016, identified as 2015 results on ROA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to 2016 subject, resulted against 2016 subject outline</a:t>
            </a:r>
          </a:p>
        </p:txBody>
      </p:sp>
    </p:spTree>
    <p:extLst>
      <p:ext uri="{BB962C8B-B14F-4D97-AF65-F5344CB8AC3E}">
        <p14:creationId xmlns:p14="http://schemas.microsoft.com/office/powerpoint/2010/main" val="28511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664296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literacy and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creative thinking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English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ntercultural understanding in English as an Additional Language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 social capability in Essential English.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44624"/>
            <a:ext cx="8928992" cy="1426169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Capabilities</a:t>
            </a:r>
            <a:endParaRPr lang="en-AU" sz="54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870983"/>
            <a:ext cx="5004048" cy="6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Stage 1 Assessment Tasks </a:t>
            </a:r>
            <a:endParaRPr lang="en-AU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936104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4 assessment tasks for a 10-credit subject.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8 assessment tasks for a 20-credit subject.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Performance Standards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808312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clearer across all subjects.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of assessment design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riteria in English and English Literary Studies as communication is covered in application.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understanding replaced with comprehension in Essential English and English as an Additional Language.</a:t>
            </a:r>
          </a:p>
        </p:txBody>
      </p:sp>
    </p:spTree>
    <p:extLst>
      <p:ext uri="{BB962C8B-B14F-4D97-AF65-F5344CB8AC3E}">
        <p14:creationId xmlns:p14="http://schemas.microsoft.com/office/powerpoint/2010/main" val="970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Glossary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992888" cy="452596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 – consistent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terms across subjects e.g.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features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(features that support meaning – e.g. sentence structure or camera shot)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 accepted practice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e.g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structure of an essay)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tylistic features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(aspects of texts that affect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–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an author’s style).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Text Lists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60440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text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prescribed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Stage 2 English Literary Studies but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subjects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combined list for Stage 1 and Stage 2.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 on lists should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recognised as having enduring social and artistic value or attracting contemporary attention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for a wide range of students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students to gain pleasure from their reading experience 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current community standards and expectations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cultural diversity of the Australian community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affirming perspectives</a:t>
            </a: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Stage 1 English 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701007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requirements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some wording changes to incorporate Australian Curriculum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assessment design criteria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communication incorporated into application, consistent with Stage 2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understanding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analysis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application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types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one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for 10-credit subject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responding to texts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creating texts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intertextual study.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Intertextual Study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844824"/>
            <a:ext cx="828092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connect two or more texts in relation to other texts.</a:t>
            </a:r>
            <a:endParaRPr lang="en-A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responses to texts or </a:t>
            </a:r>
          </a:p>
          <a:p>
            <a:pPr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texts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demonstrate their understanding of intertextuality.</a:t>
            </a:r>
            <a:endParaRPr lang="en-A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text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intertextual connections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two or more texts e.g.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author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text type 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similar idea designed to meet the needs of different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audiences 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different modes (e.g. film and novel).</a:t>
            </a:r>
          </a:p>
          <a:p>
            <a:pPr marL="0" indent="0">
              <a:buNone/>
            </a:pP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created text must be based on a published text and include a writer’s statement. In the writer’s statement students explain how the published text has influenced the created text.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Implementation 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CE-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Implementation  powerpoint</Template>
  <TotalTime>1676</TotalTime>
  <Words>975</Words>
  <Application>Microsoft Office PowerPoint</Application>
  <PresentationFormat>On-screen Show (4:3)</PresentationFormat>
  <Paragraphs>175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Implementation  powerpoint</vt:lpstr>
      <vt:lpstr>Integration of Australian Curriculum  English  Implementation Workshops</vt:lpstr>
      <vt:lpstr>English Subjects</vt:lpstr>
      <vt:lpstr>PowerPoint Presentation</vt:lpstr>
      <vt:lpstr>Stage 1 Assessment Tasks </vt:lpstr>
      <vt:lpstr>Performance Standards</vt:lpstr>
      <vt:lpstr>Common Glossary</vt:lpstr>
      <vt:lpstr>Text Lists</vt:lpstr>
      <vt:lpstr>Stage 1 English </vt:lpstr>
      <vt:lpstr>Intertextual Study</vt:lpstr>
      <vt:lpstr>Intertextuality can be located in:</vt:lpstr>
      <vt:lpstr>Essential English</vt:lpstr>
      <vt:lpstr>Essential English Performance Standards</vt:lpstr>
      <vt:lpstr>English as an Additional Language</vt:lpstr>
      <vt:lpstr>English as an Additional Language</vt:lpstr>
      <vt:lpstr>Stage 2 English</vt:lpstr>
      <vt:lpstr>Stage 2 English</vt:lpstr>
      <vt:lpstr>Stage 2 Essential English</vt:lpstr>
      <vt:lpstr>Stage 2 English Literary Studies</vt:lpstr>
      <vt:lpstr>Stage 2 English as an Additional Language</vt:lpstr>
      <vt:lpstr>Group Discussion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and Assessment Plans</vt:lpstr>
      <vt:lpstr>PowerPoint Presentation</vt:lpstr>
      <vt:lpstr>Moderation</vt:lpstr>
      <vt:lpstr>Transition Arrangements Stage 1</vt:lpstr>
    </vt:vector>
  </TitlesOfParts>
  <Company>SACE Board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Curriculum Implementation</dc:title>
  <dc:creator>Meridie Howley</dc:creator>
  <cp:lastModifiedBy> </cp:lastModifiedBy>
  <cp:revision>171</cp:revision>
  <cp:lastPrinted>2015-07-20T04:36:06Z</cp:lastPrinted>
  <dcterms:created xsi:type="dcterms:W3CDTF">2015-05-11T23:08:41Z</dcterms:created>
  <dcterms:modified xsi:type="dcterms:W3CDTF">2015-08-17T22:27:28Z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A450590</vt:lpwstr>
  </property>
  <property fmtid="{D5CDD505-2E9C-101B-9397-08002B2CF9AE}" pid="4" name="Objective-Title">
    <vt:lpwstr>English implementation</vt:lpwstr>
  </property>
  <property fmtid="{D5CDD505-2E9C-101B-9397-08002B2CF9AE}" pid="5" name="Objective-Comment">
    <vt:lpwstr/>
  </property>
  <property fmtid="{D5CDD505-2E9C-101B-9397-08002B2CF9AE}" pid="6" name="Objective-CreationStamp">
    <vt:filetime>2015-05-12T02:32:31Z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2015-07-22T05:47:42Z</vt:filetime>
  </property>
  <property fmtid="{D5CDD505-2E9C-101B-9397-08002B2CF9AE}" pid="11" name="Objective-Owner">
    <vt:lpwstr>Meridie Howley</vt:lpwstr>
  </property>
  <property fmtid="{D5CDD505-2E9C-101B-9397-08002B2CF9AE}" pid="12" name="Objective-Path">
    <vt:lpwstr>Objective Global Folder:Curriculum:Subject Development:Australian Curriculum:IMPLEMENTATION WORKSHOP PLANNING:English:</vt:lpwstr>
  </property>
  <property fmtid="{D5CDD505-2E9C-101B-9397-08002B2CF9AE}" pid="13" name="Objective-Parent">
    <vt:lpwstr>English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5.3</vt:lpwstr>
  </property>
  <property fmtid="{D5CDD505-2E9C-101B-9397-08002B2CF9AE}" pid="16" name="Objective-VersionNumber">
    <vt:r8>27</vt:r8>
  </property>
  <property fmtid="{D5CDD505-2E9C-101B-9397-08002B2CF9AE}" pid="17" name="Objective-VersionComment">
    <vt:lpwstr>Nick's adjustment version.</vt:lpwstr>
  </property>
  <property fmtid="{D5CDD505-2E9C-101B-9397-08002B2CF9AE}" pid="18" name="Objective-FileNumber">
    <vt:lpwstr>qA13706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</Properties>
</file>