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2" r:id="rId5"/>
    <p:sldMasterId id="2147483648" r:id="rId6"/>
  </p:sldMasterIdLst>
  <p:notesMasterIdLst>
    <p:notesMasterId r:id="rId16"/>
  </p:notesMasterIdLst>
  <p:sldIdLst>
    <p:sldId id="256" r:id="rId7"/>
    <p:sldId id="261" r:id="rId8"/>
    <p:sldId id="289" r:id="rId9"/>
    <p:sldId id="288" r:id="rId10"/>
    <p:sldId id="266" r:id="rId11"/>
    <p:sldId id="286" r:id="rId12"/>
    <p:sldId id="275" r:id="rId13"/>
    <p:sldId id="287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t and Irena Atherton" initials="BaIA" lastIdx="7" clrIdx="0">
    <p:extLst>
      <p:ext uri="{19B8F6BF-5375-455C-9EA6-DF929625EA0E}">
        <p15:presenceInfo xmlns:p15="http://schemas.microsoft.com/office/powerpoint/2012/main" userId="3e024c26741fbb8b" providerId="Windows Live"/>
      </p:ext>
    </p:extLst>
  </p:cmAuthor>
  <p:cmAuthor id="2" name="Isles, Deanna (SACE)" initials="ID(" lastIdx="1" clrIdx="1">
    <p:extLst>
      <p:ext uri="{19B8F6BF-5375-455C-9EA6-DF929625EA0E}">
        <p15:presenceInfo xmlns:p15="http://schemas.microsoft.com/office/powerpoint/2012/main" userId="S-1-5-21-73586283-436374069-725345543-29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D6809-2196-4720-A5F6-156C6358792E}" v="14" dt="2020-12-02T04:40:50.014"/>
    <p1510:client id="{51148027-1B31-4188-8F51-F876005C94F0}" v="6" dt="2020-12-02T01:40:40.874"/>
    <p1510:client id="{84513757-8A04-48EE-A1F2-0F2E1268CB4A}" v="19" dt="2020-12-04T02:48:09.098"/>
    <p1510:client id="{9A079388-06B4-4C3C-98B4-6AA02511C8CE}" v="18" dt="2020-12-01T21:11:43.166"/>
    <p1510:client id="{9EBA88C6-7187-4AC3-AFB3-DCCDFF160CD1}" v="36" dt="2020-12-02T02:20:51.887"/>
    <p1510:client id="{AF25D7AB-10E6-4904-A129-2CA6B03B7322}" v="38" dt="2020-12-02T02:01:23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55366" autoAdjust="0"/>
  </p:normalViewPr>
  <p:slideViewPr>
    <p:cSldViewPr snapToGrid="0">
      <p:cViewPr varScale="1">
        <p:scale>
          <a:sx n="59" d="100"/>
          <a:sy n="59" d="100"/>
        </p:scale>
        <p:origin x="1710" y="72"/>
      </p:cViewPr>
      <p:guideLst/>
    </p:cSldViewPr>
  </p:slideViewPr>
  <p:outlineViewPr>
    <p:cViewPr>
      <p:scale>
        <a:sx n="33" d="100"/>
        <a:sy n="33" d="100"/>
      </p:scale>
      <p:origin x="0" y="-111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84" y="-1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B7AE8-1F87-4850-BDCA-638275E5B94A}" type="datetimeFigureOut">
              <a:rPr lang="en-AU" smtClean="0"/>
              <a:t>22/01/2021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D41D7-5B9D-43F5-BC42-0F4C69C948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283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41D7-5B9D-43F5-BC42-0F4C69C9483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222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topics in Stage 1 Psychology provide the framework for developing integrated programs of learning through which students extend their knowledge, skills, and understanding of the three strands of science.</a:t>
            </a:r>
            <a:endParaRPr lang="en-AU" dirty="0"/>
          </a:p>
          <a:p>
            <a:r>
              <a:rPr lang="en-AU" dirty="0"/>
              <a:t>The Science Inquiry Skills Strand replaces the ‘Skills” and ‘Introduction to Psychology’ topic in the current subject outline.</a:t>
            </a:r>
          </a:p>
          <a:p>
            <a:r>
              <a:rPr lang="en-AU" dirty="0"/>
              <a:t>Science</a:t>
            </a:r>
            <a:r>
              <a:rPr lang="en-AU" baseline="0" dirty="0"/>
              <a:t> as a Human Endeavour is new to Psychology, but has already been introduced in the suit of other science subjects in the SACE.</a:t>
            </a:r>
          </a:p>
          <a:p>
            <a:r>
              <a:rPr lang="en-AU" baseline="0" dirty="0"/>
              <a:t>Science Understandings replace the Key Ideas section in the current Subject Outline.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41D7-5B9D-43F5-BC42-0F4C69C9483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74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three symbols shown provide an indication of a particular learning opportunity within the content of the Science Understandings. However, there</a:t>
            </a:r>
            <a:r>
              <a:rPr lang="en-AU" baseline="0" dirty="0"/>
              <a:t> would be many more opportunities for the learning within each of the three strands to be developed throughout the 5 topics that have been fully described, and also the topics that teachers will create for Topic 6 and Topic 7. As teachers become familiar with the content, they will be able to identify further opportunities within their programs.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41D7-5B9D-43F5-BC42-0F4C69C9483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08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</a:t>
            </a:r>
            <a:r>
              <a:rPr lang="en-AU" baseline="0" dirty="0"/>
              <a:t> elaborations of content are shown in two main columns.</a:t>
            </a:r>
          </a:p>
          <a:p>
            <a:r>
              <a:rPr lang="en-AU" baseline="0" dirty="0"/>
              <a:t>Teachers are not required to cover all of the content in the LH column, nor are they required to use all of the possible teaching considerations.</a:t>
            </a:r>
          </a:p>
          <a:p>
            <a:r>
              <a:rPr lang="en-AU" baseline="0" dirty="0"/>
              <a:t>The detail is there to provide accessibility to teachers who may be unfamiliar with the topics.</a:t>
            </a:r>
          </a:p>
          <a:p>
            <a:r>
              <a:rPr lang="en-AU" baseline="0" dirty="0"/>
              <a:t>The icons appearing in the far-right column indicate whether the science understandings lend themselves to instruction, development of SHE or exploration of the Science Inquiry Skills.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41D7-5B9D-43F5-BC42-0F4C69C9483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4208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</a:t>
            </a:r>
            <a:r>
              <a:rPr lang="en-US" baseline="0" dirty="0"/>
              <a:t> the 2020 subjects outline</a:t>
            </a:r>
            <a:r>
              <a:rPr lang="en-US" dirty="0"/>
              <a:t>, the Introduction to Psychology topic can be presented separately and then referred to in each of the Option topics, or it may be embedded in the other topics.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repetition between the information in the Introduction to Psychology topic and the investigation skills.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41D7-5B9D-43F5-BC42-0F4C69C9483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1538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 the renewed</a:t>
            </a:r>
            <a:r>
              <a:rPr lang="en-US" baseline="0" dirty="0"/>
              <a:t> subject outline</a:t>
            </a:r>
            <a:r>
              <a:rPr lang="en-US" dirty="0"/>
              <a:t>, there is no stand-alone topic for the Science Inquiry Skills. These skills must now be embedded in the other topics.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some of the topic outlines, some of these skills are already included.</a:t>
            </a:r>
            <a:br>
              <a:rPr lang="en-US" dirty="0"/>
            </a:br>
            <a:r>
              <a:rPr lang="en-US" dirty="0"/>
              <a:t>For example, in the teaching considerations from the Cognitive Psychology topic, students are asked to:</a:t>
            </a:r>
          </a:p>
          <a:p>
            <a:pPr marL="449263" indent="-182563">
              <a:buFont typeface="Arial" panose="020B0604020202020204" pitchFamily="34" charset="0"/>
              <a:buChar char="•"/>
            </a:pPr>
            <a:r>
              <a:rPr lang="en-US" dirty="0"/>
              <a:t>Discuss the strengths and weaknesses of using experimental designs in investigating memory.</a:t>
            </a:r>
            <a:endParaRPr lang="en-AU" dirty="0"/>
          </a:p>
          <a:p>
            <a:pPr marL="449263" indent="-182563">
              <a:buFont typeface="Arial" panose="020B0604020202020204" pitchFamily="34" charset="0"/>
              <a:buChar char="•"/>
            </a:pPr>
            <a:r>
              <a:rPr lang="en-US" dirty="0"/>
              <a:t>Discuss the strengths and weaknesses of using objective and quantitative data when investigating memory.</a:t>
            </a:r>
          </a:p>
          <a:p>
            <a:pPr marL="449263" indent="-182563">
              <a:buFont typeface="Arial" panose="020B0604020202020204" pitchFamily="34" charset="0"/>
              <a:buChar char="•"/>
            </a:pPr>
            <a:endParaRPr lang="en-US" dirty="0"/>
          </a:p>
          <a:p>
            <a:pPr marL="266700" indent="0">
              <a:buFont typeface="Arial" panose="020B0604020202020204" pitchFamily="34" charset="0"/>
              <a:buNone/>
            </a:pPr>
            <a:r>
              <a:rPr lang="en-AU" dirty="0"/>
              <a:t>Science</a:t>
            </a:r>
            <a:r>
              <a:rPr lang="en-AU" baseline="0" dirty="0"/>
              <a:t> Inquiry Skills</a:t>
            </a:r>
            <a:r>
              <a:rPr lang="en-AU" dirty="0"/>
              <a:t> begin on page 6 of the renewed Subject Outline, and carry through to page 10.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41D7-5B9D-43F5-BC42-0F4C69C9483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7184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 demonstrate how the Science Inquiry Skills (SIS) could be</a:t>
            </a:r>
            <a:r>
              <a:rPr lang="en-AU" baseline="0" dirty="0"/>
              <a:t> embedded, one example is shown from the Cognitive Psychology topic.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41D7-5B9D-43F5-BC42-0F4C69C9483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679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separate</a:t>
            </a:r>
            <a:r>
              <a:rPr lang="en-AU" baseline="0" dirty="0"/>
              <a:t> document ‘</a:t>
            </a:r>
            <a:r>
              <a:rPr lang="en-US" dirty="0"/>
              <a:t>Embedding science inquiry skills into topics’</a:t>
            </a:r>
            <a:r>
              <a:rPr lang="en-AU" baseline="0" dirty="0"/>
              <a:t> shows in greater detail how the SIS could be integrated to other Science Understandings, providing more examples in the Cognitive Psychology topic and also in the Emotion topic.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41D7-5B9D-43F5-BC42-0F4C69C9483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86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41D7-5B9D-43F5-BC42-0F4C69C9483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90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16A7-83C6-44A8-92E3-9257FBF7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14D-F740-4D57-BD0E-C0E59698D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6F0D4-9178-4417-9AEC-990CDDEB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2635-266F-4274-AD67-E2A13FF46E20}" type="datetimeFigureOut">
              <a:rPr lang="en-AU" smtClean="0"/>
              <a:t>22/01/2021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E954-D900-40A1-9149-AD4D3A33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88EC9-536D-4D8C-8F49-472CF4B6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C36-20E4-47B5-BD16-2AFF12E36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88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16A7-83C6-44A8-92E3-9257FBF7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14D-F740-4D57-BD0E-C0E59698D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6F0D4-9178-4417-9AEC-990CDDEB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2635-266F-4274-AD67-E2A13FF46E20}" type="datetimeFigureOut">
              <a:rPr lang="en-AU" smtClean="0"/>
              <a:t>22/01/2021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E954-D900-40A1-9149-AD4D3A33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88EC9-536D-4D8C-8F49-472CF4B6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C36-20E4-47B5-BD16-2AFF12E36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676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16A7-83C6-44A8-92E3-9257FBF7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00" y="205200"/>
            <a:ext cx="10670400" cy="85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14D-F740-4D57-BD0E-C0E59698D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00" y="1198799"/>
            <a:ext cx="5097600" cy="489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6F0D4-9178-4417-9AEC-990CDDEB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2635-266F-4274-AD67-E2A13FF46E20}" type="datetimeFigureOut">
              <a:rPr lang="en-AU" smtClean="0"/>
              <a:t>22/01/2021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E954-D900-40A1-9149-AD4D3A33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88EC9-536D-4D8C-8F49-472CF4B6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C36-20E4-47B5-BD16-2AFF12E36B32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EDBA93-3F5E-4FD7-9096-55009157BD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4800" y="1198799"/>
            <a:ext cx="5097600" cy="489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83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2 Sub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C367-F759-4128-B6AD-62F51D41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9724D-2F7A-489E-997C-9C3D6C743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000" y="1766656"/>
            <a:ext cx="5157787" cy="73841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750"/>
              </a:spcAft>
              <a:buNone/>
              <a:defRPr sz="2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74C3D-732A-44C7-9CAF-04260A773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0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403F9-2CF7-482A-8EA1-DDB867166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4413" y="1766656"/>
            <a:ext cx="5183188" cy="73841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750"/>
              </a:spcAft>
              <a:buNone/>
              <a:defRPr sz="2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09B2D-83C7-4891-BBE1-20B368B2C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441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0DD61F-00C6-4E4F-A430-2F94F40CA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2635-266F-4274-AD67-E2A13FF46E20}" type="datetimeFigureOut">
              <a:rPr lang="en-AU" smtClean="0"/>
              <a:t>22/01/2021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BB9C2E-07D4-4943-B169-F0C27A82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884BAC-BCDC-4D7C-884C-C986AEBA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C36-20E4-47B5-BD16-2AFF12E36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373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DA05-0CAD-4067-BF4B-5E5A2DAE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29E98-0F89-4A8C-A2C1-4D117A638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DD6FD-5BCA-4B94-AACD-4847C1EEB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5E699-3F39-4E9E-8DED-17545536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2635-266F-4274-AD67-E2A13FF46E20}" type="datetimeFigureOut">
              <a:rPr lang="en-AU" smtClean="0"/>
              <a:t>22/01/2021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BC34A-E681-4D32-9FA2-98346D82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564CC-B272-40F7-8821-A4E243F9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C36-20E4-47B5-BD16-2AFF12E36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19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36789-E886-41F6-93E9-A5A2BA3C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DE6F0-E044-409B-8088-37B4CE545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93267-AC9F-421B-874E-6A3759DA5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C0659-2FEE-49B6-A02D-E6FC5E59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2635-266F-4274-AD67-E2A13FF46E20}" type="datetimeFigureOut">
              <a:rPr lang="en-AU" smtClean="0"/>
              <a:t>22/01/2021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10947-37EE-4A17-9636-EE2B21FC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E1854-58F8-469E-BD42-E52DA9C7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C36-20E4-47B5-BD16-2AFF12E36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81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Sub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16A7-83C6-44A8-92E3-9257FBF7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14D-F740-4D57-BD0E-C0E59698D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6F0D4-9178-4417-9AEC-990CDDEB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2635-266F-4274-AD67-E2A13FF46E20}" type="datetimeFigureOut">
              <a:rPr lang="en-AU" smtClean="0"/>
              <a:t>22/01/2021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E954-D900-40A1-9149-AD4D3A33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88EC9-536D-4D8C-8F49-472CF4B6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C36-20E4-47B5-BD16-2AFF12E36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15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heading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16A7-83C6-44A8-92E3-9257FBF7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00" y="205200"/>
            <a:ext cx="10670400" cy="85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14D-F740-4D57-BD0E-C0E59698D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00" y="1198799"/>
            <a:ext cx="5097600" cy="489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6F0D4-9178-4417-9AEC-990CDDEB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2635-266F-4274-AD67-E2A13FF46E20}" type="datetimeFigureOut">
              <a:rPr lang="en-AU" smtClean="0"/>
              <a:t>22/01/2021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E954-D900-40A1-9149-AD4D3A33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88EC9-536D-4D8C-8F49-472CF4B6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C36-20E4-47B5-BD16-2AFF12E36B32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EDBA93-3F5E-4FD7-9096-55009157BD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4800" y="1198799"/>
            <a:ext cx="5097600" cy="489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857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6098-D926-4D64-90DA-ADD5DA5B48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1600" y="1461600"/>
            <a:ext cx="5379859" cy="1656000"/>
          </a:xfrm>
        </p:spPr>
        <p:txBody>
          <a:bodyPr lIns="0" tIns="0" rIns="0" bIns="0" anchor="ctr" anchorCtr="0"/>
          <a:lstStyle>
            <a:lvl1pPr marL="0" indent="0" algn="l">
              <a:defRPr sz="4400"/>
            </a:lvl1pPr>
          </a:lstStyle>
          <a:p>
            <a:r>
              <a:rPr lang="en-US" dirty="0"/>
              <a:t>Insert your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5A5A1-467A-4B8D-B006-E2ED52E9C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2544" y="3693600"/>
            <a:ext cx="5379857" cy="1411060"/>
          </a:xfrm>
        </p:spPr>
        <p:txBody>
          <a:bodyPr lIns="0" tIns="0" rIns="0" bIns="0"/>
          <a:lstStyle>
            <a:lvl1pPr marL="0" indent="0" algn="l">
              <a:buNone/>
              <a:defRPr sz="160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831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ackground image">
            <a:extLst>
              <a:ext uri="{FF2B5EF4-FFF2-40B4-BE49-F238E27FC236}">
                <a16:creationId xmlns:a16="http://schemas.microsoft.com/office/drawing/2014/main" id="{01D4127B-5622-4564-884C-620D79E95C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3200" cy="68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338F7-69E3-44DD-9C3C-DB962E8C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00" y="205200"/>
            <a:ext cx="10670400" cy="85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5E048-4355-4E22-89B3-5E8BCAFAD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000" y="1198799"/>
            <a:ext cx="10670400" cy="48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5"/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B0C0E-C649-4B48-BCB3-B04F9845C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0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DF10E-5731-44F6-A0B6-9762C6D5057B}" type="datetimeFigureOut">
              <a:rPr lang="en-AU" smtClean="0"/>
              <a:t>22/01/2021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3B3A-4186-4315-9688-1A6F25DB2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898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4D1F9-886E-4E18-B990-E276A7692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D73AC-B34D-41F3-95C2-C5ADD5569B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8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75" r:id="rId3"/>
    <p:sldLayoutId id="2147483676" r:id="rId4"/>
    <p:sldLayoutId id="2147483679" r:id="rId5"/>
    <p:sldLayoutId id="214748368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Calibri" panose="020F0502020204030204" pitchFamily="34" charset="0"/>
        <a:buChar char="﻿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457200" indent="-1701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6840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9108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1376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3644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5912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18180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ackground image">
            <a:extLst>
              <a:ext uri="{FF2B5EF4-FFF2-40B4-BE49-F238E27FC236}">
                <a16:creationId xmlns:a16="http://schemas.microsoft.com/office/drawing/2014/main" id="{869D841B-2088-48E5-B517-454E3BA764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3200" cy="68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338F7-69E3-44DD-9C3C-DB962E8C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00" y="205200"/>
            <a:ext cx="10670400" cy="85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5E048-4355-4E22-89B3-5E8BCAFAD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000" y="1198799"/>
            <a:ext cx="10670400" cy="48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5"/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B0C0E-C649-4B48-BCB3-B04F9845C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0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DF10E-5731-44F6-A0B6-9762C6D5057B}" type="datetimeFigureOut">
              <a:rPr lang="en-AU" smtClean="0"/>
              <a:t>22/01/2021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3B3A-4186-4315-9688-1A6F25DB2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898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4D1F9-886E-4E18-B990-E276A7692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D73AC-B34D-41F3-95C2-C5ADD5569B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35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Calibri" panose="020F0502020204030204" pitchFamily="34" charset="0"/>
        <a:buChar char="﻿"/>
        <a:defRPr sz="2600" kern="120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﻿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4572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6831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9108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1376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3644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15912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Background colour with SACE Board South Australia Logo and Government of South Australia Logo">
            <a:extLst>
              <a:ext uri="{FF2B5EF4-FFF2-40B4-BE49-F238E27FC236}">
                <a16:creationId xmlns:a16="http://schemas.microsoft.com/office/drawing/2014/main" id="{C2324399-F682-4DDA-B90C-97F596C2E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3200" cy="686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338F7-69E3-44DD-9C3C-DB962E8C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00" y="205200"/>
            <a:ext cx="10670400" cy="85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5E048-4355-4E22-89B3-5E8BCAFAD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000" y="1198799"/>
            <a:ext cx="12193200" cy="48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5"/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B0C0E-C649-4B48-BCB3-B04F9845C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0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DF10E-5731-44F6-A0B6-9762C6D5057B}" type="datetimeFigureOut">
              <a:rPr lang="en-AU" smtClean="0"/>
              <a:t>22/01/2021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3B3A-4186-4315-9688-1A6F25DB2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898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4D1F9-886E-4E18-B990-E276A7692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D73AC-B34D-41F3-95C2-C5ADD5569B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374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Calibri" panose="020F0502020204030204" pitchFamily="34" charset="0"/>
        <a:buChar char="﻿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457200" indent="-1701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6840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9108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1376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3644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5912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18180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washington.edu/chudler/chmemory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649230-1086-4F7B-A181-01D3F887A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Psychology Implementation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156E20C-9631-43B9-90B6-C11BB2086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493" y="3297464"/>
            <a:ext cx="5379857" cy="1411060"/>
          </a:xfrm>
        </p:spPr>
        <p:txBody>
          <a:bodyPr/>
          <a:lstStyle/>
          <a:p>
            <a:r>
              <a:rPr lang="en-AU" sz="3200" b="1" dirty="0"/>
              <a:t>Science Inquiry Skills</a:t>
            </a:r>
          </a:p>
          <a:p>
            <a:r>
              <a:rPr lang="en-AU" sz="3200" b="1" dirty="0"/>
              <a:t>and </a:t>
            </a:r>
          </a:p>
          <a:p>
            <a:r>
              <a:rPr lang="en-AU" sz="3200" b="1" dirty="0"/>
              <a:t>Science Understandings</a:t>
            </a:r>
          </a:p>
        </p:txBody>
      </p:sp>
    </p:spTree>
    <p:extLst>
      <p:ext uri="{BB962C8B-B14F-4D97-AF65-F5344CB8AC3E}">
        <p14:creationId xmlns:p14="http://schemas.microsoft.com/office/powerpoint/2010/main" val="340546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00" y="205200"/>
            <a:ext cx="10670400" cy="1795050"/>
          </a:xfrm>
        </p:spPr>
        <p:txBody>
          <a:bodyPr/>
          <a:lstStyle/>
          <a:p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87" y="2165049"/>
            <a:ext cx="7018899" cy="342480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Science inquiry skills</a:t>
            </a:r>
            <a:endParaRPr lang="en-AU" sz="32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Science as a human endeavour</a:t>
            </a:r>
            <a:endParaRPr lang="en-AU" sz="32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Science understanding</a:t>
            </a:r>
          </a:p>
          <a:p>
            <a:pPr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2000" y="448088"/>
            <a:ext cx="10670400" cy="85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 Three Strands of Science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998507" y="5444502"/>
            <a:ext cx="359541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800" dirty="0"/>
              <a:t>Replacing </a:t>
            </a:r>
            <a:r>
              <a:rPr lang="en-AU" sz="2800" b="1" dirty="0"/>
              <a:t>Key Ideas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5314" y="1416120"/>
            <a:ext cx="358228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Replacing </a:t>
            </a:r>
            <a:r>
              <a:rPr lang="en-AU" sz="2800" b="1" dirty="0"/>
              <a:t>Skills </a:t>
            </a:r>
            <a:r>
              <a:rPr lang="en-AU" sz="2800" dirty="0"/>
              <a:t>and </a:t>
            </a:r>
            <a:r>
              <a:rPr lang="en-AU" sz="2800" b="1" dirty="0"/>
              <a:t>Introduction to Psychology </a:t>
            </a:r>
            <a:r>
              <a:rPr lang="en-AU" sz="2800" dirty="0"/>
              <a:t>topic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2961" y="3621780"/>
            <a:ext cx="119748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New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984817" y="2327692"/>
            <a:ext cx="1196154" cy="4839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021351" y="3877450"/>
            <a:ext cx="107987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429993" y="5093879"/>
            <a:ext cx="539939" cy="4049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3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Strands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AU" dirty="0"/>
              <a:t> </a:t>
            </a:r>
            <a:r>
              <a:rPr lang="en-AU" sz="2800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Symbols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in Subject Outline: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643" y="2536521"/>
            <a:ext cx="8452178" cy="28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Science Understanding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122"/>
          <a:stretch/>
        </p:blipFill>
        <p:spPr>
          <a:xfrm>
            <a:off x="1531937" y="1327151"/>
            <a:ext cx="10003446" cy="48164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191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00" y="493066"/>
            <a:ext cx="10670400" cy="856800"/>
          </a:xfrm>
        </p:spPr>
        <p:txBody>
          <a:bodyPr/>
          <a:lstStyle/>
          <a:p>
            <a:pPr algn="ctr"/>
            <a:r>
              <a:rPr lang="en-US" b="1" dirty="0"/>
              <a:t>Skills vs Introduction to Psychology</a:t>
            </a:r>
            <a:br>
              <a:rPr lang="en-AU" b="1" dirty="0"/>
            </a:br>
            <a:r>
              <a:rPr lang="en-US" dirty="0"/>
              <a:t>– current subject outline</a:t>
            </a:r>
            <a:endParaRPr lang="en-AU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497CDA1F-A5B0-4740-BE7B-DFA9718AE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56" y="3020511"/>
            <a:ext cx="9587831" cy="3566195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5400000">
            <a:off x="4282091" y="-301130"/>
            <a:ext cx="393551" cy="61129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860564" y="1960097"/>
            <a:ext cx="173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SKILLS</a:t>
            </a:r>
          </a:p>
        </p:txBody>
      </p:sp>
      <p:sp>
        <p:nvSpPr>
          <p:cNvPr id="11" name="Left Brace 10"/>
          <p:cNvSpPr/>
          <p:nvPr/>
        </p:nvSpPr>
        <p:spPr>
          <a:xfrm rot="5400000">
            <a:off x="8976047" y="1332943"/>
            <a:ext cx="420333" cy="2828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772161" y="1642482"/>
            <a:ext cx="282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INTRODUCTION TO PSYCHOLOGY</a:t>
            </a:r>
          </a:p>
        </p:txBody>
      </p:sp>
    </p:spTree>
    <p:extLst>
      <p:ext uri="{BB962C8B-B14F-4D97-AF65-F5344CB8AC3E}">
        <p14:creationId xmlns:p14="http://schemas.microsoft.com/office/powerpoint/2010/main" val="207915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289867"/>
            <a:ext cx="10397066" cy="856800"/>
          </a:xfrm>
        </p:spPr>
        <p:txBody>
          <a:bodyPr/>
          <a:lstStyle/>
          <a:p>
            <a:r>
              <a:rPr lang="en-US" b="1" dirty="0"/>
              <a:t>Science Inquiry Skills – renewed subject outline</a:t>
            </a:r>
            <a:endParaRPr lang="en-AU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942209"/>
              </p:ext>
            </p:extLst>
          </p:nvPr>
        </p:nvGraphicFramePr>
        <p:xfrm>
          <a:off x="1480457" y="1447800"/>
          <a:ext cx="8948057" cy="448335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61054">
                  <a:extLst>
                    <a:ext uri="{9D8B030D-6E8A-4147-A177-3AD203B41FA5}">
                      <a16:colId xmlns:a16="http://schemas.microsoft.com/office/drawing/2014/main" val="2180555294"/>
                    </a:ext>
                  </a:extLst>
                </a:gridCol>
                <a:gridCol w="4287003">
                  <a:extLst>
                    <a:ext uri="{9D8B030D-6E8A-4147-A177-3AD203B41FA5}">
                      <a16:colId xmlns:a16="http://schemas.microsoft.com/office/drawing/2014/main" val="2081193504"/>
                    </a:ext>
                  </a:extLst>
                </a:gridCol>
              </a:tblGrid>
              <a:tr h="1230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  <a:latin typeface="Roboto Medium" panose="02000000000000000000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Science Inquiry Skills</a:t>
                      </a:r>
                    </a:p>
                  </a:txBody>
                  <a:tcPr marL="68580" marR="68580" marT="39370" marB="3937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  <a:latin typeface="Roboto Medium" panose="02000000000000000000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Possible teaching considerations</a:t>
                      </a:r>
                    </a:p>
                  </a:txBody>
                  <a:tcPr marL="68580" marR="68580" marT="39370" marB="3937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37771"/>
                  </a:ext>
                </a:extLst>
              </a:tr>
              <a:tr h="3253269">
                <a:tc>
                  <a:txBody>
                    <a:bodyPr/>
                    <a:lstStyle/>
                    <a:p>
                      <a:pPr marL="107950" indent="-10795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107950" indent="-10795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Investigations in Psychology can be experimental, observational, or qualitative.</a:t>
                      </a:r>
                    </a:p>
                    <a:p>
                      <a:pPr marL="107950" indent="-10795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457200" algn="l"/>
                        </a:tabLst>
                      </a:pP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107950" algn="l"/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Discuss the strengths and weaknesses of using experimental designs in investigating memory</a:t>
                      </a: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107950" algn="l"/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Discuss the strengths and weaknesses of using objective and quantitative data when investigating memory.</a:t>
                      </a: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3937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07950" indent="-10795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457200" algn="l"/>
                        </a:tabLst>
                      </a:pP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10795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Identify an investigation as experimental, observational, or qualitative.</a:t>
                      </a: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107950" indent="-10795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10795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Discuss advantages and disadvantages of each type of investigation.</a:t>
                      </a: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107950" indent="-10795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3937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475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82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inquiry skills – </a:t>
            </a:r>
            <a:r>
              <a:rPr lang="en-US" sz="3200" dirty="0"/>
              <a:t>remapping exercise</a:t>
            </a:r>
            <a:endParaRPr lang="en-AU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325748"/>
              </p:ext>
            </p:extLst>
          </p:nvPr>
        </p:nvGraphicFramePr>
        <p:xfrm>
          <a:off x="1501029" y="1464129"/>
          <a:ext cx="9492342" cy="49750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58421">
                  <a:extLst>
                    <a:ext uri="{9D8B030D-6E8A-4147-A177-3AD203B41FA5}">
                      <a16:colId xmlns:a16="http://schemas.microsoft.com/office/drawing/2014/main" val="1928557035"/>
                    </a:ext>
                  </a:extLst>
                </a:gridCol>
                <a:gridCol w="2864925">
                  <a:extLst>
                    <a:ext uri="{9D8B030D-6E8A-4147-A177-3AD203B41FA5}">
                      <a16:colId xmlns:a16="http://schemas.microsoft.com/office/drawing/2014/main" val="1125248031"/>
                    </a:ext>
                  </a:extLst>
                </a:gridCol>
                <a:gridCol w="3268996">
                  <a:extLst>
                    <a:ext uri="{9D8B030D-6E8A-4147-A177-3AD203B41FA5}">
                      <a16:colId xmlns:a16="http://schemas.microsoft.com/office/drawing/2014/main" val="3083986429"/>
                    </a:ext>
                  </a:extLst>
                </a:gridCol>
              </a:tblGrid>
              <a:tr h="3698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Science Inquiry Skills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3937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Science Understanding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3937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Possible Teaching Considerations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812095"/>
                  </a:ext>
                </a:extLst>
              </a:tr>
              <a:tr h="43654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The researcher interprets raw data that may be objective or subjective, quantitative or qualitative.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10795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Identify some advantages and disadvantages of using these types of data.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Results of investigations are presented in a well-organised way to allow them to be readily interpreted.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10795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Present results of investigations in appropriate ways, such as: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SzPts val="900"/>
                        <a:buFont typeface="+mj-lt"/>
                        <a:buAutoNum type="arabicPeriod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construction of appropriately labelled tables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SzPts val="900"/>
                        <a:buFont typeface="+mj-lt"/>
                        <a:buAutoNum type="arabicPeriod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drawing of appropriately labelled graphs.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3937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4572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Forgetting information from short-term memory (STM) can be explained.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10795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Use the theory of displacement to explain the forgetting of information for short-term memory.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3937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Students complete the serial position experiment (which can be found at </a:t>
                      </a:r>
                      <a:r>
                        <a:rPr lang="en-US" sz="1600" u="sng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  <a:hlinkClick r:id="rId3"/>
                        </a:rPr>
                        <a:t>http://faculty.washington.edu/chudler/chmemory.html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and: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107950" algn="l"/>
                          <a:tab pos="4572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discuss how the results may be used as evidence for the displacement theory of forgetting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107950" algn="l"/>
                          <a:tab pos="4572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identify some advantages and disadvantages of using objective data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107950" algn="l"/>
                          <a:tab pos="4572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present their results by drawing an appropriately labelled graph.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058732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7456714" y="3820886"/>
            <a:ext cx="552762" cy="2600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3429" y="3385457"/>
            <a:ext cx="4526047" cy="16546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91743" y="5040086"/>
            <a:ext cx="3317733" cy="6966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2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941" y="2348057"/>
            <a:ext cx="2520132" cy="2109712"/>
          </a:xfrm>
        </p:spPr>
        <p:txBody>
          <a:bodyPr anchor="ctr"/>
          <a:lstStyle/>
          <a:p>
            <a:pPr algn="ctr"/>
            <a:r>
              <a:rPr lang="en-GB" dirty="0"/>
              <a:t>Embedding Science Inquiry Skills into Topics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485" y="513567"/>
            <a:ext cx="6715778" cy="5778692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1055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75568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Master">
  <a:themeElements>
    <a:clrScheme name="SA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319"/>
      </a:accent1>
      <a:accent2>
        <a:srgbClr val="2D2E2F"/>
      </a:accent2>
      <a:accent3>
        <a:srgbClr val="7AB800"/>
      </a:accent3>
      <a:accent4>
        <a:srgbClr val="00ADD0"/>
      </a:accent4>
      <a:accent5>
        <a:srgbClr val="DCDEDE"/>
      </a:accent5>
      <a:accent6>
        <a:srgbClr val="00819C"/>
      </a:accent6>
      <a:hlink>
        <a:srgbClr val="0000FF"/>
      </a:hlink>
      <a:folHlink>
        <a:srgbClr val="7030A0"/>
      </a:folHlink>
    </a:clrScheme>
    <a:fontScheme name="SACE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BA5437C-7B0B-412D-89E2-D97C26B0726F}" vid="{444CF575-1FF5-4921-822C-E09615AE0659}"/>
    </a:ext>
  </a:extLst>
</a:theme>
</file>

<file path=ppt/theme/theme2.xml><?xml version="1.0" encoding="utf-8"?>
<a:theme xmlns:a="http://schemas.openxmlformats.org/drawingml/2006/main" name="Content with Sub heading Master">
  <a:themeElements>
    <a:clrScheme name="SA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319"/>
      </a:accent1>
      <a:accent2>
        <a:srgbClr val="2D2E2F"/>
      </a:accent2>
      <a:accent3>
        <a:srgbClr val="7AB800"/>
      </a:accent3>
      <a:accent4>
        <a:srgbClr val="00ADD0"/>
      </a:accent4>
      <a:accent5>
        <a:srgbClr val="DCDEDE"/>
      </a:accent5>
      <a:accent6>
        <a:srgbClr val="00819C"/>
      </a:accent6>
      <a:hlink>
        <a:srgbClr val="0000FF"/>
      </a:hlink>
      <a:folHlink>
        <a:srgbClr val="7030A0"/>
      </a:folHlink>
    </a:clrScheme>
    <a:fontScheme name="SACE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BA5437C-7B0B-412D-89E2-D97C26B0726F}" vid="{80D31FAE-2234-459A-9A1F-81C9FA328FBB}"/>
    </a:ext>
  </a:extLst>
</a:theme>
</file>

<file path=ppt/theme/theme3.xml><?xml version="1.0" encoding="utf-8"?>
<a:theme xmlns:a="http://schemas.openxmlformats.org/drawingml/2006/main" name="Cover Master">
  <a:themeElements>
    <a:clrScheme name="SA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319"/>
      </a:accent1>
      <a:accent2>
        <a:srgbClr val="2D2E2F"/>
      </a:accent2>
      <a:accent3>
        <a:srgbClr val="7AB800"/>
      </a:accent3>
      <a:accent4>
        <a:srgbClr val="00ADD0"/>
      </a:accent4>
      <a:accent5>
        <a:srgbClr val="DCDEDE"/>
      </a:accent5>
      <a:accent6>
        <a:srgbClr val="00819C"/>
      </a:accent6>
      <a:hlink>
        <a:srgbClr val="0000FF"/>
      </a:hlink>
      <a:folHlink>
        <a:srgbClr val="7030A0"/>
      </a:folHlink>
    </a:clrScheme>
    <a:fontScheme name="SACE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BA5437C-7B0B-412D-89E2-D97C26B0726F}" vid="{F96DDC88-2C59-4B4A-A41F-9B23826307E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66CF77421A824B89986F6105BE4117" ma:contentTypeVersion="5" ma:contentTypeDescription="Create a new document." ma:contentTypeScope="" ma:versionID="6f7f06834bec2bc78622e849e31fe3c6">
  <xsd:schema xmlns:xsd="http://www.w3.org/2001/XMLSchema" xmlns:xs="http://www.w3.org/2001/XMLSchema" xmlns:p="http://schemas.microsoft.com/office/2006/metadata/properties" xmlns:ns2="66136766-2977-46b0-98d1-9f5a45fc9be7" targetNamespace="http://schemas.microsoft.com/office/2006/metadata/properties" ma:root="true" ma:fieldsID="0c4edc9f8272ac34b72a9b0f8e2443c4" ns2:_="">
    <xsd:import namespace="66136766-2977-46b0-98d1-9f5a45fc9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36766-2977-46b0-98d1-9f5a45fc9b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78338E-6C8F-494F-9609-D8A74810BC8E}">
  <ds:schemaRefs>
    <ds:schemaRef ds:uri="http://purl.org/dc/terms/"/>
    <ds:schemaRef ds:uri="http://schemas.microsoft.com/office/infopath/2007/PartnerControls"/>
    <ds:schemaRef ds:uri="7e9449ad-8723-470e-93c2-73d0763c4f2f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0B05F9F-E1DC-46B6-A7E5-33CEB7FEE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136766-2977-46b0-98d1-9f5a45fc9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AB3199-6AE2-432D-917E-D10676F01D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 PowerPoint - 16-9 Template</Template>
  <TotalTime>1010</TotalTime>
  <Words>813</Words>
  <Application>Microsoft Office PowerPoint</Application>
  <PresentationFormat>Widescreen</PresentationFormat>
  <Paragraphs>78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Roboto Light</vt:lpstr>
      <vt:lpstr>Roboto Medium</vt:lpstr>
      <vt:lpstr>Symbol</vt:lpstr>
      <vt:lpstr>Wingdings</vt:lpstr>
      <vt:lpstr>Content Master</vt:lpstr>
      <vt:lpstr>Content with Sub heading Master</vt:lpstr>
      <vt:lpstr>Cover Master</vt:lpstr>
      <vt:lpstr>Psychology Implementation</vt:lpstr>
      <vt:lpstr> </vt:lpstr>
      <vt:lpstr>Strands</vt:lpstr>
      <vt:lpstr>Science Understanding</vt:lpstr>
      <vt:lpstr>Skills vs Introduction to Psychology – current subject outline</vt:lpstr>
      <vt:lpstr>Science Inquiry Skills – renewed subject outline</vt:lpstr>
      <vt:lpstr>Science inquiry skills – remapping exercise</vt:lpstr>
      <vt:lpstr>PowerPoint Presentation</vt:lpstr>
      <vt:lpstr>PowerPoint Presentation</vt:lpstr>
    </vt:vector>
  </TitlesOfParts>
  <Company>SACE Board of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</dc:title>
  <dc:creator>Isles, Deanna (SACE)</dc:creator>
  <cp:lastModifiedBy>Collins, Karen (SACE)</cp:lastModifiedBy>
  <cp:revision>152</cp:revision>
  <dcterms:created xsi:type="dcterms:W3CDTF">2020-10-23T01:05:53Z</dcterms:created>
  <dcterms:modified xsi:type="dcterms:W3CDTF">2021-01-22T03:16:28Z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A694621</vt:lpwstr>
  </property>
  <property fmtid="{D5CDD505-2E9C-101B-9397-08002B2CF9AE}" pid="4" name="Objective-Title">
    <vt:lpwstr>SB PowerPoint - 16:9 Template</vt:lpwstr>
  </property>
  <property fmtid="{D5CDD505-2E9C-101B-9397-08002B2CF9AE}" pid="5" name="Objective-Description">
    <vt:lpwstr/>
  </property>
  <property fmtid="{D5CDD505-2E9C-101B-9397-08002B2CF9AE}" pid="6" name="Objective-CreationStamp">
    <vt:filetime>2017-12-21T02:03:24Z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2019-02-13T06:25:39Z</vt:filetime>
  </property>
  <property fmtid="{D5CDD505-2E9C-101B-9397-08002B2CF9AE}" pid="10" name="Objective-ModificationStamp">
    <vt:filetime>2019-02-13T06:25:38Z</vt:filetime>
  </property>
  <property fmtid="{D5CDD505-2E9C-101B-9397-08002B2CF9AE}" pid="11" name="Objective-Owner">
    <vt:lpwstr>April Hill</vt:lpwstr>
  </property>
  <property fmtid="{D5CDD505-2E9C-101B-9397-08002B2CF9AE}" pid="12" name="Objective-Path">
    <vt:lpwstr>Objective Global Folder:Utilities:Templates:NEW Corporate Stationery:SACE Board:PowerPoint Templates</vt:lpwstr>
  </property>
  <property fmtid="{D5CDD505-2E9C-101B-9397-08002B2CF9AE}" pid="13" name="Objective-Parent">
    <vt:lpwstr>PowerPoint Templates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vA1392747</vt:lpwstr>
  </property>
  <property fmtid="{D5CDD505-2E9C-101B-9397-08002B2CF9AE}" pid="16" name="Objective-Version">
    <vt:lpwstr>6.0</vt:lpwstr>
  </property>
  <property fmtid="{D5CDD505-2E9C-101B-9397-08002B2CF9AE}" pid="17" name="Objective-VersionNumber">
    <vt:r8>6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/>
  </property>
  <property fmtid="{D5CDD505-2E9C-101B-9397-08002B2CF9AE}" pid="21" name="Objective-Caveats">
    <vt:lpwstr/>
  </property>
  <property fmtid="{D5CDD505-2E9C-101B-9397-08002B2CF9AE}" pid="22" name="Objective-Comment">
    <vt:lpwstr/>
  </property>
  <property fmtid="{D5CDD505-2E9C-101B-9397-08002B2CF9AE}" pid="23" name="Objective-Security Classification">
    <vt:lpwstr/>
  </property>
  <property fmtid="{D5CDD505-2E9C-101B-9397-08002B2CF9AE}" pid="24" name="ContentTypeId">
    <vt:lpwstr>0x0101008D66CF77421A824B89986F6105BE4117</vt:lpwstr>
  </property>
</Properties>
</file>