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2" r:id="rId5"/>
    <p:sldMasterId id="2147483648" r:id="rId6"/>
  </p:sldMasterIdLst>
  <p:notesMasterIdLst>
    <p:notesMasterId r:id="rId23"/>
  </p:notesMasterIdLst>
  <p:sldIdLst>
    <p:sldId id="256" r:id="rId7"/>
    <p:sldId id="291" r:id="rId8"/>
    <p:sldId id="287" r:id="rId9"/>
    <p:sldId id="289" r:id="rId10"/>
    <p:sldId id="288" r:id="rId11"/>
    <p:sldId id="292" r:id="rId12"/>
    <p:sldId id="299" r:id="rId13"/>
    <p:sldId id="283" r:id="rId14"/>
    <p:sldId id="295" r:id="rId15"/>
    <p:sldId id="284" r:id="rId16"/>
    <p:sldId id="296" r:id="rId17"/>
    <p:sldId id="290" r:id="rId18"/>
    <p:sldId id="300" r:id="rId19"/>
    <p:sldId id="297" r:id="rId20"/>
    <p:sldId id="298"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t and Irena Atherton" initials="BaIA" lastIdx="7" clrIdx="0">
    <p:extLst>
      <p:ext uri="{19B8F6BF-5375-455C-9EA6-DF929625EA0E}">
        <p15:presenceInfo xmlns:p15="http://schemas.microsoft.com/office/powerpoint/2012/main" userId="3e024c26741fbb8b" providerId="Windows Live"/>
      </p:ext>
    </p:extLst>
  </p:cmAuthor>
  <p:cmAuthor id="2" name="Isles, Deanna (SACE)" initials="ID(" lastIdx="1" clrIdx="1">
    <p:extLst>
      <p:ext uri="{19B8F6BF-5375-455C-9EA6-DF929625EA0E}">
        <p15:presenceInfo xmlns:p15="http://schemas.microsoft.com/office/powerpoint/2012/main" userId="S-1-5-21-73586283-436374069-725345543-29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DAA29-982C-48C2-8352-1ACB050E4401}" v="32" dt="2020-12-04T05:41:16.535"/>
    <p1510:client id="{1482C1C9-DD9E-440A-9C31-C1A391416585}" v="85" dt="2020-12-02T04:11:54.352"/>
    <p1510:client id="{386C9A7A-5B47-4A0B-B06F-DA537111F4AF}" v="2" dt="2020-12-07T22:08:29.986"/>
    <p1510:client id="{51148027-1B31-4188-8F51-F876005C94F0}" v="6" dt="2020-12-02T01:40:40.874"/>
    <p1510:client id="{86F6C8AC-E697-43CB-8FA7-6D67F09D13FA}" v="9" dt="2020-12-07T04:42:50.145"/>
    <p1510:client id="{9523667E-53BB-45B7-B3AB-63E67BE073B3}" v="4" dt="2020-12-04T03:40:04.308"/>
    <p1510:client id="{9A079388-06B4-4C3C-98B4-6AA02511C8CE}" v="18" dt="2020-12-01T21:11:43.166"/>
    <p1510:client id="{9EBA88C6-7187-4AC3-AFB3-DCCDFF160CD1}" v="36" dt="2020-12-02T02:20:51.887"/>
    <p1510:client id="{AF25D7AB-10E6-4904-A129-2CA6B03B7322}" v="38" dt="2020-12-02T02:01:23.382"/>
    <p1510:client id="{E76CED19-F8D1-45FF-84E0-D92413534E5B}" v="122" dt="2020-12-04T03:13:00.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52749" autoAdjust="0"/>
  </p:normalViewPr>
  <p:slideViewPr>
    <p:cSldViewPr snapToGrid="0">
      <p:cViewPr varScale="1">
        <p:scale>
          <a:sx n="56" d="100"/>
          <a:sy n="56" d="100"/>
        </p:scale>
        <p:origin x="1830" y="72"/>
      </p:cViewPr>
      <p:guideLst/>
    </p:cSldViewPr>
  </p:slideViewPr>
  <p:outlineViewPr>
    <p:cViewPr>
      <p:scale>
        <a:sx n="33" d="100"/>
        <a:sy n="33" d="100"/>
      </p:scale>
      <p:origin x="0" y="-1113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25" d="100"/>
          <a:sy n="125" d="100"/>
        </p:scale>
        <p:origin x="2208" y="-4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B7AE8-1F87-4850-BDCA-638275E5B94A}" type="datetimeFigureOut">
              <a:rPr lang="en-AU" smtClean="0"/>
              <a:t>22/01/2021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D41D7-5B9D-43F5-BC42-0F4C69C9483C}" type="slidenum">
              <a:rPr lang="en-AU" smtClean="0"/>
              <a:t>‹#›</a:t>
            </a:fld>
            <a:endParaRPr lang="en-AU"/>
          </a:p>
        </p:txBody>
      </p:sp>
    </p:spTree>
    <p:extLst>
      <p:ext uri="{BB962C8B-B14F-4D97-AF65-F5344CB8AC3E}">
        <p14:creationId xmlns:p14="http://schemas.microsoft.com/office/powerpoint/2010/main" val="373283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B2D41D7-5B9D-43F5-BC42-0F4C69C9483C}" type="slidenum">
              <a:rPr lang="en-AU" smtClean="0"/>
              <a:t>1</a:t>
            </a:fld>
            <a:endParaRPr lang="en-AU"/>
          </a:p>
        </p:txBody>
      </p:sp>
    </p:spTree>
    <p:extLst>
      <p:ext uri="{BB962C8B-B14F-4D97-AF65-F5344CB8AC3E}">
        <p14:creationId xmlns:p14="http://schemas.microsoft.com/office/powerpoint/2010/main" val="666222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the Option 3 Investigation,</a:t>
            </a:r>
            <a:r>
              <a:rPr lang="en-AU" baseline="0" dirty="0"/>
              <a:t> the teacher either provides students with data and a method, or provides students with a website that appropriate data and methods can be obtained from. In all instances, teachers should vet the data if they themselves have not provided it to the students.</a:t>
            </a:r>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In the materials provided in this PLATO course, there are two investigation tasks exemplifying this approach. One involves the students being provided with Raw data and a method for an investigation about lure words, and the other which provides a summary of an investigation </a:t>
            </a:r>
            <a:r>
              <a:rPr lang="en-US" sz="1200" i="1" kern="1200" dirty="0">
                <a:solidFill>
                  <a:schemeClr val="tx1"/>
                </a:solidFill>
                <a:effectLst/>
                <a:latin typeface="+mn-lt"/>
                <a:ea typeface="+mn-ea"/>
                <a:cs typeface="+mn-cs"/>
              </a:rPr>
              <a:t>The Effects of Divided Attention on Encoding and Retrieval Processes in Human Memory – Craik et. Al</a:t>
            </a:r>
          </a:p>
          <a:p>
            <a:r>
              <a:rPr lang="en-AU" dirty="0"/>
              <a:t>The original research paper on the effects of divided attention on encoding and retrieval may</a:t>
            </a:r>
            <a:r>
              <a:rPr lang="en-AU" baseline="0" dirty="0"/>
              <a:t> be too daunting for some Stage 1 students. However, teachers may be able to access it using the title provided in the task sheet.</a:t>
            </a:r>
          </a:p>
          <a:p>
            <a:r>
              <a:rPr lang="en-AU" baseline="0" dirty="0"/>
              <a:t>The summary of this research provides a version that is potentially more student-friendly.</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mn-lt"/>
              <a:ea typeface="+mn-ea"/>
              <a:cs typeface="+mn-cs"/>
            </a:endParaRPr>
          </a:p>
          <a:p>
            <a:endParaRPr lang="en-AU" baseline="0" dirty="0"/>
          </a:p>
          <a:p>
            <a:endParaRPr lang="en-AU" dirty="0"/>
          </a:p>
        </p:txBody>
      </p:sp>
      <p:sp>
        <p:nvSpPr>
          <p:cNvPr id="4" name="Slide Number Placeholder 3"/>
          <p:cNvSpPr>
            <a:spLocks noGrp="1"/>
          </p:cNvSpPr>
          <p:nvPr>
            <p:ph type="sldNum" sz="quarter" idx="10"/>
          </p:nvPr>
        </p:nvSpPr>
        <p:spPr/>
        <p:txBody>
          <a:bodyPr/>
          <a:lstStyle/>
          <a:p>
            <a:fld id="{FB2D41D7-5B9D-43F5-BC42-0F4C69C9483C}" type="slidenum">
              <a:rPr lang="en-AU" smtClean="0"/>
              <a:t>10</a:t>
            </a:fld>
            <a:endParaRPr lang="en-AU"/>
          </a:p>
        </p:txBody>
      </p:sp>
    </p:spTree>
    <p:extLst>
      <p:ext uri="{BB962C8B-B14F-4D97-AF65-F5344CB8AC3E}">
        <p14:creationId xmlns:p14="http://schemas.microsoft.com/office/powerpoint/2010/main" val="3520266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B2D41D7-5B9D-43F5-BC42-0F4C69C9483C}" type="slidenum">
              <a:rPr lang="en-AU" smtClean="0"/>
              <a:t>11</a:t>
            </a:fld>
            <a:endParaRPr lang="en-AU"/>
          </a:p>
        </p:txBody>
      </p:sp>
    </p:spTree>
    <p:extLst>
      <p:ext uri="{BB962C8B-B14F-4D97-AF65-F5344CB8AC3E}">
        <p14:creationId xmlns:p14="http://schemas.microsoft.com/office/powerpoint/2010/main" val="95007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a:t>Again, the investigations that could be undertaken in this way are restricted.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a:t>Suggestions for possible investigations are the same as for Option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For the Option 4 Investigation,</a:t>
            </a:r>
            <a:r>
              <a:rPr lang="en-AU" baseline="0" dirty="0"/>
              <a:t> the student designs an investigation linked to a topic that they have been taught, and must have approved by the teacher and potentially other appropriate people within the school (e.g. Heads of Faculty, School </a:t>
            </a:r>
            <a:r>
              <a:rPr lang="en-AU" baseline="0" dirty="0" err="1"/>
              <a:t>Councellors</a:t>
            </a:r>
            <a:r>
              <a:rPr lang="en-AU" baseline="0" dirty="0"/>
              <a:t> </a:t>
            </a:r>
            <a:r>
              <a:rPr lang="en-AU" baseline="0" dirty="0" err="1"/>
              <a:t>etc</a:t>
            </a:r>
            <a:r>
              <a:rPr lang="en-AU" baseline="0" dirty="0"/>
              <a:t>). It is strongly advised that where this option is undertaken, students are provided with the information that would normally be provided in one of the SACE Board Research programs to support them in their planning of an appropriate investigation.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a:t>For example: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a:t>As outlined in the Ethical Issues in the RP’s</a:t>
            </a:r>
          </a:p>
          <a:p>
            <a:r>
              <a:rPr lang="en-AU" sz="1200" kern="1200" dirty="0">
                <a:solidFill>
                  <a:schemeClr val="tx1"/>
                </a:solidFill>
                <a:effectLst/>
                <a:latin typeface="+mn-lt"/>
                <a:ea typeface="+mn-ea"/>
                <a:cs typeface="+mn-cs"/>
              </a:rPr>
              <a:t>Students must be given an </a:t>
            </a:r>
            <a:r>
              <a:rPr lang="en-AU" sz="1200" b="1" kern="1200" dirty="0">
                <a:solidFill>
                  <a:schemeClr val="tx1"/>
                </a:solidFill>
                <a:effectLst/>
                <a:latin typeface="+mn-lt"/>
                <a:ea typeface="+mn-ea"/>
                <a:cs typeface="+mn-cs"/>
              </a:rPr>
              <a:t>Information Sheet, </a:t>
            </a:r>
            <a:r>
              <a:rPr lang="en-AU" sz="1200" kern="1200" dirty="0">
                <a:solidFill>
                  <a:schemeClr val="tx1"/>
                </a:solidFill>
                <a:effectLst/>
                <a:latin typeface="+mn-lt"/>
                <a:ea typeface="+mn-ea"/>
                <a:cs typeface="+mn-cs"/>
              </a:rPr>
              <a:t>which explains what the research program is about.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After reading this, they will then have to decide whether or not they want to participate. Only students who have signed the </a:t>
            </a:r>
            <a:r>
              <a:rPr lang="en-AU" sz="1200" b="1" kern="1200" dirty="0">
                <a:solidFill>
                  <a:schemeClr val="tx1"/>
                </a:solidFill>
                <a:effectLst/>
                <a:latin typeface="+mn-lt"/>
                <a:ea typeface="+mn-ea"/>
                <a:cs typeface="+mn-cs"/>
              </a:rPr>
              <a:t>Consent Form </a:t>
            </a:r>
            <a:r>
              <a:rPr lang="en-AU" sz="1200" kern="1200" dirty="0">
                <a:solidFill>
                  <a:schemeClr val="tx1"/>
                </a:solidFill>
                <a:effectLst/>
                <a:latin typeface="+mn-lt"/>
                <a:ea typeface="+mn-ea"/>
                <a:cs typeface="+mn-cs"/>
              </a:rPr>
              <a:t>can participate in the research program. Students under 16 years of age also require consent from a parent or guardian.</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a:t>
            </a:r>
            <a:r>
              <a:rPr lang="en-AU" sz="1200" kern="1200" baseline="0" dirty="0">
                <a:solidFill>
                  <a:schemeClr val="tx1"/>
                </a:solidFill>
                <a:effectLst/>
                <a:latin typeface="+mn-lt"/>
                <a:ea typeface="+mn-ea"/>
                <a:cs typeface="+mn-cs"/>
              </a:rPr>
              <a:t> process is outlined in much greater detail and handouts are provided in the RP’s on the website. This information could/should be used to ensure that students create an ethical and safe process.</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p>
          <a:p>
            <a:endParaRPr lang="en-AU" dirty="0"/>
          </a:p>
        </p:txBody>
      </p:sp>
      <p:sp>
        <p:nvSpPr>
          <p:cNvPr id="4" name="Slide Number Placeholder 3"/>
          <p:cNvSpPr>
            <a:spLocks noGrp="1"/>
          </p:cNvSpPr>
          <p:nvPr>
            <p:ph type="sldNum" sz="quarter" idx="10"/>
          </p:nvPr>
        </p:nvSpPr>
        <p:spPr/>
        <p:txBody>
          <a:bodyPr/>
          <a:lstStyle/>
          <a:p>
            <a:fld id="{FB2D41D7-5B9D-43F5-BC42-0F4C69C9483C}" type="slidenum">
              <a:rPr lang="en-AU" smtClean="0"/>
              <a:t>12</a:t>
            </a:fld>
            <a:endParaRPr lang="en-AU"/>
          </a:p>
        </p:txBody>
      </p:sp>
    </p:spTree>
    <p:extLst>
      <p:ext uri="{BB962C8B-B14F-4D97-AF65-F5344CB8AC3E}">
        <p14:creationId xmlns:p14="http://schemas.microsoft.com/office/powerpoint/2010/main" val="381533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Option 4 – the students</a:t>
            </a:r>
            <a:r>
              <a:rPr lang="en-AU" baseline="0" dirty="0"/>
              <a:t> may be given a stimulus to start their deconstruction of a problem. Alternatively a ‘safe’ section of a topic may provide the starting point for students (e.g. testing memory using black and white v. coloured items).</a:t>
            </a:r>
            <a:endParaRPr lang="en-AU" dirty="0"/>
          </a:p>
        </p:txBody>
      </p:sp>
      <p:sp>
        <p:nvSpPr>
          <p:cNvPr id="4" name="Slide Number Placeholder 3"/>
          <p:cNvSpPr>
            <a:spLocks noGrp="1"/>
          </p:cNvSpPr>
          <p:nvPr>
            <p:ph type="sldNum" sz="quarter" idx="10"/>
          </p:nvPr>
        </p:nvSpPr>
        <p:spPr/>
        <p:txBody>
          <a:bodyPr/>
          <a:lstStyle/>
          <a:p>
            <a:fld id="{FB2D41D7-5B9D-43F5-BC42-0F4C69C9483C}" type="slidenum">
              <a:rPr lang="en-AU" smtClean="0"/>
              <a:t>13</a:t>
            </a:fld>
            <a:endParaRPr lang="en-AU"/>
          </a:p>
        </p:txBody>
      </p:sp>
    </p:spTree>
    <p:extLst>
      <p:ext uri="{BB962C8B-B14F-4D97-AF65-F5344CB8AC3E}">
        <p14:creationId xmlns:p14="http://schemas.microsoft.com/office/powerpoint/2010/main" val="4120965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10-credit course, the ONE Psychological</a:t>
            </a:r>
            <a:r>
              <a:rPr lang="en-GB" baseline="0" dirty="0"/>
              <a:t> Investigation must have the deconstruction and design process.</a:t>
            </a:r>
          </a:p>
          <a:p>
            <a:endParaRPr lang="en-GB" baseline="0" dirty="0"/>
          </a:p>
          <a:p>
            <a:r>
              <a:rPr lang="en-GB" baseline="0" dirty="0"/>
              <a:t>For a 20-credit program, one of the two assessments must have the deconstruction and design step. For the second assessment, it is up to teachers discretion whether they require the deconstruction and design process or not.</a:t>
            </a:r>
            <a:endParaRPr lang="en-GB" dirty="0"/>
          </a:p>
        </p:txBody>
      </p:sp>
      <p:sp>
        <p:nvSpPr>
          <p:cNvPr id="4" name="Slide Number Placeholder 3"/>
          <p:cNvSpPr>
            <a:spLocks noGrp="1"/>
          </p:cNvSpPr>
          <p:nvPr>
            <p:ph type="sldNum" sz="quarter" idx="10"/>
          </p:nvPr>
        </p:nvSpPr>
        <p:spPr/>
        <p:txBody>
          <a:bodyPr/>
          <a:lstStyle/>
          <a:p>
            <a:fld id="{FB2D41D7-5B9D-43F5-BC42-0F4C69C9483C}" type="slidenum">
              <a:rPr lang="en-AU" smtClean="0"/>
              <a:t>14</a:t>
            </a:fld>
            <a:endParaRPr lang="en-AU"/>
          </a:p>
        </p:txBody>
      </p:sp>
    </p:spTree>
    <p:extLst>
      <p:ext uri="{BB962C8B-B14F-4D97-AF65-F5344CB8AC3E}">
        <p14:creationId xmlns:p14="http://schemas.microsoft.com/office/powerpoint/2010/main" val="4261964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previous subject outline teachers were provided with advice about the ethical and safety</a:t>
            </a:r>
            <a:r>
              <a:rPr lang="en-GB" baseline="0" dirty="0"/>
              <a:t> consideration when teaching Psychology a section called </a:t>
            </a:r>
            <a:r>
              <a:rPr lang="en-US" sz="1200" kern="1200" cap="all" dirty="0">
                <a:solidFill>
                  <a:schemeClr val="tx1"/>
                </a:solidFill>
                <a:effectLst/>
                <a:latin typeface="+mn-lt"/>
                <a:ea typeface="+mn-ea"/>
                <a:cs typeface="+mn-cs"/>
              </a:rPr>
              <a:t>Advice on Ethical Study and Research.</a:t>
            </a:r>
            <a:endParaRPr lang="en-AU" sz="1200" kern="1200" cap="all"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information is</a:t>
            </a:r>
            <a:r>
              <a:rPr lang="en-US" sz="1200" kern="1200" baseline="0" dirty="0">
                <a:solidFill>
                  <a:schemeClr val="tx1"/>
                </a:solidFill>
                <a:effectLst/>
                <a:latin typeface="+mn-lt"/>
                <a:ea typeface="+mn-ea"/>
                <a:cs typeface="+mn-cs"/>
              </a:rPr>
              <a:t> now being provided in a stand alone document that is available here in PLATO, and will also be available on the website. The document is called – Safety considerations for Psychology teachers.</a:t>
            </a:r>
            <a:endParaRPr lang="en-GB" dirty="0"/>
          </a:p>
        </p:txBody>
      </p:sp>
      <p:sp>
        <p:nvSpPr>
          <p:cNvPr id="4" name="Slide Number Placeholder 3"/>
          <p:cNvSpPr>
            <a:spLocks noGrp="1"/>
          </p:cNvSpPr>
          <p:nvPr>
            <p:ph type="sldNum" sz="quarter" idx="10"/>
          </p:nvPr>
        </p:nvSpPr>
        <p:spPr/>
        <p:txBody>
          <a:bodyPr/>
          <a:lstStyle/>
          <a:p>
            <a:fld id="{FB2D41D7-5B9D-43F5-BC42-0F4C69C9483C}" type="slidenum">
              <a:rPr lang="en-AU" smtClean="0"/>
              <a:t>15</a:t>
            </a:fld>
            <a:endParaRPr lang="en-AU"/>
          </a:p>
        </p:txBody>
      </p:sp>
    </p:spTree>
    <p:extLst>
      <p:ext uri="{BB962C8B-B14F-4D97-AF65-F5344CB8AC3E}">
        <p14:creationId xmlns:p14="http://schemas.microsoft.com/office/powerpoint/2010/main" val="147794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B2D41D7-5B9D-43F5-BC42-0F4C69C9483C}" type="slidenum">
              <a:rPr lang="en-AU" smtClean="0"/>
              <a:t>16</a:t>
            </a:fld>
            <a:endParaRPr lang="en-AU"/>
          </a:p>
        </p:txBody>
      </p:sp>
    </p:spTree>
    <p:extLst>
      <p:ext uri="{BB962C8B-B14F-4D97-AF65-F5344CB8AC3E}">
        <p14:creationId xmlns:p14="http://schemas.microsoft.com/office/powerpoint/2010/main" val="201690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Psychological Investigations are the Practical Investigations. </a:t>
            </a:r>
          </a:p>
          <a:p>
            <a:r>
              <a:rPr lang="en-GB" dirty="0"/>
              <a:t>In</a:t>
            </a:r>
            <a:r>
              <a:rPr lang="en-GB" baseline="0" dirty="0"/>
              <a:t> the new course there is a requirement in both a 10 and 20 credit course for the deconstruction of a problem and the design of a psychological investigations to be completed. This is a process that has already been introduced in other sciences at Stage 1 and 2.</a:t>
            </a:r>
          </a:p>
          <a:p>
            <a:r>
              <a:rPr lang="en-GB" baseline="0" dirty="0"/>
              <a:t>For a 10-credit course – only one investigation is required, and therefore it must have the deconstruction and design process included.</a:t>
            </a:r>
          </a:p>
          <a:p>
            <a:r>
              <a:rPr lang="en-GB" baseline="0" dirty="0"/>
              <a:t>For a 20-credit course – two investigations are required, of which at least one must have the deconstruction and design process required.</a:t>
            </a:r>
            <a:endParaRPr lang="en-GB" dirty="0"/>
          </a:p>
        </p:txBody>
      </p:sp>
      <p:sp>
        <p:nvSpPr>
          <p:cNvPr id="4" name="Slide Number Placeholder 3"/>
          <p:cNvSpPr>
            <a:spLocks noGrp="1"/>
          </p:cNvSpPr>
          <p:nvPr>
            <p:ph type="sldNum" sz="quarter" idx="10"/>
          </p:nvPr>
        </p:nvSpPr>
        <p:spPr/>
        <p:txBody>
          <a:bodyPr/>
          <a:lstStyle/>
          <a:p>
            <a:fld id="{FB2D41D7-5B9D-43F5-BC42-0F4C69C9483C}" type="slidenum">
              <a:rPr lang="en-AU" smtClean="0"/>
              <a:t>2</a:t>
            </a:fld>
            <a:endParaRPr lang="en-AU"/>
          </a:p>
        </p:txBody>
      </p:sp>
    </p:spTree>
    <p:extLst>
      <p:ext uri="{BB962C8B-B14F-4D97-AF65-F5344CB8AC3E}">
        <p14:creationId xmlns:p14="http://schemas.microsoft.com/office/powerpoint/2010/main" val="118230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Psychological Investigations provide students with the opportunity to investigate</a:t>
            </a:r>
            <a:r>
              <a:rPr lang="en-AU" baseline="0" dirty="0"/>
              <a:t> psychological concepts and relationships through analysis of data.</a:t>
            </a:r>
          </a:p>
          <a:p>
            <a:endParaRPr lang="en-AU" baseline="0" dirty="0"/>
          </a:p>
          <a:p>
            <a:r>
              <a:rPr lang="en-AU" baseline="0" dirty="0"/>
              <a:t>This data may be accesses via an approved investigation, or from an approved data set. The teacher makes the decision about the source of the data, and ensures that the processes surrounding the Psychological Investigations adhere to ethical considerations and ensure the safety of the students.</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FB2D41D7-5B9D-43F5-BC42-0F4C69C9483C}" type="slidenum">
              <a:rPr lang="en-AU" smtClean="0"/>
              <a:t>3</a:t>
            </a:fld>
            <a:endParaRPr lang="en-AU"/>
          </a:p>
        </p:txBody>
      </p:sp>
    </p:spTree>
    <p:extLst>
      <p:ext uri="{BB962C8B-B14F-4D97-AF65-F5344CB8AC3E}">
        <p14:creationId xmlns:p14="http://schemas.microsoft.com/office/powerpoint/2010/main" val="150179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renewed Subject Outline, there has been increased flexibility provided in the conduction of psychological</a:t>
            </a:r>
            <a:r>
              <a:rPr lang="en-AU" baseline="0" dirty="0"/>
              <a:t> investigations.</a:t>
            </a:r>
          </a:p>
          <a:p>
            <a:endParaRPr lang="en-AU" baseline="0" dirty="0"/>
          </a:p>
          <a:p>
            <a:r>
              <a:rPr lang="en-AU" baseline="0" dirty="0"/>
              <a:t>The current research programs may still be used in their entirety, or teachers may choose to use only parts of them.</a:t>
            </a:r>
          </a:p>
          <a:p>
            <a:r>
              <a:rPr lang="en-AU" baseline="0" dirty="0"/>
              <a:t>In addition, there is an opportunity – where safe – for teachers to extend the types of activities they choose to conduct.</a:t>
            </a:r>
          </a:p>
          <a:p>
            <a:endParaRPr lang="en-AU" baseline="0" dirty="0"/>
          </a:p>
          <a:p>
            <a:r>
              <a:rPr lang="en-AU" baseline="0" dirty="0"/>
              <a:t>A new way of investigating concepts and relationships is to work with data provided via investigations already approved and conducted.</a:t>
            </a:r>
          </a:p>
          <a:p>
            <a:endParaRPr lang="en-AU" dirty="0"/>
          </a:p>
        </p:txBody>
      </p:sp>
      <p:sp>
        <p:nvSpPr>
          <p:cNvPr id="4" name="Slide Number Placeholder 3"/>
          <p:cNvSpPr>
            <a:spLocks noGrp="1"/>
          </p:cNvSpPr>
          <p:nvPr>
            <p:ph type="sldNum" sz="quarter" idx="10"/>
          </p:nvPr>
        </p:nvSpPr>
        <p:spPr/>
        <p:txBody>
          <a:bodyPr/>
          <a:lstStyle/>
          <a:p>
            <a:fld id="{FB2D41D7-5B9D-43F5-BC42-0F4C69C9483C}" type="slidenum">
              <a:rPr lang="en-AU" smtClean="0"/>
              <a:t>4</a:t>
            </a:fld>
            <a:endParaRPr lang="en-AU"/>
          </a:p>
        </p:txBody>
      </p:sp>
    </p:spTree>
    <p:extLst>
      <p:ext uri="{BB962C8B-B14F-4D97-AF65-F5344CB8AC3E}">
        <p14:creationId xmlns:p14="http://schemas.microsoft.com/office/powerpoint/2010/main" val="190766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a:t>
            </a:r>
            <a:r>
              <a:rPr lang="en-AU" baseline="0" dirty="0"/>
              <a:t> this option is chosen, the starting point is for students to undertake the RP in exactly the same way as completing research programs in the current (2020) subject outline .</a:t>
            </a:r>
          </a:p>
          <a:p>
            <a:r>
              <a:rPr lang="en-AU" baseline="0" dirty="0"/>
              <a:t>Teachers could refine the process by selecting a part of a research program only to provide the data and method for students to evaluate in the initial stages of the task.</a:t>
            </a:r>
            <a:endParaRPr lang="en-AU" dirty="0"/>
          </a:p>
        </p:txBody>
      </p:sp>
      <p:sp>
        <p:nvSpPr>
          <p:cNvPr id="4" name="Slide Number Placeholder 3"/>
          <p:cNvSpPr>
            <a:spLocks noGrp="1"/>
          </p:cNvSpPr>
          <p:nvPr>
            <p:ph type="sldNum" sz="quarter" idx="10"/>
          </p:nvPr>
        </p:nvSpPr>
        <p:spPr/>
        <p:txBody>
          <a:bodyPr/>
          <a:lstStyle/>
          <a:p>
            <a:fld id="{FB2D41D7-5B9D-43F5-BC42-0F4C69C9483C}" type="slidenum">
              <a:rPr lang="en-AU" smtClean="0"/>
              <a:t>5</a:t>
            </a:fld>
            <a:endParaRPr lang="en-AU"/>
          </a:p>
        </p:txBody>
      </p:sp>
    </p:spTree>
    <p:extLst>
      <p:ext uri="{BB962C8B-B14F-4D97-AF65-F5344CB8AC3E}">
        <p14:creationId xmlns:p14="http://schemas.microsoft.com/office/powerpoint/2010/main" val="169434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document</a:t>
            </a:r>
            <a:r>
              <a:rPr lang="en-AU" baseline="0" dirty="0"/>
              <a:t> is available in PLATO and on will be on the website. It provides the links between the Research Programs that have been used in the current course (2020), and the renewed subject outline topics. </a:t>
            </a:r>
          </a:p>
          <a:p>
            <a:endParaRPr lang="en-AU" baseline="0" dirty="0"/>
          </a:p>
          <a:p>
            <a:r>
              <a:rPr lang="en-AU" baseline="0" dirty="0"/>
              <a:t>For example: </a:t>
            </a:r>
            <a:r>
              <a:rPr lang="en-AU" dirty="0"/>
              <a:t>an</a:t>
            </a:r>
            <a:r>
              <a:rPr lang="en-AU" baseline="0" dirty="0"/>
              <a:t> investigation in Cognitive Psychology (Topic 1 in the renewed subject outline) could use data obtained from any of the following RPs: Arousal and Relaxation, Chunking in Learning, Sleep, Impression Formation, Persuasion, Music and Memory, or Positive Outlook.</a:t>
            </a:r>
            <a:endParaRPr lang="en-AU" dirty="0"/>
          </a:p>
        </p:txBody>
      </p:sp>
      <p:sp>
        <p:nvSpPr>
          <p:cNvPr id="4" name="Slide Number Placeholder 3"/>
          <p:cNvSpPr>
            <a:spLocks noGrp="1"/>
          </p:cNvSpPr>
          <p:nvPr>
            <p:ph type="sldNum" sz="quarter" idx="10"/>
          </p:nvPr>
        </p:nvSpPr>
        <p:spPr/>
        <p:txBody>
          <a:bodyPr/>
          <a:lstStyle/>
          <a:p>
            <a:fld id="{FB2D41D7-5B9D-43F5-BC42-0F4C69C9483C}" type="slidenum">
              <a:rPr lang="en-AU" smtClean="0"/>
              <a:t>6</a:t>
            </a:fld>
            <a:endParaRPr lang="en-AU"/>
          </a:p>
        </p:txBody>
      </p:sp>
    </p:spTree>
    <p:extLst>
      <p:ext uri="{BB962C8B-B14F-4D97-AF65-F5344CB8AC3E}">
        <p14:creationId xmlns:p14="http://schemas.microsoft.com/office/powerpoint/2010/main" val="261118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flow chart, using one of the approved</a:t>
            </a:r>
            <a:r>
              <a:rPr lang="en-AU" baseline="0" dirty="0"/>
              <a:t> </a:t>
            </a:r>
            <a:r>
              <a:rPr lang="en-AU" dirty="0"/>
              <a:t>RPs available on memory, summarises the steps students would need to follow if Option 1 of</a:t>
            </a:r>
            <a:r>
              <a:rPr lang="en-AU" baseline="0" dirty="0"/>
              <a:t> the psychological investigations is used.</a:t>
            </a:r>
            <a:endParaRPr lang="en-AU" dirty="0"/>
          </a:p>
        </p:txBody>
      </p:sp>
      <p:sp>
        <p:nvSpPr>
          <p:cNvPr id="4" name="Slide Number Placeholder 3"/>
          <p:cNvSpPr>
            <a:spLocks noGrp="1"/>
          </p:cNvSpPr>
          <p:nvPr>
            <p:ph type="sldNum" sz="quarter" idx="10"/>
          </p:nvPr>
        </p:nvSpPr>
        <p:spPr/>
        <p:txBody>
          <a:bodyPr/>
          <a:lstStyle/>
          <a:p>
            <a:fld id="{FB2D41D7-5B9D-43F5-BC42-0F4C69C9483C}" type="slidenum">
              <a:rPr lang="en-AU" smtClean="0"/>
              <a:t>7</a:t>
            </a:fld>
            <a:endParaRPr lang="en-AU"/>
          </a:p>
        </p:txBody>
      </p:sp>
    </p:spTree>
    <p:extLst>
      <p:ext uri="{BB962C8B-B14F-4D97-AF65-F5344CB8AC3E}">
        <p14:creationId xmlns:p14="http://schemas.microsoft.com/office/powerpoint/2010/main" val="82902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conduction of an</a:t>
            </a:r>
            <a:r>
              <a:rPr lang="en-AU" baseline="0" dirty="0"/>
              <a:t> Option 2 Investigation will be similar to Option 1, but the investigation is provided by the teacher.</a:t>
            </a:r>
          </a:p>
          <a:p>
            <a:endParaRPr lang="en-AU" baseline="0" dirty="0"/>
          </a:p>
          <a:p>
            <a:r>
              <a:rPr lang="en-AU" baseline="0" dirty="0"/>
              <a:t>Any such investigations should be carefully vetted by the teacher with respect to the information in the support document – Safety Considerations for Psychology Teachers.</a:t>
            </a:r>
          </a:p>
          <a:p>
            <a:endParaRPr lang="en-AU" baseline="0" dirty="0"/>
          </a:p>
          <a:p>
            <a:r>
              <a:rPr lang="en-AU" baseline="0" dirty="0"/>
              <a:t>Only some topics will lend themselves to investigations of this type.</a:t>
            </a:r>
          </a:p>
          <a:p>
            <a:endParaRPr lang="en-AU" baseline="0" dirty="0"/>
          </a:p>
          <a:p>
            <a:r>
              <a:rPr lang="en-AU" baseline="0" dirty="0"/>
              <a:t>Should Option 2 be chosen, teachers could provide experimental, observational or qualitative investigations to their students.</a:t>
            </a:r>
            <a:endParaRPr lang="en-AU" dirty="0"/>
          </a:p>
        </p:txBody>
      </p:sp>
      <p:sp>
        <p:nvSpPr>
          <p:cNvPr id="4" name="Slide Number Placeholder 3"/>
          <p:cNvSpPr>
            <a:spLocks noGrp="1"/>
          </p:cNvSpPr>
          <p:nvPr>
            <p:ph type="sldNum" sz="quarter" idx="10"/>
          </p:nvPr>
        </p:nvSpPr>
        <p:spPr/>
        <p:txBody>
          <a:bodyPr/>
          <a:lstStyle/>
          <a:p>
            <a:fld id="{FB2D41D7-5B9D-43F5-BC42-0F4C69C9483C}" type="slidenum">
              <a:rPr lang="en-AU" smtClean="0"/>
              <a:t>8</a:t>
            </a:fld>
            <a:endParaRPr lang="en-AU"/>
          </a:p>
        </p:txBody>
      </p:sp>
    </p:spTree>
    <p:extLst>
      <p:ext uri="{BB962C8B-B14F-4D97-AF65-F5344CB8AC3E}">
        <p14:creationId xmlns:p14="http://schemas.microsoft.com/office/powerpoint/2010/main" val="382692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t>This</a:t>
            </a:r>
            <a:r>
              <a:rPr lang="en-AU" sz="1200" baseline="0" dirty="0"/>
              <a:t> flow chart is a replica of the one provided earlier.  The procedure is the same, but this time, the source of the investigation is the teacher.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a:t>Suggestions for types of investigations are limited, but include those on memory, facial recognition (happy faces vs angry faces), association, personality, association.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a:t>There are interesting cross-cultural explorations involving surveys by Susan Goldstein that would also be applicable and are readily available on the internet.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p>
        </p:txBody>
      </p:sp>
      <p:sp>
        <p:nvSpPr>
          <p:cNvPr id="4" name="Slide Number Placeholder 3"/>
          <p:cNvSpPr>
            <a:spLocks noGrp="1"/>
          </p:cNvSpPr>
          <p:nvPr>
            <p:ph type="sldNum" sz="quarter" idx="10"/>
          </p:nvPr>
        </p:nvSpPr>
        <p:spPr/>
        <p:txBody>
          <a:bodyPr/>
          <a:lstStyle/>
          <a:p>
            <a:fld id="{FB2D41D7-5B9D-43F5-BC42-0F4C69C9483C}" type="slidenum">
              <a:rPr lang="en-AU" smtClean="0"/>
              <a:t>9</a:t>
            </a:fld>
            <a:endParaRPr lang="en-AU"/>
          </a:p>
        </p:txBody>
      </p:sp>
    </p:spTree>
    <p:extLst>
      <p:ext uri="{BB962C8B-B14F-4D97-AF65-F5344CB8AC3E}">
        <p14:creationId xmlns:p14="http://schemas.microsoft.com/office/powerpoint/2010/main" val="129247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22/01/2021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42688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22/01/2021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44676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22/01/2021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4683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itle and 2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C367-F759-4128-B6AD-62F51D41262F}"/>
              </a:ext>
            </a:extLst>
          </p:cNvPr>
          <p:cNvSpPr>
            <a:spLocks noGrp="1"/>
          </p:cNvSpPr>
          <p:nvPr>
            <p:ph type="title"/>
          </p:nvPr>
        </p:nvSpPr>
        <p:spPr>
          <a:xfrm>
            <a:off x="912000" y="365127"/>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89724D-2F7A-489E-997C-9C3D6C743797}"/>
              </a:ext>
            </a:extLst>
          </p:cNvPr>
          <p:cNvSpPr>
            <a:spLocks noGrp="1"/>
          </p:cNvSpPr>
          <p:nvPr>
            <p:ph type="body" idx="1"/>
          </p:nvPr>
        </p:nvSpPr>
        <p:spPr>
          <a:xfrm>
            <a:off x="912000" y="1766656"/>
            <a:ext cx="5157787"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EA74C3D-732A-44C7-9CAF-04260A7731A0}"/>
              </a:ext>
            </a:extLst>
          </p:cNvPr>
          <p:cNvSpPr>
            <a:spLocks noGrp="1"/>
          </p:cNvSpPr>
          <p:nvPr>
            <p:ph sz="half" idx="2"/>
          </p:nvPr>
        </p:nvSpPr>
        <p:spPr>
          <a:xfrm>
            <a:off x="91200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a:extLst>
              <a:ext uri="{FF2B5EF4-FFF2-40B4-BE49-F238E27FC236}">
                <a16:creationId xmlns:a16="http://schemas.microsoft.com/office/drawing/2014/main" id="{758403F9-2CF7-482A-8EA1-DDB867166D44}"/>
              </a:ext>
            </a:extLst>
          </p:cNvPr>
          <p:cNvSpPr>
            <a:spLocks noGrp="1"/>
          </p:cNvSpPr>
          <p:nvPr>
            <p:ph type="body" sz="quarter" idx="3"/>
          </p:nvPr>
        </p:nvSpPr>
        <p:spPr>
          <a:xfrm>
            <a:off x="6244413" y="1766656"/>
            <a:ext cx="5183188"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7E09B2D-83C7-4891-BBE1-20B368B2C652}"/>
              </a:ext>
            </a:extLst>
          </p:cNvPr>
          <p:cNvSpPr>
            <a:spLocks noGrp="1"/>
          </p:cNvSpPr>
          <p:nvPr>
            <p:ph sz="quarter" idx="4"/>
          </p:nvPr>
        </p:nvSpPr>
        <p:spPr>
          <a:xfrm>
            <a:off x="624441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90DD61F-00C6-4E4F-A430-2F94F40CA504}"/>
              </a:ext>
            </a:extLst>
          </p:cNvPr>
          <p:cNvSpPr>
            <a:spLocks noGrp="1"/>
          </p:cNvSpPr>
          <p:nvPr>
            <p:ph type="dt" sz="half" idx="10"/>
          </p:nvPr>
        </p:nvSpPr>
        <p:spPr/>
        <p:txBody>
          <a:bodyPr/>
          <a:lstStyle/>
          <a:p>
            <a:fld id="{77072635-266F-4274-AD67-E2A13FF46E20}" type="datetimeFigureOut">
              <a:rPr lang="en-AU" smtClean="0"/>
              <a:t>22/01/2021</a:t>
            </a:fld>
            <a:endParaRPr lang="en-AU"/>
          </a:p>
        </p:txBody>
      </p:sp>
      <p:sp>
        <p:nvSpPr>
          <p:cNvPr id="8" name="Footer Placeholder 7">
            <a:extLst>
              <a:ext uri="{FF2B5EF4-FFF2-40B4-BE49-F238E27FC236}">
                <a16:creationId xmlns:a16="http://schemas.microsoft.com/office/drawing/2014/main" id="{20BB9C2E-07D4-4943-B169-F0C27A820D1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B884BAC-BCDC-4D7C-884C-C986AEBA22BB}"/>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14373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DA05-0CAD-4067-BF4B-5E5A2DAEC48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729E98-0F89-4A8C-A2C1-4D117A638C0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DDDD6FD-5BCA-4B94-AACD-4847C1EEBA0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45E699-3F39-4E9E-8DED-175455369B04}"/>
              </a:ext>
            </a:extLst>
          </p:cNvPr>
          <p:cNvSpPr>
            <a:spLocks noGrp="1"/>
          </p:cNvSpPr>
          <p:nvPr>
            <p:ph type="dt" sz="half" idx="10"/>
          </p:nvPr>
        </p:nvSpPr>
        <p:spPr/>
        <p:txBody>
          <a:bodyPr/>
          <a:lstStyle/>
          <a:p>
            <a:fld id="{77072635-266F-4274-AD67-E2A13FF46E20}" type="datetimeFigureOut">
              <a:rPr lang="en-AU" smtClean="0"/>
              <a:t>22/01/2021</a:t>
            </a:fld>
            <a:endParaRPr lang="en-AU"/>
          </a:p>
        </p:txBody>
      </p:sp>
      <p:sp>
        <p:nvSpPr>
          <p:cNvPr id="6" name="Footer Placeholder 5">
            <a:extLst>
              <a:ext uri="{FF2B5EF4-FFF2-40B4-BE49-F238E27FC236}">
                <a16:creationId xmlns:a16="http://schemas.microsoft.com/office/drawing/2014/main" id="{FE4BC34A-E681-4D32-9FA2-98346D8204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7564CC-B272-40F7-8821-A4E243F9CB90}"/>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93919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6789-E886-41F6-93E9-A5A2BA3C0F8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99DE6F0-E044-409B-8088-37B4CE545A3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AU"/>
          </a:p>
        </p:txBody>
      </p:sp>
      <p:sp>
        <p:nvSpPr>
          <p:cNvPr id="4" name="Text Placeholder 3">
            <a:extLst>
              <a:ext uri="{FF2B5EF4-FFF2-40B4-BE49-F238E27FC236}">
                <a16:creationId xmlns:a16="http://schemas.microsoft.com/office/drawing/2014/main" id="{F5693267-AC9F-421B-874E-6A3759DA50A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33C0659-2FEE-49B6-A02D-E6FC5E59B53D}"/>
              </a:ext>
            </a:extLst>
          </p:cNvPr>
          <p:cNvSpPr>
            <a:spLocks noGrp="1"/>
          </p:cNvSpPr>
          <p:nvPr>
            <p:ph type="dt" sz="half" idx="10"/>
          </p:nvPr>
        </p:nvSpPr>
        <p:spPr/>
        <p:txBody>
          <a:bodyPr/>
          <a:lstStyle/>
          <a:p>
            <a:fld id="{77072635-266F-4274-AD67-E2A13FF46E20}" type="datetimeFigureOut">
              <a:rPr lang="en-AU" smtClean="0"/>
              <a:t>22/01/2021</a:t>
            </a:fld>
            <a:endParaRPr lang="en-AU"/>
          </a:p>
        </p:txBody>
      </p:sp>
      <p:sp>
        <p:nvSpPr>
          <p:cNvPr id="6" name="Footer Placeholder 5">
            <a:extLst>
              <a:ext uri="{FF2B5EF4-FFF2-40B4-BE49-F238E27FC236}">
                <a16:creationId xmlns:a16="http://schemas.microsoft.com/office/drawing/2014/main" id="{9D510947-37EE-4A17-9636-EE2B21FCCA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BE1854-58F8-469E-BD42-E52DA9C79469}"/>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277281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22/01/2021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8351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Subheading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22/01/2021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6857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6098-D926-4D64-90DA-ADD5DA5B488F}"/>
              </a:ext>
            </a:extLst>
          </p:cNvPr>
          <p:cNvSpPr>
            <a:spLocks noGrp="1"/>
          </p:cNvSpPr>
          <p:nvPr>
            <p:ph type="ctrTitle" hasCustomPrompt="1"/>
          </p:nvPr>
        </p:nvSpPr>
        <p:spPr>
          <a:xfrm>
            <a:off x="6201600" y="1461600"/>
            <a:ext cx="5379859" cy="1656000"/>
          </a:xfrm>
        </p:spPr>
        <p:txBody>
          <a:bodyPr lIns="0" tIns="0" rIns="0" bIns="0" anchor="ctr" anchorCtr="0"/>
          <a:lstStyle>
            <a:lvl1pPr marL="0" indent="0" algn="l">
              <a:defRPr sz="4400"/>
            </a:lvl1pPr>
          </a:lstStyle>
          <a:p>
            <a:r>
              <a:rPr lang="en-US" dirty="0"/>
              <a:t>Insert your </a:t>
            </a:r>
            <a:br>
              <a:rPr lang="en-US" dirty="0"/>
            </a:br>
            <a:r>
              <a:rPr lang="en-US" dirty="0"/>
              <a:t>title here</a:t>
            </a:r>
          </a:p>
        </p:txBody>
      </p:sp>
      <p:sp>
        <p:nvSpPr>
          <p:cNvPr id="3" name="Subtitle 2">
            <a:extLst>
              <a:ext uri="{FF2B5EF4-FFF2-40B4-BE49-F238E27FC236}">
                <a16:creationId xmlns:a16="http://schemas.microsoft.com/office/drawing/2014/main" id="{6F55A5A1-467A-4B8D-B006-E2ED52E9C791}"/>
              </a:ext>
            </a:extLst>
          </p:cNvPr>
          <p:cNvSpPr>
            <a:spLocks noGrp="1"/>
          </p:cNvSpPr>
          <p:nvPr>
            <p:ph type="subTitle" idx="1"/>
          </p:nvPr>
        </p:nvSpPr>
        <p:spPr>
          <a:xfrm>
            <a:off x="6202544" y="3693600"/>
            <a:ext cx="5379857" cy="1411060"/>
          </a:xfrm>
        </p:spPr>
        <p:txBody>
          <a:bodyPr lIns="0" tIns="0" rIns="0" bIns="0"/>
          <a:lstStyle>
            <a:lvl1pPr marL="0" indent="0" algn="l">
              <a:buNone/>
              <a:defRPr sz="16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Tree>
    <p:extLst>
      <p:ext uri="{BB962C8B-B14F-4D97-AF65-F5344CB8AC3E}">
        <p14:creationId xmlns:p14="http://schemas.microsoft.com/office/powerpoint/2010/main" val="277831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Background image">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22/01/2021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573821988"/>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75" r:id="rId3"/>
    <p:sldLayoutId id="2147483676" r:id="rId4"/>
    <p:sldLayoutId id="2147483679" r:id="rId5"/>
    <p:sldLayoutId id="2147483680" r:id="rId6"/>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Background image">
            <a:extLst>
              <a:ext uri="{FF2B5EF4-FFF2-40B4-BE49-F238E27FC236}">
                <a16:creationId xmlns:a16="http://schemas.microsoft.com/office/drawing/2014/main" id="{869D841B-2088-48E5-B517-454E3BA7644A}"/>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22/01/2021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157035830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600" kern="1200">
          <a:solidFill>
            <a:schemeClr val="accent2"/>
          </a:solidFill>
          <a:latin typeface="+mj-lt"/>
          <a:ea typeface="+mn-ea"/>
          <a:cs typeface="+mn-cs"/>
        </a:defRPr>
      </a:lvl1pPr>
      <a:lvl2pPr marL="0" indent="0" algn="l" defTabSz="685800" rtl="0" eaLnBrk="1" latinLnBrk="0" hangingPunct="1">
        <a:lnSpc>
          <a:spcPct val="90000"/>
        </a:lnSpc>
        <a:spcBef>
          <a:spcPts val="375"/>
        </a:spcBef>
        <a:buFont typeface="Calibri" panose="020F0502020204030204" pitchFamily="34" charset="0"/>
        <a:buChar char="﻿"/>
        <a:defRPr sz="2400" kern="1200">
          <a:solidFill>
            <a:schemeClr val="accent2"/>
          </a:solidFill>
          <a:latin typeface="+mn-lt"/>
          <a:ea typeface="+mn-ea"/>
          <a:cs typeface="+mn-cs"/>
        </a:defRPr>
      </a:lvl2pPr>
      <a:lvl3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457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6831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descr="Background colour with SACE Board South Australia Logo and Government of South Australia Logo">
            <a:extLst>
              <a:ext uri="{FF2B5EF4-FFF2-40B4-BE49-F238E27FC236}">
                <a16:creationId xmlns:a16="http://schemas.microsoft.com/office/drawing/2014/main" id="{C2324399-F682-4DDA-B90C-97F596C2EB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0"/>
            <a:ext cx="12193200" cy="68607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21932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22/01/2021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18374263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ata.gov.a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fya.org.au/our-research" TargetMode="External"/><Relationship Id="rId4" Type="http://schemas.openxmlformats.org/officeDocument/2006/relationships/hyperlink" Target="https://www.lsay.edu.au/dat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49230-1086-4F7B-A181-01D3F887A681}"/>
              </a:ext>
            </a:extLst>
          </p:cNvPr>
          <p:cNvSpPr>
            <a:spLocks noGrp="1"/>
          </p:cNvSpPr>
          <p:nvPr>
            <p:ph type="ctrTitle"/>
          </p:nvPr>
        </p:nvSpPr>
        <p:spPr/>
        <p:txBody>
          <a:bodyPr/>
          <a:lstStyle/>
          <a:p>
            <a:r>
              <a:rPr lang="en-AU" dirty="0"/>
              <a:t>Psychology Implementation</a:t>
            </a:r>
          </a:p>
        </p:txBody>
      </p:sp>
      <p:sp>
        <p:nvSpPr>
          <p:cNvPr id="5" name="Subtitle 4">
            <a:extLst>
              <a:ext uri="{FF2B5EF4-FFF2-40B4-BE49-F238E27FC236}">
                <a16:creationId xmlns:a16="http://schemas.microsoft.com/office/drawing/2014/main" id="{1156E20C-9631-43B9-90B6-C11BB208691F}"/>
              </a:ext>
            </a:extLst>
          </p:cNvPr>
          <p:cNvSpPr>
            <a:spLocks noGrp="1"/>
          </p:cNvSpPr>
          <p:nvPr>
            <p:ph type="subTitle" idx="1"/>
          </p:nvPr>
        </p:nvSpPr>
        <p:spPr>
          <a:xfrm>
            <a:off x="6201600" y="3168221"/>
            <a:ext cx="5881172" cy="1822138"/>
          </a:xfrm>
        </p:spPr>
        <p:txBody>
          <a:bodyPr vert="horz" lIns="0" tIns="0" rIns="0" bIns="0" rtlCol="0" anchor="t">
            <a:noAutofit/>
          </a:bodyPr>
          <a:lstStyle/>
          <a:p>
            <a:endParaRPr lang="en-AU" sz="2000" b="1" dirty="0"/>
          </a:p>
          <a:p>
            <a:r>
              <a:rPr lang="en-AU" sz="3200" b="1" dirty="0"/>
              <a:t>INVESTIGATIONS:</a:t>
            </a:r>
          </a:p>
          <a:p>
            <a:r>
              <a:rPr lang="en-AU" sz="3200" b="1" dirty="0"/>
              <a:t>DECONSTRUCT AND DESIGN SUPPORT</a:t>
            </a:r>
          </a:p>
        </p:txBody>
      </p:sp>
    </p:spTree>
    <p:extLst>
      <p:ext uri="{BB962C8B-B14F-4D97-AF65-F5344CB8AC3E}">
        <p14:creationId xmlns:p14="http://schemas.microsoft.com/office/powerpoint/2010/main" val="340546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764855"/>
            <a:ext cx="10162902" cy="4351131"/>
          </a:xfrm>
        </p:spPr>
        <p:txBody>
          <a:bodyPr vert="horz" lIns="91440" tIns="45720" rIns="91440" bIns="45720" rtlCol="0" anchor="t">
            <a:noAutofit/>
          </a:bodyPr>
          <a:lstStyle/>
          <a:p>
            <a:pPr>
              <a:spcBef>
                <a:spcPts val="0"/>
              </a:spcBef>
            </a:pPr>
            <a:r>
              <a:rPr lang="en-AU" sz="2800" b="1" dirty="0">
                <a:solidFill>
                  <a:srgbClr val="0070C0"/>
                </a:solidFill>
              </a:rPr>
              <a:t>Option 3:</a:t>
            </a:r>
            <a:r>
              <a:rPr lang="en-AU" sz="2800" dirty="0"/>
              <a:t> </a:t>
            </a:r>
            <a:r>
              <a:rPr lang="en-US" sz="2800" dirty="0">
                <a:solidFill>
                  <a:srgbClr val="0070C0"/>
                </a:solidFill>
              </a:rPr>
              <a:t>an investigation approved by the teacher (using data and method from an investigation already carried out).</a:t>
            </a:r>
            <a:endParaRPr lang="en-AU" sz="2800" dirty="0">
              <a:solidFill>
                <a:srgbClr val="0070C0"/>
              </a:solidFill>
            </a:endParaRPr>
          </a:p>
          <a:p>
            <a:pPr>
              <a:spcBef>
                <a:spcPts val="0"/>
              </a:spcBef>
            </a:pPr>
            <a:endParaRPr lang="en-AU" sz="2800" dirty="0"/>
          </a:p>
          <a:p>
            <a:pPr>
              <a:spcBef>
                <a:spcPts val="0"/>
              </a:spcBef>
            </a:pPr>
            <a:endParaRPr lang="en-AU" sz="1000" dirty="0"/>
          </a:p>
          <a:p>
            <a:pPr>
              <a:spcBef>
                <a:spcPts val="0"/>
              </a:spcBef>
            </a:pPr>
            <a:r>
              <a:rPr lang="en-AU" sz="2800" dirty="0"/>
              <a:t>This assessment provides students with the opportunity to:</a:t>
            </a:r>
          </a:p>
          <a:p>
            <a:pPr>
              <a:spcBef>
                <a:spcPts val="0"/>
              </a:spcBef>
            </a:pPr>
            <a:endParaRPr lang="en-AU" sz="1600" dirty="0"/>
          </a:p>
          <a:p>
            <a:pPr marL="342900" lvl="0" indent="-342900">
              <a:spcBef>
                <a:spcPts val="0"/>
              </a:spcBef>
              <a:buFont typeface="Arial" panose="020B0604020202020204" pitchFamily="34" charset="0"/>
              <a:buChar char="•"/>
            </a:pPr>
            <a:r>
              <a:rPr lang="en-AU" dirty="0"/>
              <a:t>evaluate the method provided from an ethically approved investigation for its strengths and/or limitations, and the effect of these strengths and/or limitations on data</a:t>
            </a:r>
          </a:p>
          <a:p>
            <a:pPr marL="342900" lvl="0" indent="-342900">
              <a:spcBef>
                <a:spcPts val="0"/>
              </a:spcBef>
              <a:buFont typeface="Arial" panose="020B0604020202020204" pitchFamily="34" charset="0"/>
              <a:buChar char="•"/>
            </a:pPr>
            <a:r>
              <a:rPr lang="en-AU" dirty="0"/>
              <a:t>deconstruct a problem related to the provided investigation </a:t>
            </a:r>
          </a:p>
          <a:p>
            <a:pPr marL="342900" indent="-342900">
              <a:spcBef>
                <a:spcPts val="0"/>
              </a:spcBef>
              <a:buFont typeface="Arial" panose="020B0604020202020204" pitchFamily="34" charset="0"/>
              <a:buChar char="•"/>
            </a:pPr>
            <a:r>
              <a:rPr lang="en-US" dirty="0"/>
              <a:t>formulate either an investigable question or hypothesis</a:t>
            </a:r>
            <a:endParaRPr lang="en-AU" dirty="0"/>
          </a:p>
          <a:p>
            <a:pPr marL="342900" lvl="0" indent="-342900">
              <a:spcBef>
                <a:spcPts val="0"/>
              </a:spcBef>
              <a:buFont typeface="Arial" panose="020B0604020202020204" pitchFamily="34" charset="0"/>
              <a:buChar char="•"/>
            </a:pPr>
            <a:r>
              <a:rPr lang="en-AU" dirty="0"/>
              <a:t>design a method to investigate this problem.</a:t>
            </a:r>
            <a:endParaRPr lang="en-AU" sz="2000" dirty="0"/>
          </a:p>
          <a:p>
            <a:endParaRPr lang="en-AU" sz="2000" dirty="0"/>
          </a:p>
        </p:txBody>
      </p:sp>
      <p:sp>
        <p:nvSpPr>
          <p:cNvPr id="5" name="Title 1"/>
          <p:cNvSpPr>
            <a:spLocks noGrp="1"/>
          </p:cNvSpPr>
          <p:nvPr>
            <p:ph type="title"/>
          </p:nvPr>
        </p:nvSpPr>
        <p:spPr>
          <a:xfrm>
            <a:off x="955542" y="412028"/>
            <a:ext cx="10670400" cy="856800"/>
          </a:xfrm>
        </p:spPr>
        <p:txBody>
          <a:bodyPr/>
          <a:lstStyle/>
          <a:p>
            <a:pPr algn="ctr"/>
            <a:r>
              <a:rPr lang="en-US" sz="4000" b="1" dirty="0"/>
              <a:t>Psychological Investigations</a:t>
            </a:r>
            <a:endParaRPr lang="en-AU" sz="4000" b="1" dirty="0"/>
          </a:p>
        </p:txBody>
      </p:sp>
    </p:spTree>
    <p:extLst>
      <p:ext uri="{BB962C8B-B14F-4D97-AF65-F5344CB8AC3E}">
        <p14:creationId xmlns:p14="http://schemas.microsoft.com/office/powerpoint/2010/main" val="374509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7169" y="3021088"/>
            <a:ext cx="2817134" cy="2308324"/>
          </a:xfrm>
          <a:prstGeom prst="rect">
            <a:avLst/>
          </a:prstGeom>
          <a:noFill/>
        </p:spPr>
        <p:txBody>
          <a:bodyPr wrap="square" lIns="91440" tIns="45720" rIns="91440" bIns="45720">
            <a:spAutoFit/>
          </a:bodyPr>
          <a:lstStyle/>
          <a:p>
            <a:pPr algn="ctr"/>
            <a:r>
              <a:rPr lang="en-AU"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rPr>
              <a:t>Raw data and method of collection provided</a:t>
            </a:r>
            <a:endParaRPr 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TextBox 7"/>
          <p:cNvSpPr txBox="1"/>
          <p:nvPr/>
        </p:nvSpPr>
        <p:spPr>
          <a:xfrm>
            <a:off x="1075189" y="840297"/>
            <a:ext cx="10298242" cy="1508105"/>
          </a:xfrm>
          <a:prstGeom prst="rect">
            <a:avLst/>
          </a:prstGeom>
          <a:noFill/>
        </p:spPr>
        <p:txBody>
          <a:bodyPr wrap="square" rtlCol="0">
            <a:spAutoFit/>
          </a:bodyPr>
          <a:lstStyle/>
          <a:p>
            <a:pPr algn="ctr"/>
            <a:endParaRPr lang="en-US" sz="2800" dirty="0"/>
          </a:p>
          <a:p>
            <a:pPr algn="ctr"/>
            <a:r>
              <a:rPr lang="en-GB" sz="3200" b="1" dirty="0"/>
              <a:t>Using raw data from an investigation on memory using lure words</a:t>
            </a:r>
          </a:p>
        </p:txBody>
      </p:sp>
      <p:sp>
        <p:nvSpPr>
          <p:cNvPr id="12" name="TextBox 11"/>
          <p:cNvSpPr txBox="1"/>
          <p:nvPr/>
        </p:nvSpPr>
        <p:spPr>
          <a:xfrm>
            <a:off x="3850672" y="3725428"/>
            <a:ext cx="2263514" cy="1200329"/>
          </a:xfrm>
          <a:prstGeom prst="rect">
            <a:avLst/>
          </a:prstGeom>
          <a:noFill/>
        </p:spPr>
        <p:txBody>
          <a:bodyPr wrap="square" rtlCol="0">
            <a:spAutoFit/>
          </a:bodyPr>
          <a:lstStyle/>
          <a:p>
            <a:pPr algn="ctr"/>
            <a:r>
              <a:rPr lang="en-GB" sz="2400" b="1" dirty="0"/>
              <a:t>Evaluate method and analyse data</a:t>
            </a:r>
          </a:p>
        </p:txBody>
      </p:sp>
      <p:sp>
        <p:nvSpPr>
          <p:cNvPr id="15" name="Rectangle 14"/>
          <p:cNvSpPr/>
          <p:nvPr/>
        </p:nvSpPr>
        <p:spPr>
          <a:xfrm>
            <a:off x="6318354" y="3205949"/>
            <a:ext cx="2675746" cy="2062103"/>
          </a:xfrm>
          <a:prstGeom prst="rect">
            <a:avLst/>
          </a:prstGeom>
          <a:noFill/>
        </p:spPr>
        <p:txBody>
          <a:bodyPr wrap="square" lIns="91440" tIns="45720" rIns="91440" bIns="45720">
            <a:spAutoFit/>
          </a:bodyPr>
          <a:lstStyle/>
          <a:p>
            <a:pPr algn="ctr"/>
            <a:r>
              <a:rPr lang="en-A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rPr>
              <a:t>Deconstruct a problem related to the investigation</a:t>
            </a:r>
            <a:endPar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TextBox 15"/>
          <p:cNvSpPr txBox="1"/>
          <p:nvPr/>
        </p:nvSpPr>
        <p:spPr>
          <a:xfrm>
            <a:off x="9445511" y="2829033"/>
            <a:ext cx="2263514" cy="1569660"/>
          </a:xfrm>
          <a:prstGeom prst="rect">
            <a:avLst/>
          </a:prstGeom>
          <a:noFill/>
        </p:spPr>
        <p:txBody>
          <a:bodyPr wrap="square" rtlCol="0">
            <a:spAutoFit/>
          </a:bodyPr>
          <a:lstStyle/>
          <a:p>
            <a:pPr algn="ctr"/>
            <a:r>
              <a:rPr lang="en-GB" sz="2400" b="1" dirty="0"/>
              <a:t>Formulate an investigable question or hypothesis</a:t>
            </a:r>
          </a:p>
        </p:txBody>
      </p:sp>
      <p:sp>
        <p:nvSpPr>
          <p:cNvPr id="17" name="TextBox 16"/>
          <p:cNvSpPr txBox="1"/>
          <p:nvPr/>
        </p:nvSpPr>
        <p:spPr>
          <a:xfrm>
            <a:off x="9144773" y="4980372"/>
            <a:ext cx="2864988" cy="1200329"/>
          </a:xfrm>
          <a:prstGeom prst="rect">
            <a:avLst/>
          </a:prstGeom>
          <a:noFill/>
        </p:spPr>
        <p:txBody>
          <a:bodyPr wrap="square" rtlCol="0">
            <a:spAutoFit/>
          </a:bodyPr>
          <a:lstStyle/>
          <a:p>
            <a:pPr algn="ctr"/>
            <a:r>
              <a:rPr lang="en-GB" sz="2400" b="1" dirty="0"/>
              <a:t>Design a method to address an identified problem</a:t>
            </a:r>
          </a:p>
        </p:txBody>
      </p:sp>
      <p:sp>
        <p:nvSpPr>
          <p:cNvPr id="18" name="Right Arrow 17"/>
          <p:cNvSpPr/>
          <p:nvPr/>
        </p:nvSpPr>
        <p:spPr>
          <a:xfrm>
            <a:off x="9080084" y="3584850"/>
            <a:ext cx="449705" cy="411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Right Arrow 1"/>
          <p:cNvSpPr/>
          <p:nvPr/>
        </p:nvSpPr>
        <p:spPr>
          <a:xfrm>
            <a:off x="3700287" y="4175250"/>
            <a:ext cx="347240" cy="38196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11" name="Right Arrow 10"/>
          <p:cNvSpPr/>
          <p:nvPr/>
        </p:nvSpPr>
        <p:spPr>
          <a:xfrm>
            <a:off x="6050690" y="4175250"/>
            <a:ext cx="347240" cy="38196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3" name="Down Arrow 2"/>
          <p:cNvSpPr/>
          <p:nvPr/>
        </p:nvSpPr>
        <p:spPr>
          <a:xfrm>
            <a:off x="10397860" y="4439695"/>
            <a:ext cx="358815" cy="33763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7516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5" grpId="0"/>
      <p:bldP spid="16" grpId="0"/>
      <p:bldP spid="17" grpId="0"/>
      <p:bldP spid="18" grpId="0" animBg="1"/>
      <p:bldP spid="2" grpId="0" animBg="1"/>
      <p:bldP spid="11"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257" y="1491343"/>
            <a:ext cx="10670400" cy="4135370"/>
          </a:xfrm>
        </p:spPr>
        <p:txBody>
          <a:bodyPr/>
          <a:lstStyle/>
          <a:p>
            <a:pPr>
              <a:spcBef>
                <a:spcPts val="0"/>
              </a:spcBef>
            </a:pPr>
            <a:r>
              <a:rPr lang="en-AU" sz="2800" b="1" dirty="0">
                <a:solidFill>
                  <a:srgbClr val="0070C0"/>
                </a:solidFill>
              </a:rPr>
              <a:t>Option 4:</a:t>
            </a:r>
            <a:r>
              <a:rPr lang="en-AU" sz="2800" dirty="0"/>
              <a:t> </a:t>
            </a:r>
            <a:r>
              <a:rPr lang="en-AU" sz="2800" dirty="0">
                <a:solidFill>
                  <a:srgbClr val="0070C0"/>
                </a:solidFill>
              </a:rPr>
              <a:t>A</a:t>
            </a:r>
            <a:r>
              <a:rPr lang="en-US" sz="2800" dirty="0">
                <a:solidFill>
                  <a:srgbClr val="0070C0"/>
                </a:solidFill>
              </a:rPr>
              <a:t>n investigation is:</a:t>
            </a:r>
          </a:p>
          <a:p>
            <a:pPr marL="1821600" lvl="6" indent="-457200">
              <a:spcBef>
                <a:spcPts val="0"/>
              </a:spcBef>
              <a:buFont typeface="Wingdings" panose="05000000000000000000" pitchFamily="2" charset="2"/>
              <a:buChar char="Ø"/>
            </a:pPr>
            <a:r>
              <a:rPr lang="en-US" sz="2800" dirty="0">
                <a:solidFill>
                  <a:srgbClr val="0070C0"/>
                </a:solidFill>
              </a:rPr>
              <a:t> designed by the student </a:t>
            </a:r>
          </a:p>
          <a:p>
            <a:pPr marL="1821600" lvl="6" indent="-457200">
              <a:spcBef>
                <a:spcPts val="0"/>
              </a:spcBef>
              <a:buFont typeface="Wingdings" panose="05000000000000000000" pitchFamily="2" charset="2"/>
              <a:buChar char="Ø"/>
            </a:pPr>
            <a:r>
              <a:rPr lang="en-US" sz="2800" dirty="0">
                <a:solidFill>
                  <a:srgbClr val="0070C0"/>
                </a:solidFill>
              </a:rPr>
              <a:t> approved by the teacher (and/or others)</a:t>
            </a:r>
          </a:p>
          <a:p>
            <a:pPr marL="1821600" lvl="6" indent="-457200">
              <a:spcBef>
                <a:spcPts val="0"/>
              </a:spcBef>
              <a:buFont typeface="Wingdings" panose="05000000000000000000" pitchFamily="2" charset="2"/>
              <a:buChar char="Ø"/>
            </a:pPr>
            <a:r>
              <a:rPr lang="en-US" sz="2800" dirty="0">
                <a:solidFill>
                  <a:srgbClr val="0070C0"/>
                </a:solidFill>
              </a:rPr>
              <a:t> implemented by the student</a:t>
            </a:r>
          </a:p>
          <a:p>
            <a:pPr>
              <a:spcBef>
                <a:spcPts val="0"/>
              </a:spcBef>
            </a:pPr>
            <a:endParaRPr lang="en-AU" sz="2800" dirty="0"/>
          </a:p>
          <a:p>
            <a:pPr lvl="0">
              <a:spcBef>
                <a:spcPts val="0"/>
              </a:spcBef>
              <a:buNone/>
            </a:pPr>
            <a:r>
              <a:rPr lang="en-AU" sz="2800" dirty="0"/>
              <a:t>For investigations in some topics, it may be possible for students to:</a:t>
            </a:r>
          </a:p>
          <a:p>
            <a:pPr marL="358775" indent="-358775">
              <a:spcBef>
                <a:spcPts val="0"/>
              </a:spcBef>
              <a:buFont typeface="Arial" panose="020B0604020202020204" pitchFamily="34" charset="0"/>
              <a:buChar char="•"/>
            </a:pPr>
            <a:endParaRPr lang="en-AU" dirty="0"/>
          </a:p>
          <a:p>
            <a:pPr marL="358775" indent="-358775">
              <a:spcBef>
                <a:spcPts val="0"/>
              </a:spcBef>
              <a:buFont typeface="Arial" panose="020B0604020202020204" pitchFamily="34" charset="0"/>
              <a:buChar char="•"/>
            </a:pPr>
            <a:r>
              <a:rPr lang="en-AU" dirty="0"/>
              <a:t>obtain approval from both their teacher and either the Heads of Faculty, Heads of House or school counsellors</a:t>
            </a:r>
          </a:p>
          <a:p>
            <a:pPr marL="358775" indent="-358775">
              <a:spcBef>
                <a:spcPts val="0"/>
              </a:spcBef>
              <a:buFont typeface="Arial" panose="020B0604020202020204" pitchFamily="34" charset="0"/>
              <a:buChar char="•"/>
            </a:pPr>
            <a:endParaRPr lang="en-AU" dirty="0"/>
          </a:p>
          <a:p>
            <a:pPr marL="342900" lvl="0" indent="-342900">
              <a:spcBef>
                <a:spcPts val="0"/>
              </a:spcBef>
              <a:buFont typeface="Arial" panose="020B0604020202020204" pitchFamily="34" charset="0"/>
              <a:buChar char="•"/>
            </a:pPr>
            <a:r>
              <a:rPr lang="en-AU" dirty="0"/>
              <a:t>conduct their designed investigations using recruited participants, analyse their data to formulate logical conclusions and write a report of their findings.</a:t>
            </a:r>
          </a:p>
          <a:p>
            <a:r>
              <a:rPr lang="en-AU" b="1" dirty="0"/>
              <a:t> </a:t>
            </a:r>
            <a:endParaRPr lang="en-AU" dirty="0"/>
          </a:p>
          <a:p>
            <a:r>
              <a:rPr lang="en-AU" dirty="0"/>
              <a:t> </a:t>
            </a:r>
          </a:p>
        </p:txBody>
      </p:sp>
      <p:sp>
        <p:nvSpPr>
          <p:cNvPr id="5" name="Title 1"/>
          <p:cNvSpPr>
            <a:spLocks noGrp="1"/>
          </p:cNvSpPr>
          <p:nvPr>
            <p:ph type="title"/>
          </p:nvPr>
        </p:nvSpPr>
        <p:spPr>
          <a:xfrm>
            <a:off x="955542" y="412028"/>
            <a:ext cx="10670400" cy="856800"/>
          </a:xfrm>
        </p:spPr>
        <p:txBody>
          <a:bodyPr/>
          <a:lstStyle/>
          <a:p>
            <a:pPr algn="ctr"/>
            <a:r>
              <a:rPr lang="en-US" sz="4000" b="1" dirty="0"/>
              <a:t>Psychological Investigations</a:t>
            </a:r>
            <a:endParaRPr lang="en-AU" sz="4000" b="1" dirty="0"/>
          </a:p>
        </p:txBody>
      </p:sp>
    </p:spTree>
    <p:extLst>
      <p:ext uri="{BB962C8B-B14F-4D97-AF65-F5344CB8AC3E}">
        <p14:creationId xmlns:p14="http://schemas.microsoft.com/office/powerpoint/2010/main" val="56622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84766" y="2447091"/>
            <a:ext cx="2817134" cy="3416320"/>
          </a:xfrm>
          <a:prstGeom prst="rect">
            <a:avLst/>
          </a:prstGeom>
          <a:noFill/>
        </p:spPr>
        <p:txBody>
          <a:bodyPr wrap="square" lIns="91440" tIns="45720" rIns="91440" bIns="45720">
            <a:spAutoFit/>
          </a:bodyPr>
          <a:lstStyle/>
          <a:p>
            <a:pPr algn="ctr"/>
            <a:r>
              <a:rPr lang="en-AU"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rPr>
              <a:t>Student conducts the investigation once approved by teacher </a:t>
            </a:r>
            <a:endParaRPr 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TextBox 7"/>
          <p:cNvSpPr txBox="1"/>
          <p:nvPr/>
        </p:nvSpPr>
        <p:spPr>
          <a:xfrm>
            <a:off x="1169233" y="463016"/>
            <a:ext cx="10298242" cy="1015663"/>
          </a:xfrm>
          <a:prstGeom prst="rect">
            <a:avLst/>
          </a:prstGeom>
          <a:noFill/>
        </p:spPr>
        <p:txBody>
          <a:bodyPr wrap="square" rtlCol="0">
            <a:spAutoFit/>
          </a:bodyPr>
          <a:lstStyle/>
          <a:p>
            <a:pPr algn="ctr"/>
            <a:endParaRPr lang="en-US" sz="2800" dirty="0"/>
          </a:p>
          <a:p>
            <a:pPr algn="ctr"/>
            <a:r>
              <a:rPr lang="en-GB" sz="3200" b="1" dirty="0">
                <a:latin typeface="+mj-lt"/>
              </a:rPr>
              <a:t>Student designed and implemented investigation</a:t>
            </a:r>
          </a:p>
        </p:txBody>
      </p:sp>
      <p:sp>
        <p:nvSpPr>
          <p:cNvPr id="15" name="Rectangle 14"/>
          <p:cNvSpPr/>
          <p:nvPr/>
        </p:nvSpPr>
        <p:spPr>
          <a:xfrm>
            <a:off x="798459" y="3167361"/>
            <a:ext cx="2421210" cy="1077218"/>
          </a:xfrm>
          <a:prstGeom prst="rect">
            <a:avLst/>
          </a:prstGeom>
          <a:noFill/>
        </p:spPr>
        <p:txBody>
          <a:bodyPr wrap="square" lIns="91440" tIns="45720" rIns="91440" bIns="45720">
            <a:spAutoFit/>
          </a:bodyPr>
          <a:lstStyle/>
          <a:p>
            <a:pPr algn="ctr"/>
            <a:r>
              <a:rPr lang="en-A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rPr>
              <a:t>Deconstruct a problem</a:t>
            </a:r>
            <a:endPar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TextBox 15"/>
          <p:cNvSpPr txBox="1"/>
          <p:nvPr/>
        </p:nvSpPr>
        <p:spPr>
          <a:xfrm>
            <a:off x="3559254" y="2538953"/>
            <a:ext cx="2263514" cy="1569660"/>
          </a:xfrm>
          <a:prstGeom prst="rect">
            <a:avLst/>
          </a:prstGeom>
          <a:noFill/>
        </p:spPr>
        <p:txBody>
          <a:bodyPr wrap="square" rtlCol="0">
            <a:spAutoFit/>
          </a:bodyPr>
          <a:lstStyle/>
          <a:p>
            <a:pPr algn="ctr"/>
            <a:r>
              <a:rPr lang="en-GB" sz="2400" b="1" dirty="0"/>
              <a:t>Formulate an investigable question or hypothesis</a:t>
            </a:r>
          </a:p>
        </p:txBody>
      </p:sp>
      <p:sp>
        <p:nvSpPr>
          <p:cNvPr id="17" name="TextBox 16"/>
          <p:cNvSpPr txBox="1"/>
          <p:nvPr/>
        </p:nvSpPr>
        <p:spPr>
          <a:xfrm>
            <a:off x="3258516" y="4663082"/>
            <a:ext cx="2864988" cy="1200329"/>
          </a:xfrm>
          <a:prstGeom prst="rect">
            <a:avLst/>
          </a:prstGeom>
          <a:noFill/>
        </p:spPr>
        <p:txBody>
          <a:bodyPr wrap="square" rtlCol="0">
            <a:spAutoFit/>
          </a:bodyPr>
          <a:lstStyle/>
          <a:p>
            <a:pPr algn="ctr"/>
            <a:r>
              <a:rPr lang="en-GB" sz="2400" b="1" dirty="0"/>
              <a:t>Design a method to address the identified problem</a:t>
            </a:r>
          </a:p>
        </p:txBody>
      </p:sp>
      <p:sp>
        <p:nvSpPr>
          <p:cNvPr id="18" name="Right Arrow 17"/>
          <p:cNvSpPr/>
          <p:nvPr/>
        </p:nvSpPr>
        <p:spPr>
          <a:xfrm>
            <a:off x="3324459" y="3294770"/>
            <a:ext cx="449705" cy="411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Right Arrow 1"/>
          <p:cNvSpPr/>
          <p:nvPr/>
        </p:nvSpPr>
        <p:spPr>
          <a:xfrm>
            <a:off x="9272582" y="3514987"/>
            <a:ext cx="347240" cy="38196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3" name="Down Arrow 2"/>
          <p:cNvSpPr/>
          <p:nvPr/>
        </p:nvSpPr>
        <p:spPr>
          <a:xfrm>
            <a:off x="4511602" y="4217032"/>
            <a:ext cx="358815" cy="33763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24" name="TextBox 23"/>
          <p:cNvSpPr txBox="1"/>
          <p:nvPr/>
        </p:nvSpPr>
        <p:spPr>
          <a:xfrm>
            <a:off x="9690504" y="2802656"/>
            <a:ext cx="2198914" cy="1200329"/>
          </a:xfrm>
          <a:prstGeom prst="rect">
            <a:avLst/>
          </a:prstGeom>
          <a:noFill/>
        </p:spPr>
        <p:txBody>
          <a:bodyPr wrap="square" rtlCol="0">
            <a:spAutoFit/>
          </a:bodyPr>
          <a:lstStyle/>
          <a:p>
            <a:pPr algn="ctr"/>
            <a:r>
              <a:rPr lang="en-GB" sz="2400" b="1" dirty="0"/>
              <a:t>Evaluate method and analyse data</a:t>
            </a:r>
          </a:p>
        </p:txBody>
      </p:sp>
      <p:sp>
        <p:nvSpPr>
          <p:cNvPr id="25" name="Down Arrow 24"/>
          <p:cNvSpPr/>
          <p:nvPr/>
        </p:nvSpPr>
        <p:spPr>
          <a:xfrm>
            <a:off x="10610553" y="4149615"/>
            <a:ext cx="358815" cy="33763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27" name="TextBox 26"/>
          <p:cNvSpPr txBox="1"/>
          <p:nvPr/>
        </p:nvSpPr>
        <p:spPr>
          <a:xfrm>
            <a:off x="9788475" y="4556982"/>
            <a:ext cx="2198914" cy="1200329"/>
          </a:xfrm>
          <a:prstGeom prst="rect">
            <a:avLst/>
          </a:prstGeom>
          <a:noFill/>
        </p:spPr>
        <p:txBody>
          <a:bodyPr wrap="square" rtlCol="0">
            <a:spAutoFit/>
          </a:bodyPr>
          <a:lstStyle/>
          <a:p>
            <a:pPr algn="ctr"/>
            <a:r>
              <a:rPr lang="en-GB" sz="2400" b="1" dirty="0"/>
              <a:t>Develop a logical conclusion</a:t>
            </a:r>
          </a:p>
        </p:txBody>
      </p:sp>
    </p:spTree>
    <p:extLst>
      <p:ext uri="{BB962C8B-B14F-4D97-AF65-F5344CB8AC3E}">
        <p14:creationId xmlns:p14="http://schemas.microsoft.com/office/powerpoint/2010/main" val="123812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animBg="1"/>
      <p:bldP spid="2" grpId="0" animBg="1"/>
      <p:bldP spid="3" grpId="0" animBg="1"/>
      <p:bldP spid="24" grpId="0"/>
      <p:bldP spid="25"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466" y="321733"/>
            <a:ext cx="10670400" cy="1451467"/>
          </a:xfrm>
        </p:spPr>
        <p:txBody>
          <a:bodyPr/>
          <a:lstStyle/>
          <a:p>
            <a:r>
              <a:rPr lang="en-GB" dirty="0"/>
              <a:t>Can I do a psychological investigation that does not involve the deconstruct and design process?</a:t>
            </a:r>
          </a:p>
        </p:txBody>
      </p:sp>
      <p:sp>
        <p:nvSpPr>
          <p:cNvPr id="3" name="Content Placeholder 2"/>
          <p:cNvSpPr>
            <a:spLocks noGrp="1"/>
          </p:cNvSpPr>
          <p:nvPr>
            <p:ph idx="1"/>
          </p:nvPr>
        </p:nvSpPr>
        <p:spPr>
          <a:xfrm>
            <a:off x="1234932" y="1913467"/>
            <a:ext cx="10295467" cy="3996266"/>
          </a:xfrm>
        </p:spPr>
        <p:txBody>
          <a:bodyPr vert="horz" lIns="91440" tIns="45720" rIns="91440" bIns="45720" rtlCol="0" anchor="t">
            <a:noAutofit/>
          </a:bodyPr>
          <a:lstStyle/>
          <a:p>
            <a:pPr>
              <a:spcBef>
                <a:spcPts val="0"/>
              </a:spcBef>
            </a:pPr>
            <a:r>
              <a:rPr lang="en-US" sz="3200" dirty="0">
                <a:ea typeface="+mn-lt"/>
                <a:cs typeface="+mn-lt"/>
              </a:rPr>
              <a:t>Only for a 20-credit subject where:</a:t>
            </a:r>
          </a:p>
          <a:p>
            <a:pPr>
              <a:spcBef>
                <a:spcPts val="0"/>
              </a:spcBef>
            </a:pPr>
            <a:endParaRPr lang="en-US" dirty="0">
              <a:ea typeface="+mn-lt"/>
              <a:cs typeface="+mn-lt"/>
            </a:endParaRPr>
          </a:p>
          <a:p>
            <a:pPr marL="569595" lvl="1" indent="-342900">
              <a:spcBef>
                <a:spcPts val="0"/>
              </a:spcBef>
            </a:pPr>
            <a:r>
              <a:rPr lang="en-US" sz="2800" dirty="0">
                <a:ea typeface="+mn-lt"/>
                <a:cs typeface="+mn-lt"/>
              </a:rPr>
              <a:t>one investigation </a:t>
            </a:r>
            <a:r>
              <a:rPr lang="en-US" sz="2800" b="1" i="1" dirty="0">
                <a:ea typeface="+mn-lt"/>
                <a:cs typeface="+mn-lt"/>
              </a:rPr>
              <a:t>must</a:t>
            </a:r>
            <a:r>
              <a:rPr lang="en-US" sz="2800" dirty="0">
                <a:ea typeface="+mn-lt"/>
                <a:cs typeface="+mn-lt"/>
              </a:rPr>
              <a:t> include deconstruction of a problem and design of a psychological investigation</a:t>
            </a:r>
          </a:p>
          <a:p>
            <a:pPr marL="569595" lvl="1" indent="-342900">
              <a:spcBef>
                <a:spcPts val="0"/>
              </a:spcBef>
            </a:pPr>
            <a:endParaRPr lang="en-US" sz="2800" dirty="0">
              <a:ea typeface="+mn-lt"/>
              <a:cs typeface="+mn-lt"/>
            </a:endParaRPr>
          </a:p>
          <a:p>
            <a:pPr marL="569595" lvl="1" indent="-342900">
              <a:spcBef>
                <a:spcPts val="0"/>
              </a:spcBef>
            </a:pPr>
            <a:r>
              <a:rPr lang="en-US" sz="2800" dirty="0">
                <a:ea typeface="+mn-lt"/>
                <a:cs typeface="+mn-lt"/>
              </a:rPr>
              <a:t>the second investigation can</a:t>
            </a:r>
          </a:p>
          <a:p>
            <a:pPr marL="569595" lvl="1" indent="-342900">
              <a:spcBef>
                <a:spcPts val="0"/>
              </a:spcBef>
            </a:pPr>
            <a:endParaRPr lang="en-US" sz="2800" dirty="0">
              <a:ea typeface="+mn-lt"/>
              <a:cs typeface="+mn-lt"/>
            </a:endParaRPr>
          </a:p>
          <a:p>
            <a:pPr marL="1253490" lvl="4" indent="-342900">
              <a:spcBef>
                <a:spcPts val="0"/>
              </a:spcBef>
            </a:pPr>
            <a:r>
              <a:rPr lang="en-US" sz="2800" dirty="0">
                <a:solidFill>
                  <a:schemeClr val="accent4">
                    <a:lumMod val="75000"/>
                  </a:schemeClr>
                </a:solidFill>
                <a:ea typeface="+mn-lt"/>
                <a:cs typeface="+mn-lt"/>
              </a:rPr>
              <a:t>be another deconstruct and design task</a:t>
            </a:r>
          </a:p>
          <a:p>
            <a:pPr marL="910590" lvl="4" indent="0">
              <a:spcBef>
                <a:spcPts val="0"/>
              </a:spcBef>
              <a:buNone/>
            </a:pPr>
            <a:r>
              <a:rPr lang="en-US" sz="2800" dirty="0">
                <a:ea typeface="+mn-lt"/>
                <a:cs typeface="+mn-lt"/>
              </a:rPr>
              <a:t>	OR</a:t>
            </a:r>
          </a:p>
          <a:p>
            <a:pPr marL="1253490" lvl="4" indent="-342900">
              <a:spcBef>
                <a:spcPts val="0"/>
              </a:spcBef>
            </a:pPr>
            <a:r>
              <a:rPr lang="en-US" sz="2800" dirty="0">
                <a:solidFill>
                  <a:schemeClr val="accent1">
                    <a:lumMod val="75000"/>
                  </a:schemeClr>
                </a:solidFill>
                <a:ea typeface="+mn-lt"/>
                <a:cs typeface="+mn-lt"/>
              </a:rPr>
              <a:t>use parts of the options provided without the deconstruction and design step.</a:t>
            </a:r>
            <a:endParaRPr lang="en-US" sz="2800" dirty="0">
              <a:solidFill>
                <a:schemeClr val="accent1">
                  <a:lumMod val="75000"/>
                </a:schemeClr>
              </a:solidFill>
            </a:endParaRPr>
          </a:p>
          <a:p>
            <a:endParaRPr lang="en-GB" dirty="0"/>
          </a:p>
        </p:txBody>
      </p:sp>
    </p:spTree>
    <p:extLst>
      <p:ext uri="{BB962C8B-B14F-4D97-AF65-F5344CB8AC3E}">
        <p14:creationId xmlns:p14="http://schemas.microsoft.com/office/powerpoint/2010/main" val="294343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5" y="3342577"/>
            <a:ext cx="3914861" cy="856800"/>
          </a:xfrm>
        </p:spPr>
        <p:txBody>
          <a:bodyPr/>
          <a:lstStyle/>
          <a:p>
            <a:r>
              <a:rPr lang="en-GB" sz="5400" b="1" dirty="0">
                <a:ln w="22225">
                  <a:solidFill>
                    <a:schemeClr val="accent2"/>
                  </a:solidFill>
                  <a:prstDash val="solid"/>
                </a:ln>
                <a:solidFill>
                  <a:schemeClr val="accent2">
                    <a:lumMod val="40000"/>
                    <a:lumOff val="60000"/>
                  </a:schemeClr>
                </a:solidFill>
              </a:rPr>
              <a:t>REMINDER</a:t>
            </a:r>
          </a:p>
        </p:txBody>
      </p:sp>
      <p:sp>
        <p:nvSpPr>
          <p:cNvPr id="4" name="Vertical Scroll 3"/>
          <p:cNvSpPr/>
          <p:nvPr/>
        </p:nvSpPr>
        <p:spPr>
          <a:xfrm>
            <a:off x="6477000" y="1578428"/>
            <a:ext cx="4593771" cy="498565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Safety Considerations for Psychology teachers</a:t>
            </a:r>
          </a:p>
          <a:p>
            <a:pPr algn="ctr"/>
            <a:endParaRPr lang="en-GB" dirty="0"/>
          </a:p>
          <a:p>
            <a:pPr algn="ctr"/>
            <a:endParaRPr lang="en-GB" dirty="0"/>
          </a:p>
          <a:p>
            <a:pPr algn="ctr"/>
            <a:r>
              <a:rPr lang="en-GB" dirty="0"/>
              <a:t>Available in PLATO and on the website</a:t>
            </a:r>
          </a:p>
        </p:txBody>
      </p:sp>
      <p:sp>
        <p:nvSpPr>
          <p:cNvPr id="5" name="Rectangle 4"/>
          <p:cNvSpPr/>
          <p:nvPr/>
        </p:nvSpPr>
        <p:spPr>
          <a:xfrm>
            <a:off x="5760460" y="396884"/>
            <a:ext cx="583685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Support document</a:t>
            </a:r>
          </a:p>
        </p:txBody>
      </p:sp>
    </p:spTree>
    <p:extLst>
      <p:ext uri="{BB962C8B-B14F-4D97-AF65-F5344CB8AC3E}">
        <p14:creationId xmlns:p14="http://schemas.microsoft.com/office/powerpoint/2010/main" val="5185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75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10C95F-A309-418B-975E-A7310F8DE6B3}"/>
              </a:ext>
            </a:extLst>
          </p:cNvPr>
          <p:cNvSpPr>
            <a:spLocks noGrp="1"/>
          </p:cNvSpPr>
          <p:nvPr>
            <p:ph idx="1"/>
          </p:nvPr>
        </p:nvSpPr>
        <p:spPr>
          <a:xfrm>
            <a:off x="912000" y="479685"/>
            <a:ext cx="10670400" cy="6268356"/>
          </a:xfrm>
        </p:spPr>
        <p:txBody>
          <a:bodyPr vert="horz" lIns="91440" tIns="45720" rIns="91440" bIns="45720" rtlCol="0" anchor="t">
            <a:noAutofit/>
          </a:bodyPr>
          <a:lstStyle/>
          <a:p>
            <a:pPr algn="ctr"/>
            <a:r>
              <a:rPr lang="en-US" sz="3600" b="1" dirty="0"/>
              <a:t>Assessment Type 1: Investigations Folio</a:t>
            </a:r>
          </a:p>
          <a:p>
            <a:endParaRPr lang="en-US" sz="3600" b="1" dirty="0"/>
          </a:p>
          <a:p>
            <a:r>
              <a:rPr lang="en-US" sz="3600" b="1" dirty="0"/>
              <a:t>PSYCHOLOGICAL INVESTIGATIONS</a:t>
            </a:r>
          </a:p>
          <a:p>
            <a:endParaRPr lang="en-US" dirty="0"/>
          </a:p>
          <a:p>
            <a:pPr>
              <a:spcBef>
                <a:spcPts val="0"/>
              </a:spcBef>
            </a:pPr>
            <a:r>
              <a:rPr lang="en-US" sz="3200" dirty="0">
                <a:ea typeface="+mn-lt"/>
                <a:cs typeface="+mn-lt"/>
              </a:rPr>
              <a:t>For a 10-credit subject, students undertake: </a:t>
            </a:r>
          </a:p>
          <a:p>
            <a:pPr marL="287020" lvl="2" indent="0">
              <a:spcBef>
                <a:spcPts val="0"/>
              </a:spcBef>
              <a:buNone/>
            </a:pPr>
            <a:endParaRPr lang="en-US" dirty="0">
              <a:ea typeface="+mn-lt"/>
              <a:cs typeface="+mn-lt"/>
            </a:endParaRPr>
          </a:p>
          <a:p>
            <a:pPr marL="629920" lvl="2" indent="-342900">
              <a:spcBef>
                <a:spcPts val="0"/>
              </a:spcBef>
            </a:pPr>
            <a:r>
              <a:rPr lang="en-US" dirty="0">
                <a:ea typeface="+mn-lt"/>
                <a:cs typeface="+mn-lt"/>
              </a:rPr>
              <a:t>one psychological investigation, </a:t>
            </a:r>
            <a:r>
              <a:rPr lang="en-US" b="1" i="1" dirty="0">
                <a:ea typeface="+mn-lt"/>
                <a:cs typeface="+mn-lt"/>
              </a:rPr>
              <a:t>which must include deconstruction of a problem and design of a psychological investigation</a:t>
            </a:r>
            <a:endParaRPr lang="en-US" b="1" i="1" dirty="0"/>
          </a:p>
          <a:p>
            <a:pPr>
              <a:spcBef>
                <a:spcPts val="0"/>
              </a:spcBef>
            </a:pPr>
            <a:endParaRPr lang="en-US" dirty="0"/>
          </a:p>
          <a:p>
            <a:pPr>
              <a:spcBef>
                <a:spcPts val="0"/>
              </a:spcBef>
            </a:pPr>
            <a:r>
              <a:rPr lang="en-US" sz="3200" dirty="0">
                <a:ea typeface="+mn-lt"/>
                <a:cs typeface="+mn-lt"/>
              </a:rPr>
              <a:t>For a 20-credit subject, students undertake: </a:t>
            </a:r>
          </a:p>
          <a:p>
            <a:pPr>
              <a:spcBef>
                <a:spcPts val="0"/>
              </a:spcBef>
            </a:pPr>
            <a:endParaRPr lang="en-US" dirty="0">
              <a:ea typeface="+mn-lt"/>
              <a:cs typeface="+mn-lt"/>
            </a:endParaRPr>
          </a:p>
          <a:p>
            <a:pPr marL="569595" lvl="1" indent="-342900">
              <a:spcBef>
                <a:spcPts val="0"/>
              </a:spcBef>
            </a:pPr>
            <a:r>
              <a:rPr lang="en-US" dirty="0">
                <a:ea typeface="+mn-lt"/>
                <a:cs typeface="+mn-lt"/>
              </a:rPr>
              <a:t>two psychological investigations, of which </a:t>
            </a:r>
            <a:r>
              <a:rPr lang="en-US" b="1" i="1" dirty="0">
                <a:ea typeface="+mn-lt"/>
                <a:cs typeface="+mn-lt"/>
              </a:rPr>
              <a:t>one must include deconstruction of a problem and design of a psychological investigation</a:t>
            </a:r>
            <a:endParaRPr lang="en-US" b="1" i="1" dirty="0"/>
          </a:p>
          <a:p>
            <a:endParaRPr lang="en-US" dirty="0"/>
          </a:p>
          <a:p>
            <a:endParaRPr lang="en-US" dirty="0"/>
          </a:p>
          <a:p>
            <a:endParaRPr lang="en-US" dirty="0"/>
          </a:p>
        </p:txBody>
      </p:sp>
    </p:spTree>
    <p:extLst>
      <p:ext uri="{BB962C8B-B14F-4D97-AF65-F5344CB8AC3E}">
        <p14:creationId xmlns:p14="http://schemas.microsoft.com/office/powerpoint/2010/main" val="148598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543" y="422913"/>
            <a:ext cx="10670400" cy="856800"/>
          </a:xfrm>
        </p:spPr>
        <p:txBody>
          <a:bodyPr/>
          <a:lstStyle/>
          <a:p>
            <a:pPr algn="ctr"/>
            <a:r>
              <a:rPr lang="en-US" sz="4000" b="1" dirty="0"/>
              <a:t>Psychological Investigations</a:t>
            </a:r>
            <a:endParaRPr lang="en-AU" sz="4000" b="1" dirty="0"/>
          </a:p>
        </p:txBody>
      </p:sp>
      <p:sp>
        <p:nvSpPr>
          <p:cNvPr id="3" name="Content Placeholder 2"/>
          <p:cNvSpPr>
            <a:spLocks noGrp="1"/>
          </p:cNvSpPr>
          <p:nvPr>
            <p:ph idx="1"/>
          </p:nvPr>
        </p:nvSpPr>
        <p:spPr>
          <a:xfrm>
            <a:off x="1875099" y="3252652"/>
            <a:ext cx="9750843" cy="3226526"/>
          </a:xfrm>
        </p:spPr>
        <p:txBody>
          <a:bodyPr/>
          <a:lstStyle/>
          <a:p>
            <a:pPr marL="457200" indent="-457200">
              <a:buFont typeface="Wingdings" panose="05000000000000000000" pitchFamily="2" charset="2"/>
              <a:buChar char="q"/>
            </a:pPr>
            <a:r>
              <a:rPr lang="en-US" sz="3200" dirty="0">
                <a:solidFill>
                  <a:srgbClr val="0070C0"/>
                </a:solidFill>
              </a:rPr>
              <a:t>analysis of data obtained via an approved investigation </a:t>
            </a:r>
          </a:p>
          <a:p>
            <a:pPr indent="3584575"/>
            <a:endParaRPr lang="en-US" sz="1800" dirty="0"/>
          </a:p>
          <a:p>
            <a:pPr indent="3584575"/>
            <a:r>
              <a:rPr lang="en-US" sz="2800" dirty="0"/>
              <a:t>OR</a:t>
            </a:r>
          </a:p>
          <a:p>
            <a:pPr indent="3584575"/>
            <a:endParaRPr lang="en-US" sz="1800" dirty="0"/>
          </a:p>
          <a:p>
            <a:pPr marL="457200" indent="-457200">
              <a:buFont typeface="Wingdings" panose="05000000000000000000" pitchFamily="2" charset="2"/>
              <a:buChar char="q"/>
            </a:pPr>
            <a:r>
              <a:rPr lang="en-US" sz="3200" dirty="0">
                <a:solidFill>
                  <a:schemeClr val="accent3">
                    <a:lumMod val="75000"/>
                  </a:schemeClr>
                </a:solidFill>
              </a:rPr>
              <a:t>analysis of an approved data set.</a:t>
            </a:r>
            <a:endParaRPr lang="en-AU" sz="3200" dirty="0">
              <a:solidFill>
                <a:schemeClr val="accent3">
                  <a:lumMod val="75000"/>
                </a:schemeClr>
              </a:solidFill>
            </a:endParaRPr>
          </a:p>
        </p:txBody>
      </p:sp>
      <p:sp>
        <p:nvSpPr>
          <p:cNvPr id="4" name="Rectangle 3"/>
          <p:cNvSpPr/>
          <p:nvPr/>
        </p:nvSpPr>
        <p:spPr>
          <a:xfrm>
            <a:off x="1088020" y="1625247"/>
            <a:ext cx="10660284" cy="1077218"/>
          </a:xfrm>
          <a:prstGeom prst="rect">
            <a:avLst/>
          </a:prstGeom>
        </p:spPr>
        <p:txBody>
          <a:bodyPr wrap="square">
            <a:spAutoFit/>
          </a:bodyPr>
          <a:lstStyle/>
          <a:p>
            <a:pPr algn="ctr"/>
            <a:r>
              <a:rPr lang="en-US" sz="3200" dirty="0"/>
              <a:t>Students investigate psychological concepts and relationships through:</a:t>
            </a:r>
          </a:p>
        </p:txBody>
      </p:sp>
    </p:spTree>
    <p:extLst>
      <p:ext uri="{BB962C8B-B14F-4D97-AF65-F5344CB8AC3E}">
        <p14:creationId xmlns:p14="http://schemas.microsoft.com/office/powerpoint/2010/main" val="149707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542" y="412028"/>
            <a:ext cx="10670400" cy="856800"/>
          </a:xfrm>
        </p:spPr>
        <p:txBody>
          <a:bodyPr/>
          <a:lstStyle/>
          <a:p>
            <a:pPr algn="ctr"/>
            <a:r>
              <a:rPr lang="en-US" sz="4000" b="1" dirty="0"/>
              <a:t>Psychological Investigations</a:t>
            </a:r>
            <a:endParaRPr lang="en-AU" sz="4000" b="1" dirty="0"/>
          </a:p>
        </p:txBody>
      </p:sp>
      <p:sp>
        <p:nvSpPr>
          <p:cNvPr id="3" name="Content Placeholder 2"/>
          <p:cNvSpPr>
            <a:spLocks noGrp="1"/>
          </p:cNvSpPr>
          <p:nvPr>
            <p:ph idx="1"/>
          </p:nvPr>
        </p:nvSpPr>
        <p:spPr>
          <a:xfrm>
            <a:off x="1307324" y="1558656"/>
            <a:ext cx="10670400" cy="4896000"/>
          </a:xfrm>
        </p:spPr>
        <p:txBody>
          <a:bodyPr/>
          <a:lstStyle/>
          <a:p>
            <a:r>
              <a:rPr lang="en-US" sz="2800" dirty="0"/>
              <a:t>For analysis of data obtained via an approved investigation, data may be collected using one of the following:</a:t>
            </a:r>
          </a:p>
          <a:p>
            <a:endParaRPr lang="en-AU" sz="900" dirty="0"/>
          </a:p>
          <a:p>
            <a:pPr marL="457200" lvl="0" indent="-457200">
              <a:spcBef>
                <a:spcPts val="0"/>
              </a:spcBef>
              <a:buFont typeface="Arial" panose="020B0604020202020204" pitchFamily="34" charset="0"/>
              <a:buChar char="•"/>
            </a:pPr>
            <a:r>
              <a:rPr lang="en-US" dirty="0"/>
              <a:t>a SACE Board research program for Stage 1 Psychology</a:t>
            </a:r>
            <a:endParaRPr lang="en-AU" dirty="0"/>
          </a:p>
          <a:p>
            <a:pPr marL="457200" lvl="0" indent="-457200">
              <a:buFont typeface="Arial" panose="020B0604020202020204" pitchFamily="34" charset="0"/>
              <a:buChar char="•"/>
            </a:pPr>
            <a:r>
              <a:rPr lang="en-US" dirty="0"/>
              <a:t>an investigation provided by the teacher</a:t>
            </a:r>
            <a:endParaRPr lang="en-AU" dirty="0"/>
          </a:p>
          <a:p>
            <a:pPr marL="457200" lvl="0" indent="-457200">
              <a:buFont typeface="Arial" panose="020B0604020202020204" pitchFamily="34" charset="0"/>
              <a:buChar char="•"/>
            </a:pPr>
            <a:r>
              <a:rPr lang="en-US" dirty="0"/>
              <a:t>an investigation approved by the teacher</a:t>
            </a:r>
            <a:endParaRPr lang="en-AU" dirty="0"/>
          </a:p>
          <a:p>
            <a:endParaRPr lang="en-US" sz="600" dirty="0"/>
          </a:p>
          <a:p>
            <a:endParaRPr lang="en-US" sz="600" dirty="0"/>
          </a:p>
          <a:p>
            <a:pPr>
              <a:spcBef>
                <a:spcPts val="0"/>
              </a:spcBef>
            </a:pPr>
            <a:r>
              <a:rPr lang="en-US" sz="2800" dirty="0"/>
              <a:t>For analysis of a sourced data set, suitable sources of data may include:</a:t>
            </a:r>
          </a:p>
          <a:p>
            <a:endParaRPr lang="en-AU" sz="900" dirty="0"/>
          </a:p>
          <a:p>
            <a:pPr marL="457200" lvl="0" indent="-457200">
              <a:spcBef>
                <a:spcPts val="0"/>
              </a:spcBef>
              <a:buFont typeface="Arial" panose="020B0604020202020204" pitchFamily="34" charset="0"/>
              <a:buChar char="•"/>
            </a:pPr>
            <a:r>
              <a:rPr lang="en-US" dirty="0">
                <a:hlinkClick r:id="rId3"/>
              </a:rPr>
              <a:t>https://data.gov.au</a:t>
            </a:r>
            <a:endParaRPr lang="en-AU" dirty="0"/>
          </a:p>
          <a:p>
            <a:pPr marL="457200" lvl="0" indent="-457200">
              <a:buFont typeface="Arial" panose="020B0604020202020204" pitchFamily="34" charset="0"/>
              <a:buChar char="•"/>
            </a:pPr>
            <a:r>
              <a:rPr lang="en-US" dirty="0">
                <a:hlinkClick r:id="rId4"/>
              </a:rPr>
              <a:t>https://www.lsay.edu.au/data</a:t>
            </a:r>
            <a:endParaRPr lang="en-AU" dirty="0"/>
          </a:p>
          <a:p>
            <a:pPr marL="457200" lvl="0" indent="-457200">
              <a:buFont typeface="Arial" panose="020B0604020202020204" pitchFamily="34" charset="0"/>
              <a:buChar char="•"/>
            </a:pPr>
            <a:r>
              <a:rPr lang="en-US" dirty="0">
                <a:hlinkClick r:id="rId5"/>
              </a:rPr>
              <a:t>https://www.fya.org.au/our-research</a:t>
            </a:r>
            <a:r>
              <a:rPr lang="en-US" dirty="0"/>
              <a:t>.</a:t>
            </a:r>
            <a:endParaRPr lang="en-AU" dirty="0"/>
          </a:p>
        </p:txBody>
      </p:sp>
    </p:spTree>
    <p:extLst>
      <p:ext uri="{BB962C8B-B14F-4D97-AF65-F5344CB8AC3E}">
        <p14:creationId xmlns:p14="http://schemas.microsoft.com/office/powerpoint/2010/main" val="115523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Autofit/>
          </a:bodyPr>
          <a:lstStyle/>
          <a:p>
            <a:endParaRPr lang="en-AU" sz="2800" dirty="0"/>
          </a:p>
          <a:p>
            <a:pPr>
              <a:spcBef>
                <a:spcPts val="0"/>
              </a:spcBef>
            </a:pPr>
            <a:r>
              <a:rPr lang="en-AU" sz="2800" b="1" dirty="0">
                <a:solidFill>
                  <a:srgbClr val="0070C0"/>
                </a:solidFill>
              </a:rPr>
              <a:t>Option 1: </a:t>
            </a:r>
            <a:r>
              <a:rPr lang="en-US" sz="2800" dirty="0">
                <a:solidFill>
                  <a:srgbClr val="0070C0"/>
                </a:solidFill>
              </a:rPr>
              <a:t>a SACE Board research program for Stage 1 Psychology</a:t>
            </a:r>
            <a:endParaRPr lang="en-AU" sz="2800" dirty="0">
              <a:solidFill>
                <a:srgbClr val="0070C0"/>
              </a:solidFill>
            </a:endParaRPr>
          </a:p>
          <a:p>
            <a:pPr>
              <a:spcBef>
                <a:spcPts val="0"/>
              </a:spcBef>
            </a:pPr>
            <a:endParaRPr lang="en-AU" sz="2800" b="1" dirty="0">
              <a:solidFill>
                <a:srgbClr val="0070C0"/>
              </a:solidFill>
            </a:endParaRPr>
          </a:p>
          <a:p>
            <a:pPr>
              <a:spcBef>
                <a:spcPts val="0"/>
              </a:spcBef>
            </a:pPr>
            <a:endParaRPr lang="en-AU" sz="2800" b="1" dirty="0">
              <a:solidFill>
                <a:srgbClr val="0070C0"/>
              </a:solidFill>
            </a:endParaRPr>
          </a:p>
          <a:p>
            <a:pPr>
              <a:spcBef>
                <a:spcPts val="0"/>
              </a:spcBef>
            </a:pPr>
            <a:r>
              <a:rPr lang="en-AU" sz="2800" dirty="0"/>
              <a:t>This option provides students with the opportunity to:</a:t>
            </a:r>
          </a:p>
          <a:p>
            <a:pPr>
              <a:spcBef>
                <a:spcPts val="0"/>
              </a:spcBef>
            </a:pPr>
            <a:endParaRPr lang="en-AU" sz="1600" dirty="0"/>
          </a:p>
          <a:p>
            <a:pPr marL="342900" indent="-342900">
              <a:spcBef>
                <a:spcPts val="0"/>
              </a:spcBef>
              <a:buFont typeface="Arial" panose="020B0604020202020204" pitchFamily="34" charset="0"/>
              <a:buChar char="•"/>
            </a:pPr>
            <a:r>
              <a:rPr lang="en-AU" dirty="0"/>
              <a:t>conduct an ethically approved investigation and present their results in an appropriate format</a:t>
            </a:r>
          </a:p>
          <a:p>
            <a:pPr marL="342900" indent="-342900">
              <a:spcBef>
                <a:spcPts val="0"/>
              </a:spcBef>
              <a:buFont typeface="Arial" panose="020B0604020202020204" pitchFamily="34" charset="0"/>
              <a:buChar char="•"/>
            </a:pPr>
            <a:r>
              <a:rPr lang="en-AU" dirty="0"/>
              <a:t>evaluate the method provided for its strengths and/or limitations, and analyse the data to formulate a logical conclusion</a:t>
            </a:r>
            <a:endParaRPr lang="en-AU" sz="1000" dirty="0"/>
          </a:p>
          <a:p>
            <a:pPr marL="342900" indent="-342900">
              <a:spcBef>
                <a:spcPts val="0"/>
              </a:spcBef>
              <a:buFont typeface="Arial" panose="020B0604020202020204" pitchFamily="34" charset="0"/>
              <a:buChar char="•"/>
            </a:pPr>
            <a:r>
              <a:rPr lang="en-AU" dirty="0"/>
              <a:t>deconstruct a problem related to the research program</a:t>
            </a:r>
          </a:p>
          <a:p>
            <a:pPr marL="342900" indent="-342900">
              <a:spcBef>
                <a:spcPts val="0"/>
              </a:spcBef>
              <a:buFont typeface="Arial" panose="020B0604020202020204" pitchFamily="34" charset="0"/>
              <a:buChar char="•"/>
            </a:pPr>
            <a:r>
              <a:rPr lang="en-US" dirty="0"/>
              <a:t>formulate either an investigable question or hypothesis </a:t>
            </a:r>
            <a:r>
              <a:rPr lang="en-AU" dirty="0"/>
              <a:t> </a:t>
            </a:r>
          </a:p>
          <a:p>
            <a:pPr marL="342900" indent="-342900">
              <a:spcBef>
                <a:spcPts val="0"/>
              </a:spcBef>
              <a:buFont typeface="Arial" panose="020B0604020202020204" pitchFamily="34" charset="0"/>
              <a:buChar char="•"/>
            </a:pPr>
            <a:r>
              <a:rPr lang="en-AU" dirty="0"/>
              <a:t>design a method – without implementation - to investigate this problem.</a:t>
            </a:r>
          </a:p>
          <a:p>
            <a:pPr>
              <a:spcBef>
                <a:spcPts val="0"/>
              </a:spcBef>
            </a:pPr>
            <a:endParaRPr lang="en-AU" dirty="0"/>
          </a:p>
        </p:txBody>
      </p:sp>
      <p:sp>
        <p:nvSpPr>
          <p:cNvPr id="5" name="Title 1"/>
          <p:cNvSpPr>
            <a:spLocks noGrp="1"/>
          </p:cNvSpPr>
          <p:nvPr>
            <p:ph type="title"/>
          </p:nvPr>
        </p:nvSpPr>
        <p:spPr>
          <a:xfrm>
            <a:off x="955542" y="412028"/>
            <a:ext cx="10670400" cy="856800"/>
          </a:xfrm>
        </p:spPr>
        <p:txBody>
          <a:bodyPr/>
          <a:lstStyle/>
          <a:p>
            <a:pPr algn="ctr"/>
            <a:r>
              <a:rPr lang="en-US" sz="4000" b="1" dirty="0"/>
              <a:t>Psychological Investigations</a:t>
            </a:r>
            <a:endParaRPr lang="en-AU" sz="4000" b="1" dirty="0"/>
          </a:p>
        </p:txBody>
      </p:sp>
    </p:spTree>
    <p:extLst>
      <p:ext uri="{BB962C8B-B14F-4D97-AF65-F5344CB8AC3E}">
        <p14:creationId xmlns:p14="http://schemas.microsoft.com/office/powerpoint/2010/main" val="125313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876679714"/>
              </p:ext>
            </p:extLst>
          </p:nvPr>
        </p:nvGraphicFramePr>
        <p:xfrm>
          <a:off x="1423687" y="659758"/>
          <a:ext cx="9718448" cy="5960962"/>
        </p:xfrm>
        <a:graphic>
          <a:graphicData uri="http://schemas.openxmlformats.org/drawingml/2006/table">
            <a:tbl>
              <a:tblPr firstRow="1" firstCol="1" bandRow="1"/>
              <a:tblGrid>
                <a:gridCol w="3239123">
                  <a:extLst>
                    <a:ext uri="{9D8B030D-6E8A-4147-A177-3AD203B41FA5}">
                      <a16:colId xmlns:a16="http://schemas.microsoft.com/office/drawing/2014/main" val="1043069613"/>
                    </a:ext>
                  </a:extLst>
                </a:gridCol>
                <a:gridCol w="3239123">
                  <a:extLst>
                    <a:ext uri="{9D8B030D-6E8A-4147-A177-3AD203B41FA5}">
                      <a16:colId xmlns:a16="http://schemas.microsoft.com/office/drawing/2014/main" val="1302931386"/>
                    </a:ext>
                  </a:extLst>
                </a:gridCol>
                <a:gridCol w="3240202">
                  <a:extLst>
                    <a:ext uri="{9D8B030D-6E8A-4147-A177-3AD203B41FA5}">
                      <a16:colId xmlns:a16="http://schemas.microsoft.com/office/drawing/2014/main" val="2448474025"/>
                    </a:ext>
                  </a:extLst>
                </a:gridCol>
              </a:tblGrid>
              <a:tr h="352359">
                <a:tc>
                  <a:txBody>
                    <a:bodyPr/>
                    <a:lstStyle/>
                    <a:p>
                      <a:pPr algn="ctr">
                        <a:lnSpc>
                          <a:spcPct val="107000"/>
                        </a:lnSpc>
                        <a:spcBef>
                          <a:spcPts val="200"/>
                        </a:spcBef>
                        <a:spcAft>
                          <a:spcPts val="200"/>
                        </a:spcAft>
                      </a:pPr>
                      <a:r>
                        <a:rPr lang="en-US" sz="1800" b="1" dirty="0">
                          <a:effectLst/>
                          <a:latin typeface="Roboto Light" panose="02000000000000000000" pitchFamily="2" charset="0"/>
                          <a:ea typeface="Roboto Light" panose="02000000000000000000" pitchFamily="2" charset="0"/>
                          <a:cs typeface="Arial" panose="020B0604020202020204" pitchFamily="34" charset="0"/>
                        </a:rPr>
                        <a:t>Research Program</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Bef>
                          <a:spcPts val="200"/>
                        </a:spcBef>
                        <a:spcAft>
                          <a:spcPts val="200"/>
                        </a:spcAft>
                      </a:pPr>
                      <a:r>
                        <a:rPr lang="en-US" sz="1800" b="1" dirty="0">
                          <a:effectLst/>
                          <a:latin typeface="Roboto Light" panose="02000000000000000000" pitchFamily="2" charset="0"/>
                          <a:ea typeface="Roboto Light" panose="02000000000000000000" pitchFamily="2" charset="0"/>
                          <a:cs typeface="Arial" panose="020B0604020202020204" pitchFamily="34" charset="0"/>
                        </a:rPr>
                        <a:t>Possible Stage 1 Topics</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Bef>
                          <a:spcPts val="200"/>
                        </a:spcBef>
                        <a:spcAft>
                          <a:spcPts val="200"/>
                        </a:spcAft>
                      </a:pPr>
                      <a:r>
                        <a:rPr lang="en-US" sz="1800" b="1" dirty="0">
                          <a:effectLst/>
                          <a:latin typeface="Roboto Light" panose="02000000000000000000" pitchFamily="2" charset="0"/>
                          <a:ea typeface="Roboto Light" panose="02000000000000000000" pitchFamily="2" charset="0"/>
                          <a:cs typeface="Arial" panose="020B0604020202020204" pitchFamily="34" charset="0"/>
                        </a:rPr>
                        <a:t>Possible Stage 2 Topics</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654869973"/>
                  </a:ext>
                </a:extLst>
              </a:tr>
              <a:tr h="659835">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Arousal and relaxation</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Cognitive Psychology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Emotion</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Psychology of the Individual</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71806"/>
                  </a:ext>
                </a:extLst>
              </a:tr>
              <a:tr h="329918">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Chunking in learning</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Cognitive Psychology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The Psychology of Learning</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819052"/>
                  </a:ext>
                </a:extLst>
              </a:tr>
              <a:tr h="659835">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Sleep</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Cognitive Psychology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Emotion</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Psychological Health and Wellbeing</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213440"/>
                  </a:ext>
                </a:extLst>
              </a:tr>
              <a:tr h="989755">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Coping with stress</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Neuropsychology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Psychological Wellbeing</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Psychology of the Individual</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Psychological Health and Wellbeing</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454473"/>
                  </a:ext>
                </a:extLst>
              </a:tr>
              <a:tr h="329918">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Impression formation</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Cognitive Psychology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Social Influence</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607707"/>
                  </a:ext>
                </a:extLst>
              </a:tr>
              <a:tr h="329918">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Persuasion</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Cognitive Psychology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Social Influence</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424330"/>
                  </a:ext>
                </a:extLst>
              </a:tr>
              <a:tr h="329918">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Self-improvement</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 </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The Psychology of Learning</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068234"/>
                  </a:ext>
                </a:extLst>
              </a:tr>
              <a:tr h="659835">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Personality and situation</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Neuropsychology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Emotion</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Psychology of the Individual</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 </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155694"/>
                  </a:ext>
                </a:extLst>
              </a:tr>
              <a:tr h="329918">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Conformity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Lifespan Psychology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Social Influence</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114506"/>
                  </a:ext>
                </a:extLst>
              </a:tr>
              <a:tr h="329918">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Music and memory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Cognitive Psychology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a:effectLst/>
                          <a:latin typeface="Roboto Light" panose="02000000000000000000" pitchFamily="2" charset="0"/>
                          <a:ea typeface="Roboto Light" panose="02000000000000000000" pitchFamily="2" charset="0"/>
                          <a:cs typeface="Arial" panose="020B0604020202020204" pitchFamily="34" charset="0"/>
                        </a:rPr>
                        <a:t>The Psychology of Learning</a:t>
                      </a:r>
                      <a:endParaRPr lang="en-AU" sz="180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336615"/>
                  </a:ext>
                </a:extLst>
              </a:tr>
              <a:tr h="659835">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Positive outlook</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Emotion</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Cognitive Psychology</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spcAft>
                          <a:spcPts val="200"/>
                        </a:spcAft>
                      </a:pPr>
                      <a:r>
                        <a:rPr lang="en-US" sz="1800" dirty="0">
                          <a:effectLst/>
                          <a:latin typeface="Roboto Light" panose="02000000000000000000" pitchFamily="2" charset="0"/>
                          <a:ea typeface="Roboto Light" panose="02000000000000000000" pitchFamily="2" charset="0"/>
                          <a:cs typeface="Arial" panose="020B0604020202020204" pitchFamily="34" charset="0"/>
                        </a:rPr>
                        <a:t> </a:t>
                      </a:r>
                      <a:endParaRPr lang="en-AU" sz="1800" dirty="0">
                        <a:effectLst/>
                        <a:latin typeface="Roboto Light" panose="02000000000000000000" pitchFamily="2" charset="0"/>
                        <a:ea typeface="Roboto Light" panose="02000000000000000000" pitchFamily="2"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377689"/>
                  </a:ext>
                </a:extLst>
              </a:tr>
            </a:tbl>
          </a:graphicData>
        </a:graphic>
      </p:graphicFrame>
      <p:sp>
        <p:nvSpPr>
          <p:cNvPr id="3" name="TextBox 2"/>
          <p:cNvSpPr txBox="1"/>
          <p:nvPr/>
        </p:nvSpPr>
        <p:spPr>
          <a:xfrm>
            <a:off x="2199190" y="173620"/>
            <a:ext cx="8125428" cy="369332"/>
          </a:xfrm>
          <a:prstGeom prst="rect">
            <a:avLst/>
          </a:prstGeom>
          <a:noFill/>
        </p:spPr>
        <p:txBody>
          <a:bodyPr wrap="square" rtlCol="0">
            <a:spAutoFit/>
          </a:bodyPr>
          <a:lstStyle/>
          <a:p>
            <a:pPr algn="ctr"/>
            <a:r>
              <a:rPr lang="en-AU" b="1" dirty="0"/>
              <a:t>Research Programs and Links to Topics in the Renewed Subject Outline</a:t>
            </a:r>
          </a:p>
        </p:txBody>
      </p:sp>
    </p:spTree>
    <p:extLst>
      <p:ext uri="{BB962C8B-B14F-4D97-AF65-F5344CB8AC3E}">
        <p14:creationId xmlns:p14="http://schemas.microsoft.com/office/powerpoint/2010/main" val="95421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0503" y="2897788"/>
            <a:ext cx="3236376" cy="1754326"/>
          </a:xfrm>
          <a:prstGeom prst="rect">
            <a:avLst/>
          </a:prstGeom>
          <a:noFill/>
        </p:spPr>
        <p:txBody>
          <a:bodyPr wrap="square" lIns="91440" tIns="45720" rIns="91440" bIns="45720" anchor="t">
            <a:spAutoFit/>
          </a:bodyPr>
          <a:lstStyle/>
          <a:p>
            <a:pPr algn="ctr"/>
            <a:r>
              <a:rPr lang="en-AU"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a:ea typeface="Calibri" panose="020F0502020204030204" pitchFamily="34" charset="0"/>
                <a:cs typeface="Calibri"/>
              </a:rPr>
              <a:t>Music</a:t>
            </a:r>
          </a:p>
          <a:p>
            <a:pPr algn="ctr"/>
            <a:r>
              <a:rPr lang="en-AU"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a:ea typeface="Calibri" panose="020F0502020204030204" pitchFamily="34" charset="0"/>
                <a:cs typeface="Calibri"/>
              </a:rPr>
              <a:t>Research Program </a:t>
            </a:r>
            <a:endParaRPr lang="en-AU"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a:cs typeface="Calibri"/>
            </a:endParaRPr>
          </a:p>
        </p:txBody>
      </p:sp>
      <p:sp>
        <p:nvSpPr>
          <p:cNvPr id="8" name="TextBox 7"/>
          <p:cNvSpPr txBox="1"/>
          <p:nvPr/>
        </p:nvSpPr>
        <p:spPr>
          <a:xfrm>
            <a:off x="1169233" y="898444"/>
            <a:ext cx="10298242" cy="1631216"/>
          </a:xfrm>
          <a:prstGeom prst="rect">
            <a:avLst/>
          </a:prstGeom>
          <a:noFill/>
        </p:spPr>
        <p:txBody>
          <a:bodyPr wrap="square" lIns="91440" tIns="45720" rIns="91440" bIns="45720" rtlCol="0" anchor="t">
            <a:spAutoFit/>
          </a:bodyPr>
          <a:lstStyle/>
          <a:p>
            <a:pPr algn="ctr"/>
            <a:r>
              <a:rPr lang="en-GB" sz="3600" b="1" dirty="0">
                <a:latin typeface="Roboto Medium"/>
              </a:rPr>
              <a:t>Task 01 Psychological Investigation</a:t>
            </a:r>
            <a:r>
              <a:rPr lang="en-GB" sz="3200" b="1" dirty="0"/>
              <a:t> </a:t>
            </a:r>
          </a:p>
          <a:p>
            <a:pPr algn="ctr"/>
            <a:endParaRPr lang="en-GB" sz="3200" b="1" dirty="0"/>
          </a:p>
          <a:p>
            <a:pPr algn="ctr"/>
            <a:r>
              <a:rPr lang="en-GB" sz="3200" b="1" dirty="0"/>
              <a:t>Cognitive Psychology: Music and Memory</a:t>
            </a:r>
          </a:p>
        </p:txBody>
      </p:sp>
      <p:sp>
        <p:nvSpPr>
          <p:cNvPr id="11" name="TextBox 10"/>
          <p:cNvSpPr txBox="1"/>
          <p:nvPr/>
        </p:nvSpPr>
        <p:spPr>
          <a:xfrm>
            <a:off x="3769867" y="3050659"/>
            <a:ext cx="2263514" cy="1200329"/>
          </a:xfrm>
          <a:prstGeom prst="rect">
            <a:avLst/>
          </a:prstGeom>
          <a:noFill/>
        </p:spPr>
        <p:txBody>
          <a:bodyPr wrap="square" lIns="91440" tIns="45720" rIns="91440" bIns="45720" rtlCol="0" anchor="t">
            <a:spAutoFit/>
          </a:bodyPr>
          <a:lstStyle/>
          <a:p>
            <a:pPr algn="ctr"/>
            <a:r>
              <a:rPr lang="en-GB" sz="2400" b="1" dirty="0"/>
              <a:t>Students undertake the Music RP</a:t>
            </a:r>
          </a:p>
        </p:txBody>
      </p:sp>
      <p:sp>
        <p:nvSpPr>
          <p:cNvPr id="12" name="TextBox 11"/>
          <p:cNvSpPr txBox="1"/>
          <p:nvPr/>
        </p:nvSpPr>
        <p:spPr>
          <a:xfrm>
            <a:off x="3682111" y="4734873"/>
            <a:ext cx="2263514" cy="1200329"/>
          </a:xfrm>
          <a:prstGeom prst="rect">
            <a:avLst/>
          </a:prstGeom>
          <a:noFill/>
        </p:spPr>
        <p:txBody>
          <a:bodyPr wrap="square" rtlCol="0">
            <a:spAutoFit/>
          </a:bodyPr>
          <a:lstStyle/>
          <a:p>
            <a:pPr algn="ctr"/>
            <a:r>
              <a:rPr lang="en-GB" sz="2400" b="1" dirty="0"/>
              <a:t>Evaluate method and analyse data</a:t>
            </a:r>
          </a:p>
        </p:txBody>
      </p:sp>
      <p:sp>
        <p:nvSpPr>
          <p:cNvPr id="13" name="Right Arrow 12"/>
          <p:cNvSpPr/>
          <p:nvPr/>
        </p:nvSpPr>
        <p:spPr>
          <a:xfrm>
            <a:off x="3281549" y="3445223"/>
            <a:ext cx="449705" cy="411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Rectangle 14"/>
          <p:cNvSpPr/>
          <p:nvPr/>
        </p:nvSpPr>
        <p:spPr>
          <a:xfrm>
            <a:off x="6578710" y="2861174"/>
            <a:ext cx="2675746" cy="2062103"/>
          </a:xfrm>
          <a:prstGeom prst="rect">
            <a:avLst/>
          </a:prstGeom>
          <a:noFill/>
        </p:spPr>
        <p:txBody>
          <a:bodyPr wrap="square" lIns="91440" tIns="45720" rIns="91440" bIns="45720">
            <a:spAutoFit/>
          </a:bodyPr>
          <a:lstStyle/>
          <a:p>
            <a:pPr algn="ctr"/>
            <a:r>
              <a:rPr lang="en-A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rPr>
              <a:t>Deconstruct a problem related to the Music RP</a:t>
            </a:r>
            <a:endPar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TextBox 15"/>
          <p:cNvSpPr txBox="1"/>
          <p:nvPr/>
        </p:nvSpPr>
        <p:spPr>
          <a:xfrm>
            <a:off x="9445511" y="2818155"/>
            <a:ext cx="2263514" cy="1569660"/>
          </a:xfrm>
          <a:prstGeom prst="rect">
            <a:avLst/>
          </a:prstGeom>
          <a:noFill/>
        </p:spPr>
        <p:txBody>
          <a:bodyPr wrap="square" lIns="91440" tIns="45720" rIns="91440" bIns="45720" rtlCol="0" anchor="t">
            <a:spAutoFit/>
          </a:bodyPr>
          <a:lstStyle/>
          <a:p>
            <a:pPr algn="ctr"/>
            <a:r>
              <a:rPr lang="en-GB" sz="2400" b="1" dirty="0"/>
              <a:t>Formulate an investigable question or hypothesis</a:t>
            </a:r>
          </a:p>
        </p:txBody>
      </p:sp>
      <p:sp>
        <p:nvSpPr>
          <p:cNvPr id="17" name="TextBox 16"/>
          <p:cNvSpPr txBox="1"/>
          <p:nvPr/>
        </p:nvSpPr>
        <p:spPr>
          <a:xfrm>
            <a:off x="9476985" y="5006360"/>
            <a:ext cx="2263514" cy="1200329"/>
          </a:xfrm>
          <a:prstGeom prst="rect">
            <a:avLst/>
          </a:prstGeom>
          <a:noFill/>
        </p:spPr>
        <p:txBody>
          <a:bodyPr wrap="square" rtlCol="0">
            <a:spAutoFit/>
          </a:bodyPr>
          <a:lstStyle/>
          <a:p>
            <a:pPr algn="ctr"/>
            <a:r>
              <a:rPr lang="en-GB" sz="2400" b="1" dirty="0"/>
              <a:t>Design a method but do not implement</a:t>
            </a:r>
          </a:p>
        </p:txBody>
      </p:sp>
      <p:sp>
        <p:nvSpPr>
          <p:cNvPr id="18" name="Right Arrow 17"/>
          <p:cNvSpPr/>
          <p:nvPr/>
        </p:nvSpPr>
        <p:spPr>
          <a:xfrm>
            <a:off x="9091238" y="3455407"/>
            <a:ext cx="449705" cy="411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Down Arrow 1"/>
          <p:cNvSpPr/>
          <p:nvPr/>
        </p:nvSpPr>
        <p:spPr>
          <a:xfrm>
            <a:off x="4574383" y="4288507"/>
            <a:ext cx="478971" cy="44636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20" name="Down Arrow 19"/>
          <p:cNvSpPr/>
          <p:nvPr/>
        </p:nvSpPr>
        <p:spPr>
          <a:xfrm>
            <a:off x="10337782" y="4442787"/>
            <a:ext cx="478971" cy="44636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6554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5" grpId="0"/>
      <p:bldP spid="16" grpId="0"/>
      <p:bldP spid="17" grpId="0"/>
      <p:bldP spid="18" grpId="0" animBg="1"/>
      <p:bldP spid="2"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000" y="1541417"/>
            <a:ext cx="10670400" cy="4553382"/>
          </a:xfrm>
        </p:spPr>
        <p:txBody>
          <a:bodyPr vert="horz" lIns="91440" tIns="45720" rIns="91440" bIns="45720" rtlCol="0" anchor="t">
            <a:noAutofit/>
          </a:bodyPr>
          <a:lstStyle/>
          <a:p>
            <a:r>
              <a:rPr lang="en-AU" sz="2800" b="1" dirty="0">
                <a:solidFill>
                  <a:srgbClr val="0070C0"/>
                </a:solidFill>
              </a:rPr>
              <a:t>Option 2:</a:t>
            </a:r>
            <a:r>
              <a:rPr lang="en-AU" sz="2800" dirty="0"/>
              <a:t> </a:t>
            </a:r>
            <a:r>
              <a:rPr lang="en-US" sz="2800" dirty="0">
                <a:solidFill>
                  <a:srgbClr val="0070C0"/>
                </a:solidFill>
              </a:rPr>
              <a:t>an investigation provided by the teacher</a:t>
            </a:r>
            <a:endParaRPr lang="en-AU" sz="2800" dirty="0">
              <a:solidFill>
                <a:srgbClr val="0070C0"/>
              </a:solidFill>
            </a:endParaRPr>
          </a:p>
          <a:p>
            <a:endParaRPr lang="en-AU" sz="2800" dirty="0"/>
          </a:p>
          <a:p>
            <a:pPr>
              <a:spcBef>
                <a:spcPts val="0"/>
              </a:spcBef>
            </a:pPr>
            <a:r>
              <a:rPr lang="en-AU" sz="2800" dirty="0"/>
              <a:t>This assessment provides students with the opportunity to:</a:t>
            </a:r>
          </a:p>
          <a:p>
            <a:endParaRPr lang="en-AU" sz="1600" dirty="0"/>
          </a:p>
          <a:p>
            <a:pPr marL="342900" lvl="0" indent="-342900">
              <a:spcBef>
                <a:spcPts val="0"/>
              </a:spcBef>
              <a:buFont typeface="Arial" panose="020B0604020202020204" pitchFamily="34" charset="0"/>
              <a:buChar char="•"/>
            </a:pPr>
            <a:r>
              <a:rPr lang="en-AU" dirty="0"/>
              <a:t>conduct an investigation provided by their teacher, by recruiting 2-3 participants</a:t>
            </a:r>
            <a:r>
              <a:rPr lang="en-AU"/>
              <a:t>, compiling </a:t>
            </a:r>
            <a:r>
              <a:rPr lang="en-AU" dirty="0"/>
              <a:t>results with other students in the class, present results in an appropriate format, </a:t>
            </a:r>
            <a:r>
              <a:rPr lang="en-AU" dirty="0">
                <a:solidFill>
                  <a:srgbClr val="0070C0"/>
                </a:solidFill>
              </a:rPr>
              <a:t>and suggest a conclusion </a:t>
            </a:r>
            <a:r>
              <a:rPr lang="en-AU" dirty="0"/>
              <a:t>that could be made from the data obtained</a:t>
            </a:r>
          </a:p>
          <a:p>
            <a:pPr marL="342900" lvl="0" indent="-342900">
              <a:buFont typeface="Arial" panose="020B0604020202020204" pitchFamily="34" charset="0"/>
              <a:buChar char="•"/>
            </a:pPr>
            <a:r>
              <a:rPr lang="en-AU" dirty="0"/>
              <a:t>evaluate the method and </a:t>
            </a:r>
            <a:r>
              <a:rPr lang="en-AU" dirty="0">
                <a:solidFill>
                  <a:srgbClr val="0070C0"/>
                </a:solidFill>
              </a:rPr>
              <a:t>analyse the data obtained </a:t>
            </a:r>
          </a:p>
          <a:p>
            <a:pPr marL="342900" lvl="0" indent="-342900">
              <a:buFont typeface="Arial" panose="020B0604020202020204" pitchFamily="34" charset="0"/>
              <a:buChar char="•"/>
            </a:pPr>
            <a:r>
              <a:rPr lang="en-AU" dirty="0"/>
              <a:t>deconstruct a problem related to the investigation</a:t>
            </a:r>
          </a:p>
          <a:p>
            <a:pPr marL="342900" indent="-342900">
              <a:buFont typeface="Arial" panose="020B0604020202020204" pitchFamily="34" charset="0"/>
              <a:buChar char="•"/>
            </a:pPr>
            <a:r>
              <a:rPr lang="en-US" dirty="0"/>
              <a:t>formulate either an investigable question or hypothesis</a:t>
            </a:r>
            <a:r>
              <a:rPr lang="en-AU" dirty="0"/>
              <a:t> </a:t>
            </a:r>
          </a:p>
          <a:p>
            <a:pPr marL="342900" lvl="0" indent="-342900">
              <a:buFont typeface="Arial" panose="020B0604020202020204" pitchFamily="34" charset="0"/>
              <a:buChar char="•"/>
            </a:pPr>
            <a:r>
              <a:rPr lang="en-AU" dirty="0"/>
              <a:t>design a method – without implementation - to investigate this problem.</a:t>
            </a:r>
          </a:p>
          <a:p>
            <a:endParaRPr lang="en-AU" sz="2800" dirty="0"/>
          </a:p>
          <a:p>
            <a:endParaRPr lang="en-AU" dirty="0"/>
          </a:p>
        </p:txBody>
      </p:sp>
      <p:sp>
        <p:nvSpPr>
          <p:cNvPr id="5" name="Title 1"/>
          <p:cNvSpPr>
            <a:spLocks noGrp="1"/>
          </p:cNvSpPr>
          <p:nvPr>
            <p:ph type="title"/>
          </p:nvPr>
        </p:nvSpPr>
        <p:spPr/>
        <p:txBody>
          <a:bodyPr/>
          <a:lstStyle/>
          <a:p>
            <a:pPr algn="ctr"/>
            <a:r>
              <a:rPr lang="en-US" sz="4000" b="1" dirty="0"/>
              <a:t>Psychological Investigations</a:t>
            </a:r>
            <a:endParaRPr lang="en-AU" sz="4000" b="1" dirty="0"/>
          </a:p>
        </p:txBody>
      </p:sp>
    </p:spTree>
    <p:extLst>
      <p:ext uri="{BB962C8B-B14F-4D97-AF65-F5344CB8AC3E}">
        <p14:creationId xmlns:p14="http://schemas.microsoft.com/office/powerpoint/2010/main" val="225311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4657" y="989047"/>
            <a:ext cx="2820352" cy="1754326"/>
          </a:xfrm>
          <a:prstGeom prst="rect">
            <a:avLst/>
          </a:prstGeom>
          <a:noFill/>
        </p:spPr>
        <p:txBody>
          <a:bodyPr wrap="square" lIns="91440" tIns="45720" rIns="91440" bIns="45720">
            <a:spAutoFit/>
          </a:bodyPr>
          <a:lstStyle/>
          <a:p>
            <a:pPr algn="ctr"/>
            <a:r>
              <a:rPr lang="en-AU"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rPr>
              <a:t>Teacher provides investigation</a:t>
            </a:r>
            <a:endParaRPr 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TextBox 10"/>
          <p:cNvSpPr txBox="1"/>
          <p:nvPr/>
        </p:nvSpPr>
        <p:spPr>
          <a:xfrm>
            <a:off x="3899822" y="1016708"/>
            <a:ext cx="2263514" cy="1200329"/>
          </a:xfrm>
          <a:prstGeom prst="rect">
            <a:avLst/>
          </a:prstGeom>
          <a:noFill/>
        </p:spPr>
        <p:txBody>
          <a:bodyPr wrap="square" rtlCol="0">
            <a:spAutoFit/>
          </a:bodyPr>
          <a:lstStyle/>
          <a:p>
            <a:pPr algn="ctr"/>
            <a:r>
              <a:rPr lang="en-GB" sz="2400" b="1" dirty="0"/>
              <a:t>Students complete the investigation</a:t>
            </a:r>
          </a:p>
        </p:txBody>
      </p:sp>
      <p:sp>
        <p:nvSpPr>
          <p:cNvPr id="12" name="TextBox 11"/>
          <p:cNvSpPr txBox="1"/>
          <p:nvPr/>
        </p:nvSpPr>
        <p:spPr>
          <a:xfrm>
            <a:off x="3899822" y="2560464"/>
            <a:ext cx="2263514" cy="1200329"/>
          </a:xfrm>
          <a:prstGeom prst="rect">
            <a:avLst/>
          </a:prstGeom>
          <a:noFill/>
        </p:spPr>
        <p:txBody>
          <a:bodyPr wrap="square" rtlCol="0">
            <a:spAutoFit/>
          </a:bodyPr>
          <a:lstStyle/>
          <a:p>
            <a:pPr algn="ctr"/>
            <a:r>
              <a:rPr lang="en-GB" sz="2400" b="1" dirty="0"/>
              <a:t>Evaluate method and analyse data</a:t>
            </a:r>
          </a:p>
        </p:txBody>
      </p:sp>
      <p:sp>
        <p:nvSpPr>
          <p:cNvPr id="13" name="Right Arrow 12"/>
          <p:cNvSpPr/>
          <p:nvPr/>
        </p:nvSpPr>
        <p:spPr>
          <a:xfrm>
            <a:off x="3502878" y="1277913"/>
            <a:ext cx="449705" cy="411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Rectangle 14"/>
          <p:cNvSpPr/>
          <p:nvPr/>
        </p:nvSpPr>
        <p:spPr>
          <a:xfrm>
            <a:off x="6545504" y="933612"/>
            <a:ext cx="2675746" cy="2554545"/>
          </a:xfrm>
          <a:prstGeom prst="rect">
            <a:avLst/>
          </a:prstGeom>
          <a:noFill/>
        </p:spPr>
        <p:txBody>
          <a:bodyPr wrap="square" lIns="91440" tIns="45720" rIns="91440" bIns="45720">
            <a:spAutoFit/>
          </a:bodyPr>
          <a:lstStyle/>
          <a:p>
            <a:pPr algn="ctr"/>
            <a:r>
              <a:rPr lang="en-A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rPr>
              <a:t>Students deconstruct a problem related to the investigation </a:t>
            </a:r>
            <a:endPar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TextBox 15"/>
          <p:cNvSpPr txBox="1"/>
          <p:nvPr/>
        </p:nvSpPr>
        <p:spPr>
          <a:xfrm>
            <a:off x="9769590" y="853214"/>
            <a:ext cx="2263514" cy="1569660"/>
          </a:xfrm>
          <a:prstGeom prst="rect">
            <a:avLst/>
          </a:prstGeom>
          <a:noFill/>
        </p:spPr>
        <p:txBody>
          <a:bodyPr wrap="square" lIns="91440" tIns="45720" rIns="91440" bIns="45720" rtlCol="0" anchor="t">
            <a:spAutoFit/>
          </a:bodyPr>
          <a:lstStyle/>
          <a:p>
            <a:pPr algn="ctr"/>
            <a:r>
              <a:rPr lang="en-GB" sz="2400" b="1" dirty="0"/>
              <a:t>Formulate an investigable question or hypothesis</a:t>
            </a:r>
          </a:p>
        </p:txBody>
      </p:sp>
      <p:sp>
        <p:nvSpPr>
          <p:cNvPr id="17" name="TextBox 16"/>
          <p:cNvSpPr txBox="1"/>
          <p:nvPr/>
        </p:nvSpPr>
        <p:spPr>
          <a:xfrm>
            <a:off x="9715611" y="2717473"/>
            <a:ext cx="2263514" cy="1200329"/>
          </a:xfrm>
          <a:prstGeom prst="rect">
            <a:avLst/>
          </a:prstGeom>
          <a:noFill/>
        </p:spPr>
        <p:txBody>
          <a:bodyPr wrap="square" rtlCol="0">
            <a:spAutoFit/>
          </a:bodyPr>
          <a:lstStyle/>
          <a:p>
            <a:pPr algn="ctr"/>
            <a:r>
              <a:rPr lang="en-GB" sz="2400" b="1" dirty="0"/>
              <a:t>Design a method but do not implement</a:t>
            </a:r>
          </a:p>
        </p:txBody>
      </p:sp>
      <p:pic>
        <p:nvPicPr>
          <p:cNvPr id="1026" name="Picture 2" descr="ᐈ Light bulb stock pictures, Royalty Free lightbulb images | download on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40" y="3917661"/>
            <a:ext cx="2645682" cy="26456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76399" y="4267487"/>
            <a:ext cx="2481580" cy="769441"/>
          </a:xfrm>
          <a:prstGeom prst="rect">
            <a:avLst/>
          </a:prstGeom>
          <a:noFill/>
        </p:spPr>
        <p:txBody>
          <a:bodyPr wrap="square" lIns="91440" tIns="45720" rIns="91440" bIns="45720">
            <a:spAutoFit/>
          </a:bodyPr>
          <a:lstStyle/>
          <a:p>
            <a:pPr algn="ctr"/>
            <a:r>
              <a:rPr lang="en-US" sz="4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Memory</a:t>
            </a:r>
          </a:p>
        </p:txBody>
      </p:sp>
      <p:sp>
        <p:nvSpPr>
          <p:cNvPr id="5" name="Rectangle 4"/>
          <p:cNvSpPr/>
          <p:nvPr/>
        </p:nvSpPr>
        <p:spPr>
          <a:xfrm>
            <a:off x="3615009" y="5260052"/>
            <a:ext cx="4122779"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3"/>
                </a:solidFill>
                <a:effectLst/>
              </a:rPr>
              <a:t>Facial feedback hypothesis</a:t>
            </a:r>
          </a:p>
        </p:txBody>
      </p:sp>
      <p:sp>
        <p:nvSpPr>
          <p:cNvPr id="7" name="Rectangle 6"/>
          <p:cNvSpPr/>
          <p:nvPr/>
        </p:nvSpPr>
        <p:spPr>
          <a:xfrm>
            <a:off x="8039080" y="4652207"/>
            <a:ext cx="4119154" cy="1661993"/>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Association</a:t>
            </a:r>
          </a:p>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Learning to salivate to a particular sound</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Down Arrow 2"/>
          <p:cNvSpPr/>
          <p:nvPr/>
        </p:nvSpPr>
        <p:spPr>
          <a:xfrm>
            <a:off x="4833815" y="2237641"/>
            <a:ext cx="395527" cy="39341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20" name="Down Arrow 19"/>
          <p:cNvSpPr/>
          <p:nvPr/>
        </p:nvSpPr>
        <p:spPr>
          <a:xfrm>
            <a:off x="10582902" y="2384339"/>
            <a:ext cx="395527" cy="39341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21" name="Right Arrow 20"/>
          <p:cNvSpPr/>
          <p:nvPr/>
        </p:nvSpPr>
        <p:spPr>
          <a:xfrm>
            <a:off x="9243578" y="1277913"/>
            <a:ext cx="449705" cy="411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661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theme/theme1.xml><?xml version="1.0" encoding="utf-8"?>
<a:theme xmlns:a="http://schemas.openxmlformats.org/drawingml/2006/main" name="Content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BA5437C-7B0B-412D-89E2-D97C26B0726F}" vid="{444CF575-1FF5-4921-822C-E09615AE0659}"/>
    </a:ext>
  </a:extLst>
</a:theme>
</file>

<file path=ppt/theme/theme2.xml><?xml version="1.0" encoding="utf-8"?>
<a:theme xmlns:a="http://schemas.openxmlformats.org/drawingml/2006/main" name="Content with Sub heading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BA5437C-7B0B-412D-89E2-D97C26B0726F}" vid="{80D31FAE-2234-459A-9A1F-81C9FA328FBB}"/>
    </a:ext>
  </a:extLst>
</a:theme>
</file>

<file path=ppt/theme/theme3.xml><?xml version="1.0" encoding="utf-8"?>
<a:theme xmlns:a="http://schemas.openxmlformats.org/drawingml/2006/main" name="Cover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BA5437C-7B0B-412D-89E2-D97C26B0726F}" vid="{F96DDC88-2C59-4B4A-A41F-9B23826307E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66CF77421A824B89986F6105BE4117" ma:contentTypeVersion="5" ma:contentTypeDescription="Create a new document." ma:contentTypeScope="" ma:versionID="6f7f06834bec2bc78622e849e31fe3c6">
  <xsd:schema xmlns:xsd="http://www.w3.org/2001/XMLSchema" xmlns:xs="http://www.w3.org/2001/XMLSchema" xmlns:p="http://schemas.microsoft.com/office/2006/metadata/properties" xmlns:ns2="66136766-2977-46b0-98d1-9f5a45fc9be7" targetNamespace="http://schemas.microsoft.com/office/2006/metadata/properties" ma:root="true" ma:fieldsID="0c4edc9f8272ac34b72a9b0f8e2443c4" ns2:_="">
    <xsd:import namespace="66136766-2977-46b0-98d1-9f5a45fc9b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36766-2977-46b0-98d1-9f5a45fc9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78338E-6C8F-494F-9609-D8A74810BC8E}">
  <ds:schemaRefs>
    <ds:schemaRef ds:uri="7e9449ad-8723-470e-93c2-73d0763c4f2f"/>
    <ds:schemaRef ds:uri="http://schemas.openxmlformats.org/package/2006/metadata/core-properties"/>
    <ds:schemaRef ds:uri="http://purl.org/dc/dcmitype/"/>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F242D33-46F8-480E-8615-4927E02D7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36766-2977-46b0-98d1-9f5a45fc9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AB3199-6AE2-432D-917E-D10676F01D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 PowerPoint - 16-9 Template</Template>
  <TotalTime>1335</TotalTime>
  <Words>2102</Words>
  <Application>Microsoft Office PowerPoint</Application>
  <PresentationFormat>Widescreen</PresentationFormat>
  <Paragraphs>244</Paragraphs>
  <Slides>16</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Roboto Light</vt:lpstr>
      <vt:lpstr>Roboto Medium</vt:lpstr>
      <vt:lpstr>Wingdings</vt:lpstr>
      <vt:lpstr>Content Master</vt:lpstr>
      <vt:lpstr>Content with Sub heading Master</vt:lpstr>
      <vt:lpstr>Cover Master</vt:lpstr>
      <vt:lpstr>Psychology Implementation</vt:lpstr>
      <vt:lpstr>PowerPoint Presentation</vt:lpstr>
      <vt:lpstr>Psychological Investigations</vt:lpstr>
      <vt:lpstr>Psychological Investigations</vt:lpstr>
      <vt:lpstr>Psychological Investigations</vt:lpstr>
      <vt:lpstr>PowerPoint Presentation</vt:lpstr>
      <vt:lpstr>PowerPoint Presentation</vt:lpstr>
      <vt:lpstr>Psychological Investigations</vt:lpstr>
      <vt:lpstr>PowerPoint Presentation</vt:lpstr>
      <vt:lpstr>Psychological Investigations</vt:lpstr>
      <vt:lpstr>PowerPoint Presentation</vt:lpstr>
      <vt:lpstr>Psychological Investigations</vt:lpstr>
      <vt:lpstr>PowerPoint Presentation</vt:lpstr>
      <vt:lpstr>Can I do a psychological investigation that does not involve the deconstruct and design process?</vt:lpstr>
      <vt:lpstr>REMINDER</vt:lpstr>
      <vt:lpstr>PowerPoint Presentation</vt:lpstr>
    </vt:vector>
  </TitlesOfParts>
  <Company>SACE Board of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dc:creator>Isles, Deanna (SACE)</dc:creator>
  <cp:lastModifiedBy>Collins, Karen (SACE)</cp:lastModifiedBy>
  <cp:revision>269</cp:revision>
  <dcterms:created xsi:type="dcterms:W3CDTF">2020-10-23T01:05:53Z</dcterms:created>
  <dcterms:modified xsi:type="dcterms:W3CDTF">2021-01-22T03:19:02Z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A694621</vt:lpwstr>
  </property>
  <property fmtid="{D5CDD505-2E9C-101B-9397-08002B2CF9AE}" pid="4" name="Objective-Title">
    <vt:lpwstr>SB PowerPoint - 16:9 Template</vt:lpwstr>
  </property>
  <property fmtid="{D5CDD505-2E9C-101B-9397-08002B2CF9AE}" pid="5" name="Objective-Description">
    <vt:lpwstr/>
  </property>
  <property fmtid="{D5CDD505-2E9C-101B-9397-08002B2CF9AE}" pid="6" name="Objective-CreationStamp">
    <vt:filetime>2017-12-21T02:03:24Z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2019-02-13T06:25:39Z</vt:filetime>
  </property>
  <property fmtid="{D5CDD505-2E9C-101B-9397-08002B2CF9AE}" pid="10" name="Objective-ModificationStamp">
    <vt:filetime>2019-02-13T06:25:38Z</vt:filetime>
  </property>
  <property fmtid="{D5CDD505-2E9C-101B-9397-08002B2CF9AE}" pid="11" name="Objective-Owner">
    <vt:lpwstr>April Hill</vt:lpwstr>
  </property>
  <property fmtid="{D5CDD505-2E9C-101B-9397-08002B2CF9AE}" pid="12" name="Objective-Path">
    <vt:lpwstr>Objective Global Folder:Utilities:Templates:NEW Corporate Stationery:SACE Board:PowerPoint Templates</vt:lpwstr>
  </property>
  <property fmtid="{D5CDD505-2E9C-101B-9397-08002B2CF9AE}" pid="13" name="Objective-Parent">
    <vt:lpwstr>PowerPoint Templates</vt:lpwstr>
  </property>
  <property fmtid="{D5CDD505-2E9C-101B-9397-08002B2CF9AE}" pid="14" name="Objective-State">
    <vt:lpwstr>Published</vt:lpwstr>
  </property>
  <property fmtid="{D5CDD505-2E9C-101B-9397-08002B2CF9AE}" pid="15" name="Objective-VersionId">
    <vt:lpwstr>vA1392747</vt:lpwstr>
  </property>
  <property fmtid="{D5CDD505-2E9C-101B-9397-08002B2CF9AE}" pid="16" name="Objective-Version">
    <vt:lpwstr>6.0</vt:lpwstr>
  </property>
  <property fmtid="{D5CDD505-2E9C-101B-9397-08002B2CF9AE}" pid="17" name="Objective-VersionNumber">
    <vt:r8>6</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
  </property>
  <property fmtid="{D5CDD505-2E9C-101B-9397-08002B2CF9AE}" pid="21" name="Objective-Caveats">
    <vt:lpwstr/>
  </property>
  <property fmtid="{D5CDD505-2E9C-101B-9397-08002B2CF9AE}" pid="22" name="Objective-Comment">
    <vt:lpwstr/>
  </property>
  <property fmtid="{D5CDD505-2E9C-101B-9397-08002B2CF9AE}" pid="23" name="Objective-Security Classification">
    <vt:lpwstr/>
  </property>
  <property fmtid="{D5CDD505-2E9C-101B-9397-08002B2CF9AE}" pid="24" name="ContentTypeId">
    <vt:lpwstr>0x0101008D66CF77421A824B89986F6105BE4117</vt:lpwstr>
  </property>
</Properties>
</file>