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62" r:id="rId3"/>
  </p:sldMasterIdLst>
  <p:notesMasterIdLst>
    <p:notesMasterId r:id="rId66"/>
  </p:notesMasterIdLst>
  <p:handoutMasterIdLst>
    <p:handoutMasterId r:id="rId67"/>
  </p:handoutMasterIdLst>
  <p:sldIdLst>
    <p:sldId id="256" r:id="rId4"/>
    <p:sldId id="260" r:id="rId5"/>
    <p:sldId id="338" r:id="rId6"/>
    <p:sldId id="275" r:id="rId7"/>
    <p:sldId id="304" r:id="rId8"/>
    <p:sldId id="271" r:id="rId9"/>
    <p:sldId id="303" r:id="rId10"/>
    <p:sldId id="281" r:id="rId11"/>
    <p:sldId id="263" r:id="rId12"/>
    <p:sldId id="274" r:id="rId13"/>
    <p:sldId id="285" r:id="rId14"/>
    <p:sldId id="276" r:id="rId15"/>
    <p:sldId id="334" r:id="rId16"/>
    <p:sldId id="335" r:id="rId17"/>
    <p:sldId id="337" r:id="rId18"/>
    <p:sldId id="278" r:id="rId19"/>
    <p:sldId id="279" r:id="rId20"/>
    <p:sldId id="280" r:id="rId21"/>
    <p:sldId id="307" r:id="rId22"/>
    <p:sldId id="308" r:id="rId23"/>
    <p:sldId id="309" r:id="rId24"/>
    <p:sldId id="310" r:id="rId25"/>
    <p:sldId id="311" r:id="rId26"/>
    <p:sldId id="312" r:id="rId27"/>
    <p:sldId id="313" r:id="rId28"/>
    <p:sldId id="284" r:id="rId29"/>
    <p:sldId id="269" r:id="rId30"/>
    <p:sldId id="287" r:id="rId31"/>
    <p:sldId id="324" r:id="rId32"/>
    <p:sldId id="325" r:id="rId33"/>
    <p:sldId id="326" r:id="rId34"/>
    <p:sldId id="329" r:id="rId35"/>
    <p:sldId id="327" r:id="rId36"/>
    <p:sldId id="328" r:id="rId37"/>
    <p:sldId id="330" r:id="rId38"/>
    <p:sldId id="265" r:id="rId39"/>
    <p:sldId id="286" r:id="rId40"/>
    <p:sldId id="288" r:id="rId41"/>
    <p:sldId id="319" r:id="rId42"/>
    <p:sldId id="321" r:id="rId43"/>
    <p:sldId id="322" r:id="rId44"/>
    <p:sldId id="323" r:id="rId45"/>
    <p:sldId id="290" r:id="rId46"/>
    <p:sldId id="291" r:id="rId47"/>
    <p:sldId id="292" r:id="rId48"/>
    <p:sldId id="293" r:id="rId49"/>
    <p:sldId id="294" r:id="rId50"/>
    <p:sldId id="298" r:id="rId51"/>
    <p:sldId id="297" r:id="rId52"/>
    <p:sldId id="299" r:id="rId53"/>
    <p:sldId id="333" r:id="rId54"/>
    <p:sldId id="267" r:id="rId55"/>
    <p:sldId id="314" r:id="rId56"/>
    <p:sldId id="315" r:id="rId57"/>
    <p:sldId id="316" r:id="rId58"/>
    <p:sldId id="317" r:id="rId59"/>
    <p:sldId id="318" r:id="rId60"/>
    <p:sldId id="300" r:id="rId61"/>
    <p:sldId id="302" r:id="rId62"/>
    <p:sldId id="339" r:id="rId63"/>
    <p:sldId id="301" r:id="rId64"/>
    <p:sldId id="331" r:id="rId65"/>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91" autoAdjust="0"/>
    <p:restoredTop sz="63372" autoAdjust="0"/>
  </p:normalViewPr>
  <p:slideViewPr>
    <p:cSldViewPr snapToGrid="0">
      <p:cViewPr varScale="1">
        <p:scale>
          <a:sx n="69" d="100"/>
          <a:sy n="69" d="100"/>
        </p:scale>
        <p:origin x="2190" y="72"/>
      </p:cViewPr>
      <p:guideLst/>
    </p:cSldViewPr>
  </p:slideViewPr>
  <p:notesTextViewPr>
    <p:cViewPr>
      <p:scale>
        <a:sx n="3" d="2"/>
        <a:sy n="3" d="2"/>
      </p:scale>
      <p:origin x="0" y="-450"/>
    </p:cViewPr>
  </p:notesTextViewPr>
  <p:sorterViewPr>
    <p:cViewPr>
      <p:scale>
        <a:sx n="100" d="100"/>
        <a:sy n="100" d="100"/>
      </p:scale>
      <p:origin x="0" y="-5444"/>
    </p:cViewPr>
  </p:sorterViewPr>
  <p:notesViewPr>
    <p:cSldViewPr snapToGrid="0">
      <p:cViewPr varScale="1">
        <p:scale>
          <a:sx n="89" d="100"/>
          <a:sy n="89" d="100"/>
        </p:scale>
        <p:origin x="3816" y="7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handoutMaster" Target="handoutMasters/handout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[Calls to Results Enquiry Line 17-Dec to 31-Jan.xlsx]Call Summary!PivotTable4</c:name>
    <c:fmtId val="5"/>
  </c:pivotSource>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smtClean="0"/>
              <a:t>17 </a:t>
            </a:r>
            <a:r>
              <a:rPr lang="en-US" dirty="0"/>
              <a:t>Dec 2019 to 31 Jan 2020</a:t>
            </a:r>
          </a:p>
        </c:rich>
      </c:tx>
      <c:layout>
        <c:manualLayout>
          <c:xMode val="edge"/>
          <c:yMode val="edge"/>
          <c:x val="0.19949503868905213"/>
          <c:y val="0"/>
        </c:manualLayout>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s>
    <c:plotArea>
      <c:layout>
        <c:manualLayout>
          <c:layoutTarget val="inner"/>
          <c:xMode val="edge"/>
          <c:yMode val="edge"/>
          <c:x val="0.40516725165469003"/>
          <c:y val="0.11027106993070955"/>
          <c:w val="0.53056347607711829"/>
          <c:h val="0.84486371110226011"/>
        </c:manualLayout>
      </c:layout>
      <c:barChart>
        <c:barDir val="bar"/>
        <c:grouping val="clustered"/>
        <c:varyColors val="0"/>
        <c:ser>
          <c:idx val="0"/>
          <c:order val="0"/>
          <c:tx>
            <c:strRef>
              <c:f>'Call Summary'!$B$39</c:f>
              <c:strCache>
                <c:ptCount val="1"/>
                <c:pt idx="0">
                  <c:v>Total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'Call Summary'!$A$40:$A$63</c:f>
              <c:strCache>
                <c:ptCount val="23"/>
                <c:pt idx="0">
                  <c:v>Address Changes</c:v>
                </c:pt>
                <c:pt idx="1">
                  <c:v>ATAR</c:v>
                </c:pt>
                <c:pt idx="2">
                  <c:v>Bonus Points</c:v>
                </c:pt>
                <c:pt idx="3">
                  <c:v>Breaches of Rules</c:v>
                </c:pt>
                <c:pt idx="4">
                  <c:v>Clerical Checks</c:v>
                </c:pt>
                <c:pt idx="5">
                  <c:v>Documentation Reprints</c:v>
                </c:pt>
                <c:pt idx="6">
                  <c:v>External Assessment</c:v>
                </c:pt>
                <c:pt idx="7">
                  <c:v>Grievances and Appeals</c:v>
                </c:pt>
                <c:pt idx="8">
                  <c:v>Incorrect/Missing Results</c:v>
                </c:pt>
                <c:pt idx="9">
                  <c:v>Moderation/School Assessment</c:v>
                </c:pt>
                <c:pt idx="10">
                  <c:v>Northern Territory</c:v>
                </c:pt>
                <c:pt idx="11">
                  <c:v>Online Results Release</c:v>
                </c:pt>
                <c:pt idx="12">
                  <c:v>Other</c:v>
                </c:pt>
                <c:pt idx="13">
                  <c:v>Pathways Advice</c:v>
                </c:pt>
                <c:pt idx="14">
                  <c:v>Recognition</c:v>
                </c:pt>
                <c:pt idx="15">
                  <c:v>SACE Certification returned to SACE</c:v>
                </c:pt>
                <c:pt idx="16">
                  <c:v>SACE Completion</c:v>
                </c:pt>
                <c:pt idx="17">
                  <c:v>SATAC</c:v>
                </c:pt>
                <c:pt idx="18">
                  <c:v>Scaling</c:v>
                </c:pt>
                <c:pt idx="19">
                  <c:v>Special Provisions</c:v>
                </c:pt>
                <c:pt idx="20">
                  <c:v>Stage 1</c:v>
                </c:pt>
                <c:pt idx="21">
                  <c:v>Student Assessment Summary</c:v>
                </c:pt>
                <c:pt idx="22">
                  <c:v>VET</c:v>
                </c:pt>
              </c:strCache>
            </c:strRef>
          </c:cat>
          <c:val>
            <c:numRef>
              <c:f>'Call Summary'!$B$40:$B$63</c:f>
              <c:numCache>
                <c:formatCode>General</c:formatCode>
                <c:ptCount val="23"/>
                <c:pt idx="0">
                  <c:v>62</c:v>
                </c:pt>
                <c:pt idx="1">
                  <c:v>68</c:v>
                </c:pt>
                <c:pt idx="2">
                  <c:v>19</c:v>
                </c:pt>
                <c:pt idx="3">
                  <c:v>2</c:v>
                </c:pt>
                <c:pt idx="4">
                  <c:v>40</c:v>
                </c:pt>
                <c:pt idx="5">
                  <c:v>33</c:v>
                </c:pt>
                <c:pt idx="6">
                  <c:v>26</c:v>
                </c:pt>
                <c:pt idx="7">
                  <c:v>1</c:v>
                </c:pt>
                <c:pt idx="8">
                  <c:v>14</c:v>
                </c:pt>
                <c:pt idx="9">
                  <c:v>7</c:v>
                </c:pt>
                <c:pt idx="10">
                  <c:v>1</c:v>
                </c:pt>
                <c:pt idx="11">
                  <c:v>2</c:v>
                </c:pt>
                <c:pt idx="12">
                  <c:v>35</c:v>
                </c:pt>
                <c:pt idx="13">
                  <c:v>2</c:v>
                </c:pt>
                <c:pt idx="14">
                  <c:v>150</c:v>
                </c:pt>
                <c:pt idx="15">
                  <c:v>1</c:v>
                </c:pt>
                <c:pt idx="16">
                  <c:v>45</c:v>
                </c:pt>
                <c:pt idx="17">
                  <c:v>1</c:v>
                </c:pt>
                <c:pt idx="18">
                  <c:v>5</c:v>
                </c:pt>
                <c:pt idx="19">
                  <c:v>25</c:v>
                </c:pt>
                <c:pt idx="20">
                  <c:v>2</c:v>
                </c:pt>
                <c:pt idx="21">
                  <c:v>13</c:v>
                </c:pt>
                <c:pt idx="22">
                  <c:v>190</c:v>
                </c:pt>
              </c:numCache>
            </c:numRef>
          </c:val>
          <c:extLst>
            <c:ext xmlns:c16="http://schemas.microsoft.com/office/drawing/2014/chart" uri="{C3380CC4-5D6E-409C-BE32-E72D297353CC}">
              <c16:uniqueId val="{00000000-58D6-401C-A8C2-5F34D01FB2A9}"/>
            </c:ext>
          </c:extLst>
        </c:ser>
        <c:dLbls>
          <c:showLegendKey val="0"/>
          <c:showVal val="0"/>
          <c:showCatName val="0"/>
          <c:showSerName val="0"/>
          <c:showPercent val="0"/>
          <c:showBubbleSize val="0"/>
        </c:dLbls>
        <c:gapWidth val="115"/>
        <c:overlap val="-20"/>
        <c:axId val="83816559"/>
        <c:axId val="83817807"/>
      </c:barChart>
      <c:catAx>
        <c:axId val="83816559"/>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3817807"/>
        <c:crosses val="autoZero"/>
        <c:auto val="1"/>
        <c:lblAlgn val="ctr"/>
        <c:lblOffset val="100"/>
        <c:noMultiLvlLbl val="0"/>
      </c:catAx>
      <c:valAx>
        <c:axId val="83817807"/>
        <c:scaling>
          <c:orientation val="minMax"/>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83816559"/>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DD4FB4-7EFD-42C2-A0D5-6A79A35F9F86}" type="doc">
      <dgm:prSet loTypeId="urn:microsoft.com/office/officeart/2005/8/layout/hProcess7" loCatId="list" qsTypeId="urn:microsoft.com/office/officeart/2005/8/quickstyle/simple1" qsCatId="simple" csTypeId="urn:microsoft.com/office/officeart/2005/8/colors/colorful1" csCatId="colorful" phldr="1"/>
      <dgm:spPr/>
      <dgm:t>
        <a:bodyPr/>
        <a:lstStyle/>
        <a:p>
          <a:endParaRPr lang="en-US"/>
        </a:p>
      </dgm:t>
    </dgm:pt>
    <dgm:pt modelId="{12DBC227-E5C6-4717-A8CB-5872BAFD0D07}">
      <dgm:prSet phldrT="[Text]"/>
      <dgm:spPr/>
      <dgm:t>
        <a:bodyPr/>
        <a:lstStyle/>
        <a:p>
          <a:r>
            <a:rPr lang="en-US" dirty="0" smtClean="0"/>
            <a:t>2019</a:t>
          </a:r>
          <a:endParaRPr lang="en-US" dirty="0"/>
        </a:p>
      </dgm:t>
    </dgm:pt>
    <dgm:pt modelId="{D4448BE1-71C2-4197-9330-5173CA930D57}" type="parTrans" cxnId="{944C1CF9-4305-4321-BDEA-6A95DEAB3400}">
      <dgm:prSet/>
      <dgm:spPr/>
      <dgm:t>
        <a:bodyPr/>
        <a:lstStyle/>
        <a:p>
          <a:endParaRPr lang="en-US"/>
        </a:p>
      </dgm:t>
    </dgm:pt>
    <dgm:pt modelId="{0B348537-9518-466D-A8E6-54BB8B288FEE}" type="sibTrans" cxnId="{944C1CF9-4305-4321-BDEA-6A95DEAB3400}">
      <dgm:prSet/>
      <dgm:spPr/>
      <dgm:t>
        <a:bodyPr/>
        <a:lstStyle/>
        <a:p>
          <a:endParaRPr lang="en-US"/>
        </a:p>
      </dgm:t>
    </dgm:pt>
    <dgm:pt modelId="{F6F3136D-B73E-41AA-96F1-E887ED61CB97}">
      <dgm:prSet phldrT="[Text]"/>
      <dgm:spPr/>
      <dgm:t>
        <a:bodyPr/>
        <a:lstStyle/>
        <a:p>
          <a:r>
            <a:rPr lang="en-US" dirty="0" smtClean="0"/>
            <a:t>Moderation issues</a:t>
          </a:r>
          <a:endParaRPr lang="en-US" dirty="0"/>
        </a:p>
      </dgm:t>
    </dgm:pt>
    <dgm:pt modelId="{7A88824B-760D-4CA1-B3D5-5495B28BBF41}" type="parTrans" cxnId="{B366E1EF-39E9-4611-A53A-07E71555C111}">
      <dgm:prSet/>
      <dgm:spPr/>
      <dgm:t>
        <a:bodyPr/>
        <a:lstStyle/>
        <a:p>
          <a:endParaRPr lang="en-US"/>
        </a:p>
      </dgm:t>
    </dgm:pt>
    <dgm:pt modelId="{90A1C495-68D9-4902-8B94-9F8942C96315}" type="sibTrans" cxnId="{B366E1EF-39E9-4611-A53A-07E71555C111}">
      <dgm:prSet/>
      <dgm:spPr/>
      <dgm:t>
        <a:bodyPr/>
        <a:lstStyle/>
        <a:p>
          <a:endParaRPr lang="en-US"/>
        </a:p>
      </dgm:t>
    </dgm:pt>
    <dgm:pt modelId="{1C0B57C2-90EB-4BE5-B9A8-BE9B5EA20732}">
      <dgm:prSet phldrT="[Text]"/>
      <dgm:spPr/>
      <dgm:t>
        <a:bodyPr/>
        <a:lstStyle/>
        <a:p>
          <a:r>
            <a:rPr lang="en-US" dirty="0" smtClean="0"/>
            <a:t>2019</a:t>
          </a:r>
          <a:endParaRPr lang="en-US" dirty="0"/>
        </a:p>
      </dgm:t>
    </dgm:pt>
    <dgm:pt modelId="{DF19C099-77BB-443A-A759-66AE687D7D40}" type="parTrans" cxnId="{FF3F6199-D0B2-4907-A7F8-288AEAD897CA}">
      <dgm:prSet/>
      <dgm:spPr/>
      <dgm:t>
        <a:bodyPr/>
        <a:lstStyle/>
        <a:p>
          <a:endParaRPr lang="en-US"/>
        </a:p>
      </dgm:t>
    </dgm:pt>
    <dgm:pt modelId="{94B2CC85-71E8-4242-B5EF-C461EC73CC9C}" type="sibTrans" cxnId="{FF3F6199-D0B2-4907-A7F8-288AEAD897CA}">
      <dgm:prSet/>
      <dgm:spPr/>
      <dgm:t>
        <a:bodyPr/>
        <a:lstStyle/>
        <a:p>
          <a:endParaRPr lang="en-US"/>
        </a:p>
      </dgm:t>
    </dgm:pt>
    <dgm:pt modelId="{2BC8AEA6-1CAC-4984-80F8-A94F37E5E09E}">
      <dgm:prSet phldrT="[Text]"/>
      <dgm:spPr/>
      <dgm:t>
        <a:bodyPr/>
        <a:lstStyle/>
        <a:p>
          <a:r>
            <a:rPr lang="en-US" dirty="0" smtClean="0"/>
            <a:t>Exceptional circumstances</a:t>
          </a:r>
          <a:endParaRPr lang="en-US" dirty="0"/>
        </a:p>
      </dgm:t>
    </dgm:pt>
    <dgm:pt modelId="{F4EC4641-7B44-4FAC-BA83-C70C472EF1F3}" type="parTrans" cxnId="{A24EA5E7-0E13-4800-A16B-44AFFEAD1A86}">
      <dgm:prSet/>
      <dgm:spPr/>
      <dgm:t>
        <a:bodyPr/>
        <a:lstStyle/>
        <a:p>
          <a:endParaRPr lang="en-US"/>
        </a:p>
      </dgm:t>
    </dgm:pt>
    <dgm:pt modelId="{688F2E28-7012-45F4-8582-91926034ED4A}" type="sibTrans" cxnId="{A24EA5E7-0E13-4800-A16B-44AFFEAD1A86}">
      <dgm:prSet/>
      <dgm:spPr/>
      <dgm:t>
        <a:bodyPr/>
        <a:lstStyle/>
        <a:p>
          <a:endParaRPr lang="en-US"/>
        </a:p>
      </dgm:t>
    </dgm:pt>
    <dgm:pt modelId="{6C449683-B81F-4820-97EB-4B81909D057F}">
      <dgm:prSet phldrT="[Text]"/>
      <dgm:spPr/>
      <dgm:t>
        <a:bodyPr/>
        <a:lstStyle/>
        <a:p>
          <a:r>
            <a:rPr lang="en-US" dirty="0" smtClean="0"/>
            <a:t>2019</a:t>
          </a:r>
          <a:endParaRPr lang="en-US" dirty="0"/>
        </a:p>
      </dgm:t>
    </dgm:pt>
    <dgm:pt modelId="{4F98358A-BF04-4FFA-AE2C-BECECB4EB0B3}" type="parTrans" cxnId="{952C752B-E23A-4BE1-8329-2A5B82DBE0B1}">
      <dgm:prSet/>
      <dgm:spPr/>
      <dgm:t>
        <a:bodyPr/>
        <a:lstStyle/>
        <a:p>
          <a:endParaRPr lang="en-US"/>
        </a:p>
      </dgm:t>
    </dgm:pt>
    <dgm:pt modelId="{9BBE00A7-7E29-4167-BCFF-E29D333C579C}" type="sibTrans" cxnId="{952C752B-E23A-4BE1-8329-2A5B82DBE0B1}">
      <dgm:prSet/>
      <dgm:spPr/>
      <dgm:t>
        <a:bodyPr/>
        <a:lstStyle/>
        <a:p>
          <a:endParaRPr lang="en-US"/>
        </a:p>
      </dgm:t>
    </dgm:pt>
    <dgm:pt modelId="{D741D8DD-E04D-4022-ABE9-80C48CA5C4D6}">
      <dgm:prSet phldrT="[Text]"/>
      <dgm:spPr/>
      <dgm:t>
        <a:bodyPr/>
        <a:lstStyle/>
        <a:p>
          <a:r>
            <a:rPr lang="en-US" dirty="0" smtClean="0"/>
            <a:t>Results enquiry</a:t>
          </a:r>
          <a:endParaRPr lang="en-US" dirty="0"/>
        </a:p>
      </dgm:t>
    </dgm:pt>
    <dgm:pt modelId="{E6323F5F-BAE8-4A8B-BE97-9530208E5646}" type="parTrans" cxnId="{A4556DC0-82D7-4C07-BDEE-19599EC4A62E}">
      <dgm:prSet/>
      <dgm:spPr/>
      <dgm:t>
        <a:bodyPr/>
        <a:lstStyle/>
        <a:p>
          <a:endParaRPr lang="en-US"/>
        </a:p>
      </dgm:t>
    </dgm:pt>
    <dgm:pt modelId="{AD3B69E9-6208-4A45-8CCD-76C0527F78DC}" type="sibTrans" cxnId="{A4556DC0-82D7-4C07-BDEE-19599EC4A62E}">
      <dgm:prSet/>
      <dgm:spPr/>
      <dgm:t>
        <a:bodyPr/>
        <a:lstStyle/>
        <a:p>
          <a:endParaRPr lang="en-US"/>
        </a:p>
      </dgm:t>
    </dgm:pt>
    <dgm:pt modelId="{5C3F0220-8F79-4EFF-9295-EA8191DAA40E}" type="pres">
      <dgm:prSet presAssocID="{CDDD4FB4-7EFD-42C2-A0D5-6A79A35F9F86}" presName="Name0" presStyleCnt="0">
        <dgm:presLayoutVars>
          <dgm:dir/>
          <dgm:animLvl val="lvl"/>
          <dgm:resizeHandles val="exact"/>
        </dgm:presLayoutVars>
      </dgm:prSet>
      <dgm:spPr/>
      <dgm:t>
        <a:bodyPr/>
        <a:lstStyle/>
        <a:p>
          <a:endParaRPr lang="en-US"/>
        </a:p>
      </dgm:t>
    </dgm:pt>
    <dgm:pt modelId="{B53CDF7E-00BD-4AD5-8465-838806D94FC5}" type="pres">
      <dgm:prSet presAssocID="{12DBC227-E5C6-4717-A8CB-5872BAFD0D07}" presName="compositeNode" presStyleCnt="0">
        <dgm:presLayoutVars>
          <dgm:bulletEnabled val="1"/>
        </dgm:presLayoutVars>
      </dgm:prSet>
      <dgm:spPr/>
    </dgm:pt>
    <dgm:pt modelId="{BB32AEA6-06FD-4C42-A970-737C83C9BF42}" type="pres">
      <dgm:prSet presAssocID="{12DBC227-E5C6-4717-A8CB-5872BAFD0D07}" presName="bgRect" presStyleLbl="node1" presStyleIdx="0" presStyleCnt="3"/>
      <dgm:spPr/>
      <dgm:t>
        <a:bodyPr/>
        <a:lstStyle/>
        <a:p>
          <a:endParaRPr lang="en-US"/>
        </a:p>
      </dgm:t>
    </dgm:pt>
    <dgm:pt modelId="{366D047E-88BE-4341-9422-64A7AC2AED96}" type="pres">
      <dgm:prSet presAssocID="{12DBC227-E5C6-4717-A8CB-5872BAFD0D07}" presName="parentNode" presStyleLbl="node1" presStyleIdx="0" presStyleCnt="3">
        <dgm:presLayoutVars>
          <dgm:chMax val="0"/>
          <dgm:bulletEnabled val="1"/>
        </dgm:presLayoutVars>
      </dgm:prSet>
      <dgm:spPr/>
      <dgm:t>
        <a:bodyPr/>
        <a:lstStyle/>
        <a:p>
          <a:endParaRPr lang="en-US"/>
        </a:p>
      </dgm:t>
    </dgm:pt>
    <dgm:pt modelId="{DCBC1D06-3BB0-49F7-A9EA-8ECD5DC3A9FE}" type="pres">
      <dgm:prSet presAssocID="{12DBC227-E5C6-4717-A8CB-5872BAFD0D07}" presName="childNode" presStyleLbl="node1" presStyleIdx="0" presStyleCnt="3">
        <dgm:presLayoutVars>
          <dgm:bulletEnabled val="1"/>
        </dgm:presLayoutVars>
      </dgm:prSet>
      <dgm:spPr/>
      <dgm:t>
        <a:bodyPr/>
        <a:lstStyle/>
        <a:p>
          <a:endParaRPr lang="en-US"/>
        </a:p>
      </dgm:t>
    </dgm:pt>
    <dgm:pt modelId="{49D9FCB6-C62E-4552-9EF9-84AFC2AC8B9C}" type="pres">
      <dgm:prSet presAssocID="{0B348537-9518-466D-A8E6-54BB8B288FEE}" presName="hSp" presStyleCnt="0"/>
      <dgm:spPr/>
    </dgm:pt>
    <dgm:pt modelId="{021535C7-4C06-4871-87C1-0F96B1D9DA07}" type="pres">
      <dgm:prSet presAssocID="{0B348537-9518-466D-A8E6-54BB8B288FEE}" presName="vProcSp" presStyleCnt="0"/>
      <dgm:spPr/>
    </dgm:pt>
    <dgm:pt modelId="{788BCBE4-C9D8-499A-B190-B8FB7203E09B}" type="pres">
      <dgm:prSet presAssocID="{0B348537-9518-466D-A8E6-54BB8B288FEE}" presName="vSp1" presStyleCnt="0"/>
      <dgm:spPr/>
    </dgm:pt>
    <dgm:pt modelId="{4065BC46-BAEE-4190-ADD5-E393BE80E739}" type="pres">
      <dgm:prSet presAssocID="{0B348537-9518-466D-A8E6-54BB8B288FEE}" presName="simulatedConn" presStyleLbl="solidFgAcc1" presStyleIdx="0" presStyleCnt="2"/>
      <dgm:spPr/>
    </dgm:pt>
    <dgm:pt modelId="{03A19AFE-AC7E-4272-B536-7CBE74009022}" type="pres">
      <dgm:prSet presAssocID="{0B348537-9518-466D-A8E6-54BB8B288FEE}" presName="vSp2" presStyleCnt="0"/>
      <dgm:spPr/>
    </dgm:pt>
    <dgm:pt modelId="{FC060596-1973-42E4-9844-E4999FDE5F6A}" type="pres">
      <dgm:prSet presAssocID="{0B348537-9518-466D-A8E6-54BB8B288FEE}" presName="sibTrans" presStyleCnt="0"/>
      <dgm:spPr/>
    </dgm:pt>
    <dgm:pt modelId="{383C040F-6338-43EA-A10D-ABA7B29F939D}" type="pres">
      <dgm:prSet presAssocID="{1C0B57C2-90EB-4BE5-B9A8-BE9B5EA20732}" presName="compositeNode" presStyleCnt="0">
        <dgm:presLayoutVars>
          <dgm:bulletEnabled val="1"/>
        </dgm:presLayoutVars>
      </dgm:prSet>
      <dgm:spPr/>
    </dgm:pt>
    <dgm:pt modelId="{FDB42BBC-9BA6-4925-9B43-F31E94942F29}" type="pres">
      <dgm:prSet presAssocID="{1C0B57C2-90EB-4BE5-B9A8-BE9B5EA20732}" presName="bgRect" presStyleLbl="node1" presStyleIdx="1" presStyleCnt="3"/>
      <dgm:spPr/>
      <dgm:t>
        <a:bodyPr/>
        <a:lstStyle/>
        <a:p>
          <a:endParaRPr lang="en-US"/>
        </a:p>
      </dgm:t>
    </dgm:pt>
    <dgm:pt modelId="{0D068068-CCE7-4568-BA6A-30820D45E3A2}" type="pres">
      <dgm:prSet presAssocID="{1C0B57C2-90EB-4BE5-B9A8-BE9B5EA20732}" presName="parentNode" presStyleLbl="node1" presStyleIdx="1" presStyleCnt="3">
        <dgm:presLayoutVars>
          <dgm:chMax val="0"/>
          <dgm:bulletEnabled val="1"/>
        </dgm:presLayoutVars>
      </dgm:prSet>
      <dgm:spPr/>
      <dgm:t>
        <a:bodyPr/>
        <a:lstStyle/>
        <a:p>
          <a:endParaRPr lang="en-US"/>
        </a:p>
      </dgm:t>
    </dgm:pt>
    <dgm:pt modelId="{C8859DBD-3138-46A6-9896-31E4B34405A4}" type="pres">
      <dgm:prSet presAssocID="{1C0B57C2-90EB-4BE5-B9A8-BE9B5EA20732}" presName="childNode" presStyleLbl="node1" presStyleIdx="1" presStyleCnt="3">
        <dgm:presLayoutVars>
          <dgm:bulletEnabled val="1"/>
        </dgm:presLayoutVars>
      </dgm:prSet>
      <dgm:spPr/>
      <dgm:t>
        <a:bodyPr/>
        <a:lstStyle/>
        <a:p>
          <a:endParaRPr lang="en-US"/>
        </a:p>
      </dgm:t>
    </dgm:pt>
    <dgm:pt modelId="{8AF03841-7B68-4169-8407-707EA6DD6128}" type="pres">
      <dgm:prSet presAssocID="{94B2CC85-71E8-4242-B5EF-C461EC73CC9C}" presName="hSp" presStyleCnt="0"/>
      <dgm:spPr/>
    </dgm:pt>
    <dgm:pt modelId="{A9B030B7-91E3-4964-9C44-76D008783AC4}" type="pres">
      <dgm:prSet presAssocID="{94B2CC85-71E8-4242-B5EF-C461EC73CC9C}" presName="vProcSp" presStyleCnt="0"/>
      <dgm:spPr/>
    </dgm:pt>
    <dgm:pt modelId="{3C276668-8732-441E-BD1E-B5E8F31BB8B6}" type="pres">
      <dgm:prSet presAssocID="{94B2CC85-71E8-4242-B5EF-C461EC73CC9C}" presName="vSp1" presStyleCnt="0"/>
      <dgm:spPr/>
    </dgm:pt>
    <dgm:pt modelId="{A7F3D94D-D508-4294-9C9B-12F5611C0446}" type="pres">
      <dgm:prSet presAssocID="{94B2CC85-71E8-4242-B5EF-C461EC73CC9C}" presName="simulatedConn" presStyleLbl="solidFgAcc1" presStyleIdx="1" presStyleCnt="2"/>
      <dgm:spPr/>
    </dgm:pt>
    <dgm:pt modelId="{41B92CB6-D199-4A3E-952F-A6A66660458A}" type="pres">
      <dgm:prSet presAssocID="{94B2CC85-71E8-4242-B5EF-C461EC73CC9C}" presName="vSp2" presStyleCnt="0"/>
      <dgm:spPr/>
    </dgm:pt>
    <dgm:pt modelId="{C407B164-95D1-4B0A-B9DD-6AE4A613E178}" type="pres">
      <dgm:prSet presAssocID="{94B2CC85-71E8-4242-B5EF-C461EC73CC9C}" presName="sibTrans" presStyleCnt="0"/>
      <dgm:spPr/>
    </dgm:pt>
    <dgm:pt modelId="{BA6EE31E-B8FA-4DA5-B0B1-D220695B0ACF}" type="pres">
      <dgm:prSet presAssocID="{6C449683-B81F-4820-97EB-4B81909D057F}" presName="compositeNode" presStyleCnt="0">
        <dgm:presLayoutVars>
          <dgm:bulletEnabled val="1"/>
        </dgm:presLayoutVars>
      </dgm:prSet>
      <dgm:spPr/>
    </dgm:pt>
    <dgm:pt modelId="{A23E13AA-2C89-4322-BA57-0BA5485A19D7}" type="pres">
      <dgm:prSet presAssocID="{6C449683-B81F-4820-97EB-4B81909D057F}" presName="bgRect" presStyleLbl="node1" presStyleIdx="2" presStyleCnt="3"/>
      <dgm:spPr/>
      <dgm:t>
        <a:bodyPr/>
        <a:lstStyle/>
        <a:p>
          <a:endParaRPr lang="en-US"/>
        </a:p>
      </dgm:t>
    </dgm:pt>
    <dgm:pt modelId="{CC9A4FE2-E059-449A-ADCF-8E348E17EFD1}" type="pres">
      <dgm:prSet presAssocID="{6C449683-B81F-4820-97EB-4B81909D057F}" presName="parentNode" presStyleLbl="node1" presStyleIdx="2" presStyleCnt="3">
        <dgm:presLayoutVars>
          <dgm:chMax val="0"/>
          <dgm:bulletEnabled val="1"/>
        </dgm:presLayoutVars>
      </dgm:prSet>
      <dgm:spPr/>
      <dgm:t>
        <a:bodyPr/>
        <a:lstStyle/>
        <a:p>
          <a:endParaRPr lang="en-US"/>
        </a:p>
      </dgm:t>
    </dgm:pt>
    <dgm:pt modelId="{F84F7532-E18A-4D29-9C9A-1984D7CD9EE2}" type="pres">
      <dgm:prSet presAssocID="{6C449683-B81F-4820-97EB-4B81909D057F}" presName="childNode" presStyleLbl="node1" presStyleIdx="2" presStyleCnt="3">
        <dgm:presLayoutVars>
          <dgm:bulletEnabled val="1"/>
        </dgm:presLayoutVars>
      </dgm:prSet>
      <dgm:spPr/>
      <dgm:t>
        <a:bodyPr/>
        <a:lstStyle/>
        <a:p>
          <a:endParaRPr lang="en-US"/>
        </a:p>
      </dgm:t>
    </dgm:pt>
  </dgm:ptLst>
  <dgm:cxnLst>
    <dgm:cxn modelId="{944C1CF9-4305-4321-BDEA-6A95DEAB3400}" srcId="{CDDD4FB4-7EFD-42C2-A0D5-6A79A35F9F86}" destId="{12DBC227-E5C6-4717-A8CB-5872BAFD0D07}" srcOrd="0" destOrd="0" parTransId="{D4448BE1-71C2-4197-9330-5173CA930D57}" sibTransId="{0B348537-9518-466D-A8E6-54BB8B288FEE}"/>
    <dgm:cxn modelId="{5D67B3B1-C968-4877-A125-3786E9D0CAB0}" type="presOf" srcId="{6C449683-B81F-4820-97EB-4B81909D057F}" destId="{A23E13AA-2C89-4322-BA57-0BA5485A19D7}" srcOrd="0" destOrd="0" presId="urn:microsoft.com/office/officeart/2005/8/layout/hProcess7"/>
    <dgm:cxn modelId="{B6B0A9C0-A121-4A3F-B67E-4AF6642787EF}" type="presOf" srcId="{6C449683-B81F-4820-97EB-4B81909D057F}" destId="{CC9A4FE2-E059-449A-ADCF-8E348E17EFD1}" srcOrd="1" destOrd="0" presId="urn:microsoft.com/office/officeart/2005/8/layout/hProcess7"/>
    <dgm:cxn modelId="{26F93872-907C-4924-89EA-4D08F7DEF0DD}" type="presOf" srcId="{1C0B57C2-90EB-4BE5-B9A8-BE9B5EA20732}" destId="{0D068068-CCE7-4568-BA6A-30820D45E3A2}" srcOrd="1" destOrd="0" presId="urn:microsoft.com/office/officeart/2005/8/layout/hProcess7"/>
    <dgm:cxn modelId="{A15A5AD6-2FD5-46DA-92C6-C4F6E6C5A3CF}" type="presOf" srcId="{12DBC227-E5C6-4717-A8CB-5872BAFD0D07}" destId="{BB32AEA6-06FD-4C42-A970-737C83C9BF42}" srcOrd="0" destOrd="0" presId="urn:microsoft.com/office/officeart/2005/8/layout/hProcess7"/>
    <dgm:cxn modelId="{B366E1EF-39E9-4611-A53A-07E71555C111}" srcId="{12DBC227-E5C6-4717-A8CB-5872BAFD0D07}" destId="{F6F3136D-B73E-41AA-96F1-E887ED61CB97}" srcOrd="0" destOrd="0" parTransId="{7A88824B-760D-4CA1-B3D5-5495B28BBF41}" sibTransId="{90A1C495-68D9-4902-8B94-9F8942C96315}"/>
    <dgm:cxn modelId="{D7768314-2C73-49B9-96E4-5E9E096E680D}" type="presOf" srcId="{F6F3136D-B73E-41AA-96F1-E887ED61CB97}" destId="{DCBC1D06-3BB0-49F7-A9EA-8ECD5DC3A9FE}" srcOrd="0" destOrd="0" presId="urn:microsoft.com/office/officeart/2005/8/layout/hProcess7"/>
    <dgm:cxn modelId="{BBA36E04-A924-40D9-A178-9FDC7B9A649B}" type="presOf" srcId="{D741D8DD-E04D-4022-ABE9-80C48CA5C4D6}" destId="{F84F7532-E18A-4D29-9C9A-1984D7CD9EE2}" srcOrd="0" destOrd="0" presId="urn:microsoft.com/office/officeart/2005/8/layout/hProcess7"/>
    <dgm:cxn modelId="{FF3F6199-D0B2-4907-A7F8-288AEAD897CA}" srcId="{CDDD4FB4-7EFD-42C2-A0D5-6A79A35F9F86}" destId="{1C0B57C2-90EB-4BE5-B9A8-BE9B5EA20732}" srcOrd="1" destOrd="0" parTransId="{DF19C099-77BB-443A-A759-66AE687D7D40}" sibTransId="{94B2CC85-71E8-4242-B5EF-C461EC73CC9C}"/>
    <dgm:cxn modelId="{F1654B9C-03E4-41D2-9765-1178B0A6DD73}" type="presOf" srcId="{1C0B57C2-90EB-4BE5-B9A8-BE9B5EA20732}" destId="{FDB42BBC-9BA6-4925-9B43-F31E94942F29}" srcOrd="0" destOrd="0" presId="urn:microsoft.com/office/officeart/2005/8/layout/hProcess7"/>
    <dgm:cxn modelId="{BF11B5B1-3EDF-4C86-B793-16CDD31E1A8C}" type="presOf" srcId="{12DBC227-E5C6-4717-A8CB-5872BAFD0D07}" destId="{366D047E-88BE-4341-9422-64A7AC2AED96}" srcOrd="1" destOrd="0" presId="urn:microsoft.com/office/officeart/2005/8/layout/hProcess7"/>
    <dgm:cxn modelId="{A4556DC0-82D7-4C07-BDEE-19599EC4A62E}" srcId="{6C449683-B81F-4820-97EB-4B81909D057F}" destId="{D741D8DD-E04D-4022-ABE9-80C48CA5C4D6}" srcOrd="0" destOrd="0" parTransId="{E6323F5F-BAE8-4A8B-BE97-9530208E5646}" sibTransId="{AD3B69E9-6208-4A45-8CCD-76C0527F78DC}"/>
    <dgm:cxn modelId="{A24EA5E7-0E13-4800-A16B-44AFFEAD1A86}" srcId="{1C0B57C2-90EB-4BE5-B9A8-BE9B5EA20732}" destId="{2BC8AEA6-1CAC-4984-80F8-A94F37E5E09E}" srcOrd="0" destOrd="0" parTransId="{F4EC4641-7B44-4FAC-BA83-C70C472EF1F3}" sibTransId="{688F2E28-7012-45F4-8582-91926034ED4A}"/>
    <dgm:cxn modelId="{12D02D56-29D6-4595-A0B7-74166519E71C}" type="presOf" srcId="{2BC8AEA6-1CAC-4984-80F8-A94F37E5E09E}" destId="{C8859DBD-3138-46A6-9896-31E4B34405A4}" srcOrd="0" destOrd="0" presId="urn:microsoft.com/office/officeart/2005/8/layout/hProcess7"/>
    <dgm:cxn modelId="{952C752B-E23A-4BE1-8329-2A5B82DBE0B1}" srcId="{CDDD4FB4-7EFD-42C2-A0D5-6A79A35F9F86}" destId="{6C449683-B81F-4820-97EB-4B81909D057F}" srcOrd="2" destOrd="0" parTransId="{4F98358A-BF04-4FFA-AE2C-BECECB4EB0B3}" sibTransId="{9BBE00A7-7E29-4167-BCFF-E29D333C579C}"/>
    <dgm:cxn modelId="{9F74D97B-53FE-4BC3-BF1A-785C89ED1AE3}" type="presOf" srcId="{CDDD4FB4-7EFD-42C2-A0D5-6A79A35F9F86}" destId="{5C3F0220-8F79-4EFF-9295-EA8191DAA40E}" srcOrd="0" destOrd="0" presId="urn:microsoft.com/office/officeart/2005/8/layout/hProcess7"/>
    <dgm:cxn modelId="{4D498F8B-0E13-4C4A-9100-50533C536B98}" type="presParOf" srcId="{5C3F0220-8F79-4EFF-9295-EA8191DAA40E}" destId="{B53CDF7E-00BD-4AD5-8465-838806D94FC5}" srcOrd="0" destOrd="0" presId="urn:microsoft.com/office/officeart/2005/8/layout/hProcess7"/>
    <dgm:cxn modelId="{BE1F01A7-2B95-4D03-8947-48B79045BCEE}" type="presParOf" srcId="{B53CDF7E-00BD-4AD5-8465-838806D94FC5}" destId="{BB32AEA6-06FD-4C42-A970-737C83C9BF42}" srcOrd="0" destOrd="0" presId="urn:microsoft.com/office/officeart/2005/8/layout/hProcess7"/>
    <dgm:cxn modelId="{A5B94C01-A8A5-4A9C-BB12-8F2F8ED2D82E}" type="presParOf" srcId="{B53CDF7E-00BD-4AD5-8465-838806D94FC5}" destId="{366D047E-88BE-4341-9422-64A7AC2AED96}" srcOrd="1" destOrd="0" presId="urn:microsoft.com/office/officeart/2005/8/layout/hProcess7"/>
    <dgm:cxn modelId="{1D496334-DBFF-4375-A2E0-B31227A19F6F}" type="presParOf" srcId="{B53CDF7E-00BD-4AD5-8465-838806D94FC5}" destId="{DCBC1D06-3BB0-49F7-A9EA-8ECD5DC3A9FE}" srcOrd="2" destOrd="0" presId="urn:microsoft.com/office/officeart/2005/8/layout/hProcess7"/>
    <dgm:cxn modelId="{F8FD4348-4A37-4E52-AA7B-5CFFA7019547}" type="presParOf" srcId="{5C3F0220-8F79-4EFF-9295-EA8191DAA40E}" destId="{49D9FCB6-C62E-4552-9EF9-84AFC2AC8B9C}" srcOrd="1" destOrd="0" presId="urn:microsoft.com/office/officeart/2005/8/layout/hProcess7"/>
    <dgm:cxn modelId="{382BCADB-F1F9-4769-A35E-77D1F9AFDD8E}" type="presParOf" srcId="{5C3F0220-8F79-4EFF-9295-EA8191DAA40E}" destId="{021535C7-4C06-4871-87C1-0F96B1D9DA07}" srcOrd="2" destOrd="0" presId="urn:microsoft.com/office/officeart/2005/8/layout/hProcess7"/>
    <dgm:cxn modelId="{07A3CF99-FDB0-484F-802F-896E39A57DF9}" type="presParOf" srcId="{021535C7-4C06-4871-87C1-0F96B1D9DA07}" destId="{788BCBE4-C9D8-499A-B190-B8FB7203E09B}" srcOrd="0" destOrd="0" presId="urn:microsoft.com/office/officeart/2005/8/layout/hProcess7"/>
    <dgm:cxn modelId="{49BB0B3C-6123-4230-89D6-78FCBD43D675}" type="presParOf" srcId="{021535C7-4C06-4871-87C1-0F96B1D9DA07}" destId="{4065BC46-BAEE-4190-ADD5-E393BE80E739}" srcOrd="1" destOrd="0" presId="urn:microsoft.com/office/officeart/2005/8/layout/hProcess7"/>
    <dgm:cxn modelId="{3F78850A-510B-40ED-8B0F-1AFAA57AEA1A}" type="presParOf" srcId="{021535C7-4C06-4871-87C1-0F96B1D9DA07}" destId="{03A19AFE-AC7E-4272-B536-7CBE74009022}" srcOrd="2" destOrd="0" presId="urn:microsoft.com/office/officeart/2005/8/layout/hProcess7"/>
    <dgm:cxn modelId="{37625579-E4D3-49A7-BE58-FA1DC4F0604D}" type="presParOf" srcId="{5C3F0220-8F79-4EFF-9295-EA8191DAA40E}" destId="{FC060596-1973-42E4-9844-E4999FDE5F6A}" srcOrd="3" destOrd="0" presId="urn:microsoft.com/office/officeart/2005/8/layout/hProcess7"/>
    <dgm:cxn modelId="{BE430644-3E61-476D-AE46-CFE04445A62E}" type="presParOf" srcId="{5C3F0220-8F79-4EFF-9295-EA8191DAA40E}" destId="{383C040F-6338-43EA-A10D-ABA7B29F939D}" srcOrd="4" destOrd="0" presId="urn:microsoft.com/office/officeart/2005/8/layout/hProcess7"/>
    <dgm:cxn modelId="{0037435E-8FE6-48AA-BB58-87735DE8F0BE}" type="presParOf" srcId="{383C040F-6338-43EA-A10D-ABA7B29F939D}" destId="{FDB42BBC-9BA6-4925-9B43-F31E94942F29}" srcOrd="0" destOrd="0" presId="urn:microsoft.com/office/officeart/2005/8/layout/hProcess7"/>
    <dgm:cxn modelId="{7634032F-4DB1-471A-B45C-FB2B3AB35323}" type="presParOf" srcId="{383C040F-6338-43EA-A10D-ABA7B29F939D}" destId="{0D068068-CCE7-4568-BA6A-30820D45E3A2}" srcOrd="1" destOrd="0" presId="urn:microsoft.com/office/officeart/2005/8/layout/hProcess7"/>
    <dgm:cxn modelId="{E3E7D2F4-E1C0-4EB9-BDCF-7E9F2C1AFFD9}" type="presParOf" srcId="{383C040F-6338-43EA-A10D-ABA7B29F939D}" destId="{C8859DBD-3138-46A6-9896-31E4B34405A4}" srcOrd="2" destOrd="0" presId="urn:microsoft.com/office/officeart/2005/8/layout/hProcess7"/>
    <dgm:cxn modelId="{14DED6E7-F9BA-4A8E-8C93-5591A0A8E8CA}" type="presParOf" srcId="{5C3F0220-8F79-4EFF-9295-EA8191DAA40E}" destId="{8AF03841-7B68-4169-8407-707EA6DD6128}" srcOrd="5" destOrd="0" presId="urn:microsoft.com/office/officeart/2005/8/layout/hProcess7"/>
    <dgm:cxn modelId="{BADF2832-6E69-48F2-9F74-5B2CAFF80B61}" type="presParOf" srcId="{5C3F0220-8F79-4EFF-9295-EA8191DAA40E}" destId="{A9B030B7-91E3-4964-9C44-76D008783AC4}" srcOrd="6" destOrd="0" presId="urn:microsoft.com/office/officeart/2005/8/layout/hProcess7"/>
    <dgm:cxn modelId="{BA5D1E53-3770-4FF0-A7BC-9E2BC58717E6}" type="presParOf" srcId="{A9B030B7-91E3-4964-9C44-76D008783AC4}" destId="{3C276668-8732-441E-BD1E-B5E8F31BB8B6}" srcOrd="0" destOrd="0" presId="urn:microsoft.com/office/officeart/2005/8/layout/hProcess7"/>
    <dgm:cxn modelId="{18BAA9D3-2E26-422E-9C3C-5831C35D2FB1}" type="presParOf" srcId="{A9B030B7-91E3-4964-9C44-76D008783AC4}" destId="{A7F3D94D-D508-4294-9C9B-12F5611C0446}" srcOrd="1" destOrd="0" presId="urn:microsoft.com/office/officeart/2005/8/layout/hProcess7"/>
    <dgm:cxn modelId="{6F884913-36B8-463E-B853-ABFB1A0E332B}" type="presParOf" srcId="{A9B030B7-91E3-4964-9C44-76D008783AC4}" destId="{41B92CB6-D199-4A3E-952F-A6A66660458A}" srcOrd="2" destOrd="0" presId="urn:microsoft.com/office/officeart/2005/8/layout/hProcess7"/>
    <dgm:cxn modelId="{54D1C389-2C31-4C6B-A70B-90F44CA95703}" type="presParOf" srcId="{5C3F0220-8F79-4EFF-9295-EA8191DAA40E}" destId="{C407B164-95D1-4B0A-B9DD-6AE4A613E178}" srcOrd="7" destOrd="0" presId="urn:microsoft.com/office/officeart/2005/8/layout/hProcess7"/>
    <dgm:cxn modelId="{355310EE-FCE8-4EB2-B1A4-501EC83D6997}" type="presParOf" srcId="{5C3F0220-8F79-4EFF-9295-EA8191DAA40E}" destId="{BA6EE31E-B8FA-4DA5-B0B1-D220695B0ACF}" srcOrd="8" destOrd="0" presId="urn:microsoft.com/office/officeart/2005/8/layout/hProcess7"/>
    <dgm:cxn modelId="{E0D9D25F-7DFD-4856-9D20-126B15841347}" type="presParOf" srcId="{BA6EE31E-B8FA-4DA5-B0B1-D220695B0ACF}" destId="{A23E13AA-2C89-4322-BA57-0BA5485A19D7}" srcOrd="0" destOrd="0" presId="urn:microsoft.com/office/officeart/2005/8/layout/hProcess7"/>
    <dgm:cxn modelId="{C28C51DE-D0FD-48CE-B6D8-011E5527752A}" type="presParOf" srcId="{BA6EE31E-B8FA-4DA5-B0B1-D220695B0ACF}" destId="{CC9A4FE2-E059-449A-ADCF-8E348E17EFD1}" srcOrd="1" destOrd="0" presId="urn:microsoft.com/office/officeart/2005/8/layout/hProcess7"/>
    <dgm:cxn modelId="{3BD52404-E347-431F-A01F-28F74FBBA329}" type="presParOf" srcId="{BA6EE31E-B8FA-4DA5-B0B1-D220695B0ACF}" destId="{F84F7532-E18A-4D29-9C9A-1984D7CD9EE2}" srcOrd="2" destOrd="0" presId="urn:microsoft.com/office/officeart/2005/8/layout/hProcess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2AEA6-06FD-4C42-A970-737C83C9BF42}">
      <dsp:nvSpPr>
        <dsp:cNvPr id="0" name=""/>
        <dsp:cNvSpPr/>
      </dsp:nvSpPr>
      <dsp:spPr>
        <a:xfrm>
          <a:off x="428" y="664714"/>
          <a:ext cx="1844360" cy="2213232"/>
        </a:xfrm>
        <a:prstGeom prst="roundRect">
          <a:avLst>
            <a:gd name="adj" fmla="val 5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2009" rIns="93345" bIns="0" numCol="1" spcCol="1270" anchor="t" anchorCtr="0">
          <a:noAutofit/>
        </a:bodyPr>
        <a:lstStyle/>
        <a:p>
          <a:pPr lvl="0" algn="r" defTabSz="933450">
            <a:lnSpc>
              <a:spcPct val="90000"/>
            </a:lnSpc>
            <a:spcBef>
              <a:spcPct val="0"/>
            </a:spcBef>
            <a:spcAft>
              <a:spcPct val="35000"/>
            </a:spcAft>
          </a:pPr>
          <a:r>
            <a:rPr lang="en-US" sz="2100" kern="1200" dirty="0" smtClean="0"/>
            <a:t>2019</a:t>
          </a:r>
          <a:endParaRPr lang="en-US" sz="2100" kern="1200" dirty="0"/>
        </a:p>
      </dsp:txBody>
      <dsp:txXfrm rot="16200000">
        <a:off x="-722560" y="1387703"/>
        <a:ext cx="1814850" cy="368872"/>
      </dsp:txXfrm>
    </dsp:sp>
    <dsp:sp modelId="{DCBC1D06-3BB0-49F7-A9EA-8ECD5DC3A9FE}">
      <dsp:nvSpPr>
        <dsp:cNvPr id="0" name=""/>
        <dsp:cNvSpPr/>
      </dsp:nvSpPr>
      <dsp:spPr>
        <a:xfrm>
          <a:off x="369300" y="664714"/>
          <a:ext cx="1374048" cy="221323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en-US" sz="1600" kern="1200" dirty="0" smtClean="0"/>
            <a:t>Moderation issues</a:t>
          </a:r>
          <a:endParaRPr lang="en-US" sz="1600" kern="1200" dirty="0"/>
        </a:p>
      </dsp:txBody>
      <dsp:txXfrm>
        <a:off x="369300" y="664714"/>
        <a:ext cx="1374048" cy="2213232"/>
      </dsp:txXfrm>
    </dsp:sp>
    <dsp:sp modelId="{FDB42BBC-9BA6-4925-9B43-F31E94942F29}">
      <dsp:nvSpPr>
        <dsp:cNvPr id="0" name=""/>
        <dsp:cNvSpPr/>
      </dsp:nvSpPr>
      <dsp:spPr>
        <a:xfrm>
          <a:off x="1909341" y="664714"/>
          <a:ext cx="1844360" cy="2213232"/>
        </a:xfrm>
        <a:prstGeom prst="roundRect">
          <a:avLst>
            <a:gd name="adj" fmla="val 5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2009" rIns="93345" bIns="0" numCol="1" spcCol="1270" anchor="t" anchorCtr="0">
          <a:noAutofit/>
        </a:bodyPr>
        <a:lstStyle/>
        <a:p>
          <a:pPr lvl="0" algn="r" defTabSz="933450">
            <a:lnSpc>
              <a:spcPct val="90000"/>
            </a:lnSpc>
            <a:spcBef>
              <a:spcPct val="0"/>
            </a:spcBef>
            <a:spcAft>
              <a:spcPct val="35000"/>
            </a:spcAft>
          </a:pPr>
          <a:r>
            <a:rPr lang="en-US" sz="2100" kern="1200" dirty="0" smtClean="0"/>
            <a:t>2019</a:t>
          </a:r>
          <a:endParaRPr lang="en-US" sz="2100" kern="1200" dirty="0"/>
        </a:p>
      </dsp:txBody>
      <dsp:txXfrm rot="16200000">
        <a:off x="1186352" y="1387703"/>
        <a:ext cx="1814850" cy="368872"/>
      </dsp:txXfrm>
    </dsp:sp>
    <dsp:sp modelId="{4065BC46-BAEE-4190-ADD5-E393BE80E739}">
      <dsp:nvSpPr>
        <dsp:cNvPr id="0" name=""/>
        <dsp:cNvSpPr/>
      </dsp:nvSpPr>
      <dsp:spPr>
        <a:xfrm rot="5400000">
          <a:off x="1756019" y="2422737"/>
          <a:ext cx="325088" cy="276654"/>
        </a:xfrm>
        <a:prstGeom prst="flowChartExtra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859DBD-3138-46A6-9896-31E4B34405A4}">
      <dsp:nvSpPr>
        <dsp:cNvPr id="0" name=""/>
        <dsp:cNvSpPr/>
      </dsp:nvSpPr>
      <dsp:spPr>
        <a:xfrm>
          <a:off x="2278213" y="664714"/>
          <a:ext cx="1374048" cy="221323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en-US" sz="1600" kern="1200" dirty="0" smtClean="0"/>
            <a:t>Exceptional circumstances</a:t>
          </a:r>
          <a:endParaRPr lang="en-US" sz="1600" kern="1200" dirty="0"/>
        </a:p>
      </dsp:txBody>
      <dsp:txXfrm>
        <a:off x="2278213" y="664714"/>
        <a:ext cx="1374048" cy="2213232"/>
      </dsp:txXfrm>
    </dsp:sp>
    <dsp:sp modelId="{A23E13AA-2C89-4322-BA57-0BA5485A19D7}">
      <dsp:nvSpPr>
        <dsp:cNvPr id="0" name=""/>
        <dsp:cNvSpPr/>
      </dsp:nvSpPr>
      <dsp:spPr>
        <a:xfrm>
          <a:off x="3818254" y="664714"/>
          <a:ext cx="1844360" cy="2213232"/>
        </a:xfrm>
        <a:prstGeom prst="roundRect">
          <a:avLst>
            <a:gd name="adj" fmla="val 5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2009" rIns="93345" bIns="0" numCol="1" spcCol="1270" anchor="t" anchorCtr="0">
          <a:noAutofit/>
        </a:bodyPr>
        <a:lstStyle/>
        <a:p>
          <a:pPr lvl="0" algn="r" defTabSz="933450">
            <a:lnSpc>
              <a:spcPct val="90000"/>
            </a:lnSpc>
            <a:spcBef>
              <a:spcPct val="0"/>
            </a:spcBef>
            <a:spcAft>
              <a:spcPct val="35000"/>
            </a:spcAft>
          </a:pPr>
          <a:r>
            <a:rPr lang="en-US" sz="2100" kern="1200" dirty="0" smtClean="0"/>
            <a:t>2019</a:t>
          </a:r>
          <a:endParaRPr lang="en-US" sz="2100" kern="1200" dirty="0"/>
        </a:p>
      </dsp:txBody>
      <dsp:txXfrm rot="16200000">
        <a:off x="3095265" y="1387703"/>
        <a:ext cx="1814850" cy="368872"/>
      </dsp:txXfrm>
    </dsp:sp>
    <dsp:sp modelId="{A7F3D94D-D508-4294-9C9B-12F5611C0446}">
      <dsp:nvSpPr>
        <dsp:cNvPr id="0" name=""/>
        <dsp:cNvSpPr/>
      </dsp:nvSpPr>
      <dsp:spPr>
        <a:xfrm rot="5400000">
          <a:off x="3664932" y="2422737"/>
          <a:ext cx="325088" cy="276654"/>
        </a:xfrm>
        <a:prstGeom prst="flowChartExtract">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4F7532-E18A-4D29-9C9A-1984D7CD9EE2}">
      <dsp:nvSpPr>
        <dsp:cNvPr id="0" name=""/>
        <dsp:cNvSpPr/>
      </dsp:nvSpPr>
      <dsp:spPr>
        <a:xfrm>
          <a:off x="4187126" y="664714"/>
          <a:ext cx="1374048" cy="221323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lvl="0" algn="l" defTabSz="711200">
            <a:lnSpc>
              <a:spcPct val="90000"/>
            </a:lnSpc>
            <a:spcBef>
              <a:spcPct val="0"/>
            </a:spcBef>
            <a:spcAft>
              <a:spcPct val="35000"/>
            </a:spcAft>
          </a:pPr>
          <a:r>
            <a:rPr lang="en-US" sz="1600" kern="1200" dirty="0" smtClean="0"/>
            <a:t>Results enquiry</a:t>
          </a:r>
          <a:endParaRPr lang="en-US" sz="1600" kern="1200" dirty="0"/>
        </a:p>
      </dsp:txBody>
      <dsp:txXfrm>
        <a:off x="4187126" y="664714"/>
        <a:ext cx="1374048" cy="221323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6917" cy="513694"/>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4020727" y="0"/>
            <a:ext cx="3076917" cy="513694"/>
          </a:xfrm>
          <a:prstGeom prst="rect">
            <a:avLst/>
          </a:prstGeom>
        </p:spPr>
        <p:txBody>
          <a:bodyPr vert="horz" lIns="91440" tIns="45720" rIns="91440" bIns="45720" rtlCol="0"/>
          <a:lstStyle>
            <a:lvl1pPr algn="r">
              <a:defRPr sz="1200"/>
            </a:lvl1pPr>
          </a:lstStyle>
          <a:p>
            <a:fld id="{91719C8B-6FB4-4EA8-9686-87AE53B1F9FE}" type="datetimeFigureOut">
              <a:rPr lang="en-AU" smtClean="0"/>
              <a:t>27/02/2020</a:t>
            </a:fld>
            <a:endParaRPr lang="en-AU"/>
          </a:p>
        </p:txBody>
      </p:sp>
      <p:sp>
        <p:nvSpPr>
          <p:cNvPr id="4" name="Footer Placeholder 3"/>
          <p:cNvSpPr>
            <a:spLocks noGrp="1"/>
          </p:cNvSpPr>
          <p:nvPr>
            <p:ph type="ftr" sz="quarter" idx="2"/>
          </p:nvPr>
        </p:nvSpPr>
        <p:spPr>
          <a:xfrm>
            <a:off x="2" y="9720921"/>
            <a:ext cx="3076917" cy="513694"/>
          </a:xfrm>
          <a:prstGeom prst="rect">
            <a:avLst/>
          </a:prstGeom>
        </p:spPr>
        <p:txBody>
          <a:bodyPr vert="horz" lIns="91440" tIns="45720" rIns="91440" bIns="45720" rtlCol="0" anchor="b"/>
          <a:lstStyle>
            <a:lvl1pPr algn="l">
              <a:defRPr sz="1200"/>
            </a:lvl1pPr>
          </a:lstStyle>
          <a:p>
            <a:r>
              <a:rPr lang="en-US" smtClean="0"/>
              <a:t>SACE Management Conferences, 17-28/02/20</a:t>
            </a:r>
            <a:endParaRPr lang="en-AU"/>
          </a:p>
        </p:txBody>
      </p:sp>
      <p:sp>
        <p:nvSpPr>
          <p:cNvPr id="5" name="Slide Number Placeholder 4"/>
          <p:cNvSpPr>
            <a:spLocks noGrp="1"/>
          </p:cNvSpPr>
          <p:nvPr>
            <p:ph type="sldNum" sz="quarter" idx="3"/>
          </p:nvPr>
        </p:nvSpPr>
        <p:spPr>
          <a:xfrm>
            <a:off x="4020727" y="9720921"/>
            <a:ext cx="3076917" cy="513694"/>
          </a:xfrm>
          <a:prstGeom prst="rect">
            <a:avLst/>
          </a:prstGeom>
        </p:spPr>
        <p:txBody>
          <a:bodyPr vert="horz" lIns="91440" tIns="45720" rIns="91440" bIns="45720" rtlCol="0" anchor="b"/>
          <a:lstStyle>
            <a:lvl1pPr algn="r">
              <a:defRPr sz="1200"/>
            </a:lvl1pPr>
          </a:lstStyle>
          <a:p>
            <a:fld id="{F97B0DA2-3CD7-47A9-A35D-A20B0CFBC300}" type="slidenum">
              <a:rPr lang="en-AU" smtClean="0"/>
              <a:t>‹#›</a:t>
            </a:fld>
            <a:endParaRPr lang="en-AU"/>
          </a:p>
        </p:txBody>
      </p:sp>
    </p:spTree>
    <p:extLst>
      <p:ext uri="{BB962C8B-B14F-4D97-AF65-F5344CB8AC3E}">
        <p14:creationId xmlns:p14="http://schemas.microsoft.com/office/powerpoint/2010/main" val="163363626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76917" cy="513694"/>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4020727" y="0"/>
            <a:ext cx="3076917" cy="513694"/>
          </a:xfrm>
          <a:prstGeom prst="rect">
            <a:avLst/>
          </a:prstGeom>
        </p:spPr>
        <p:txBody>
          <a:bodyPr vert="horz" lIns="91440" tIns="45720" rIns="91440" bIns="45720" rtlCol="0"/>
          <a:lstStyle>
            <a:lvl1pPr algn="r">
              <a:defRPr sz="1200"/>
            </a:lvl1pPr>
          </a:lstStyle>
          <a:p>
            <a:fld id="{106FD02E-763F-4C09-9A75-38D15E50C87F}" type="datetimeFigureOut">
              <a:rPr lang="en-AU" smtClean="0"/>
              <a:t>27/02/2020</a:t>
            </a:fld>
            <a:endParaRPr lang="en-AU"/>
          </a:p>
        </p:txBody>
      </p:sp>
      <p:sp>
        <p:nvSpPr>
          <p:cNvPr id="4" name="Slide Image Placeholder 3"/>
          <p:cNvSpPr>
            <a:spLocks noGrp="1" noRot="1" noChangeAspect="1"/>
          </p:cNvSpPr>
          <p:nvPr>
            <p:ph type="sldImg" idx="2"/>
          </p:nvPr>
        </p:nvSpPr>
        <p:spPr>
          <a:xfrm>
            <a:off x="1247775" y="1279525"/>
            <a:ext cx="4603750" cy="34544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709930" y="4925898"/>
            <a:ext cx="5679440" cy="4029388"/>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2" y="9720921"/>
            <a:ext cx="3076917" cy="513694"/>
          </a:xfrm>
          <a:prstGeom prst="rect">
            <a:avLst/>
          </a:prstGeom>
        </p:spPr>
        <p:txBody>
          <a:bodyPr vert="horz" lIns="91440" tIns="45720" rIns="91440" bIns="45720" rtlCol="0" anchor="b"/>
          <a:lstStyle>
            <a:lvl1pPr algn="l">
              <a:defRPr sz="1200"/>
            </a:lvl1pPr>
          </a:lstStyle>
          <a:p>
            <a:r>
              <a:rPr lang="en-US" smtClean="0"/>
              <a:t>SACE Management Conferences, 17-28/02/20</a:t>
            </a:r>
            <a:endParaRPr lang="en-AU"/>
          </a:p>
        </p:txBody>
      </p:sp>
      <p:sp>
        <p:nvSpPr>
          <p:cNvPr id="7" name="Slide Number Placeholder 6"/>
          <p:cNvSpPr>
            <a:spLocks noGrp="1"/>
          </p:cNvSpPr>
          <p:nvPr>
            <p:ph type="sldNum" sz="quarter" idx="5"/>
          </p:nvPr>
        </p:nvSpPr>
        <p:spPr>
          <a:xfrm>
            <a:off x="4020727" y="9720921"/>
            <a:ext cx="3076917" cy="513694"/>
          </a:xfrm>
          <a:prstGeom prst="rect">
            <a:avLst/>
          </a:prstGeom>
        </p:spPr>
        <p:txBody>
          <a:bodyPr vert="horz" lIns="91440" tIns="45720" rIns="91440" bIns="45720" rtlCol="0" anchor="b"/>
          <a:lstStyle>
            <a:lvl1pPr algn="r">
              <a:defRPr sz="1200"/>
            </a:lvl1pPr>
          </a:lstStyle>
          <a:p>
            <a:fld id="{7601906A-3998-4688-95F3-B397A4A106C9}" type="slidenum">
              <a:rPr lang="en-AU" smtClean="0"/>
              <a:t>‹#›</a:t>
            </a:fld>
            <a:endParaRPr lang="en-AU"/>
          </a:p>
        </p:txBody>
      </p:sp>
    </p:spTree>
    <p:extLst>
      <p:ext uri="{BB962C8B-B14F-4D97-AF65-F5344CB8AC3E}">
        <p14:creationId xmlns:p14="http://schemas.microsoft.com/office/powerpoint/2010/main" val="202974906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a:t>
            </a:r>
            <a:r>
              <a:rPr lang="en-US" baseline="0" dirty="0" smtClean="0"/>
              <a:t> and facilities</a:t>
            </a:r>
            <a:endParaRPr lang="en-US" dirty="0" smtClean="0"/>
          </a:p>
          <a:p>
            <a:r>
              <a:rPr lang="en-US" dirty="0" smtClean="0"/>
              <a:t>Martin Westwell video as per the Standard.</a:t>
            </a:r>
            <a:r>
              <a:rPr lang="en-US" baseline="0" dirty="0" smtClean="0"/>
              <a:t> Jan/Feb 2020</a:t>
            </a:r>
          </a:p>
          <a:p>
            <a:r>
              <a:rPr lang="en-US" baseline="0" dirty="0" smtClean="0"/>
              <a:t>Acknowledgement to country</a:t>
            </a:r>
            <a:endParaRPr lang="en-AU" dirty="0"/>
          </a:p>
        </p:txBody>
      </p:sp>
      <p:sp>
        <p:nvSpPr>
          <p:cNvPr id="4" name="Slide Number Placeholder 3"/>
          <p:cNvSpPr>
            <a:spLocks noGrp="1"/>
          </p:cNvSpPr>
          <p:nvPr>
            <p:ph type="sldNum" sz="quarter" idx="10"/>
          </p:nvPr>
        </p:nvSpPr>
        <p:spPr/>
        <p:txBody>
          <a:bodyPr/>
          <a:lstStyle/>
          <a:p>
            <a:fld id="{7601906A-3998-4688-95F3-B397A4A106C9}" type="slidenum">
              <a:rPr lang="en-AU" smtClean="0"/>
              <a:t>1</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3221795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Communication is vital between schools and the SACE board. We rely on your expedience to update school contact details. Please be aware that by filling in the contact details form, it does not give you Principals delegate access, you will still need to return the form to get access. Note that it is also required that the agreement to manage Access to Schools online needs to be signed by</a:t>
            </a:r>
            <a:r>
              <a:rPr lang="en-AU" sz="1200" kern="1200" baseline="0" dirty="0" smtClean="0">
                <a:solidFill>
                  <a:schemeClr val="tx1"/>
                </a:solidFill>
                <a:effectLst/>
                <a:latin typeface="+mn-lt"/>
                <a:ea typeface="+mn-ea"/>
                <a:cs typeface="+mn-cs"/>
              </a:rPr>
              <a:t> your principal.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Please remove any delegate who has left your school.</a:t>
            </a:r>
            <a:endParaRPr lang="en-AU" sz="1200" kern="1200" dirty="0" smtClean="0">
              <a:solidFill>
                <a:schemeClr val="tx1"/>
              </a:solidFill>
              <a:effectLst/>
              <a:latin typeface="+mn-lt"/>
              <a:ea typeface="+mn-ea"/>
              <a:cs typeface="+mn-cs"/>
            </a:endParaRPr>
          </a:p>
          <a:p>
            <a:r>
              <a:rPr lang="en-US" dirty="0" smtClean="0"/>
              <a:t>Any questions to askSACE.</a:t>
            </a:r>
            <a:endParaRPr lang="en-AU" dirty="0"/>
          </a:p>
        </p:txBody>
      </p:sp>
      <p:sp>
        <p:nvSpPr>
          <p:cNvPr id="4" name="Slide Number Placeholder 3"/>
          <p:cNvSpPr>
            <a:spLocks noGrp="1"/>
          </p:cNvSpPr>
          <p:nvPr>
            <p:ph type="sldNum" sz="quarter" idx="10"/>
          </p:nvPr>
        </p:nvSpPr>
        <p:spPr/>
        <p:txBody>
          <a:bodyPr/>
          <a:lstStyle/>
          <a:p>
            <a:fld id="{7601906A-3998-4688-95F3-B397A4A106C9}" type="slidenum">
              <a:rPr lang="en-AU" smtClean="0"/>
              <a:t>10</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3915919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Standard is sent to principals, delegates and SACE coordinators. These people need</a:t>
            </a:r>
            <a:r>
              <a:rPr lang="en-US" baseline="0" dirty="0" smtClean="0"/>
              <a:t> to disseminate information to staff. Swift emails to subject teachers are in green and cc to SACE coordinators. As indicated in the  January standard, r</a:t>
            </a:r>
            <a:r>
              <a:rPr lang="en-US" dirty="0" smtClean="0"/>
              <a:t>ecord of achievements (ROA)</a:t>
            </a:r>
            <a:r>
              <a:rPr lang="en-US" baseline="0" dirty="0" smtClean="0"/>
              <a:t> are not being sent out as hard copy to Stage 1 students. We ask that schools instruct the Stage 1 students to check their results and account details at the start of the year and mid year. Also for Stage 2 students to ensure address details, spelling of name are correct at the end of the year.</a:t>
            </a:r>
            <a:endParaRPr lang="en-AU" dirty="0"/>
          </a:p>
        </p:txBody>
      </p:sp>
      <p:sp>
        <p:nvSpPr>
          <p:cNvPr id="4" name="Slide Number Placeholder 3"/>
          <p:cNvSpPr>
            <a:spLocks noGrp="1"/>
          </p:cNvSpPr>
          <p:nvPr>
            <p:ph type="sldNum" sz="quarter" idx="10"/>
          </p:nvPr>
        </p:nvSpPr>
        <p:spPr/>
        <p:txBody>
          <a:bodyPr/>
          <a:lstStyle/>
          <a:p>
            <a:fld id="{7601906A-3998-4688-95F3-B397A4A106C9}" type="slidenum">
              <a:rPr lang="en-AU" smtClean="0"/>
              <a:t>11</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3679016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SACE school data </a:t>
            </a:r>
            <a:r>
              <a:rPr lang="en-US" dirty="0" smtClean="0"/>
              <a:t>is requested by most Principals</a:t>
            </a:r>
            <a:r>
              <a:rPr lang="en-US" baseline="0" dirty="0" smtClean="0"/>
              <a:t> early in the school year to generate reports. Final update of reports are completed once clerical check period has passed.</a:t>
            </a:r>
          </a:p>
          <a:p>
            <a:endParaRPr lang="en-US" baseline="0" dirty="0" smtClean="0"/>
          </a:p>
          <a:p>
            <a:r>
              <a:rPr lang="en-US" baseline="0" dirty="0" smtClean="0"/>
              <a:t>When results were released on the 17 December you would have had access to the </a:t>
            </a:r>
            <a:r>
              <a:rPr lang="en-US" b="1" baseline="0" dirty="0" smtClean="0"/>
              <a:t>results reports- </a:t>
            </a:r>
            <a:r>
              <a:rPr lang="en-US" baseline="0" dirty="0" smtClean="0"/>
              <a:t>student results, feedback from moderation. (Please provide the reports about moderation to the respective teachers).</a:t>
            </a:r>
          </a:p>
          <a:p>
            <a:endParaRPr lang="en-US" baseline="0" dirty="0" smtClean="0"/>
          </a:p>
          <a:p>
            <a:r>
              <a:rPr lang="en-US" baseline="0" dirty="0" smtClean="0"/>
              <a:t>On your way in you collected information about moderation issues, exceptional circumstances and results enquiry. This has been provided for your reference and action to support staff and student for 2020.</a:t>
            </a:r>
            <a:endParaRPr lang="en-AU" dirty="0"/>
          </a:p>
        </p:txBody>
      </p:sp>
      <p:sp>
        <p:nvSpPr>
          <p:cNvPr id="4" name="Slide Number Placeholder 3"/>
          <p:cNvSpPr>
            <a:spLocks noGrp="1"/>
          </p:cNvSpPr>
          <p:nvPr>
            <p:ph type="sldNum" sz="quarter" idx="10"/>
          </p:nvPr>
        </p:nvSpPr>
        <p:spPr/>
        <p:txBody>
          <a:bodyPr/>
          <a:lstStyle/>
          <a:p>
            <a:fld id="{7601906A-3998-4688-95F3-B397A4A106C9}" type="slidenum">
              <a:rPr lang="en-AU" smtClean="0"/>
              <a:t>12</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3289060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We’ve now had two years of implementing the revised special provisions policy.</a:t>
            </a:r>
          </a:p>
          <a:p>
            <a:r>
              <a:rPr lang="en-US" i="0" dirty="0" smtClean="0"/>
              <a:t>An email was sent to schools on Monday 10 February 2020 reminding schools about the policy, and that schools can make reasonable adjustments to support students who have a disability, or have been affected by misadventure of personal circumstances beyond their control to participate in the SACE.  </a:t>
            </a:r>
          </a:p>
          <a:p>
            <a:r>
              <a:rPr lang="en-US" i="0" dirty="0" smtClean="0"/>
              <a:t>This is something that all schools, SACE Leaders and hopefully teachers are aware of, but with the heightened focus on the coronavirus it was timely to send this reminder.  We had some contact from some schools with students either in Australian in self-quarantine, others have students who have been unable to leave China.  In both instances, and of course in other instances, schools can make reasonable adjustments.</a:t>
            </a:r>
          </a:p>
          <a:p>
            <a:r>
              <a:rPr lang="en-US" i="0" dirty="0" smtClean="0"/>
              <a:t>Many of you have become familiar with the types of reasonable adjustments that can be managed within the school context, but we’d like to highlight that special provisions can't be a substitute for learning that has not occurred, and that a whole assessment type cannot be removed.  If for example there is only one task in an assessment type, this cannot be removed.  If there are for example 4 tasks possibly one or two may be removed.</a:t>
            </a:r>
          </a:p>
          <a:p>
            <a:endParaRPr lang="en-US" i="0" dirty="0" smtClean="0"/>
          </a:p>
          <a:p>
            <a:r>
              <a:rPr lang="en-AU" sz="1200" kern="1200" dirty="0" smtClean="0">
                <a:solidFill>
                  <a:schemeClr val="tx1"/>
                </a:solidFill>
                <a:effectLst/>
                <a:latin typeface="+mn-lt"/>
                <a:ea typeface="+mn-ea"/>
                <a:cs typeface="+mn-cs"/>
              </a:rPr>
              <a:t>.</a:t>
            </a:r>
            <a:endParaRPr lang="en-AU" dirty="0"/>
          </a:p>
        </p:txBody>
      </p:sp>
      <p:sp>
        <p:nvSpPr>
          <p:cNvPr id="4" name="Slide Number Placeholder 3"/>
          <p:cNvSpPr>
            <a:spLocks noGrp="1"/>
          </p:cNvSpPr>
          <p:nvPr>
            <p:ph type="sldNum" sz="quarter" idx="10"/>
          </p:nvPr>
        </p:nvSpPr>
        <p:spPr/>
        <p:txBody>
          <a:bodyPr/>
          <a:lstStyle/>
          <a:p>
            <a:fld id="{9AE40BD4-D1A1-44A7-9AF3-3494FA130D60}" type="slidenum">
              <a:rPr lang="en-AU" smtClean="0"/>
              <a:t>13</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2696979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i="0" dirty="0" smtClean="0"/>
              <a:t>Learnings from 2019</a:t>
            </a:r>
          </a:p>
          <a:p>
            <a:pPr>
              <a:buNone/>
            </a:pPr>
            <a:endParaRPr lang="en-US" i="0" dirty="0" smtClean="0"/>
          </a:p>
          <a:p>
            <a:pPr>
              <a:buNone/>
            </a:pPr>
            <a:r>
              <a:rPr lang="en-US" i="0" dirty="0" smtClean="0"/>
              <a:t>Firstly</a:t>
            </a:r>
            <a:r>
              <a:rPr lang="en-US" i="0" baseline="0" dirty="0" smtClean="0"/>
              <a:t> focus on external assessment:</a:t>
            </a:r>
          </a:p>
          <a:p>
            <a:pPr>
              <a:buNone/>
            </a:pPr>
            <a:r>
              <a:rPr lang="en-US" i="0" baseline="0" dirty="0" smtClean="0"/>
              <a:t>If the external assessment is an investigation, this whole task cannot be removed – we did see a bit of this in 2019, and we even saw Form 31 being uploaded in schools online, which meant markers viewed it and in these instances the SACE Board had no prior knowledge of the student’s situation.  Important message to communicate to teachers that student’s can’t be exempt from doing the external investigation on the basis of special provisions.  </a:t>
            </a:r>
          </a:p>
          <a:p>
            <a:pPr>
              <a:buNone/>
            </a:pPr>
            <a:r>
              <a:rPr lang="en-US" i="0" u="sng" baseline="0" dirty="0" smtClean="0"/>
              <a:t>In</a:t>
            </a:r>
            <a:r>
              <a:rPr lang="en-US" i="0" baseline="0" dirty="0" smtClean="0"/>
              <a:t>appropriate adjustment for an investigation are:</a:t>
            </a:r>
          </a:p>
          <a:p>
            <a:pPr>
              <a:buNone/>
            </a:pPr>
            <a:r>
              <a:rPr lang="en-US" i="0" baseline="0" dirty="0" smtClean="0"/>
              <a:t>‘reduction in word count’ – word counts for the investigations are ‘maximums’ so reducing word count is not applicable</a:t>
            </a:r>
          </a:p>
          <a:p>
            <a:pPr>
              <a:buNone/>
            </a:pPr>
            <a:r>
              <a:rPr lang="en-US" i="0" baseline="0" dirty="0" smtClean="0"/>
              <a:t>Reducing the assessment – the criteria and specific features specified in the subject outline for the investigation must all be covered</a:t>
            </a:r>
          </a:p>
          <a:p>
            <a:pPr>
              <a:buNone/>
            </a:pPr>
            <a:endParaRPr lang="en-US" i="0" baseline="0" dirty="0" smtClean="0"/>
          </a:p>
          <a:p>
            <a:pPr>
              <a:buNone/>
            </a:pPr>
            <a:r>
              <a:rPr lang="en-US" i="0" baseline="0" dirty="0" smtClean="0"/>
              <a:t>The appropriate adjustment for an investigation is really an extension to the due date, but as this impacts SACE Board processes, schools need to submit the application at least one week prior to the due date, not on the due date otherwise the result sheet cannot be submitted (nothing for that student).</a:t>
            </a:r>
          </a:p>
          <a:p>
            <a:pPr>
              <a:buNone/>
            </a:pPr>
            <a:endParaRPr lang="en-US" i="0" baseline="0" dirty="0" smtClean="0"/>
          </a:p>
          <a:p>
            <a:pPr>
              <a:buNone/>
            </a:pPr>
            <a:r>
              <a:rPr lang="en-US" i="0" baseline="0" dirty="0" smtClean="0"/>
              <a:t>When it comes to exams and performances, we’ll have some more reminders later in the year, but the big message is we need as many details as possible , particularly school and invigilator comments in completing Form 32.  Completion of Form 32 applies to both paper and electronic exams.</a:t>
            </a:r>
          </a:p>
          <a:p>
            <a:pPr>
              <a:buNone/>
            </a:pPr>
            <a:endParaRPr lang="en-US" i="0" baseline="0" dirty="0" smtClean="0"/>
          </a:p>
          <a:p>
            <a:pPr>
              <a:buNone/>
            </a:pPr>
            <a:r>
              <a:rPr lang="en-US" i="0" dirty="0" smtClean="0"/>
              <a:t>Forms for 2020 are near being finalized. – will be some changes.</a:t>
            </a:r>
          </a:p>
          <a:p>
            <a:pPr>
              <a:buNone/>
            </a:pPr>
            <a:r>
              <a:rPr lang="en-US" i="0" dirty="0" smtClean="0"/>
              <a:t>Noticed some misunderstandings about how to use the form, and which</a:t>
            </a:r>
            <a:r>
              <a:rPr lang="en-US" i="0" baseline="0" dirty="0" smtClean="0"/>
              <a:t> sections were relevant.</a:t>
            </a:r>
          </a:p>
          <a:p>
            <a:pPr>
              <a:buNone/>
            </a:pPr>
            <a:endParaRPr lang="en-US" i="1" baseline="0" dirty="0" smtClean="0"/>
          </a:p>
        </p:txBody>
      </p:sp>
      <p:sp>
        <p:nvSpPr>
          <p:cNvPr id="4" name="Slide Number Placeholder 3"/>
          <p:cNvSpPr>
            <a:spLocks noGrp="1"/>
          </p:cNvSpPr>
          <p:nvPr>
            <p:ph type="sldNum" sz="quarter" idx="10"/>
          </p:nvPr>
        </p:nvSpPr>
        <p:spPr/>
        <p:txBody>
          <a:bodyPr/>
          <a:lstStyle/>
          <a:p>
            <a:fld id="{9AE40BD4-D1A1-44A7-9AF3-3494FA130D60}" type="slidenum">
              <a:rPr lang="en-AU" smtClean="0"/>
              <a:t>14</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129241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we’d like to ask you,</a:t>
            </a:r>
            <a:r>
              <a:rPr lang="en-US" baseline="0" dirty="0" smtClean="0"/>
              <a:t> what feedback do you have?</a:t>
            </a:r>
            <a:endParaRPr lang="en-US" dirty="0" smtClean="0"/>
          </a:p>
          <a:p>
            <a:endParaRPr lang="en-US" dirty="0" smtClean="0"/>
          </a:p>
          <a:p>
            <a:pPr>
              <a:buNone/>
            </a:pPr>
            <a:r>
              <a:rPr lang="en-US" dirty="0" smtClean="0"/>
              <a:t>It has been 2 years since current policy commenced, timely</a:t>
            </a:r>
            <a:r>
              <a:rPr lang="en-US" baseline="0" dirty="0" smtClean="0"/>
              <a:t> to do a </a:t>
            </a:r>
            <a:r>
              <a:rPr lang="en-US" dirty="0" smtClean="0"/>
              <a:t>reflection</a:t>
            </a:r>
          </a:p>
          <a:p>
            <a:pPr marL="342900" indent="-342900"/>
            <a:endParaRPr lang="en-US" dirty="0" smtClean="0"/>
          </a:p>
          <a:p>
            <a:pPr marL="342900" indent="-342900"/>
            <a:r>
              <a:rPr lang="en-US" dirty="0" smtClean="0"/>
              <a:t>Spend a little bit of time at tables –</a:t>
            </a:r>
          </a:p>
          <a:p>
            <a:pPr marL="342900" indent="-342900"/>
            <a:endParaRPr lang="en-US" dirty="0" smtClean="0"/>
          </a:p>
          <a:p>
            <a:pPr marL="342900" indent="-342900"/>
            <a:r>
              <a:rPr lang="en-US" dirty="0" smtClean="0"/>
              <a:t>What works?  What doesn’t work?  What</a:t>
            </a:r>
            <a:r>
              <a:rPr lang="en-US" baseline="0" dirty="0" smtClean="0"/>
              <a:t> support or information do you need? </a:t>
            </a:r>
          </a:p>
          <a:p>
            <a:pPr marL="342900" indent="-342900"/>
            <a:endParaRPr lang="en-US" baseline="0" dirty="0" smtClean="0"/>
          </a:p>
          <a:p>
            <a:pPr marL="342900" indent="-342900"/>
            <a:r>
              <a:rPr lang="en-US" baseline="0" dirty="0" smtClean="0"/>
              <a:t>Table discussion, one point from each table;</a:t>
            </a:r>
          </a:p>
          <a:p>
            <a:pPr marL="342900" indent="-342900"/>
            <a:endParaRPr lang="en-US" baseline="0" dirty="0" smtClean="0"/>
          </a:p>
          <a:p>
            <a:pPr marL="342900" indent="-342900"/>
            <a:r>
              <a:rPr lang="en-US" baseline="0" dirty="0" smtClean="0"/>
              <a:t>Thank you – during this year we’ll be going deeper into this reflection of the current policy, and may form some focus groups – if interested please email SACE.SpecialProvisions@sa.gov.au </a:t>
            </a:r>
          </a:p>
          <a:p>
            <a:pPr marL="342900" indent="-342900"/>
            <a:endParaRPr lang="en-US" baseline="0" dirty="0" smtClean="0"/>
          </a:p>
          <a:p>
            <a:pPr marL="342900" indent="-342900"/>
            <a:r>
              <a:rPr lang="en-US" baseline="0" dirty="0" smtClean="0"/>
              <a:t>Support for SP available through the avenues on the screens above.</a:t>
            </a:r>
            <a:endParaRPr lang="en-AU" dirty="0"/>
          </a:p>
        </p:txBody>
      </p:sp>
      <p:sp>
        <p:nvSpPr>
          <p:cNvPr id="4" name="Slide Number Placeholder 3"/>
          <p:cNvSpPr>
            <a:spLocks noGrp="1"/>
          </p:cNvSpPr>
          <p:nvPr>
            <p:ph type="sldNum" sz="quarter" idx="10"/>
          </p:nvPr>
        </p:nvSpPr>
        <p:spPr/>
        <p:txBody>
          <a:bodyPr/>
          <a:lstStyle/>
          <a:p>
            <a:fld id="{9AE40BD4-D1A1-44A7-9AF3-3494FA130D60}" type="slidenum">
              <a:rPr lang="en-AU" smtClean="0"/>
              <a:t>15</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997868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The SACE Board schedules submission times and dates for student results and materials for both external</a:t>
            </a:r>
          </a:p>
          <a:p>
            <a:r>
              <a:rPr lang="en-AU" sz="1200" kern="1200" dirty="0" smtClean="0">
                <a:solidFill>
                  <a:schemeClr val="tx1"/>
                </a:solidFill>
                <a:effectLst/>
                <a:latin typeface="+mn-lt"/>
                <a:ea typeface="+mn-ea"/>
                <a:cs typeface="+mn-cs"/>
              </a:rPr>
              <a:t>assessments and moderation of the school assessment component.</a:t>
            </a:r>
          </a:p>
          <a:p>
            <a:r>
              <a:rPr lang="en-AU" sz="1200" kern="1200" dirty="0" smtClean="0">
                <a:solidFill>
                  <a:schemeClr val="tx1"/>
                </a:solidFill>
                <a:effectLst/>
                <a:latin typeface="+mn-lt"/>
                <a:ea typeface="+mn-ea"/>
                <a:cs typeface="+mn-cs"/>
              </a:rPr>
              <a:t> </a:t>
            </a:r>
          </a:p>
          <a:p>
            <a:r>
              <a:rPr lang="en-AU" sz="1200" kern="1200" dirty="0" smtClean="0">
                <a:solidFill>
                  <a:schemeClr val="tx1"/>
                </a:solidFill>
                <a:effectLst/>
                <a:latin typeface="+mn-lt"/>
                <a:ea typeface="+mn-ea"/>
                <a:cs typeface="+mn-cs"/>
              </a:rPr>
              <a:t>Schools seeking extension requests or a change to results due to administrative errors can apply for consideration of exceptional circumstances for individual students or an assessment group. </a:t>
            </a:r>
          </a:p>
          <a:p>
            <a:r>
              <a:rPr lang="en-AU" sz="1200" kern="1200" dirty="0" smtClean="0">
                <a:solidFill>
                  <a:schemeClr val="tx1"/>
                </a:solidFill>
                <a:effectLst/>
                <a:latin typeface="+mn-lt"/>
                <a:ea typeface="+mn-ea"/>
                <a:cs typeface="+mn-cs"/>
              </a:rPr>
              <a:t> </a:t>
            </a:r>
          </a:p>
          <a:p>
            <a:r>
              <a:rPr lang="en-AU" sz="1200" kern="1200" dirty="0" smtClean="0">
                <a:solidFill>
                  <a:schemeClr val="tx1"/>
                </a:solidFill>
                <a:effectLst/>
                <a:latin typeface="+mn-lt"/>
                <a:ea typeface="+mn-ea"/>
                <a:cs typeface="+mn-cs"/>
              </a:rPr>
              <a:t>Please phone the SACE Board and provide the following details:</a:t>
            </a:r>
          </a:p>
          <a:p>
            <a:r>
              <a:rPr lang="en-AU" sz="1200" kern="1200" dirty="0" smtClean="0">
                <a:solidFill>
                  <a:schemeClr val="tx1"/>
                </a:solidFill>
                <a:effectLst/>
                <a:latin typeface="+mn-lt"/>
                <a:ea typeface="+mn-ea"/>
                <a:cs typeface="+mn-cs"/>
              </a:rPr>
              <a:t> </a:t>
            </a:r>
          </a:p>
          <a:p>
            <a:pPr lvl="0"/>
            <a:r>
              <a:rPr lang="en-AU" sz="1200" kern="1200" dirty="0" smtClean="0">
                <a:solidFill>
                  <a:schemeClr val="tx1"/>
                </a:solidFill>
                <a:effectLst/>
                <a:latin typeface="+mn-lt"/>
                <a:ea typeface="+mn-ea"/>
                <a:cs typeface="+mn-cs"/>
              </a:rPr>
              <a:t>Circumstance</a:t>
            </a:r>
          </a:p>
          <a:p>
            <a:pPr lvl="0"/>
            <a:r>
              <a:rPr lang="en-AU" sz="1200" kern="1200" dirty="0" smtClean="0">
                <a:solidFill>
                  <a:schemeClr val="tx1"/>
                </a:solidFill>
                <a:effectLst/>
                <a:latin typeface="+mn-lt"/>
                <a:ea typeface="+mn-ea"/>
                <a:cs typeface="+mn-cs"/>
              </a:rPr>
              <a:t>Registration Number(s)</a:t>
            </a:r>
          </a:p>
          <a:p>
            <a:pPr lvl="0"/>
            <a:r>
              <a:rPr lang="en-AU" sz="1200" kern="1200" dirty="0" smtClean="0">
                <a:solidFill>
                  <a:schemeClr val="tx1"/>
                </a:solidFill>
                <a:effectLst/>
                <a:latin typeface="+mn-lt"/>
                <a:ea typeface="+mn-ea"/>
                <a:cs typeface="+mn-cs"/>
              </a:rPr>
              <a:t>Stage 2 subject</a:t>
            </a:r>
          </a:p>
          <a:p>
            <a:pPr lvl="0"/>
            <a:r>
              <a:rPr lang="en-AU" sz="1200" kern="1200" dirty="0" smtClean="0">
                <a:solidFill>
                  <a:schemeClr val="tx1"/>
                </a:solidFill>
                <a:effectLst/>
                <a:latin typeface="+mn-lt"/>
                <a:ea typeface="+mn-ea"/>
                <a:cs typeface="+mn-cs"/>
              </a:rPr>
              <a:t>Teacher Name</a:t>
            </a:r>
          </a:p>
          <a:p>
            <a:pPr lvl="0"/>
            <a:r>
              <a:rPr lang="en-AU" sz="1200" kern="1200" dirty="0" smtClean="0">
                <a:solidFill>
                  <a:schemeClr val="tx1"/>
                </a:solidFill>
                <a:effectLst/>
                <a:latin typeface="+mn-lt"/>
                <a:ea typeface="+mn-ea"/>
                <a:cs typeface="+mn-cs"/>
              </a:rPr>
              <a:t>School Assessment or External Assessment</a:t>
            </a:r>
          </a:p>
          <a:p>
            <a:r>
              <a:rPr lang="en-AU" sz="1200" kern="1200" dirty="0" smtClean="0">
                <a:solidFill>
                  <a:schemeClr val="tx1"/>
                </a:solidFill>
                <a:effectLst/>
                <a:latin typeface="+mn-lt"/>
                <a:ea typeface="+mn-ea"/>
                <a:cs typeface="+mn-cs"/>
              </a:rPr>
              <a:t> </a:t>
            </a:r>
          </a:p>
          <a:p>
            <a:r>
              <a:rPr lang="en-AU" sz="1200" kern="1200" dirty="0" smtClean="0">
                <a:solidFill>
                  <a:schemeClr val="tx1"/>
                </a:solidFill>
                <a:effectLst/>
                <a:latin typeface="+mn-lt"/>
                <a:ea typeface="+mn-ea"/>
                <a:cs typeface="+mn-cs"/>
              </a:rPr>
              <a:t>The askSACE team will email out the specific form to the principal (cc SACE Coordinator).</a:t>
            </a:r>
          </a:p>
          <a:p>
            <a:r>
              <a:rPr lang="en-AU" sz="1200" kern="1200" dirty="0" smtClean="0">
                <a:solidFill>
                  <a:schemeClr val="tx1"/>
                </a:solidFill>
                <a:effectLst/>
                <a:latin typeface="+mn-lt"/>
                <a:ea typeface="+mn-ea"/>
                <a:cs typeface="+mn-cs"/>
              </a:rPr>
              <a:t> </a:t>
            </a:r>
          </a:p>
          <a:p>
            <a:r>
              <a:rPr lang="en-AU" sz="1200" kern="1200" dirty="0" smtClean="0">
                <a:solidFill>
                  <a:schemeClr val="tx1"/>
                </a:solidFill>
                <a:effectLst/>
                <a:latin typeface="+mn-lt"/>
                <a:ea typeface="+mn-ea"/>
                <a:cs typeface="+mn-cs"/>
              </a:rPr>
              <a:t>The completed form must be returned to the SACE Board via the principal’s email, or via the SACE Coordinator (cc the principal), ensuring that the principal has authorised the request, and the ‘Principal’s Verification’ box on the form has been ticked. Once received, the application will be considered as a matter of urgency.</a:t>
            </a:r>
          </a:p>
          <a:p>
            <a:r>
              <a:rPr lang="en-AU" sz="1200" kern="1200" dirty="0" smtClean="0">
                <a:solidFill>
                  <a:schemeClr val="tx1"/>
                </a:solidFill>
                <a:effectLst/>
                <a:latin typeface="+mn-lt"/>
                <a:ea typeface="+mn-ea"/>
                <a:cs typeface="+mn-cs"/>
              </a:rPr>
              <a:t> </a:t>
            </a:r>
          </a:p>
          <a:p>
            <a:r>
              <a:rPr lang="en-US" dirty="0" smtClean="0"/>
              <a:t>Remember any change of results for Stage 1 is requested/ completed through </a:t>
            </a:r>
            <a:r>
              <a:rPr lang="en-US" baseline="0" dirty="0" smtClean="0"/>
              <a:t> the </a:t>
            </a:r>
            <a:r>
              <a:rPr lang="en-US" dirty="0" smtClean="0"/>
              <a:t>clerical check form.</a:t>
            </a:r>
            <a:endParaRPr lang="en-AU" dirty="0"/>
          </a:p>
        </p:txBody>
      </p:sp>
      <p:sp>
        <p:nvSpPr>
          <p:cNvPr id="4" name="Slide Number Placeholder 3"/>
          <p:cNvSpPr>
            <a:spLocks noGrp="1"/>
          </p:cNvSpPr>
          <p:nvPr>
            <p:ph type="sldNum" sz="quarter" idx="10"/>
          </p:nvPr>
        </p:nvSpPr>
        <p:spPr/>
        <p:txBody>
          <a:bodyPr/>
          <a:lstStyle/>
          <a:p>
            <a:fld id="{7601906A-3998-4688-95F3-B397A4A106C9}" type="slidenum">
              <a:rPr lang="en-AU" smtClean="0"/>
              <a:t>16</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702048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Enquiries about VET and recognition are</a:t>
            </a:r>
            <a:r>
              <a:rPr lang="en-US" baseline="0" dirty="0" smtClean="0"/>
              <a:t> the highest type of call we receive. VET queries are mostly around the non verification of the completed VET certificate and its use in ATAR calculations. We needed to contact schools to provide the SACE board with verification of completed certificate. Contact details during the DEC-Jan Holidays is critical to ensure students can have this verified and if applicable be offered university courses.</a:t>
            </a:r>
          </a:p>
          <a:p>
            <a:r>
              <a:rPr lang="en-US" baseline="0" dirty="0" smtClean="0"/>
              <a:t>Recognition was generally around the IB and University studies. In some instances the application of university studies had not been applied for so held up their results and university offers. </a:t>
            </a:r>
          </a:p>
          <a:p>
            <a:r>
              <a:rPr lang="en-US" baseline="0" dirty="0" smtClean="0"/>
              <a:t>The number of certificate reprints and address changes showed care needed in correct spelling of student names and addresses updated and checked prior to results release. Encourage students to check their details in students online in the account section.</a:t>
            </a:r>
          </a:p>
          <a:p>
            <a:r>
              <a:rPr lang="en-US" dirty="0" smtClean="0"/>
              <a:t>Enquiries about  SATAC matters</a:t>
            </a:r>
            <a:r>
              <a:rPr lang="en-US" baseline="0" dirty="0" smtClean="0"/>
              <a:t> e.g.</a:t>
            </a:r>
            <a:r>
              <a:rPr lang="en-US" dirty="0" smtClean="0"/>
              <a:t> adjustment factors &amp; scaling were directed to the SATAC website or given SATAC number.</a:t>
            </a:r>
          </a:p>
        </p:txBody>
      </p:sp>
      <p:sp>
        <p:nvSpPr>
          <p:cNvPr id="4" name="Slide Number Placeholder 3"/>
          <p:cNvSpPr>
            <a:spLocks noGrp="1"/>
          </p:cNvSpPr>
          <p:nvPr>
            <p:ph type="sldNum" sz="quarter" idx="10"/>
          </p:nvPr>
        </p:nvSpPr>
        <p:spPr/>
        <p:txBody>
          <a:bodyPr/>
          <a:lstStyle/>
          <a:p>
            <a:fld id="{7601906A-3998-4688-95F3-B397A4A106C9}" type="slidenum">
              <a:rPr lang="en-AU" smtClean="0"/>
              <a:t>17</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3023450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booklet contains BOR operational steps- in brief as a handy reference. Again you are doing a great job in detecting breaches and acting on this in your school. We had fewer breaches that came through both school and external assessment last year.</a:t>
            </a:r>
          </a:p>
          <a:p>
            <a:r>
              <a:rPr lang="en-US" dirty="0" smtClean="0"/>
              <a:t>Continue your work with students so that they understand plagiarism</a:t>
            </a:r>
            <a:r>
              <a:rPr lang="en-US" baseline="0" dirty="0" smtClean="0"/>
              <a:t> and ask teachers to use the supervision and verification forms to support work that is not directly supervised.</a:t>
            </a:r>
            <a:endParaRPr lang="en-US" dirty="0" smtClean="0"/>
          </a:p>
        </p:txBody>
      </p:sp>
      <p:sp>
        <p:nvSpPr>
          <p:cNvPr id="4" name="Slide Number Placeholder 3"/>
          <p:cNvSpPr>
            <a:spLocks noGrp="1"/>
          </p:cNvSpPr>
          <p:nvPr>
            <p:ph type="sldNum" sz="quarter" idx="10"/>
          </p:nvPr>
        </p:nvSpPr>
        <p:spPr/>
        <p:txBody>
          <a:bodyPr/>
          <a:lstStyle/>
          <a:p>
            <a:fld id="{7601906A-3998-4688-95F3-B397A4A106C9}" type="slidenum">
              <a:rPr lang="en-AU" smtClean="0"/>
              <a:t>18</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1538568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We would like to acknowledge and thank you  all the 2019 subject communities working in the online space, particularly who worked in this space for the first time- it was a significant step in moving forward into the digital space of submitting student work for assessment. Also we would like to acknowledge the paper based subjects for their work in packaging up in the famous white bags. </a:t>
            </a:r>
          </a:p>
          <a:p>
            <a:endParaRPr lang="en-US" dirty="0" smtClean="0"/>
          </a:p>
          <a:p>
            <a:r>
              <a:rPr lang="en-US" dirty="0" smtClean="0"/>
              <a:t>Also we would like to thank schools in following up with our communication throughout moderation when we did need to  contact you through moderation – it is important if a staff is offsite during the period of moderation that someone in the school is able to access the student materials. </a:t>
            </a:r>
          </a:p>
          <a:p>
            <a:endParaRPr lang="en-US" dirty="0" smtClean="0"/>
          </a:p>
          <a:p>
            <a:r>
              <a:rPr lang="en-US" dirty="0" smtClean="0"/>
              <a:t>The challenges of moderation which were noted throughout the moderation process : </a:t>
            </a:r>
          </a:p>
          <a:p>
            <a:pPr marL="171450" indent="-171450">
              <a:buFont typeface="Arial" panose="020B0604020202020204" pitchFamily="34" charset="0"/>
              <a:buChar char="•"/>
            </a:pPr>
            <a:r>
              <a:rPr lang="en-US" dirty="0" smtClean="0"/>
              <a:t>Insufficient materials – this refers to when it was evident that not all assessment tasks for individual students were submitted for the assessment type.  So it is important that teachers understand that all assessment tasks in an assessment type need to be submitted – also check that if submitting a video or audio recording that it is work and able to be opened and viewed. This was identified across many subjects as a concern – or that not all parts of an assessment task were submitted for an assessment type.  </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If for a reason a teacher needs to submit a student sample which does not include all the assessment tasks it is important  that the VMM is completed- other wise this is raised as an issue with the need to follow up with schools to clarify .  </a:t>
            </a:r>
          </a:p>
          <a:p>
            <a:pPr marL="0" indent="0">
              <a:buFont typeface="Arial" panose="020B0604020202020204" pitchFamily="34" charset="0"/>
              <a:buNone/>
            </a:pPr>
            <a:r>
              <a:rPr lang="en-US" dirty="0" smtClean="0"/>
              <a:t>   </a:t>
            </a:r>
          </a:p>
          <a:p>
            <a:pPr marL="171450" indent="-171450">
              <a:buFont typeface="Arial" panose="020B0604020202020204" pitchFamily="34" charset="0"/>
              <a:buChar char="•"/>
            </a:pPr>
            <a:r>
              <a:rPr lang="en-US" dirty="0" smtClean="0"/>
              <a:t>Incorrect material – this is where work was submitted for example in the wrong assessment type , wrong SACE registration numbers on student work , student work mixed up in the submission</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Individual teachers and schools who deleted an entire assessment type from the student learning – in the SACE policy it clearly states that students need to complete assessment task or tasks from each assessment type. </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Using outdated assessment tasks ( from previous subject outlines which have been renewed )  which limited student ability to achieve against the performance standards and complete the requirements of the course as outlined in the current year subject outline. . </a:t>
            </a:r>
          </a:p>
        </p:txBody>
      </p:sp>
      <p:sp>
        <p:nvSpPr>
          <p:cNvPr id="4" name="Slide Number Placeholder 3"/>
          <p:cNvSpPr>
            <a:spLocks noGrp="1"/>
          </p:cNvSpPr>
          <p:nvPr>
            <p:ph type="sldNum" sz="quarter" idx="10"/>
          </p:nvPr>
        </p:nvSpPr>
        <p:spPr/>
        <p:txBody>
          <a:bodyPr/>
          <a:lstStyle/>
          <a:p>
            <a:fld id="{B81A86DD-C195-4C69-A56E-6F6DA7E73D43}" type="slidenum">
              <a:rPr lang="en-AU" smtClean="0"/>
              <a:t>19</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1819666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601906A-3998-4688-95F3-B397A4A106C9}" type="slidenum">
              <a:rPr lang="en-AU" smtClean="0"/>
              <a:t>2</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3405109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School Assessment results sheets, teachers need to enter the grades for all students , click on the sample identified which will result in the performance standard record and variations to moderation ( if necessary )becoming evident to the teacher  – both of these forms will need to be completed in the online space and upload student work all in this space.   </a:t>
            </a:r>
          </a:p>
          <a:p>
            <a:endParaRPr lang="en-US" dirty="0" smtClean="0"/>
          </a:p>
          <a:p>
            <a:r>
              <a:rPr lang="en-US" dirty="0" smtClean="0"/>
              <a:t>It was noted that some teachers needed support in completing the VMM which traditional would have been completed in collaboration with yourselves. The VMM must be completed if there is a variation as previously. </a:t>
            </a:r>
          </a:p>
          <a:p>
            <a:endParaRPr lang="en-US" dirty="0" smtClean="0"/>
          </a:p>
          <a:p>
            <a:r>
              <a:rPr lang="en-US" dirty="0" smtClean="0"/>
              <a:t>The performance standards record will be a new feature to those teachers new to the online submission space which will need to be  completed for each assessment type in the school assessment of a subject. </a:t>
            </a:r>
          </a:p>
          <a:p>
            <a:endParaRPr lang="en-US" dirty="0" smtClean="0"/>
          </a:p>
          <a:p>
            <a:r>
              <a:rPr lang="en-US" dirty="0" smtClean="0"/>
              <a:t>Teachers can upload individual files or move across all the files at once – it would be  great to encourage all teachers to be familiar with all the support resources for online submission of materials which we will discuss later with you. </a:t>
            </a:r>
          </a:p>
          <a:p>
            <a:endParaRPr lang="en-US" dirty="0" smtClean="0"/>
          </a:p>
          <a:p>
            <a:r>
              <a:rPr lang="en-US" dirty="0" smtClean="0"/>
              <a:t>Another strategy with in your school could be at a school or  learning area level for staff who have been involved in online submissions to share their experiences with those new to the process.</a:t>
            </a:r>
            <a:endParaRPr lang="en-AU" dirty="0"/>
          </a:p>
        </p:txBody>
      </p:sp>
      <p:sp>
        <p:nvSpPr>
          <p:cNvPr id="4" name="Slide Number Placeholder 3"/>
          <p:cNvSpPr>
            <a:spLocks noGrp="1"/>
          </p:cNvSpPr>
          <p:nvPr>
            <p:ph type="sldNum" sz="quarter" idx="10"/>
          </p:nvPr>
        </p:nvSpPr>
        <p:spPr/>
        <p:txBody>
          <a:bodyPr/>
          <a:lstStyle/>
          <a:p>
            <a:fld id="{B81A86DD-C195-4C69-A56E-6F6DA7E73D43}" type="slidenum">
              <a:rPr lang="en-AU" smtClean="0"/>
              <a:t>20</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225643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Teachers need to be  familiar with the assessment design criteria  for each assessment type. </a:t>
            </a:r>
          </a:p>
          <a:p>
            <a:pPr marL="295214" indent="-295214">
              <a:buFont typeface="Arial" panose="020B0604020202020204" pitchFamily="34" charset="0"/>
              <a:buChar char="•"/>
            </a:pPr>
            <a:r>
              <a:rPr lang="en-US" baseline="0" dirty="0" smtClean="0"/>
              <a:t>The PSR needs to be completed by the teacher for each student in the sample by selecting the specific features assessed in the task.</a:t>
            </a:r>
          </a:p>
          <a:p>
            <a:pPr marL="295214" indent="-295214">
              <a:buFont typeface="Arial" panose="020B0604020202020204" pitchFamily="34" charset="0"/>
              <a:buChar char="•"/>
            </a:pPr>
            <a:r>
              <a:rPr lang="en-US" baseline="0" dirty="0" smtClean="0"/>
              <a:t>The selection of specific features is really important because if there is an adjustment to the grade as a result of moderation, as the PSR provides the basis for feedback to the teacher and school - you would have seen that the moderation reports in Schools Online for the online subjects look quite different to the feedback for the paper subjects – a PSR is available and shows purple as the teacher’s original assessment decision, and yellow as the final moderation outcome.</a:t>
            </a:r>
          </a:p>
          <a:p>
            <a:pPr marL="295214" indent="-295214">
              <a:buFont typeface="Arial" panose="020B0604020202020204" pitchFamily="34" charset="0"/>
              <a:buChar char="•"/>
            </a:pPr>
            <a:r>
              <a:rPr lang="en-US" baseline="0" dirty="0" smtClean="0"/>
              <a:t>If not all specific features are not shaded as per the task, then the feedback is not meaningful.</a:t>
            </a:r>
          </a:p>
          <a:p>
            <a:pPr marL="295214" indent="-295214">
              <a:buFont typeface="Arial" panose="020B0604020202020204" pitchFamily="34" charset="0"/>
              <a:buChar char="•"/>
            </a:pPr>
            <a:r>
              <a:rPr lang="en-US" baseline="0" dirty="0" smtClean="0"/>
              <a:t>Also last year we noticed that some teachers selected different specific features for different students who did the same task – so inconsistencies in what was assessed and in the feedback for different grade levels.</a:t>
            </a:r>
            <a:r>
              <a:rPr lang="en-US" dirty="0" smtClean="0"/>
              <a:t> </a:t>
            </a:r>
          </a:p>
          <a:p>
            <a:r>
              <a:rPr lang="en-US" dirty="0" smtClean="0"/>
              <a:t>This does take time for teachers to complete the PSR. Please make them aware of this in school</a:t>
            </a:r>
            <a:r>
              <a:rPr lang="en-US" baseline="0" dirty="0" smtClean="0"/>
              <a:t> assessment for each assessment type</a:t>
            </a:r>
            <a:r>
              <a:rPr lang="en-US" dirty="0" smtClean="0"/>
              <a:t>. (Some may have only uploaded an investigation for the external assessment, submitting one file and a grade…. A much quicker process)  </a:t>
            </a:r>
          </a:p>
          <a:p>
            <a:endParaRPr lang="en-US" dirty="0" smtClean="0"/>
          </a:p>
          <a:p>
            <a:r>
              <a:rPr lang="en-US" dirty="0" smtClean="0"/>
              <a:t> The grade and shaded performance standards are the point of truth.</a:t>
            </a:r>
            <a:endParaRPr lang="en-AU" dirty="0"/>
          </a:p>
        </p:txBody>
      </p:sp>
      <p:sp>
        <p:nvSpPr>
          <p:cNvPr id="4" name="Slide Number Placeholder 3"/>
          <p:cNvSpPr>
            <a:spLocks noGrp="1"/>
          </p:cNvSpPr>
          <p:nvPr>
            <p:ph type="sldNum" sz="quarter" idx="10"/>
          </p:nvPr>
        </p:nvSpPr>
        <p:spPr/>
        <p:txBody>
          <a:bodyPr/>
          <a:lstStyle/>
          <a:p>
            <a:fld id="{B81A86DD-C195-4C69-A56E-6F6DA7E73D43}" type="slidenum">
              <a:rPr lang="en-AU" smtClean="0"/>
              <a:t>21</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3917526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Assisting your teachers to access and understand the feedback from moderation.</a:t>
            </a:r>
          </a:p>
          <a:p>
            <a:pPr marL="171450" indent="-171450">
              <a:buFont typeface="Arial" panose="020B0604020202020204" pitchFamily="34" charset="0"/>
              <a:buChar char="•"/>
            </a:pPr>
            <a:r>
              <a:rPr lang="en-US" dirty="0" smtClean="0"/>
              <a:t>Once you</a:t>
            </a:r>
            <a:r>
              <a:rPr lang="en-US" baseline="0" dirty="0" smtClean="0"/>
              <a:t> have selected the blue subject link you will see the details of the moderation outcome for that subject.</a:t>
            </a:r>
          </a:p>
          <a:p>
            <a:pPr marL="171450" indent="-171450">
              <a:buFont typeface="Arial" panose="020B0604020202020204" pitchFamily="34" charset="0"/>
              <a:buChar char="•"/>
            </a:pPr>
            <a:r>
              <a:rPr lang="en-US" baseline="0" dirty="0" smtClean="0"/>
              <a:t>In this example, AT1 &amp; AT2 are green so are confirmed, AT3 has had some changes so is blue.</a:t>
            </a:r>
          </a:p>
          <a:p>
            <a:pPr marL="171450" indent="-171450">
              <a:buFont typeface="Arial" panose="020B0604020202020204" pitchFamily="34" charset="0"/>
              <a:buChar char="•"/>
            </a:pPr>
            <a:r>
              <a:rPr lang="en-US" baseline="0" dirty="0" smtClean="0"/>
              <a:t>If you click on the PS icon next to it, can see the reasons for the adjustment.</a:t>
            </a:r>
          </a:p>
          <a:p>
            <a:pPr marL="171450" indent="-171450">
              <a:buFont typeface="Arial" panose="020B0604020202020204" pitchFamily="34" charset="0"/>
              <a:buChar char="•"/>
            </a:pPr>
            <a:r>
              <a:rPr lang="en-US" baseline="0" dirty="0" smtClean="0"/>
              <a:t>Purple = teacher’s original shading on the Performance Standards Record (PSR)</a:t>
            </a:r>
          </a:p>
          <a:p>
            <a:pPr marL="171450" indent="-171450">
              <a:buFont typeface="Arial" panose="020B0604020202020204" pitchFamily="34" charset="0"/>
              <a:buChar char="•"/>
            </a:pPr>
            <a:r>
              <a:rPr lang="en-US" baseline="0" dirty="0" smtClean="0"/>
              <a:t>Yellow = final moderation outcome.  </a:t>
            </a:r>
          </a:p>
          <a:p>
            <a:pPr marL="171450" indent="-171450">
              <a:buFont typeface="Arial" panose="020B0604020202020204" pitchFamily="34" charset="0"/>
              <a:buChar char="•"/>
            </a:pPr>
            <a:r>
              <a:rPr lang="en-US" baseline="0" dirty="0" smtClean="0"/>
              <a:t>Therefore in this example we can see that the teacher originally said B- and shaded mostly B with I2 and U2 in C band.  Moderation outcome is B band for all specific features, therefore reflecting the moderation outcome of B.</a:t>
            </a:r>
            <a:endParaRPr lang="en-AU" dirty="0" smtClean="0"/>
          </a:p>
          <a:p>
            <a:r>
              <a:rPr lang="en-US" dirty="0" smtClean="0"/>
              <a:t>This is valuable information for teachers to refer on when analyzing their subject assessment result report. </a:t>
            </a:r>
          </a:p>
          <a:p>
            <a:r>
              <a:rPr lang="en-US" dirty="0" smtClean="0"/>
              <a:t>Also later in the year, teachers will be able to access the sandpit which shows the whole process of online submission and have the opportunity to practice before the assessment result sheets open in schools online which will open late March ! Perhaps an excellent professional development activity for all Stage 2 teachers and will support you as SACE Coordinators if all your teachers new to online access this space and understand what needs to be completed – or show the sandpit at a staff meeting so that all the teachers on staff are aware of the online environment. </a:t>
            </a:r>
          </a:p>
          <a:p>
            <a:endParaRPr lang="en-US" dirty="0" smtClean="0"/>
          </a:p>
        </p:txBody>
      </p:sp>
      <p:sp>
        <p:nvSpPr>
          <p:cNvPr id="4" name="Slide Number Placeholder 3"/>
          <p:cNvSpPr>
            <a:spLocks noGrp="1"/>
          </p:cNvSpPr>
          <p:nvPr>
            <p:ph type="sldNum" sz="quarter" idx="10"/>
          </p:nvPr>
        </p:nvSpPr>
        <p:spPr/>
        <p:txBody>
          <a:bodyPr/>
          <a:lstStyle/>
          <a:p>
            <a:fld id="{B81A86DD-C195-4C69-A56E-6F6DA7E73D43}" type="slidenum">
              <a:rPr lang="en-AU" smtClean="0"/>
              <a:t>22</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852495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2020 , all subjects will be online except for COMMUNITY STUDIES.  On each subject mini site there is an announcement  titled – </a:t>
            </a:r>
            <a:r>
              <a:rPr lang="en-US" i="1" dirty="0" smtClean="0"/>
              <a:t>Online submission of Stage 2 subjects in 2020</a:t>
            </a:r>
            <a:r>
              <a:rPr lang="en-US" dirty="0" smtClean="0"/>
              <a:t>.   </a:t>
            </a:r>
          </a:p>
          <a:p>
            <a:endParaRPr lang="en-US" dirty="0" smtClean="0"/>
          </a:p>
          <a:p>
            <a:r>
              <a:rPr lang="en-US" dirty="0" smtClean="0"/>
              <a:t>Please can we ask that you ensure all Stage 2 teachers in your schools are aware all subjects except for Community Studies are online – so there is no surprises – in 2019 – interacted with some teachers who thought they were only online for external assessment – this conversation in regard to school assessment  was in late Term 3.</a:t>
            </a:r>
          </a:p>
          <a:p>
            <a:r>
              <a:rPr lang="en-US" b="1" dirty="0" smtClean="0"/>
              <a:t>Round table discussion on strategies how to  support online submissions of student materials by teachers. </a:t>
            </a:r>
          </a:p>
          <a:p>
            <a:r>
              <a:rPr lang="en-US" dirty="0" smtClean="0"/>
              <a:t>Table group activity : On your table please can we ask that someone would be willing to act as the recorder of your discussion on strategies to support teachers in the online submissions. </a:t>
            </a:r>
          </a:p>
          <a:p>
            <a:r>
              <a:rPr lang="en-US" dirty="0" smtClean="0"/>
              <a:t>There is a hand out for feedback. </a:t>
            </a:r>
          </a:p>
          <a:p>
            <a:r>
              <a:rPr lang="en-US" dirty="0" smtClean="0"/>
              <a:t>15 minute discussion – with a quick feedback of a strategy from each table. </a:t>
            </a:r>
            <a:endParaRPr lang="en-AU" dirty="0"/>
          </a:p>
        </p:txBody>
      </p:sp>
      <p:sp>
        <p:nvSpPr>
          <p:cNvPr id="4" name="Slide Number Placeholder 3"/>
          <p:cNvSpPr>
            <a:spLocks noGrp="1"/>
          </p:cNvSpPr>
          <p:nvPr>
            <p:ph type="sldNum" sz="quarter" idx="10"/>
          </p:nvPr>
        </p:nvSpPr>
        <p:spPr/>
        <p:txBody>
          <a:bodyPr/>
          <a:lstStyle/>
          <a:p>
            <a:fld id="{B81A86DD-C195-4C69-A56E-6F6DA7E73D43}" type="slidenum">
              <a:rPr lang="en-AU" smtClean="0"/>
              <a:t>23</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2022420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On the SACE website – there is a range of materials to support teachers in regard to online submission of materials-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following resources can be found under  Teaching the SACE </a:t>
            </a:r>
            <a:r>
              <a:rPr lang="en-US" dirty="0" smtClean="0">
                <a:latin typeface="Calibri" panose="020F0502020204030204" pitchFamily="34" charset="0"/>
                <a:cs typeface="Calibri" panose="020F0502020204030204" pitchFamily="34" charset="0"/>
              </a:rPr>
              <a:t>→→</a:t>
            </a:r>
            <a:r>
              <a:rPr lang="en-US" dirty="0" smtClean="0"/>
              <a:t>Resulting and Schools online  </a:t>
            </a:r>
            <a:r>
              <a:rPr lang="en-US" dirty="0" smtClean="0">
                <a:latin typeface="Calibri" panose="020F0502020204030204" pitchFamily="34" charset="0"/>
                <a:cs typeface="Calibri" panose="020F0502020204030204" pitchFamily="34" charset="0"/>
              </a:rPr>
              <a:t>→→ Online submissions of materials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is front page of the online submission of material on the SACE website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School assessment materials </a:t>
            </a:r>
            <a:r>
              <a:rPr lang="en-US" dirty="0" smtClean="0"/>
              <a:t>– Information sheet 50 – advice about procedures for completing and submitting school assessment results sheets and online submission of school assessment materials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Access Schools Online  button </a:t>
            </a:r>
            <a:r>
              <a:rPr lang="en-US" dirty="0" smtClean="0"/>
              <a:t>– direct link  to Schools Online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Accepted file names and formats – </a:t>
            </a:r>
            <a:r>
              <a:rPr lang="en-US" b="0" dirty="0" smtClean="0"/>
              <a:t>this provides information on how to name your student’s files correctly and which types of files our system will accept – click this link for the relevant screen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Tutorial videos </a:t>
            </a:r>
            <a:r>
              <a:rPr lang="en-US" dirty="0" smtClean="0"/>
              <a:t>– the videos show best practice for preparing files, how to upload to Schools Online and how to use new features of results sheets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FAQs</a:t>
            </a:r>
            <a:r>
              <a:rPr lang="en-US" dirty="0" smtClean="0"/>
              <a:t> – This section provides answers to commonly asked questions. </a:t>
            </a:r>
          </a:p>
          <a:p>
            <a:r>
              <a:rPr lang="en-US" dirty="0" smtClean="0"/>
              <a:t>In 2020 there will be targeted communication with the teachers of the subjects new to online submission which has been previous practice.  </a:t>
            </a:r>
          </a:p>
          <a:p>
            <a:r>
              <a:rPr lang="en-US" dirty="0" smtClean="0"/>
              <a:t>Again we would like to thank you for all your support in working with all teachers in the online space except for Community Studies teachers who’s student work will be submitted via the white bags.</a:t>
            </a:r>
          </a:p>
        </p:txBody>
      </p:sp>
      <p:sp>
        <p:nvSpPr>
          <p:cNvPr id="4" name="Slide Number Placeholder 3"/>
          <p:cNvSpPr>
            <a:spLocks noGrp="1"/>
          </p:cNvSpPr>
          <p:nvPr>
            <p:ph type="sldNum" sz="quarter" idx="10"/>
          </p:nvPr>
        </p:nvSpPr>
        <p:spPr/>
        <p:txBody>
          <a:bodyPr/>
          <a:lstStyle/>
          <a:p>
            <a:fld id="{B81A86DD-C195-4C69-A56E-6F6DA7E73D43}" type="slidenum">
              <a:rPr lang="en-AU" smtClean="0"/>
              <a:t>24</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9669125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our table of codes for subjects and assessment types. </a:t>
            </a:r>
          </a:p>
          <a:p>
            <a:r>
              <a:rPr lang="en-US" dirty="0" smtClean="0"/>
              <a:t>Example of file names for each subject and per assessment type given here.</a:t>
            </a:r>
            <a:endParaRPr lang="en-AU" dirty="0"/>
          </a:p>
        </p:txBody>
      </p:sp>
      <p:sp>
        <p:nvSpPr>
          <p:cNvPr id="4" name="Slide Number Placeholder 3"/>
          <p:cNvSpPr>
            <a:spLocks noGrp="1"/>
          </p:cNvSpPr>
          <p:nvPr>
            <p:ph type="sldNum" sz="quarter" idx="10"/>
          </p:nvPr>
        </p:nvSpPr>
        <p:spPr/>
        <p:txBody>
          <a:bodyPr/>
          <a:lstStyle/>
          <a:p>
            <a:fld id="{B81A86DD-C195-4C69-A56E-6F6DA7E73D43}" type="slidenum">
              <a:rPr lang="en-AU" smtClean="0"/>
              <a:t>25</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2106923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uploading student work, it is important that teachers have not ticked, written comments, grades or attached</a:t>
            </a:r>
            <a:r>
              <a:rPr lang="en-US" baseline="0" dirty="0" smtClean="0"/>
              <a:t> the performance standard record  on or with the work.</a:t>
            </a:r>
          </a:p>
          <a:p>
            <a:endParaRPr lang="en-US" baseline="0" dirty="0" smtClean="0"/>
          </a:p>
          <a:p>
            <a:r>
              <a:rPr lang="en-US" dirty="0" smtClean="0"/>
              <a:t>Implications</a:t>
            </a:r>
            <a:r>
              <a:rPr lang="en-US" baseline="0" dirty="0" smtClean="0"/>
              <a:t> of Withdrawing from External result sheet:</a:t>
            </a:r>
          </a:p>
          <a:p>
            <a:r>
              <a:rPr lang="en-US" baseline="0" dirty="0" smtClean="0"/>
              <a:t> - student can still achieve the SACE based on School Assessment result</a:t>
            </a:r>
          </a:p>
          <a:p>
            <a:r>
              <a:rPr lang="en-US" baseline="0" dirty="0" smtClean="0"/>
              <a:t> - however, will have implications for ATAR, as a non-completed external assessment task will result in a zero score effecting ATAR calculations. This also applies when a student with no reason does not sit the exam.</a:t>
            </a:r>
            <a:endParaRPr lang="en-AU" dirty="0"/>
          </a:p>
        </p:txBody>
      </p:sp>
      <p:sp>
        <p:nvSpPr>
          <p:cNvPr id="4" name="Slide Number Placeholder 3"/>
          <p:cNvSpPr>
            <a:spLocks noGrp="1"/>
          </p:cNvSpPr>
          <p:nvPr>
            <p:ph type="sldNum" sz="quarter" idx="10"/>
          </p:nvPr>
        </p:nvSpPr>
        <p:spPr/>
        <p:txBody>
          <a:bodyPr/>
          <a:lstStyle/>
          <a:p>
            <a:fld id="{7601906A-3998-4688-95F3-B397A4A106C9}" type="slidenum">
              <a:rPr lang="en-AU" smtClean="0"/>
              <a:t>26</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14523528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601906A-3998-4688-95F3-B397A4A106C9}" type="slidenum">
              <a:rPr lang="en-AU" smtClean="0"/>
              <a:t>27</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2033952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that teachers are using the current subject outline especially for the new renewed subjects listed here</a:t>
            </a:r>
          </a:p>
          <a:p>
            <a:r>
              <a:rPr lang="en-US" dirty="0" smtClean="0"/>
              <a:t>Special note with Design ,Technology and Engineering as they have 4 new codes. Any issue please contact Curriculum and Assessment officer; Joy Cresp.</a:t>
            </a:r>
            <a:endParaRPr lang="en-AU" dirty="0"/>
          </a:p>
        </p:txBody>
      </p:sp>
      <p:sp>
        <p:nvSpPr>
          <p:cNvPr id="4" name="Slide Number Placeholder 3"/>
          <p:cNvSpPr>
            <a:spLocks noGrp="1"/>
          </p:cNvSpPr>
          <p:nvPr>
            <p:ph type="sldNum" sz="quarter" idx="10"/>
          </p:nvPr>
        </p:nvSpPr>
        <p:spPr/>
        <p:txBody>
          <a:bodyPr/>
          <a:lstStyle/>
          <a:p>
            <a:fld id="{7601906A-3998-4688-95F3-B397A4A106C9}" type="slidenum">
              <a:rPr lang="en-AU" smtClean="0"/>
              <a:t>28</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9264264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E-exams are the direction of travel for exams at the SACE Board. </a:t>
            </a:r>
          </a:p>
          <a:p>
            <a:endParaRPr lang="en-US" dirty="0"/>
          </a:p>
          <a:p>
            <a:r>
              <a:rPr lang="en-US" dirty="0"/>
              <a:t>As per last year, we’ll send you direct communications via </a:t>
            </a:r>
            <a:r>
              <a:rPr lang="en-US" dirty="0" smtClean="0"/>
              <a:t>email.</a:t>
            </a:r>
          </a:p>
          <a:p>
            <a:r>
              <a:rPr lang="en-US" dirty="0" smtClean="0"/>
              <a:t>Support </a:t>
            </a:r>
            <a:r>
              <a:rPr lang="en-US" dirty="0"/>
              <a:t>will be provided by the askSACE </a:t>
            </a:r>
            <a:r>
              <a:rPr lang="en-US" dirty="0" smtClean="0"/>
              <a:t>team throughout the year.</a:t>
            </a:r>
            <a:endParaRPr lang="en-US" dirty="0"/>
          </a:p>
          <a:p>
            <a:endParaRPr lang="en-US" dirty="0"/>
          </a:p>
          <a:p>
            <a:r>
              <a:rPr lang="en-US" dirty="0"/>
              <a:t>Here’s what you need to know now.</a:t>
            </a:r>
          </a:p>
          <a:p>
            <a:endParaRPr lang="en-US" dirty="0"/>
          </a:p>
          <a:p>
            <a:pPr marL="171450" indent="-171450">
              <a:buFontTx/>
              <a:buChar char="-"/>
            </a:pPr>
            <a:r>
              <a:rPr lang="en-US" dirty="0"/>
              <a:t>Review of 2019 e-exams</a:t>
            </a:r>
          </a:p>
          <a:p>
            <a:pPr marL="171450" indent="-171450">
              <a:buFontTx/>
              <a:buChar char="-"/>
            </a:pPr>
            <a:r>
              <a:rPr lang="en-US" dirty="0"/>
              <a:t>2020 subjects</a:t>
            </a:r>
          </a:p>
          <a:p>
            <a:pPr marL="171450" indent="-171450">
              <a:buFontTx/>
              <a:buChar char="-"/>
            </a:pPr>
            <a:r>
              <a:rPr lang="en-US" dirty="0"/>
              <a:t>Readiness Toolkit</a:t>
            </a:r>
          </a:p>
          <a:p>
            <a:pPr marL="171450" indent="-171450">
              <a:buFontTx/>
              <a:buChar char="-"/>
            </a:pPr>
            <a:r>
              <a:rPr lang="en-US" dirty="0"/>
              <a:t>Practice window</a:t>
            </a:r>
          </a:p>
          <a:p>
            <a:pPr marL="171450" indent="-171450">
              <a:buFontTx/>
              <a:buChar char="-"/>
            </a:pPr>
            <a:r>
              <a:rPr lang="en-US" dirty="0"/>
              <a:t>Familiarisation</a:t>
            </a:r>
          </a:p>
          <a:p>
            <a:pPr marL="171450" indent="-171450">
              <a:buFontTx/>
              <a:buChar char="-"/>
            </a:pPr>
            <a:r>
              <a:rPr lang="en-US" dirty="0"/>
              <a:t>Provision of paper </a:t>
            </a:r>
            <a:r>
              <a:rPr lang="en-US" dirty="0" smtClean="0"/>
              <a:t>materials</a:t>
            </a:r>
            <a:endParaRPr lang="en-AU" dirty="0"/>
          </a:p>
        </p:txBody>
      </p:sp>
      <p:sp>
        <p:nvSpPr>
          <p:cNvPr id="4" name="Slide Number Placeholder 3"/>
          <p:cNvSpPr>
            <a:spLocks noGrp="1"/>
          </p:cNvSpPr>
          <p:nvPr>
            <p:ph type="sldNum" sz="quarter" idx="5"/>
          </p:nvPr>
        </p:nvSpPr>
        <p:spPr/>
        <p:txBody>
          <a:bodyPr/>
          <a:lstStyle/>
          <a:p>
            <a:fld id="{F5E3991A-04EC-41EC-9E05-138B73778670}" type="slidenum">
              <a:rPr lang="en-AU" smtClean="0"/>
              <a:t>29</a:t>
            </a:fld>
            <a:endParaRPr lang="en-AU"/>
          </a:p>
        </p:txBody>
      </p:sp>
      <p:sp>
        <p:nvSpPr>
          <p:cNvPr id="5" name="Footer Placeholder 4"/>
          <p:cNvSpPr>
            <a:spLocks noGrp="1"/>
          </p:cNvSpPr>
          <p:nvPr>
            <p:ph type="ftr" sz="quarter" idx="10"/>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4052501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a:t>
            </a:r>
            <a:r>
              <a:rPr lang="en-US" baseline="0" dirty="0" smtClean="0"/>
              <a:t> and facilities</a:t>
            </a:r>
            <a:endParaRPr lang="en-US" dirty="0" smtClean="0"/>
          </a:p>
          <a:p>
            <a:r>
              <a:rPr lang="en-US" dirty="0" smtClean="0"/>
              <a:t>Martin Westwell video as per the Standard.</a:t>
            </a:r>
            <a:r>
              <a:rPr lang="en-US" baseline="0" dirty="0" smtClean="0"/>
              <a:t> Jan/Feb 2020</a:t>
            </a:r>
          </a:p>
          <a:p>
            <a:r>
              <a:rPr lang="en-US" baseline="0" dirty="0" smtClean="0"/>
              <a:t>Acknowledgement to country</a:t>
            </a:r>
            <a:endParaRPr lang="en-AU" dirty="0"/>
          </a:p>
        </p:txBody>
      </p:sp>
      <p:sp>
        <p:nvSpPr>
          <p:cNvPr id="4" name="Slide Number Placeholder 3"/>
          <p:cNvSpPr>
            <a:spLocks noGrp="1"/>
          </p:cNvSpPr>
          <p:nvPr>
            <p:ph type="sldNum" sz="quarter" idx="10"/>
          </p:nvPr>
        </p:nvSpPr>
        <p:spPr/>
        <p:txBody>
          <a:bodyPr/>
          <a:lstStyle/>
          <a:p>
            <a:fld id="{7601906A-3998-4688-95F3-B397A4A106C9}" type="slidenum">
              <a:rPr lang="en-AU" smtClean="0"/>
              <a:t>3</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3437346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 saw the second successful year of e-exams.</a:t>
            </a:r>
          </a:p>
          <a:p>
            <a:endParaRPr lang="en-US" dirty="0"/>
          </a:p>
          <a:p>
            <a:r>
              <a:rPr lang="en-US" dirty="0"/>
              <a:t>Modern History, English Literary Studies &amp; Psychology all delivered online in SA, NT and Malaysia.</a:t>
            </a:r>
          </a:p>
          <a:p>
            <a:endParaRPr lang="en-US" dirty="0"/>
          </a:p>
          <a:p>
            <a:r>
              <a:rPr lang="en-US" dirty="0" smtClean="0"/>
              <a:t>We are continuing</a:t>
            </a:r>
            <a:r>
              <a:rPr lang="en-US" baseline="0" dirty="0" smtClean="0"/>
              <a:t> the</a:t>
            </a:r>
            <a:r>
              <a:rPr lang="en-US" dirty="0" smtClean="0"/>
              <a:t> </a:t>
            </a:r>
            <a:r>
              <a:rPr lang="en-US" dirty="0"/>
              <a:t>partnership between the SACE Board and schools in delivering exams to students, allowing them to best demonstrate their learning. </a:t>
            </a:r>
          </a:p>
          <a:p>
            <a:endParaRPr lang="en-US" dirty="0"/>
          </a:p>
          <a:p>
            <a:r>
              <a:rPr lang="en-US" dirty="0"/>
              <a:t>Schools have shown us that they are prepared, capable and engaged in the delivery of e-exams. They manage situations on exam day well and, as with traditional paper exams, assist their students when things don’t go to plan</a:t>
            </a:r>
            <a:r>
              <a:rPr lang="en-US" dirty="0" smtClean="0"/>
              <a:t>.</a:t>
            </a:r>
            <a:endParaRPr lang="en-US" dirty="0"/>
          </a:p>
        </p:txBody>
      </p:sp>
      <p:sp>
        <p:nvSpPr>
          <p:cNvPr id="4" name="Slide Number Placeholder 3"/>
          <p:cNvSpPr>
            <a:spLocks noGrp="1"/>
          </p:cNvSpPr>
          <p:nvPr>
            <p:ph type="sldNum" sz="quarter" idx="5"/>
          </p:nvPr>
        </p:nvSpPr>
        <p:spPr/>
        <p:txBody>
          <a:bodyPr/>
          <a:lstStyle/>
          <a:p>
            <a:fld id="{F5E3991A-04EC-41EC-9E05-138B73778670}" type="slidenum">
              <a:rPr lang="en-AU" smtClean="0"/>
              <a:t>30</a:t>
            </a:fld>
            <a:endParaRPr lang="en-AU"/>
          </a:p>
        </p:txBody>
      </p:sp>
      <p:sp>
        <p:nvSpPr>
          <p:cNvPr id="5" name="Footer Placeholder 4"/>
          <p:cNvSpPr>
            <a:spLocks noGrp="1"/>
          </p:cNvSpPr>
          <p:nvPr>
            <p:ph type="ftr" sz="quarter" idx="10"/>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40066747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 year we conducted change impact</a:t>
            </a:r>
            <a:r>
              <a:rPr lang="en-US" baseline="0" dirty="0"/>
              <a:t> assessments with teachers, SACE Coordinators and IT staff to help us determine which subjects would move </a:t>
            </a:r>
            <a:r>
              <a:rPr lang="en-US" baseline="0" dirty="0" smtClean="0"/>
              <a:t>to online exams </a:t>
            </a:r>
            <a:r>
              <a:rPr lang="en-US" baseline="0" dirty="0"/>
              <a:t>in 2020.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On the screen in orange are the subjects that will have their first e-exam this year.</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response to feedback from schools, we have factored in e-exam timings into the creation of this year’s exam timetable. </a:t>
            </a:r>
            <a:r>
              <a:rPr lang="en-US" baseline="0" dirty="0" smtClean="0"/>
              <a:t>There will be one </a:t>
            </a:r>
            <a:r>
              <a:rPr lang="en-US" baseline="0" dirty="0"/>
              <a:t>e-exam per day, </a:t>
            </a:r>
            <a:r>
              <a:rPr lang="en-US" baseline="0" dirty="0" smtClean="0"/>
              <a:t>a combination </a:t>
            </a:r>
            <a:r>
              <a:rPr lang="en-US" baseline="0" dirty="0"/>
              <a:t>of morning and afternoon exams. </a:t>
            </a:r>
            <a:r>
              <a:rPr lang="en-US" baseline="0" dirty="0" smtClean="0"/>
              <a:t>This support schools in preparing facilities and equipment.</a:t>
            </a:r>
            <a:endParaRPr lang="en-US" baseline="0" dirty="0"/>
          </a:p>
          <a:p>
            <a:r>
              <a:rPr lang="en-US" baseline="0" dirty="0" smtClean="0"/>
              <a:t>The </a:t>
            </a:r>
            <a:r>
              <a:rPr lang="en-US" baseline="0" dirty="0"/>
              <a:t>2020 exam timetable is now available on the SACE website. </a:t>
            </a:r>
          </a:p>
          <a:p>
            <a:endParaRPr lang="en-US" baseline="0" dirty="0"/>
          </a:p>
          <a:p>
            <a:r>
              <a:rPr lang="en-US" baseline="0" dirty="0" smtClean="0"/>
              <a:t>We will be working </a:t>
            </a:r>
            <a:r>
              <a:rPr lang="en-US" baseline="0" dirty="0"/>
              <a:t>behind the scenes with stakeholders and the community on what’s to come in 2021 and beyond.</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Also we will </a:t>
            </a:r>
            <a:r>
              <a:rPr lang="en-US" baseline="0" dirty="0"/>
              <a:t>conduct change impact assessments again in 2020 when planning </a:t>
            </a:r>
            <a:r>
              <a:rPr lang="en-US" baseline="0" dirty="0" smtClean="0"/>
              <a:t>for 2021 subjects.</a:t>
            </a:r>
            <a:endParaRPr lang="en-AU" dirty="0"/>
          </a:p>
        </p:txBody>
      </p:sp>
      <p:sp>
        <p:nvSpPr>
          <p:cNvPr id="4" name="Slide Number Placeholder 3"/>
          <p:cNvSpPr>
            <a:spLocks noGrp="1"/>
          </p:cNvSpPr>
          <p:nvPr>
            <p:ph type="sldNum" sz="quarter" idx="10"/>
          </p:nvPr>
        </p:nvSpPr>
        <p:spPr/>
        <p:txBody>
          <a:bodyPr/>
          <a:lstStyle/>
          <a:p>
            <a:fld id="{F5E3991A-04EC-41EC-9E05-138B73778670}" type="slidenum">
              <a:rPr lang="en-AU" smtClean="0"/>
              <a:t>31</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984224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provide a range of support materials to assist students in preparing for exams, including those offered electronically.</a:t>
            </a:r>
          </a:p>
          <a:p>
            <a:endParaRPr lang="en-US" dirty="0"/>
          </a:p>
          <a:p>
            <a:r>
              <a:rPr lang="en-US" dirty="0"/>
              <a:t>The software itself does not require specific training, but use of these resources helps students feel comfortable with the online delivery of their exams.</a:t>
            </a:r>
          </a:p>
          <a:p>
            <a:endParaRPr lang="en-US" dirty="0"/>
          </a:p>
          <a:p>
            <a:r>
              <a:rPr lang="en-US" dirty="0"/>
              <a:t>We suggest starting off with the non-subject specific sample exam and support materials, including a key features document and instructional videos before moving onto sample exams with subject specific content.</a:t>
            </a:r>
          </a:p>
          <a:p>
            <a:endParaRPr lang="en-US" dirty="0"/>
          </a:p>
          <a:p>
            <a:r>
              <a:rPr lang="en-US" dirty="0"/>
              <a:t>We are currently developing samples for the 6 new subjects joining the e-exams program in 2020. These will likely be based on the 2019 paper-based exams with additional features added to support the move to the online environment. SACE Coordinators and subject teachers will receive direct communications once these resources become available</a:t>
            </a:r>
            <a:r>
              <a:rPr lang="en-US" dirty="0" smtClean="0"/>
              <a:t>.</a:t>
            </a:r>
            <a:endParaRPr lang="en-AU" dirty="0"/>
          </a:p>
        </p:txBody>
      </p:sp>
      <p:sp>
        <p:nvSpPr>
          <p:cNvPr id="4" name="Slide Number Placeholder 3"/>
          <p:cNvSpPr>
            <a:spLocks noGrp="1"/>
          </p:cNvSpPr>
          <p:nvPr>
            <p:ph type="sldNum" sz="quarter" idx="5"/>
          </p:nvPr>
        </p:nvSpPr>
        <p:spPr/>
        <p:txBody>
          <a:bodyPr/>
          <a:lstStyle/>
          <a:p>
            <a:fld id="{F5E3991A-04EC-41EC-9E05-138B73778670}" type="slidenum">
              <a:rPr lang="en-AU" smtClean="0"/>
              <a:t>32</a:t>
            </a:fld>
            <a:endParaRPr lang="en-AU"/>
          </a:p>
        </p:txBody>
      </p:sp>
      <p:sp>
        <p:nvSpPr>
          <p:cNvPr id="5" name="Footer Placeholder 4"/>
          <p:cNvSpPr>
            <a:spLocks noGrp="1"/>
          </p:cNvSpPr>
          <p:nvPr>
            <p:ph type="ftr" sz="quarter" idx="10"/>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26055835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2020, we’ll be working with </a:t>
            </a:r>
            <a:r>
              <a:rPr lang="en-US" dirty="0" smtClean="0"/>
              <a:t>schools </a:t>
            </a:r>
            <a:r>
              <a:rPr lang="en-US" dirty="0"/>
              <a:t>to support their preparations for electronic exams.</a:t>
            </a:r>
          </a:p>
          <a:p>
            <a:endParaRPr lang="en-US" dirty="0"/>
          </a:p>
          <a:p>
            <a:r>
              <a:rPr lang="en-US" dirty="0"/>
              <a:t>Support in 2020 will reflect the level of experience and expertise of schools</a:t>
            </a:r>
          </a:p>
          <a:p>
            <a:endParaRPr lang="en-US" dirty="0"/>
          </a:p>
          <a:p>
            <a:r>
              <a:rPr lang="en-US" dirty="0"/>
              <a:t>Introducing a readiness toolkit.</a:t>
            </a:r>
          </a:p>
          <a:p>
            <a:r>
              <a:rPr lang="en-US" dirty="0"/>
              <a:t>Will include access to</a:t>
            </a:r>
          </a:p>
          <a:p>
            <a:pPr marL="171450" indent="-171450">
              <a:buFontTx/>
              <a:buChar char="-"/>
            </a:pPr>
            <a:r>
              <a:rPr lang="en-US" dirty="0"/>
              <a:t>technical readiness activities</a:t>
            </a:r>
          </a:p>
          <a:p>
            <a:pPr marL="171450" indent="-171450">
              <a:buFontTx/>
              <a:buChar char="-"/>
            </a:pPr>
            <a:r>
              <a:rPr lang="en-US" dirty="0"/>
              <a:t>Training</a:t>
            </a:r>
          </a:p>
          <a:p>
            <a:pPr marL="171450" indent="-171450">
              <a:buFontTx/>
              <a:buChar char="-"/>
            </a:pPr>
            <a:r>
              <a:rPr lang="en-US" dirty="0"/>
              <a:t>Support materials</a:t>
            </a:r>
          </a:p>
          <a:p>
            <a:pPr marL="171450" indent="-171450">
              <a:buFontTx/>
              <a:buChar char="-"/>
            </a:pPr>
            <a:endParaRPr lang="en-US" dirty="0"/>
          </a:p>
          <a:p>
            <a:pPr marL="0" indent="0">
              <a:buFontTx/>
              <a:buNone/>
            </a:pPr>
            <a:r>
              <a:rPr lang="en-US" dirty="0" smtClean="0"/>
              <a:t>This will </a:t>
            </a:r>
            <a:r>
              <a:rPr lang="en-US" dirty="0"/>
              <a:t>allow schools to access readiness activities in alignment with their other technical and training </a:t>
            </a:r>
            <a:r>
              <a:rPr lang="en-US" dirty="0" smtClean="0"/>
              <a:t>activities.</a:t>
            </a:r>
          </a:p>
          <a:p>
            <a:pPr marL="0" indent="0">
              <a:buFontTx/>
              <a:buNone/>
            </a:pPr>
            <a:endParaRPr lang="en-US" dirty="0" smtClean="0"/>
          </a:p>
          <a:p>
            <a:pPr marL="0" indent="0">
              <a:buFontTx/>
              <a:buNone/>
            </a:pPr>
            <a:r>
              <a:rPr lang="en-US" dirty="0" smtClean="0"/>
              <a:t>We’ll </a:t>
            </a:r>
            <a:r>
              <a:rPr lang="en-US" dirty="0"/>
              <a:t>be testing this new way of presenting readiness activities will schools later this term before we roll it out in Term 2. In the meantime, these resources are still available via the electronic examinations section of the SACE </a:t>
            </a:r>
            <a:r>
              <a:rPr lang="en-US" dirty="0" smtClean="0"/>
              <a:t>website.</a:t>
            </a:r>
            <a:endParaRPr lang="en-US" dirty="0"/>
          </a:p>
          <a:p>
            <a:pPr marL="0" indent="0">
              <a:buFontTx/>
              <a:buNone/>
            </a:pPr>
            <a:endParaRPr lang="en-US" dirty="0"/>
          </a:p>
          <a:p>
            <a:pPr marL="0" indent="0">
              <a:buFontTx/>
              <a:buNone/>
            </a:pPr>
            <a:r>
              <a:rPr lang="en-US" dirty="0"/>
              <a:t>Teachers and students will access the resources they need via the subject </a:t>
            </a:r>
            <a:r>
              <a:rPr lang="en-US" dirty="0" err="1"/>
              <a:t>minisites</a:t>
            </a:r>
            <a:r>
              <a:rPr lang="en-US" dirty="0" smtClean="0"/>
              <a:t>.</a:t>
            </a:r>
            <a:endParaRPr lang="en-AU" dirty="0"/>
          </a:p>
        </p:txBody>
      </p:sp>
      <p:sp>
        <p:nvSpPr>
          <p:cNvPr id="4" name="Slide Number Placeholder 3"/>
          <p:cNvSpPr>
            <a:spLocks noGrp="1"/>
          </p:cNvSpPr>
          <p:nvPr>
            <p:ph type="sldNum" sz="quarter" idx="5"/>
          </p:nvPr>
        </p:nvSpPr>
        <p:spPr/>
        <p:txBody>
          <a:bodyPr/>
          <a:lstStyle/>
          <a:p>
            <a:fld id="{F5E3991A-04EC-41EC-9E05-138B73778670}" type="slidenum">
              <a:rPr lang="en-AU" smtClean="0"/>
              <a:t>33</a:t>
            </a:fld>
            <a:endParaRPr lang="en-AU"/>
          </a:p>
        </p:txBody>
      </p:sp>
      <p:sp>
        <p:nvSpPr>
          <p:cNvPr id="5" name="Footer Placeholder 4"/>
          <p:cNvSpPr>
            <a:spLocks noGrp="1"/>
          </p:cNvSpPr>
          <p:nvPr>
            <p:ph type="ftr" sz="quarter" idx="10"/>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1331988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smtClean="0"/>
              <a:t>The last </a:t>
            </a:r>
            <a:r>
              <a:rPr lang="en-US" sz="1200" dirty="0"/>
              <a:t>two years schools have told us how much they’ve valued the opportunity to test their school readiness. </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In 2020, schools will have access to a new-look </a:t>
            </a:r>
            <a:r>
              <a:rPr lang="en-US" sz="1200" dirty="0" smtClean="0"/>
              <a:t>‘practice window’</a:t>
            </a:r>
            <a:endParaRPr lang="en-US" sz="1200" dirty="0"/>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1200" dirty="0" smtClean="0"/>
              <a:t>Available for use during</a:t>
            </a:r>
            <a:r>
              <a:rPr lang="en-US" sz="1200" baseline="0" dirty="0" smtClean="0"/>
              <a:t> the majority of </a:t>
            </a:r>
            <a:r>
              <a:rPr lang="en-US" sz="1200" dirty="0" smtClean="0"/>
              <a:t>Term 3 (increasing the time to undertake testing of school readiness)</a:t>
            </a:r>
            <a:endParaRPr lang="en-US" sz="1200" dirty="0"/>
          </a:p>
          <a:p>
            <a:pPr marL="342900" indent="-342900">
              <a:buFont typeface="Arial" panose="020B0604020202020204" pitchFamily="34" charset="0"/>
              <a:buChar char="•"/>
            </a:pPr>
            <a:r>
              <a:rPr lang="en-US" sz="1200" dirty="0" smtClean="0"/>
              <a:t>Is</a:t>
            </a:r>
            <a:r>
              <a:rPr lang="en-US" sz="1200" baseline="0" dirty="0" smtClean="0"/>
              <a:t> d</a:t>
            </a:r>
            <a:r>
              <a:rPr lang="en-US" sz="1200" dirty="0" smtClean="0"/>
              <a:t>esigned </a:t>
            </a:r>
            <a:r>
              <a:rPr lang="en-US" sz="1200" dirty="0"/>
              <a:t>to test school readiness</a:t>
            </a:r>
          </a:p>
          <a:p>
            <a:pPr marL="800100" lvl="1" indent="-342900">
              <a:buFont typeface="Arial" panose="020B0604020202020204" pitchFamily="34" charset="0"/>
              <a:buChar char="•"/>
            </a:pPr>
            <a:r>
              <a:rPr lang="en-US" sz="1200" dirty="0"/>
              <a:t>Technical – load and performance, SACE Exam Browser installation</a:t>
            </a:r>
          </a:p>
          <a:p>
            <a:pPr marL="800100" lvl="1" indent="-342900">
              <a:buFont typeface="Arial" panose="020B0604020202020204" pitchFamily="34" charset="0"/>
              <a:buChar char="•"/>
            </a:pPr>
            <a:r>
              <a:rPr lang="en-US" sz="1200" dirty="0"/>
              <a:t>Operational – training, </a:t>
            </a:r>
          </a:p>
          <a:p>
            <a:pPr marL="342900" indent="-342900">
              <a:buFont typeface="Arial" panose="020B0604020202020204" pitchFamily="34" charset="0"/>
              <a:buChar char="•"/>
            </a:pPr>
            <a:r>
              <a:rPr lang="en-US" sz="1200" dirty="0" smtClean="0"/>
              <a:t>Has been designed </a:t>
            </a:r>
            <a:r>
              <a:rPr lang="en-US" sz="1200" dirty="0"/>
              <a:t>to fit within a single lesson (40-50 minutes)</a:t>
            </a:r>
          </a:p>
          <a:p>
            <a:pPr marL="800100" lvl="1" indent="-342900">
              <a:buFont typeface="Arial" panose="020B0604020202020204" pitchFamily="34" charset="0"/>
              <a:buChar char="•"/>
            </a:pPr>
            <a:r>
              <a:rPr lang="en-US" sz="1200" dirty="0"/>
              <a:t>In response to how schools</a:t>
            </a:r>
            <a:r>
              <a:rPr lang="en-US" sz="1200" baseline="0" dirty="0"/>
              <a:t> told us they used the practice window in 2019</a:t>
            </a:r>
            <a:endParaRPr lang="en-US" sz="1200" dirty="0"/>
          </a:p>
          <a:p>
            <a:pPr marL="342900" indent="-342900">
              <a:buFont typeface="Arial" panose="020B0604020202020204" pitchFamily="34" charset="0"/>
              <a:buChar char="•"/>
            </a:pPr>
            <a:r>
              <a:rPr lang="en-US" sz="1200" dirty="0" smtClean="0"/>
              <a:t>Will be non </a:t>
            </a:r>
            <a:r>
              <a:rPr lang="en-US" sz="1200" dirty="0"/>
              <a:t>subject specific </a:t>
            </a:r>
          </a:p>
          <a:p>
            <a:pPr marL="800100" lvl="1" indent="-342900">
              <a:buFont typeface="Arial" panose="020B0604020202020204" pitchFamily="34" charset="0"/>
              <a:buChar char="•"/>
            </a:pPr>
            <a:r>
              <a:rPr lang="en-US" sz="1200" dirty="0"/>
              <a:t>In keeping with the purpose of the practice window</a:t>
            </a:r>
          </a:p>
          <a:p>
            <a:pPr marL="800100" lvl="1" indent="-342900">
              <a:buFont typeface="Arial" panose="020B0604020202020204" pitchFamily="34" charset="0"/>
              <a:buChar char="•"/>
            </a:pPr>
            <a:r>
              <a:rPr lang="en-US" sz="1200" dirty="0"/>
              <a:t>We will continue to provide opportunities to prepare students in their subject </a:t>
            </a:r>
            <a:r>
              <a:rPr lang="en-US" sz="1200" dirty="0" smtClean="0"/>
              <a:t>context</a:t>
            </a:r>
            <a:endParaRPr lang="en-US" sz="1200" dirty="0"/>
          </a:p>
        </p:txBody>
      </p:sp>
      <p:sp>
        <p:nvSpPr>
          <p:cNvPr id="4" name="Slide Number Placeholder 3"/>
          <p:cNvSpPr>
            <a:spLocks noGrp="1"/>
          </p:cNvSpPr>
          <p:nvPr>
            <p:ph type="sldNum" sz="quarter" idx="10"/>
          </p:nvPr>
        </p:nvSpPr>
        <p:spPr/>
        <p:txBody>
          <a:bodyPr/>
          <a:lstStyle/>
          <a:p>
            <a:fld id="{F5E3991A-04EC-41EC-9E05-138B73778670}" type="slidenum">
              <a:rPr lang="en-AU" smtClean="0"/>
              <a:t>34</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12848076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indicated last year, the direction of travel for electronic exams is to move away from the provision of paper materials.</a:t>
            </a:r>
          </a:p>
          <a:p>
            <a:endParaRPr lang="en-US" dirty="0"/>
          </a:p>
          <a:p>
            <a:r>
              <a:rPr lang="en-US" dirty="0"/>
              <a:t>As we move towards new ways of assessing student learning, including the provision of audio and video sources, providing a paper alternative will prove challenging.</a:t>
            </a:r>
          </a:p>
          <a:p>
            <a:endParaRPr lang="en-US" dirty="0"/>
          </a:p>
          <a:p>
            <a:r>
              <a:rPr lang="en-US" dirty="0"/>
              <a:t>We’re working through the impacts on all stakeholders and will communicate what materials, if any, will be provided to support e-exams in 2020.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the mode of delivery may be different to a traditional paper exams, the policies and procedures in place to support students, including those for special provisions and misadventure, are the same for e-exams</a:t>
            </a:r>
            <a:r>
              <a:rPr lang="en-US" dirty="0" smtClean="0"/>
              <a:t>.</a:t>
            </a:r>
            <a:endParaRPr lang="en-AU" dirty="0"/>
          </a:p>
        </p:txBody>
      </p:sp>
      <p:sp>
        <p:nvSpPr>
          <p:cNvPr id="4" name="Slide Number Placeholder 3"/>
          <p:cNvSpPr>
            <a:spLocks noGrp="1"/>
          </p:cNvSpPr>
          <p:nvPr>
            <p:ph type="sldNum" sz="quarter" idx="5"/>
          </p:nvPr>
        </p:nvSpPr>
        <p:spPr/>
        <p:txBody>
          <a:bodyPr/>
          <a:lstStyle/>
          <a:p>
            <a:fld id="{F5E3991A-04EC-41EC-9E05-138B73778670}" type="slidenum">
              <a:rPr lang="en-AU" smtClean="0"/>
              <a:t>35</a:t>
            </a:fld>
            <a:endParaRPr lang="en-AU"/>
          </a:p>
        </p:txBody>
      </p:sp>
      <p:sp>
        <p:nvSpPr>
          <p:cNvPr id="5" name="Footer Placeholder 4"/>
          <p:cNvSpPr>
            <a:spLocks noGrp="1"/>
          </p:cNvSpPr>
          <p:nvPr>
            <p:ph type="ftr" sz="quarter" idx="10"/>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12875839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601906A-3998-4688-95F3-B397A4A106C9}" type="slidenum">
              <a:rPr lang="en-AU" smtClean="0"/>
              <a:t>36</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18061636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draft and renewal of subjects may take more or less time depending on the complexity of the changes and factors like the size of the subject, type of assessment and prescribed content.</a:t>
            </a:r>
          </a:p>
          <a:p>
            <a:endParaRPr lang="en-US" dirty="0"/>
          </a:p>
          <a:p>
            <a:r>
              <a:rPr lang="en-US" dirty="0" smtClean="0"/>
              <a:t>It is anticipated that Australian and International Politics (with a new name), Legal studies and Psychology will be accredited in May or June this year and implementation workshops will be conducted in terms 3 and/or 4 of this year.</a:t>
            </a:r>
          </a:p>
          <a:p>
            <a:endParaRPr lang="en-US" dirty="0"/>
          </a:p>
          <a:p>
            <a:r>
              <a:rPr lang="en-US" dirty="0" smtClean="0"/>
              <a:t>The languages subjects are still under development and the timeline at this stage is uncertain but the very earliest would be Year 11 in 2022. If people have questions they can be directed to Meridie or Danielle.</a:t>
            </a:r>
          </a:p>
          <a:p>
            <a:endParaRPr lang="en-US" dirty="0"/>
          </a:p>
          <a:p>
            <a:r>
              <a:rPr lang="en-US" dirty="0" smtClean="0"/>
              <a:t>The Research Project and PLP are being renewed in response to the SACE review. It is intended that they will be taught in 2022 and there will be lots of communication with schools and leaders throughout the renewal process over the next 12 to 18 months with implementation in late 2021.</a:t>
            </a:r>
          </a:p>
          <a:p>
            <a:endParaRPr lang="en-US" dirty="0"/>
          </a:p>
          <a:p>
            <a:r>
              <a:rPr lang="en-US" dirty="0" smtClean="0"/>
              <a:t>Other proposed/possible changes include</a:t>
            </a:r>
          </a:p>
          <a:p>
            <a:r>
              <a:rPr lang="en-US" dirty="0" smtClean="0"/>
              <a:t>Women’s studies being rewritten with a Gender Studies focus</a:t>
            </a:r>
          </a:p>
          <a:p>
            <a:r>
              <a:rPr lang="en-US" dirty="0" smtClean="0"/>
              <a:t>Community Studies being rewritten to incorporate an A+ to E- grading rather than the A-E as in the current course</a:t>
            </a:r>
          </a:p>
          <a:p>
            <a:r>
              <a:rPr lang="en-US" dirty="0" smtClean="0"/>
              <a:t>Workplace Practices with various courses that are  Industry specific </a:t>
            </a:r>
          </a:p>
          <a:p>
            <a:endParaRPr lang="en-US" dirty="0"/>
          </a:p>
          <a:p>
            <a:r>
              <a:rPr lang="en-US" dirty="0" smtClean="0"/>
              <a:t>Note: these changes are all proposed and consultation with stakeholders – especially teachers is vital to the success.</a:t>
            </a:r>
            <a:endParaRPr lang="en-AU" dirty="0"/>
          </a:p>
        </p:txBody>
      </p:sp>
      <p:sp>
        <p:nvSpPr>
          <p:cNvPr id="4" name="Slide Number Placeholder 3"/>
          <p:cNvSpPr>
            <a:spLocks noGrp="1"/>
          </p:cNvSpPr>
          <p:nvPr>
            <p:ph type="sldNum" sz="quarter" idx="10"/>
          </p:nvPr>
        </p:nvSpPr>
        <p:spPr/>
        <p:txBody>
          <a:bodyPr/>
          <a:lstStyle/>
          <a:p>
            <a:fld id="{7601906A-3998-4688-95F3-B397A4A106C9}" type="slidenum">
              <a:rPr lang="en-AU" smtClean="0"/>
              <a:t>37</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1201059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Subject renewal- consultation with all stakeholders then accredited by. the SACE Board.</a:t>
            </a:r>
          </a:p>
          <a:p>
            <a:pPr marL="228600" indent="-228600">
              <a:buAutoNum type="arabicPeriod"/>
            </a:pPr>
            <a:r>
              <a:rPr lang="en-US" dirty="0" smtClean="0"/>
              <a:t>PLATO</a:t>
            </a:r>
            <a:r>
              <a:rPr lang="en-US" baseline="0" dirty="0" smtClean="0"/>
              <a:t> course – released as the first stage of implementation.</a:t>
            </a:r>
          </a:p>
          <a:p>
            <a:pPr marL="228600" indent="-228600">
              <a:buAutoNum type="arabicPeriod"/>
            </a:pPr>
            <a:r>
              <a:rPr lang="en-US" baseline="0" dirty="0" smtClean="0"/>
              <a:t>Workshops – a range of workshops will be offered.</a:t>
            </a:r>
          </a:p>
          <a:p>
            <a:pPr marL="228600" indent="-228600">
              <a:buAutoNum type="arabicPeriod"/>
            </a:pPr>
            <a:r>
              <a:rPr lang="en-US" baseline="0" dirty="0" smtClean="0"/>
              <a:t>PLATO social- opportunity for teachers in a closed forum to discuss and share resources</a:t>
            </a:r>
          </a:p>
          <a:p>
            <a:pPr marL="228600" indent="-228600">
              <a:buAutoNum type="arabicPeriod"/>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Implementation activities for the following subjects will be advertised on the website as they become available. </a:t>
            </a:r>
            <a:endParaRPr lang="en-AU" dirty="0"/>
          </a:p>
        </p:txBody>
      </p:sp>
      <p:sp>
        <p:nvSpPr>
          <p:cNvPr id="4" name="Slide Number Placeholder 3"/>
          <p:cNvSpPr>
            <a:spLocks noGrp="1"/>
          </p:cNvSpPr>
          <p:nvPr>
            <p:ph type="sldNum" sz="quarter" idx="10"/>
          </p:nvPr>
        </p:nvSpPr>
        <p:spPr/>
        <p:txBody>
          <a:bodyPr/>
          <a:lstStyle/>
          <a:p>
            <a:fld id="{7601906A-3998-4688-95F3-B397A4A106C9}" type="slidenum">
              <a:rPr lang="en-AU" smtClean="0"/>
              <a:t>38</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8006351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 SACE uses assessment panels to carry out moderation and marking activities needed to quality assure student results, e.g. Markers in exams and investigations, moderators in all subjects (paper, online central and online dispersed)</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There will be a movement to more online dispersed moderation over the next few years – think about how this could change the impact on your school.</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We are collecting feedback to consider improvements to how we recruit markers and moderators, and how we form and appoint markers and moderators to panels.</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We are using seeking your input and ideas to develop our areas for improvement</a:t>
            </a:r>
            <a:r>
              <a:rPr lang="en-AU" sz="1200" kern="1200" dirty="0" smtClean="0">
                <a:solidFill>
                  <a:schemeClr val="tx1"/>
                </a:solidFill>
                <a:effectLst/>
                <a:latin typeface="+mn-lt"/>
                <a:ea typeface="+mn-ea"/>
                <a:cs typeface="+mn-cs"/>
              </a:rPr>
              <a:t>.</a:t>
            </a:r>
          </a:p>
          <a:p>
            <a:r>
              <a:rPr lang="en-AU" sz="1200" kern="1200" dirty="0" smtClean="0">
                <a:solidFill>
                  <a:schemeClr val="tx1"/>
                </a:solidFill>
                <a:effectLst/>
                <a:latin typeface="+mn-lt"/>
                <a:ea typeface="+mn-ea"/>
                <a:cs typeface="+mn-cs"/>
              </a:rPr>
              <a:t>There are 3 types of panellist we want to consider.</a:t>
            </a:r>
          </a:p>
          <a:p>
            <a:r>
              <a:rPr lang="en-AU" sz="1200" kern="1200" dirty="0" smtClean="0">
                <a:solidFill>
                  <a:schemeClr val="tx1"/>
                </a:solidFill>
                <a:effectLst/>
                <a:latin typeface="+mn-lt"/>
                <a:ea typeface="+mn-ea"/>
                <a:cs typeface="+mn-cs"/>
              </a:rPr>
              <a:t>Potential panellist – those teachers who could be on a panel, but have not expressed interest for some reason, or don’t know how to.</a:t>
            </a:r>
          </a:p>
          <a:p>
            <a:r>
              <a:rPr lang="en-AU" sz="1200" kern="1200" dirty="0" smtClean="0">
                <a:solidFill>
                  <a:schemeClr val="tx1"/>
                </a:solidFill>
                <a:effectLst/>
                <a:latin typeface="+mn-lt"/>
                <a:ea typeface="+mn-ea"/>
                <a:cs typeface="+mn-cs"/>
              </a:rPr>
              <a:t>Prospective Panellist – those teachers who have submitted an expression of interest and therefore are in the pool for selection for a panel</a:t>
            </a:r>
          </a:p>
          <a:p>
            <a:r>
              <a:rPr lang="en-AU" sz="1200" kern="1200" dirty="0" smtClean="0">
                <a:solidFill>
                  <a:schemeClr val="tx1"/>
                </a:solidFill>
                <a:effectLst/>
                <a:latin typeface="+mn-lt"/>
                <a:ea typeface="+mn-ea"/>
                <a:cs typeface="+mn-cs"/>
              </a:rPr>
              <a:t>Assessment Panellist – those who have been appointed to a panel</a:t>
            </a:r>
          </a:p>
          <a:p>
            <a:endParaRPr lang="en-AU" dirty="0"/>
          </a:p>
        </p:txBody>
      </p:sp>
      <p:sp>
        <p:nvSpPr>
          <p:cNvPr id="4" name="Slide Number Placeholder 3"/>
          <p:cNvSpPr>
            <a:spLocks noGrp="1"/>
          </p:cNvSpPr>
          <p:nvPr>
            <p:ph type="sldNum" sz="quarter" idx="10"/>
          </p:nvPr>
        </p:nvSpPr>
        <p:spPr/>
        <p:txBody>
          <a:bodyPr/>
          <a:lstStyle/>
          <a:p>
            <a:fld id="{5F48154D-3317-4578-9D3A-E307CC846E27}" type="slidenum">
              <a:rPr lang="en-AU" smtClean="0"/>
              <a:t>39</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1237852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latin typeface="Arial" panose="020B0604020202020204" pitchFamily="34" charset="0"/>
                <a:cs typeface="Arial" panose="020B0604020202020204" pitchFamily="34" charset="0"/>
              </a:rPr>
              <a:t>It</a:t>
            </a:r>
            <a:r>
              <a:rPr lang="en-US" sz="1000" baseline="0" dirty="0" smtClean="0">
                <a:latin typeface="Arial" panose="020B0604020202020204" pitchFamily="34" charset="0"/>
                <a:cs typeface="Arial" panose="020B0604020202020204" pitchFamily="34" charset="0"/>
              </a:rPr>
              <a:t> has been amazing to look back at the achievements of the last 5 years and how, with your support and partnership, we have been able to achieve the goals from our current Strategic Plan (discuss some briefly). </a:t>
            </a:r>
            <a:r>
              <a:rPr lang="en-US" sz="1000" dirty="0" smtClean="0">
                <a:latin typeface="Arial" panose="020B0604020202020204" pitchFamily="34" charset="0"/>
                <a:cs typeface="Arial" panose="020B0604020202020204" pitchFamily="34" charset="0"/>
              </a:rPr>
              <a:t>Schools have helped us get here; you are champions of our success and our</a:t>
            </a:r>
            <a:r>
              <a:rPr lang="en-US" sz="1000" baseline="0" dirty="0" smtClean="0">
                <a:latin typeface="Arial" panose="020B0604020202020204" pitchFamily="34" charset="0"/>
                <a:cs typeface="Arial" panose="020B0604020202020204" pitchFamily="34" charset="0"/>
              </a:rPr>
              <a:t> story, but a long way to go…</a:t>
            </a:r>
          </a:p>
          <a:p>
            <a:endParaRPr lang="en-US" sz="1000" baseline="0" dirty="0" smtClean="0">
              <a:latin typeface="Arial" panose="020B0604020202020204" pitchFamily="34" charset="0"/>
              <a:cs typeface="Arial" panose="020B0604020202020204" pitchFamily="34" charset="0"/>
            </a:endParaRPr>
          </a:p>
          <a:p>
            <a:r>
              <a:rPr lang="en-US" sz="1000" b="0" i="0" kern="1200" dirty="0" smtClean="0">
                <a:solidFill>
                  <a:schemeClr val="tx1"/>
                </a:solidFill>
                <a:effectLst/>
                <a:latin typeface="Arial" panose="020B0604020202020204" pitchFamily="34" charset="0"/>
                <a:ea typeface="+mn-ea"/>
                <a:cs typeface="Arial" panose="020B0604020202020204" pitchFamily="34" charset="0"/>
              </a:rPr>
              <a:t>It’s exciting to reflect</a:t>
            </a:r>
            <a:r>
              <a:rPr lang="en-US" sz="1000" b="0" i="0" kern="1200" baseline="0" dirty="0" smtClean="0">
                <a:solidFill>
                  <a:schemeClr val="tx1"/>
                </a:solidFill>
                <a:effectLst/>
                <a:latin typeface="Arial" panose="020B0604020202020204" pitchFamily="34" charset="0"/>
                <a:ea typeface="+mn-ea"/>
                <a:cs typeface="Arial" panose="020B0604020202020204" pitchFamily="34" charset="0"/>
              </a:rPr>
              <a:t> on the past 10 years and especially the achievements of the current Strategic Plan; and </a:t>
            </a:r>
            <a:r>
              <a:rPr lang="en-US" sz="1000" b="0" i="0" kern="1200" dirty="0" smtClean="0">
                <a:solidFill>
                  <a:schemeClr val="tx1"/>
                </a:solidFill>
                <a:effectLst/>
                <a:latin typeface="Arial" panose="020B0604020202020204" pitchFamily="34" charset="0"/>
                <a:ea typeface="+mn-ea"/>
                <a:cs typeface="Arial" panose="020B0604020202020204" pitchFamily="34" charset="0"/>
              </a:rPr>
              <a:t>reflect on a change that's happened over the last decade</a:t>
            </a:r>
            <a:r>
              <a:rPr lang="en-US" sz="1000" b="0" i="0" kern="1200" baseline="0" dirty="0" smtClean="0">
                <a:solidFill>
                  <a:schemeClr val="tx1"/>
                </a:solidFill>
                <a:effectLst/>
                <a:latin typeface="Arial" panose="020B0604020202020204" pitchFamily="34" charset="0"/>
                <a:ea typeface="+mn-ea"/>
                <a:cs typeface="Arial" panose="020B0604020202020204" pitchFamily="34" charset="0"/>
              </a:rPr>
              <a:t> for our young people.</a:t>
            </a:r>
          </a:p>
          <a:p>
            <a:endParaRPr lang="en-US" sz="1000" b="0" i="0" kern="1200" baseline="0" dirty="0" smtClean="0">
              <a:solidFill>
                <a:schemeClr val="tx1"/>
              </a:solidFill>
              <a:effectLst/>
              <a:latin typeface="Arial" panose="020B0604020202020204" pitchFamily="34" charset="0"/>
              <a:ea typeface="+mn-ea"/>
              <a:cs typeface="Arial" panose="020B0604020202020204" pitchFamily="34" charset="0"/>
            </a:endParaRPr>
          </a:p>
          <a:p>
            <a:r>
              <a:rPr lang="en-US" sz="1000" b="0" i="0" kern="1200" dirty="0" smtClean="0">
                <a:solidFill>
                  <a:schemeClr val="tx1"/>
                </a:solidFill>
                <a:effectLst/>
                <a:latin typeface="Arial" panose="020B0604020202020204" pitchFamily="34" charset="0"/>
                <a:ea typeface="+mn-ea"/>
                <a:cs typeface="Arial" panose="020B0604020202020204" pitchFamily="34" charset="0"/>
              </a:rPr>
              <a:t>We know young people are going to need deep knowledge, they're going need that</a:t>
            </a:r>
            <a:r>
              <a:rPr lang="en-US" sz="1000" b="0" i="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i="0" kern="1200" dirty="0" smtClean="0">
                <a:solidFill>
                  <a:schemeClr val="tx1"/>
                </a:solidFill>
                <a:effectLst/>
                <a:latin typeface="Arial" panose="020B0604020202020204" pitchFamily="34" charset="0"/>
                <a:ea typeface="+mn-ea"/>
                <a:cs typeface="Arial" panose="020B0604020202020204" pitchFamily="34" charset="0"/>
              </a:rPr>
              <a:t>skillful action but of course that's not enough, but</a:t>
            </a:r>
            <a:r>
              <a:rPr lang="en-US" sz="1000" b="0" i="0" kern="1200" baseline="0" dirty="0" smtClean="0">
                <a:solidFill>
                  <a:schemeClr val="tx1"/>
                </a:solidFill>
                <a:effectLst/>
                <a:latin typeface="Arial" panose="020B0604020202020204" pitchFamily="34" charset="0"/>
                <a:ea typeface="+mn-ea"/>
                <a:cs typeface="Arial" panose="020B0604020202020204" pitchFamily="34" charset="0"/>
              </a:rPr>
              <a:t> the world is going to be </a:t>
            </a:r>
            <a:r>
              <a:rPr lang="en-US" sz="1000" b="0" i="0" kern="1200" dirty="0" smtClean="0">
                <a:solidFill>
                  <a:schemeClr val="tx1"/>
                </a:solidFill>
                <a:effectLst/>
                <a:latin typeface="Arial" panose="020B0604020202020204" pitchFamily="34" charset="0"/>
                <a:ea typeface="+mn-ea"/>
                <a:cs typeface="Arial" panose="020B0604020202020204" pitchFamily="34" charset="0"/>
              </a:rPr>
              <a:t>demanding much more than that, that students use their knowledge and skills and</a:t>
            </a:r>
            <a:r>
              <a:rPr lang="en-US" sz="1000" b="0" i="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i="0" kern="1200" dirty="0" smtClean="0">
                <a:solidFill>
                  <a:schemeClr val="tx1"/>
                </a:solidFill>
                <a:effectLst/>
                <a:latin typeface="Arial" panose="020B0604020202020204" pitchFamily="34" charset="0"/>
                <a:ea typeface="+mn-ea"/>
                <a:cs typeface="Arial" panose="020B0604020202020204" pitchFamily="34" charset="0"/>
              </a:rPr>
              <a:t>collaborate, listen and respond appropriately to other people. That they can use that critical and creative thinking; all of those</a:t>
            </a:r>
            <a:r>
              <a:rPr lang="en-US" sz="1000" b="0" i="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i="0" kern="1200" dirty="0" smtClean="0">
                <a:solidFill>
                  <a:schemeClr val="tx1"/>
                </a:solidFill>
                <a:effectLst/>
                <a:latin typeface="Arial" panose="020B0604020202020204" pitchFamily="34" charset="0"/>
                <a:ea typeface="+mn-ea"/>
                <a:cs typeface="Arial" panose="020B0604020202020204" pitchFamily="34" charset="0"/>
              </a:rPr>
              <a:t>capabilities that we've been talking about.</a:t>
            </a:r>
          </a:p>
          <a:p>
            <a:endParaRPr lang="en-US" sz="1000" b="0" i="0" kern="1200" dirty="0" smtClean="0">
              <a:solidFill>
                <a:schemeClr val="tx1"/>
              </a:solidFill>
              <a:effectLst/>
              <a:latin typeface="Arial" panose="020B0604020202020204" pitchFamily="34" charset="0"/>
              <a:ea typeface="+mn-ea"/>
              <a:cs typeface="Arial" panose="020B0604020202020204" pitchFamily="34" charset="0"/>
            </a:endParaRPr>
          </a:p>
          <a:p>
            <a:r>
              <a:rPr lang="en-US" sz="1000" b="0" i="0" kern="1200" dirty="0" smtClean="0">
                <a:solidFill>
                  <a:schemeClr val="tx1"/>
                </a:solidFill>
                <a:effectLst/>
                <a:latin typeface="Arial" panose="020B0604020202020204" pitchFamily="34" charset="0"/>
                <a:ea typeface="+mn-ea"/>
                <a:cs typeface="Arial" panose="020B0604020202020204" pitchFamily="34" charset="0"/>
              </a:rPr>
              <a:t>We are really looking forward to working with you in this</a:t>
            </a:r>
            <a:r>
              <a:rPr lang="en-US" sz="1000" b="0" i="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i="0" kern="1200" dirty="0" smtClean="0">
                <a:solidFill>
                  <a:schemeClr val="tx1"/>
                </a:solidFill>
                <a:effectLst/>
                <a:latin typeface="Arial" panose="020B0604020202020204" pitchFamily="34" charset="0"/>
                <a:ea typeface="+mn-ea"/>
                <a:cs typeface="Arial" panose="020B0604020202020204" pitchFamily="34" charset="0"/>
              </a:rPr>
              <a:t>coming year and that work is going to be towards a new SACE certificate that's</a:t>
            </a:r>
            <a:r>
              <a:rPr lang="en-US" sz="1000" b="0" i="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i="0" kern="1200" dirty="0" smtClean="0">
                <a:solidFill>
                  <a:schemeClr val="tx1"/>
                </a:solidFill>
                <a:effectLst/>
                <a:latin typeface="Arial" panose="020B0604020202020204" pitchFamily="34" charset="0"/>
                <a:ea typeface="+mn-ea"/>
                <a:cs typeface="Arial" panose="020B0604020202020204" pitchFamily="34" charset="0"/>
              </a:rPr>
              <a:t>really reflecting the learner entitlement</a:t>
            </a:r>
            <a:r>
              <a:rPr lang="en-US" sz="1000" b="0" i="0" kern="1200" baseline="0" dirty="0" smtClean="0">
                <a:solidFill>
                  <a:schemeClr val="tx1"/>
                </a:solidFill>
                <a:effectLst/>
                <a:latin typeface="Arial" panose="020B0604020202020204" pitchFamily="34" charset="0"/>
                <a:ea typeface="+mn-ea"/>
                <a:cs typeface="Arial" panose="020B0604020202020204" pitchFamily="34" charset="0"/>
              </a:rPr>
              <a:t> work we have been doing (Open Workshop)</a:t>
            </a:r>
            <a:endParaRPr lang="en-US" sz="1200" b="0" i="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7601906A-3998-4688-95F3-B397A4A106C9}" type="slidenum">
              <a:rPr lang="en-AU" smtClean="0"/>
              <a:t>4</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28800540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Now ask SACE Coordinators to indicate whether they are a marker or moderator? Acknowledge them and ask for everyone in the room to put on their school leaders hat……not their marker or moderator hat.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When they are wearing their school leader hat now provide feedback sheet (strengths and weaknesses) re marker and moderator recruitment and panel formation. Use an R to identify recruitment points and a F to identify panel formation points,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Facilitation tips:</a:t>
            </a:r>
          </a:p>
          <a:p>
            <a:r>
              <a:rPr lang="en-US" sz="1200" kern="1200" dirty="0">
                <a:solidFill>
                  <a:schemeClr val="tx1"/>
                </a:solidFill>
                <a:effectLst/>
                <a:latin typeface="+mn-lt"/>
                <a:ea typeface="+mn-ea"/>
                <a:cs typeface="+mn-cs"/>
              </a:rPr>
              <a:t>Provide each table with the feedback sheet – 1 or 2 on each table depending on how they are seated </a:t>
            </a:r>
          </a:p>
          <a:p>
            <a:r>
              <a:rPr lang="en-US" sz="1200" kern="1200" baseline="0" dirty="0">
                <a:solidFill>
                  <a:schemeClr val="tx1"/>
                </a:solidFill>
                <a:effectLst/>
                <a:latin typeface="+mn-lt"/>
                <a:ea typeface="+mn-ea"/>
                <a:cs typeface="+mn-cs"/>
              </a:rPr>
              <a:t>Ask participants to discuss and capture all suggestions, ideas, and feedback -  refer to the guiding questions provided on the next screen</a:t>
            </a:r>
          </a:p>
          <a:p>
            <a:r>
              <a:rPr lang="en-US" sz="1200" kern="1200" baseline="0" dirty="0">
                <a:solidFill>
                  <a:schemeClr val="tx1"/>
                </a:solidFill>
                <a:effectLst/>
                <a:latin typeface="+mn-lt"/>
                <a:ea typeface="+mn-ea"/>
                <a:cs typeface="+mn-cs"/>
              </a:rPr>
              <a:t>As a facilitator avoid answering questions (simply say ‘great question…note it on the page) or justifying why something is how it is (this is especially true when receiving negative feedback about a process you may be responsible for.</a:t>
            </a:r>
          </a:p>
          <a:p>
            <a:r>
              <a:rPr lang="en-US" sz="1200" kern="1200" baseline="0" dirty="0">
                <a:solidFill>
                  <a:schemeClr val="tx1"/>
                </a:solidFill>
                <a:effectLst/>
                <a:latin typeface="+mn-lt"/>
                <a:ea typeface="+mn-ea"/>
                <a:cs typeface="+mn-cs"/>
              </a:rPr>
              <a:t>Have tables share ideas and comments if there is </a:t>
            </a:r>
            <a:r>
              <a:rPr lang="en-US" sz="1200" kern="1200" baseline="0" dirty="0" smtClean="0">
                <a:solidFill>
                  <a:schemeClr val="tx1"/>
                </a:solidFill>
                <a:effectLst/>
                <a:latin typeface="+mn-lt"/>
                <a:ea typeface="+mn-ea"/>
                <a:cs typeface="+mn-cs"/>
              </a:rPr>
              <a:t>time.</a:t>
            </a:r>
            <a:endParaRPr lang="en-AU" dirty="0"/>
          </a:p>
        </p:txBody>
      </p:sp>
      <p:sp>
        <p:nvSpPr>
          <p:cNvPr id="4" name="Slide Number Placeholder 3"/>
          <p:cNvSpPr>
            <a:spLocks noGrp="1"/>
          </p:cNvSpPr>
          <p:nvPr>
            <p:ph type="sldNum" sz="quarter" idx="10"/>
          </p:nvPr>
        </p:nvSpPr>
        <p:spPr/>
        <p:txBody>
          <a:bodyPr/>
          <a:lstStyle/>
          <a:p>
            <a:fld id="{5F48154D-3317-4578-9D3A-E307CC846E27}" type="slidenum">
              <a:rPr lang="en-AU" smtClean="0"/>
              <a:t>40</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21313090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Leave this screen up to provide guiding questions for Strengths and Weaknesses</a:t>
            </a:r>
          </a:p>
          <a:p>
            <a:endParaRPr lang="en-US" dirty="0"/>
          </a:p>
          <a:p>
            <a:r>
              <a:rPr lang="en-US" dirty="0"/>
              <a:t>Have tables share if there is </a:t>
            </a:r>
            <a:r>
              <a:rPr lang="en-US" dirty="0" smtClean="0"/>
              <a:t>time</a:t>
            </a:r>
          </a:p>
        </p:txBody>
      </p:sp>
      <p:sp>
        <p:nvSpPr>
          <p:cNvPr id="4" name="Slide Number Placeholder 3"/>
          <p:cNvSpPr>
            <a:spLocks noGrp="1"/>
          </p:cNvSpPr>
          <p:nvPr>
            <p:ph type="sldNum" sz="quarter" idx="5"/>
          </p:nvPr>
        </p:nvSpPr>
        <p:spPr/>
        <p:txBody>
          <a:bodyPr/>
          <a:lstStyle/>
          <a:p>
            <a:fld id="{5F48154D-3317-4578-9D3A-E307CC846E27}" type="slidenum">
              <a:rPr lang="en-AU" smtClean="0"/>
              <a:t>41</a:t>
            </a:fld>
            <a:endParaRPr lang="en-AU"/>
          </a:p>
        </p:txBody>
      </p:sp>
      <p:sp>
        <p:nvSpPr>
          <p:cNvPr id="5" name="Footer Placeholder 4"/>
          <p:cNvSpPr>
            <a:spLocks noGrp="1"/>
          </p:cNvSpPr>
          <p:nvPr>
            <p:ph type="ftr" sz="quarter" idx="10"/>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41510467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Professional development for subject teachers that have exams… a new PLATO course</a:t>
            </a:r>
          </a:p>
          <a:p>
            <a:endParaRPr lang="en-US" dirty="0" smtClean="0"/>
          </a:p>
          <a:p>
            <a:r>
              <a:rPr lang="en-US" dirty="0" smtClean="0"/>
              <a:t>To assist teachers who would like to be involved with panels around subjects that have an exam, we have created a PLATO course to Provide PD</a:t>
            </a:r>
          </a:p>
          <a:p>
            <a:endParaRPr lang="en-US" dirty="0" smtClean="0"/>
          </a:p>
          <a:p>
            <a:r>
              <a:rPr lang="en-US" dirty="0" smtClean="0"/>
              <a:t>It will</a:t>
            </a:r>
            <a:r>
              <a:rPr lang="en-US" baseline="0" dirty="0" smtClean="0"/>
              <a:t> also be expected that lead practitioners appointed to setting and vetting of papers complete this as part of their training.</a:t>
            </a:r>
            <a:endParaRPr lang="en-AU" dirty="0"/>
          </a:p>
        </p:txBody>
      </p:sp>
      <p:sp>
        <p:nvSpPr>
          <p:cNvPr id="4" name="Slide Number Placeholder 3"/>
          <p:cNvSpPr>
            <a:spLocks noGrp="1"/>
          </p:cNvSpPr>
          <p:nvPr>
            <p:ph type="sldNum" sz="quarter" idx="10"/>
          </p:nvPr>
        </p:nvSpPr>
        <p:spPr/>
        <p:txBody>
          <a:bodyPr/>
          <a:lstStyle/>
          <a:p>
            <a:fld id="{7601906A-3998-4688-95F3-B397A4A106C9}" type="slidenum">
              <a:rPr lang="en-AU" smtClean="0"/>
              <a:t>42</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28448446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dirty="0" smtClean="0">
                <a:latin typeface="+mn-lt"/>
              </a:rPr>
              <a:t>Teachers of these subjects need to be informed of requirements and processes</a:t>
            </a:r>
          </a:p>
          <a:p>
            <a:pPr marL="457200" indent="-457200">
              <a:buFont typeface="Arial" panose="020B0604020202020204" pitchFamily="34" charset="0"/>
              <a:buChar char="•"/>
            </a:pPr>
            <a:r>
              <a:rPr lang="en-US" dirty="0" smtClean="0">
                <a:latin typeface="+mn-lt"/>
              </a:rPr>
              <a:t>Ensure enrolments are in Schools Online by the due date</a:t>
            </a:r>
          </a:p>
          <a:p>
            <a:pPr marL="457200" indent="-457200">
              <a:buFont typeface="Arial" panose="020B0604020202020204" pitchFamily="34" charset="0"/>
              <a:buChar char="•"/>
            </a:pPr>
            <a:r>
              <a:rPr lang="en-US" dirty="0" smtClean="0">
                <a:latin typeface="+mn-lt"/>
              </a:rPr>
              <a:t>If enrolments are added after the due date please contact the AskSACE team as this may impact on moderation and/or review requirements communication</a:t>
            </a:r>
            <a:endParaRPr lang="en-AU" dirty="0"/>
          </a:p>
        </p:txBody>
      </p:sp>
      <p:sp>
        <p:nvSpPr>
          <p:cNvPr id="4" name="Slide Number Placeholder 3"/>
          <p:cNvSpPr>
            <a:spLocks noGrp="1"/>
          </p:cNvSpPr>
          <p:nvPr>
            <p:ph type="sldNum" sz="quarter" idx="10"/>
          </p:nvPr>
        </p:nvSpPr>
        <p:spPr/>
        <p:txBody>
          <a:bodyPr/>
          <a:lstStyle/>
          <a:p>
            <a:fld id="{7601906A-3998-4688-95F3-B397A4A106C9}" type="slidenum">
              <a:rPr lang="en-AU" smtClean="0"/>
              <a:t>43</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34225193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Clarifying courses</a:t>
            </a:r>
            <a:r>
              <a:rPr lang="en-US" baseline="0" dirty="0" smtClean="0"/>
              <a:t> are being developed for all Stage 1 compulsory subjects and schools leaders – Principals/SACE Coordinators/Curriculum leaders - are encouraged to support teachers in accessing these professional development activities prior to moderation.</a:t>
            </a:r>
          </a:p>
          <a:p>
            <a:r>
              <a:rPr lang="en-US" baseline="0" dirty="0" smtClean="0"/>
              <a:t>Also as part of your in-school clarifying procedures to ensure teachers are on standard.</a:t>
            </a:r>
          </a:p>
          <a:p>
            <a:endParaRPr lang="en-US" baseline="0" dirty="0" smtClean="0"/>
          </a:p>
          <a:p>
            <a:r>
              <a:rPr lang="en-US" b="1" baseline="0" dirty="0" smtClean="0"/>
              <a:t>The courses will be available from week 5 and notification through website announcements</a:t>
            </a:r>
          </a:p>
          <a:p>
            <a:endParaRPr lang="en-US" baseline="0" dirty="0" smtClean="0"/>
          </a:p>
          <a:p>
            <a:r>
              <a:rPr lang="en-US" b="1" baseline="0" dirty="0" smtClean="0"/>
              <a:t>NOTE:</a:t>
            </a:r>
            <a:r>
              <a:rPr lang="en-US" baseline="0" dirty="0" smtClean="0"/>
              <a:t> </a:t>
            </a:r>
            <a:r>
              <a:rPr lang="en-US" b="1" baseline="0" dirty="0" smtClean="0"/>
              <a:t>There is also a new Clarifying course for Modified Subjects.</a:t>
            </a:r>
            <a:endParaRPr lang="en-AU" b="1" dirty="0"/>
          </a:p>
        </p:txBody>
      </p:sp>
      <p:sp>
        <p:nvSpPr>
          <p:cNvPr id="4" name="Slide Number Placeholder 3"/>
          <p:cNvSpPr>
            <a:spLocks noGrp="1"/>
          </p:cNvSpPr>
          <p:nvPr>
            <p:ph type="sldNum" sz="quarter" idx="10"/>
          </p:nvPr>
        </p:nvSpPr>
        <p:spPr/>
        <p:txBody>
          <a:bodyPr/>
          <a:lstStyle/>
          <a:p>
            <a:fld id="{D7E3A12B-9A5C-4CC8-8CD0-1B04CB8D6F13}" type="slidenum">
              <a:rPr lang="en-AU" smtClean="0"/>
              <a:t>44</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29221150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kern="1200" dirty="0" smtClean="0">
                <a:solidFill>
                  <a:schemeClr val="tx1"/>
                </a:solidFill>
                <a:latin typeface="+mn-lt"/>
                <a:ea typeface="+mn-ea"/>
                <a:cs typeface="+mn-cs"/>
              </a:rPr>
              <a:t>Submission of materials</a:t>
            </a:r>
          </a:p>
          <a:p>
            <a:r>
              <a:rPr lang="en-US" dirty="0" smtClean="0"/>
              <a:t>The SACE Board is planning for electronic submission of moderation materials .</a:t>
            </a:r>
            <a:r>
              <a:rPr lang="en-US" baseline="0" dirty="0" smtClean="0"/>
              <a:t> To be confirmed and you will be notified. WE have used </a:t>
            </a:r>
            <a:r>
              <a:rPr lang="en-US" baseline="0" dirty="0" err="1" smtClean="0"/>
              <a:t>kiteworks</a:t>
            </a:r>
            <a:r>
              <a:rPr lang="en-US" baseline="0" dirty="0" smtClean="0"/>
              <a:t> and one drive,</a:t>
            </a:r>
            <a:r>
              <a:rPr lang="en-US" dirty="0" smtClean="0"/>
              <a:t> effectively for remote/isolated and </a:t>
            </a:r>
            <a:r>
              <a:rPr lang="en-US" dirty="0" err="1" smtClean="0"/>
              <a:t>SACEi</a:t>
            </a:r>
            <a:r>
              <a:rPr lang="en-US" dirty="0" smtClean="0"/>
              <a:t> schools in 2019.</a:t>
            </a:r>
          </a:p>
          <a:p>
            <a:endParaRPr lang="en-US" dirty="0" smtClean="0"/>
          </a:p>
          <a:p>
            <a:r>
              <a:rPr lang="en-US" sz="800" kern="1200" dirty="0" smtClean="0">
                <a:solidFill>
                  <a:schemeClr val="tx1"/>
                </a:solidFill>
                <a:latin typeface="+mn-lt"/>
                <a:ea typeface="+mn-ea"/>
                <a:cs typeface="+mn-cs"/>
              </a:rPr>
              <a:t>Moderator training</a:t>
            </a:r>
          </a:p>
          <a:p>
            <a:r>
              <a:rPr lang="en-US" dirty="0" smtClean="0"/>
              <a:t>Training for participating moderators will be via PLATO enabling moderation to begin earlier. </a:t>
            </a:r>
          </a:p>
          <a:p>
            <a:r>
              <a:rPr lang="en-US" dirty="0" smtClean="0"/>
              <a:t>This will also reduce time out of school for moderators.</a:t>
            </a:r>
          </a:p>
          <a:p>
            <a:endParaRPr lang="en-US" dirty="0" smtClean="0"/>
          </a:p>
          <a:p>
            <a:r>
              <a:rPr lang="en-US" sz="800" kern="1200" dirty="0" smtClean="0">
                <a:solidFill>
                  <a:schemeClr val="tx1"/>
                </a:solidFill>
                <a:latin typeface="+mn-lt"/>
                <a:ea typeface="+mn-ea"/>
                <a:cs typeface="+mn-cs"/>
              </a:rPr>
              <a:t>Timeline</a:t>
            </a:r>
          </a:p>
          <a:p>
            <a:r>
              <a:rPr lang="en-US" dirty="0" smtClean="0"/>
              <a:t>Schools that are required to participate in moderation of any subjects should complete their assessment program in time to participate in the Semester 1 moderation round wherever possible. ( encourage completion of moderation in semester</a:t>
            </a:r>
            <a:r>
              <a:rPr lang="en-US" baseline="0" dirty="0" smtClean="0"/>
              <a:t> 1, should standards not be confirmed, allowing for submission of work semester 2 and schools being able to result students that year)</a:t>
            </a:r>
            <a:endParaRPr lang="en-AU" dirty="0"/>
          </a:p>
        </p:txBody>
      </p:sp>
      <p:sp>
        <p:nvSpPr>
          <p:cNvPr id="4" name="Slide Number Placeholder 3"/>
          <p:cNvSpPr>
            <a:spLocks noGrp="1"/>
          </p:cNvSpPr>
          <p:nvPr>
            <p:ph type="sldNum" sz="quarter" idx="10"/>
          </p:nvPr>
        </p:nvSpPr>
        <p:spPr/>
        <p:txBody>
          <a:bodyPr/>
          <a:lstStyle/>
          <a:p>
            <a:fld id="{D7E3A12B-9A5C-4CC8-8CD0-1B04CB8D6F13}" type="slidenum">
              <a:rPr lang="en-AU" smtClean="0"/>
              <a:t>45</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17119027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Changes for 2021</a:t>
            </a:r>
            <a:r>
              <a:rPr lang="en-US" baseline="0" dirty="0" smtClean="0"/>
              <a:t> are anticipated. </a:t>
            </a:r>
            <a:endParaRPr lang="en-AU" dirty="0"/>
          </a:p>
        </p:txBody>
      </p:sp>
      <p:sp>
        <p:nvSpPr>
          <p:cNvPr id="4" name="Slide Number Placeholder 3"/>
          <p:cNvSpPr>
            <a:spLocks noGrp="1"/>
          </p:cNvSpPr>
          <p:nvPr>
            <p:ph type="sldNum" sz="quarter" idx="10"/>
          </p:nvPr>
        </p:nvSpPr>
        <p:spPr/>
        <p:txBody>
          <a:bodyPr/>
          <a:lstStyle/>
          <a:p>
            <a:fld id="{D7E3A12B-9A5C-4CC8-8CD0-1B04CB8D6F13}" type="slidenum">
              <a:rPr lang="en-AU" smtClean="0"/>
              <a:t>46</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777868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D7E3A12B-9A5C-4CC8-8CD0-1B04CB8D6F13}" type="slidenum">
              <a:rPr lang="en-AU" smtClean="0"/>
              <a:t>47</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40023193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should be the first reference provided to teachers new to teaching the SACE – whether it be exit teachers</a:t>
            </a:r>
            <a:r>
              <a:rPr lang="en-US" baseline="0" dirty="0" smtClean="0"/>
              <a:t> or teachers who have perhaps been teaching in the middle-school for some time.</a:t>
            </a:r>
          </a:p>
          <a:p>
            <a:r>
              <a:rPr lang="en-US" dirty="0" smtClean="0"/>
              <a:t>The purpose of this course is to explain how the SACE works and provide resources on a range of aspects.</a:t>
            </a:r>
          </a:p>
          <a:p>
            <a:r>
              <a:rPr lang="en-US" dirty="0" smtClean="0"/>
              <a:t>In particular, the course aims to support teachers with an understanding of assessment in the SACE and how good assessment practices can support student success.</a:t>
            </a:r>
            <a:endParaRPr lang="en-AU" dirty="0"/>
          </a:p>
        </p:txBody>
      </p:sp>
      <p:sp>
        <p:nvSpPr>
          <p:cNvPr id="4" name="Slide Number Placeholder 3"/>
          <p:cNvSpPr>
            <a:spLocks noGrp="1"/>
          </p:cNvSpPr>
          <p:nvPr>
            <p:ph type="sldNum" sz="quarter" idx="10"/>
          </p:nvPr>
        </p:nvSpPr>
        <p:spPr/>
        <p:txBody>
          <a:bodyPr/>
          <a:lstStyle/>
          <a:p>
            <a:fld id="{FCAFB2BA-3435-4446-A674-498B99919A7F}" type="slidenum">
              <a:rPr lang="en-AU" smtClean="0"/>
              <a:t>48</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35096727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particular focus is on planning aspects but extends beyond this covering a range of topics:</a:t>
            </a:r>
          </a:p>
          <a:p>
            <a:endParaRPr lang="en-US" baseline="0" dirty="0" smtClean="0"/>
          </a:p>
          <a:p>
            <a:r>
              <a:rPr lang="en-US" baseline="0" dirty="0" smtClean="0"/>
              <a:t>The relevant SACE Officer: Curriculum is available for further subject specific targeted support.</a:t>
            </a:r>
            <a:endParaRPr lang="en-AU" dirty="0"/>
          </a:p>
        </p:txBody>
      </p:sp>
      <p:sp>
        <p:nvSpPr>
          <p:cNvPr id="4" name="Slide Number Placeholder 3"/>
          <p:cNvSpPr>
            <a:spLocks noGrp="1"/>
          </p:cNvSpPr>
          <p:nvPr>
            <p:ph type="sldNum" sz="quarter" idx="10"/>
          </p:nvPr>
        </p:nvSpPr>
        <p:spPr/>
        <p:txBody>
          <a:bodyPr/>
          <a:lstStyle/>
          <a:p>
            <a:fld id="{FCAFB2BA-3435-4446-A674-498B99919A7F}" type="slidenum">
              <a:rPr lang="en-AU" smtClean="0"/>
              <a:t>49</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1274907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SACE is not a competition and every student is unique. At all levels of</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education and in government we're beginning to look beyond the ATAR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how we can create a high school certificate that goes beyond our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traditional reporting structure of subject grades and replacing it with a</a:t>
            </a:r>
            <a:r>
              <a:rPr lang="en-US" sz="1200" b="0" i="0" kern="1200" baseline="0" dirty="0" smtClean="0">
                <a:solidFill>
                  <a:schemeClr val="tx1"/>
                </a:solidFill>
                <a:effectLst/>
                <a:latin typeface="+mn-lt"/>
                <a:ea typeface="+mn-ea"/>
                <a:cs typeface="+mn-cs"/>
              </a:rPr>
              <a:t> learner </a:t>
            </a:r>
            <a:r>
              <a:rPr lang="en-US" sz="1200" b="0" i="0" kern="1200" dirty="0" smtClean="0">
                <a:solidFill>
                  <a:schemeClr val="tx1"/>
                </a:solidFill>
                <a:effectLst/>
                <a:latin typeface="+mn-lt"/>
                <a:ea typeface="+mn-ea"/>
                <a:cs typeface="+mn-cs"/>
              </a:rPr>
              <a:t>profile.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You may have seen this example that Martin</a:t>
            </a:r>
            <a:r>
              <a:rPr lang="en-US" sz="1200" b="0" i="0" kern="1200" baseline="0" dirty="0" smtClean="0">
                <a:solidFill>
                  <a:schemeClr val="tx1"/>
                </a:solidFill>
                <a:effectLst/>
                <a:latin typeface="+mn-lt"/>
                <a:ea typeface="+mn-ea"/>
                <a:cs typeface="+mn-cs"/>
              </a:rPr>
              <a:t> has been discussing publicly, in the video we were showing when you came in and also published in the Koshland Foundations “Beyond ATAR” report.</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This is only an example, an illustration of what might be possible, but there is still so much more work to do to </a:t>
            </a:r>
            <a:r>
              <a:rPr lang="en-US" sz="1200" b="0" i="0" kern="1200" baseline="0" dirty="0" err="1" smtClean="0">
                <a:solidFill>
                  <a:schemeClr val="tx1"/>
                </a:solidFill>
                <a:effectLst/>
                <a:latin typeface="+mn-lt"/>
                <a:ea typeface="+mn-ea"/>
                <a:cs typeface="+mn-cs"/>
              </a:rPr>
              <a:t>realise</a:t>
            </a:r>
            <a:r>
              <a:rPr lang="en-US" sz="1200" b="0" i="0" kern="1200" baseline="0" dirty="0" smtClean="0">
                <a:solidFill>
                  <a:schemeClr val="tx1"/>
                </a:solidFill>
                <a:effectLst/>
                <a:latin typeface="+mn-lt"/>
                <a:ea typeface="+mn-ea"/>
                <a:cs typeface="+mn-cs"/>
              </a:rPr>
              <a:t> this vision – but this is one of the foci of our next Strategic Plan.</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So if you look to capture that learner entitlement in the SACE certificate, we're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going to have to make some changes, some system changes and we're not afraid to</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do that, we've shown that working with you we can be successful, things like the</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Research </a:t>
            </a:r>
            <a:r>
              <a:rPr lang="en-US" sz="1200" b="0" i="0" kern="1200" dirty="0" smtClean="0">
                <a:solidFill>
                  <a:schemeClr val="tx1"/>
                </a:solidFill>
                <a:effectLst/>
                <a:latin typeface="+mn-lt"/>
                <a:ea typeface="+mn-ea"/>
                <a:cs typeface="+mn-cs"/>
              </a:rPr>
              <a:t>Project </a:t>
            </a:r>
            <a:r>
              <a:rPr lang="en-US" sz="1200" b="0" i="0" kern="1200" dirty="0" smtClean="0">
                <a:solidFill>
                  <a:schemeClr val="tx1"/>
                </a:solidFill>
                <a:effectLst/>
                <a:latin typeface="+mn-lt"/>
                <a:ea typeface="+mn-ea"/>
                <a:cs typeface="+mn-cs"/>
              </a:rPr>
              <a:t>and the electronic exams, but they could only be brought</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about because of the way that we work with you and our partnerships.</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And so with these changes come some disruption, but we are looking to you to continue to Champion these changes to ensure the success.</a:t>
            </a:r>
          </a:p>
          <a:p>
            <a:endParaRPr lang="en-US"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Some</a:t>
            </a:r>
            <a:r>
              <a:rPr lang="en-US" baseline="0" dirty="0" smtClean="0"/>
              <a:t> other work will be the funding we received from the Minister in relation to the Board’s response to the SACE Review. You may have heard that the Minister has given us $5m to do some work that largely revolves around a review of the Research Project and the PLP – they have been confirmed and will remain as compulsory requirements of the SACE, but will be renewed to allow for different approaches. The work also includes a review into the VET Recognition register and some work on Entrepreneurial thinking in the curriculum.</a:t>
            </a:r>
            <a:endParaRPr lang="en-US" dirty="0" smtClean="0"/>
          </a:p>
        </p:txBody>
      </p:sp>
      <p:sp>
        <p:nvSpPr>
          <p:cNvPr id="4" name="Slide Number Placeholder 3"/>
          <p:cNvSpPr>
            <a:spLocks noGrp="1"/>
          </p:cNvSpPr>
          <p:nvPr>
            <p:ph type="sldNum" sz="quarter" idx="10"/>
          </p:nvPr>
        </p:nvSpPr>
        <p:spPr/>
        <p:txBody>
          <a:bodyPr/>
          <a:lstStyle/>
          <a:p>
            <a:fld id="{7601906A-3998-4688-95F3-B397A4A106C9}" type="slidenum">
              <a:rPr lang="en-AU" smtClean="0"/>
              <a:t>5</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3493563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Reports can be generated by school leaders to monitor and track staff PD through PLATO reports&gt; course completed in current year. If you require information from 2019 you are able to filter using a search for the year required. They can view PD for whole staff as well as individuals using the filters available.</a:t>
            </a:r>
          </a:p>
          <a:p>
            <a:r>
              <a:rPr lang="en-US" dirty="0" smtClean="0"/>
              <a:t>It will revert back to the current year the next time you view details.</a:t>
            </a:r>
            <a:endParaRPr lang="en-AU" dirty="0"/>
          </a:p>
        </p:txBody>
      </p:sp>
      <p:sp>
        <p:nvSpPr>
          <p:cNvPr id="4" name="Slide Number Placeholder 3"/>
          <p:cNvSpPr>
            <a:spLocks noGrp="1"/>
          </p:cNvSpPr>
          <p:nvPr>
            <p:ph type="sldNum" sz="quarter" idx="10"/>
          </p:nvPr>
        </p:nvSpPr>
        <p:spPr/>
        <p:txBody>
          <a:bodyPr/>
          <a:lstStyle/>
          <a:p>
            <a:fld id="{7601906A-3998-4688-95F3-B397A4A106C9}" type="slidenum">
              <a:rPr lang="en-AU" smtClean="0"/>
              <a:t>50</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23664050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Video on how to access Profile to view awarded</a:t>
            </a:r>
            <a:r>
              <a:rPr lang="en-US" baseline="0" dirty="0"/>
              <a:t> badges.</a:t>
            </a:r>
            <a:endParaRPr lang="en-AU" dirty="0"/>
          </a:p>
        </p:txBody>
      </p:sp>
      <p:sp>
        <p:nvSpPr>
          <p:cNvPr id="4" name="Slide Number Placeholder 3"/>
          <p:cNvSpPr>
            <a:spLocks noGrp="1"/>
          </p:cNvSpPr>
          <p:nvPr>
            <p:ph type="sldNum" sz="quarter" idx="10"/>
          </p:nvPr>
        </p:nvSpPr>
        <p:spPr/>
        <p:txBody>
          <a:bodyPr/>
          <a:lstStyle/>
          <a:p>
            <a:fld id="{048EF607-42B6-4A19-A592-9FEA5B2ACF83}" type="slidenum">
              <a:rPr lang="en-AU" smtClean="0"/>
              <a:t>51</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10254762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AU" dirty="0"/>
          </a:p>
        </p:txBody>
      </p:sp>
      <p:sp>
        <p:nvSpPr>
          <p:cNvPr id="4" name="Slide Number Placeholder 3"/>
          <p:cNvSpPr>
            <a:spLocks noGrp="1"/>
          </p:cNvSpPr>
          <p:nvPr>
            <p:ph type="sldNum" sz="quarter" idx="10"/>
          </p:nvPr>
        </p:nvSpPr>
        <p:spPr/>
        <p:txBody>
          <a:bodyPr/>
          <a:lstStyle/>
          <a:p>
            <a:fld id="{7601906A-3998-4688-95F3-B397A4A106C9}" type="slidenum">
              <a:rPr lang="en-AU" smtClean="0"/>
              <a:t>52</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13164201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Institute of Educational Assessors (IEA) is the professional learning service of the SACE Board.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IEA provides pedagogical and assessment professional learning to educators so that they can support the 21</a:t>
            </a:r>
            <a:r>
              <a:rPr lang="en-US" baseline="30000" dirty="0"/>
              <a:t>st</a:t>
            </a:r>
            <a:r>
              <a:rPr lang="en-US" dirty="0"/>
              <a:t> century learner to thrive at school and beyond.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February and March the IEA has a number of professional learning opportunities for teachers</a:t>
            </a:r>
            <a:r>
              <a:rPr lang="en-US" dirty="0" smtClean="0"/>
              <a:t>.</a:t>
            </a:r>
            <a:endParaRPr lang="en-AU" dirty="0"/>
          </a:p>
        </p:txBody>
      </p:sp>
      <p:sp>
        <p:nvSpPr>
          <p:cNvPr id="4" name="Slide Number Placeholder 3"/>
          <p:cNvSpPr>
            <a:spLocks noGrp="1"/>
          </p:cNvSpPr>
          <p:nvPr>
            <p:ph type="sldNum" sz="quarter" idx="5"/>
          </p:nvPr>
        </p:nvSpPr>
        <p:spPr/>
        <p:txBody>
          <a:bodyPr/>
          <a:lstStyle/>
          <a:p>
            <a:fld id="{C180900D-370A-4B88-90B7-0201A8A8CA10}" type="slidenum">
              <a:rPr lang="en-AU" smtClean="0"/>
              <a:t>53</a:t>
            </a:fld>
            <a:endParaRPr lang="en-AU"/>
          </a:p>
        </p:txBody>
      </p:sp>
      <p:sp>
        <p:nvSpPr>
          <p:cNvPr id="5" name="Footer Placeholder 4"/>
          <p:cNvSpPr>
            <a:spLocks noGrp="1"/>
          </p:cNvSpPr>
          <p:nvPr>
            <p:ph type="ftr" sz="quarter" idx="10"/>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21490551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On Wednesday, 25 March the IEA will hold it’s annual conference at the Adelaide Convention Centre.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This year’s theme is Prescient educators: teachers shaping the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IEA Conference 2020 aims to inspire educators to be champions of change and to have the confidence and insight to look ahead at the challenges and opportunities facing education in our transforming world; to be prescient.</a:t>
            </a:r>
          </a:p>
          <a:p>
            <a:endParaRPr lang="en-AU" dirty="0"/>
          </a:p>
          <a:p>
            <a:r>
              <a:rPr lang="en-AU" dirty="0"/>
              <a:t>Headlining our stellar line-up of local and international speakers will be Valerie Hannon, Co-founder of Innovation Unit who will discuss The Future School and how schools and learning might be reinvented in our transforming world.</a:t>
            </a:r>
          </a:p>
          <a:p>
            <a:endParaRPr lang="en-AU" dirty="0"/>
          </a:p>
          <a:p>
            <a:r>
              <a:rPr lang="en-AU" dirty="0"/>
              <a:t>Joining her will be Dr Peter Goss, School Education Program Director of Grattan Institute,</a:t>
            </a:r>
          </a:p>
          <a:p>
            <a:r>
              <a:rPr lang="en-AU" dirty="0" err="1"/>
              <a:t>Yasodai</a:t>
            </a:r>
            <a:r>
              <a:rPr lang="en-AU" dirty="0"/>
              <a:t> </a:t>
            </a:r>
            <a:r>
              <a:rPr lang="en-AU" dirty="0" err="1"/>
              <a:t>Selvakumaran</a:t>
            </a:r>
            <a:r>
              <a:rPr lang="en-AU" dirty="0"/>
              <a:t>, Top 10 Finalist of the 2019 Global Teacher Prize</a:t>
            </a:r>
          </a:p>
          <a:p>
            <a:r>
              <a:rPr lang="en-AU" dirty="0"/>
              <a:t>Karen Schilling, winner of the Credit Union SA Primary School Teacher of the Year award</a:t>
            </a:r>
          </a:p>
          <a:p>
            <a:r>
              <a:rPr lang="en-AU" dirty="0"/>
              <a:t>And Henry Thong, an inspiring and internationally renowned documentary filmmaker and SACE graduate.</a:t>
            </a:r>
          </a:p>
          <a:p>
            <a:r>
              <a:rPr lang="en-AU" dirty="0" smtClean="0"/>
              <a:t>Conference </a:t>
            </a:r>
            <a:r>
              <a:rPr lang="en-AU" dirty="0"/>
              <a:t>flyers are on your tables.</a:t>
            </a:r>
          </a:p>
        </p:txBody>
      </p:sp>
      <p:sp>
        <p:nvSpPr>
          <p:cNvPr id="4" name="Slide Number Placeholder 3"/>
          <p:cNvSpPr>
            <a:spLocks noGrp="1"/>
          </p:cNvSpPr>
          <p:nvPr>
            <p:ph type="sldNum" sz="quarter" idx="5"/>
          </p:nvPr>
        </p:nvSpPr>
        <p:spPr/>
        <p:txBody>
          <a:bodyPr/>
          <a:lstStyle/>
          <a:p>
            <a:fld id="{C180900D-370A-4B88-90B7-0201A8A8CA10}" type="slidenum">
              <a:rPr lang="en-AU" smtClean="0"/>
              <a:t>54</a:t>
            </a:fld>
            <a:endParaRPr lang="en-AU"/>
          </a:p>
        </p:txBody>
      </p:sp>
      <p:sp>
        <p:nvSpPr>
          <p:cNvPr id="5" name="Footer Placeholder 4"/>
          <p:cNvSpPr>
            <a:spLocks noGrp="1"/>
          </p:cNvSpPr>
          <p:nvPr>
            <p:ph type="ftr" sz="quarter" idx="10"/>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36164513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IEA teaching and learning workshop for science teachers will be held on Friday 28 February at the SACE Board.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full-day workshop, presented by Jeremy </a:t>
            </a:r>
            <a:r>
              <a:rPr lang="en-US" sz="1200" b="0" i="0" kern="1200" dirty="0" err="1">
                <a:solidFill>
                  <a:schemeClr val="tx1"/>
                </a:solidFill>
                <a:effectLst/>
                <a:latin typeface="+mn-lt"/>
                <a:ea typeface="+mn-ea"/>
                <a:cs typeface="+mn-cs"/>
              </a:rPr>
              <a:t>LeCornu</a:t>
            </a:r>
            <a:r>
              <a:rPr lang="en-US" sz="1200" b="0" i="0" kern="1200" dirty="0">
                <a:solidFill>
                  <a:schemeClr val="tx1"/>
                </a:solidFill>
                <a:effectLst/>
                <a:latin typeface="+mn-lt"/>
                <a:ea typeface="+mn-ea"/>
                <a:cs typeface="+mn-cs"/>
              </a:rPr>
              <a:t> is designed for science teachers who are keen to develop the skills and strategies to </a:t>
            </a:r>
            <a:r>
              <a:rPr lang="en-US" sz="1200" b="0" i="0" kern="1200" dirty="0" err="1">
                <a:solidFill>
                  <a:schemeClr val="tx1"/>
                </a:solidFill>
                <a:effectLst/>
                <a:latin typeface="+mn-lt"/>
                <a:ea typeface="+mn-ea"/>
                <a:cs typeface="+mn-cs"/>
              </a:rPr>
              <a:t>maximise</a:t>
            </a:r>
            <a:r>
              <a:rPr lang="en-US" sz="1200" b="0" i="0" kern="1200" dirty="0">
                <a:solidFill>
                  <a:schemeClr val="tx1"/>
                </a:solidFill>
                <a:effectLst/>
                <a:latin typeface="+mn-lt"/>
                <a:ea typeface="+mn-ea"/>
                <a:cs typeface="+mn-cs"/>
              </a:rPr>
              <a:t> opportunities for their students to engage in active learning through the use of video. </a:t>
            </a:r>
            <a:endParaRPr lang="en-AU" dirty="0"/>
          </a:p>
          <a:p>
            <a:endParaRPr lang="en-AU" dirty="0"/>
          </a:p>
          <a:p>
            <a:r>
              <a:rPr lang="en-US" sz="1200" b="0" i="0" kern="1200" dirty="0">
                <a:solidFill>
                  <a:schemeClr val="tx1"/>
                </a:solidFill>
                <a:effectLst/>
                <a:latin typeface="+mn-lt"/>
                <a:ea typeface="+mn-ea"/>
                <a:cs typeface="+mn-cs"/>
              </a:rPr>
              <a:t>Hear from an educator, who is successfully using this approach. </a:t>
            </a:r>
          </a:p>
          <a:p>
            <a:r>
              <a:rPr lang="en-US" sz="1200" b="0" i="0" kern="1200" dirty="0">
                <a:solidFill>
                  <a:schemeClr val="tx1"/>
                </a:solidFill>
                <a:effectLst/>
                <a:latin typeface="+mn-lt"/>
                <a:ea typeface="+mn-ea"/>
                <a:cs typeface="+mn-cs"/>
              </a:rPr>
              <a:t>Learn about the technology, planning and tools needed to comprehensively develop and implement active learning through video.</a:t>
            </a:r>
          </a:p>
          <a:p>
            <a:r>
              <a:rPr lang="en-US" sz="1200" b="0" i="0" kern="1200" dirty="0">
                <a:solidFill>
                  <a:schemeClr val="tx1"/>
                </a:solidFill>
                <a:effectLst/>
                <a:latin typeface="+mn-lt"/>
                <a:ea typeface="+mn-ea"/>
                <a:cs typeface="+mn-cs"/>
              </a:rPr>
              <a:t>View a range of example videos created by teachers.</a:t>
            </a:r>
          </a:p>
          <a:p>
            <a:r>
              <a:rPr lang="en-US" sz="1200" b="0" i="0" kern="1200" dirty="0">
                <a:solidFill>
                  <a:schemeClr val="tx1"/>
                </a:solidFill>
                <a:effectLst/>
                <a:latin typeface="+mn-lt"/>
                <a:ea typeface="+mn-ea"/>
                <a:cs typeface="+mn-cs"/>
              </a:rPr>
              <a:t>And apply your learning to create videos that will support your students to access content easily, engage naturally and achieve deeper learning.</a:t>
            </a:r>
            <a:endParaRPr lang="en-AU" dirty="0"/>
          </a:p>
        </p:txBody>
      </p:sp>
      <p:sp>
        <p:nvSpPr>
          <p:cNvPr id="4" name="Slide Number Placeholder 3"/>
          <p:cNvSpPr>
            <a:spLocks noGrp="1"/>
          </p:cNvSpPr>
          <p:nvPr>
            <p:ph type="sldNum" sz="quarter" idx="5"/>
          </p:nvPr>
        </p:nvSpPr>
        <p:spPr/>
        <p:txBody>
          <a:bodyPr/>
          <a:lstStyle/>
          <a:p>
            <a:fld id="{C180900D-370A-4B88-90B7-0201A8A8CA10}" type="slidenum">
              <a:rPr lang="en-AU" smtClean="0"/>
              <a:t>55</a:t>
            </a:fld>
            <a:endParaRPr lang="en-AU"/>
          </a:p>
        </p:txBody>
      </p:sp>
      <p:sp>
        <p:nvSpPr>
          <p:cNvPr id="5" name="Footer Placeholder 4"/>
          <p:cNvSpPr>
            <a:spLocks noGrp="1"/>
          </p:cNvSpPr>
          <p:nvPr>
            <p:ph type="ftr" sz="quarter" idx="10"/>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42847041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next event in the Masterclass series is the Creative Arts Masterclass which will be held on Friday 6 March at the Art Gallery of South Australia.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r>
              <a:rPr lang="en-US" sz="1200" b="0" i="0" kern="1200" dirty="0">
                <a:solidFill>
                  <a:schemeClr val="tx1"/>
                </a:solidFill>
                <a:effectLst/>
                <a:latin typeface="+mn-lt"/>
                <a:ea typeface="+mn-ea"/>
                <a:cs typeface="+mn-cs"/>
              </a:rPr>
              <a:t>This full-day masterclass for teachers of Creative Arts will focus on promoting creative approaches to the arts as well as providing new perspectives on pedagogical and assessment practice.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Creative Arts Masterclass, held during the 2020 Adelaide Biennial of Australian Art, features a keynote presentation from Dr Lisa Slade, Assistant Director, Artistic Programs at the Art Gallery of South Australia, and workshops with Leigh Robb, Curator of the 2020 Adelaide Biennial: Monster Theatres, and James Dodd, innovative artist and educator.</a:t>
            </a:r>
          </a:p>
          <a:p>
            <a:endParaRPr lang="en-AU" b="1" dirty="0"/>
          </a:p>
          <a:p>
            <a:r>
              <a:rPr lang="en-US" sz="1200" b="0" i="0" kern="1200" dirty="0">
                <a:solidFill>
                  <a:schemeClr val="tx1"/>
                </a:solidFill>
                <a:effectLst/>
                <a:latin typeface="+mn-lt"/>
                <a:ea typeface="+mn-ea"/>
                <a:cs typeface="+mn-cs"/>
              </a:rPr>
              <a:t>Discover innovative strategies for programming your course and inspiring authentic student-artists</a:t>
            </a:r>
          </a:p>
          <a:p>
            <a:r>
              <a:rPr lang="en-US" sz="1200" b="0" i="0" kern="1200" dirty="0">
                <a:solidFill>
                  <a:schemeClr val="tx1"/>
                </a:solidFill>
                <a:effectLst/>
                <a:latin typeface="+mn-lt"/>
                <a:ea typeface="+mn-ea"/>
                <a:cs typeface="+mn-cs"/>
              </a:rPr>
              <a:t>Enrich your teaching skills and practice and deepen your knowledge of the Creative Arts.</a:t>
            </a:r>
          </a:p>
          <a:p>
            <a:r>
              <a:rPr lang="en-US" sz="1200" b="0" i="0" kern="1200" dirty="0">
                <a:solidFill>
                  <a:schemeClr val="tx1"/>
                </a:solidFill>
                <a:effectLst/>
                <a:latin typeface="+mn-lt"/>
                <a:ea typeface="+mn-ea"/>
                <a:cs typeface="+mn-cs"/>
              </a:rPr>
              <a:t>Collaborate with renowned artists, colleagues and experienced teachers to ignite your pedagogy and develop innovative learning approaches for your students</a:t>
            </a:r>
            <a:r>
              <a:rPr lang="en-US" sz="1200" b="0" i="0" kern="1200" dirty="0" smtClean="0">
                <a:solidFill>
                  <a:schemeClr val="tx1"/>
                </a:solidFill>
                <a:effectLst/>
                <a:latin typeface="+mn-lt"/>
                <a:ea typeface="+mn-ea"/>
                <a:cs typeface="+mn-cs"/>
              </a:rPr>
              <a:t>.</a:t>
            </a:r>
            <a:endParaRPr lang="en-AU" b="0" dirty="0"/>
          </a:p>
        </p:txBody>
      </p:sp>
      <p:sp>
        <p:nvSpPr>
          <p:cNvPr id="4" name="Slide Number Placeholder 3"/>
          <p:cNvSpPr>
            <a:spLocks noGrp="1"/>
          </p:cNvSpPr>
          <p:nvPr>
            <p:ph type="sldNum" sz="quarter" idx="5"/>
          </p:nvPr>
        </p:nvSpPr>
        <p:spPr/>
        <p:txBody>
          <a:bodyPr/>
          <a:lstStyle/>
          <a:p>
            <a:fld id="{C180900D-370A-4B88-90B7-0201A8A8CA10}" type="slidenum">
              <a:rPr lang="en-AU" smtClean="0"/>
              <a:t>56</a:t>
            </a:fld>
            <a:endParaRPr lang="en-AU"/>
          </a:p>
        </p:txBody>
      </p:sp>
      <p:sp>
        <p:nvSpPr>
          <p:cNvPr id="5" name="Footer Placeholder 4"/>
          <p:cNvSpPr>
            <a:spLocks noGrp="1"/>
          </p:cNvSpPr>
          <p:nvPr>
            <p:ph type="ftr" sz="quarter" idx="10"/>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27998861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Tickets for all three events are on sale now and are selling fast.</a:t>
            </a:r>
          </a:p>
          <a:p>
            <a:endParaRPr lang="en-US" dirty="0"/>
          </a:p>
          <a:p>
            <a:r>
              <a:rPr lang="en-US"/>
              <a:t>For </a:t>
            </a:r>
            <a:r>
              <a:rPr lang="en-US" dirty="0"/>
              <a:t>more information on these events or other professional learning opportunities, including tailored sessions for your school, please check out the IEA website or contact the team via the details on screen.</a:t>
            </a:r>
            <a:endParaRPr lang="en-AU" dirty="0"/>
          </a:p>
        </p:txBody>
      </p:sp>
      <p:sp>
        <p:nvSpPr>
          <p:cNvPr id="4" name="Slide Number Placeholder 3"/>
          <p:cNvSpPr>
            <a:spLocks noGrp="1"/>
          </p:cNvSpPr>
          <p:nvPr>
            <p:ph type="sldNum" sz="quarter" idx="5"/>
          </p:nvPr>
        </p:nvSpPr>
        <p:spPr/>
        <p:txBody>
          <a:bodyPr/>
          <a:lstStyle/>
          <a:p>
            <a:fld id="{C180900D-370A-4B88-90B7-0201A8A8CA10}" type="slidenum">
              <a:rPr lang="en-AU" smtClean="0"/>
              <a:t>57</a:t>
            </a:fld>
            <a:endParaRPr lang="en-AU"/>
          </a:p>
        </p:txBody>
      </p:sp>
      <p:sp>
        <p:nvSpPr>
          <p:cNvPr id="5" name="Footer Placeholder 4"/>
          <p:cNvSpPr>
            <a:spLocks noGrp="1"/>
          </p:cNvSpPr>
          <p:nvPr>
            <p:ph type="ftr" sz="quarter" idx="10"/>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40793657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galleries exist on the SACE website. Subjects-Visual Arts: Art &amp; Visual Arts: Design and the new Design Technology and Engineering </a:t>
            </a:r>
            <a:r>
              <a:rPr lang="en-US" baseline="0" dirty="0" smtClean="0"/>
              <a:t> which has </a:t>
            </a:r>
            <a:r>
              <a:rPr lang="en-US" dirty="0" smtClean="0"/>
              <a:t>4 subject codes. Each year amazing student work is showcased.</a:t>
            </a:r>
          </a:p>
          <a:p>
            <a:endParaRPr lang="en-US" dirty="0" smtClean="0"/>
          </a:p>
          <a:p>
            <a:r>
              <a:rPr lang="en-US" dirty="0" smtClean="0"/>
              <a:t>Again</a:t>
            </a:r>
            <a:r>
              <a:rPr lang="en-US" baseline="0" dirty="0" smtClean="0"/>
              <a:t> the SACE art show is being held . Please refer to website for details.</a:t>
            </a:r>
            <a:endParaRPr lang="en-AU" dirty="0"/>
          </a:p>
        </p:txBody>
      </p:sp>
      <p:sp>
        <p:nvSpPr>
          <p:cNvPr id="4" name="Slide Number Placeholder 3"/>
          <p:cNvSpPr>
            <a:spLocks noGrp="1"/>
          </p:cNvSpPr>
          <p:nvPr>
            <p:ph type="sldNum" sz="quarter" idx="10"/>
          </p:nvPr>
        </p:nvSpPr>
        <p:spPr/>
        <p:txBody>
          <a:bodyPr/>
          <a:lstStyle/>
          <a:p>
            <a:fld id="{7601906A-3998-4688-95F3-B397A4A106C9}" type="slidenum">
              <a:rPr lang="en-AU" smtClean="0"/>
              <a:t>58</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35135514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renewed subjects have already had their subject areas streamlined on the website. The subject teachers would</a:t>
            </a:r>
            <a:r>
              <a:rPr lang="en-US" baseline="0" dirty="0" smtClean="0"/>
              <a:t> have received this email to explain the ease of accessing information. </a:t>
            </a:r>
          </a:p>
        </p:txBody>
      </p:sp>
      <p:sp>
        <p:nvSpPr>
          <p:cNvPr id="4" name="Slide Number Placeholder 3"/>
          <p:cNvSpPr>
            <a:spLocks noGrp="1"/>
          </p:cNvSpPr>
          <p:nvPr>
            <p:ph type="sldNum" sz="quarter" idx="10"/>
          </p:nvPr>
        </p:nvSpPr>
        <p:spPr/>
        <p:txBody>
          <a:bodyPr/>
          <a:lstStyle/>
          <a:p>
            <a:fld id="{7601906A-3998-4688-95F3-B397A4A106C9}" type="slidenum">
              <a:rPr lang="en-AU" smtClean="0"/>
              <a:t>59</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1247900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Read total student numbers and country SA student numbers from slide</a:t>
            </a:r>
            <a:r>
              <a:rPr lang="en-US" baseline="0" dirty="0" smtClean="0"/>
              <a:t> in </a:t>
            </a:r>
            <a:r>
              <a:rPr lang="en-US" baseline="0" dirty="0" err="1" smtClean="0"/>
              <a:t>coloured</a:t>
            </a:r>
            <a:r>
              <a:rPr lang="en-US" baseline="0" dirty="0" smtClean="0"/>
              <a:t> boxes:</a:t>
            </a:r>
            <a:endParaRPr lang="en-US" dirty="0" smtClean="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393 Aboriginal students completed the SACE, including 159 from country South Australia – an increase on the 364 Aboriginal students who completed their SACE in 2018. Photo of </a:t>
            </a:r>
            <a:r>
              <a:rPr lang="en-US" baseline="0" dirty="0" smtClean="0"/>
              <a:t>Mitchell </a:t>
            </a:r>
            <a:r>
              <a:rPr lang="en-AU" sz="1200" kern="1200" baseline="0" dirty="0" err="1" smtClean="0">
                <a:solidFill>
                  <a:schemeClr val="tx1"/>
                </a:solidFill>
                <a:latin typeface="+mn-lt"/>
                <a:ea typeface="+mn-ea"/>
                <a:cs typeface="+mn-cs"/>
              </a:rPr>
              <a:t>Odegaard</a:t>
            </a:r>
            <a:r>
              <a:rPr lang="en-AU" sz="1200" kern="1200" baseline="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(Aboriginal) </a:t>
            </a:r>
            <a:r>
              <a:rPr lang="en-AU" sz="1200" kern="1200" baseline="0" dirty="0" smtClean="0">
                <a:solidFill>
                  <a:schemeClr val="tx1"/>
                </a:solidFill>
                <a:latin typeface="+mn-lt"/>
                <a:ea typeface="+mn-ea"/>
                <a:cs typeface="+mn-cs"/>
              </a:rPr>
              <a:t>recipient of the 2019 Governor of South Australia Commendation – Aboriginal Student SACE Excellence Award.</a:t>
            </a:r>
            <a:endParaRPr lang="en-US" dirty="0" smtClean="0"/>
          </a:p>
          <a:p>
            <a:pPr marL="285750" indent="-285750">
              <a:buFont typeface="Arial" panose="020B0604020202020204" pitchFamily="34" charset="0"/>
              <a:buChar char="•"/>
            </a:pPr>
            <a:r>
              <a:rPr lang="en-US" dirty="0" smtClean="0"/>
              <a:t>78.5% of students who started their Personal Learning Plan (PLP) in 2017 completed their SACE over a three-year period</a:t>
            </a:r>
          </a:p>
          <a:p>
            <a:pPr marL="285750" indent="-285750">
              <a:buFont typeface="Arial" panose="020B0604020202020204" pitchFamily="34" charset="0"/>
              <a:buChar char="•"/>
            </a:pPr>
            <a:r>
              <a:rPr lang="en-US" dirty="0" smtClean="0"/>
              <a:t>43.4% of SACE completers included VET in their studies</a:t>
            </a:r>
          </a:p>
          <a:p>
            <a:pPr marL="285750" indent="-285750">
              <a:buFont typeface="Arial" panose="020B0604020202020204" pitchFamily="34" charset="0"/>
              <a:buChar char="•"/>
            </a:pPr>
            <a:r>
              <a:rPr lang="en-US" dirty="0" smtClean="0"/>
              <a:t>A record number of students completed their SACE with one or more modified subjects – 296 this year compared with 239 in 2018.</a:t>
            </a:r>
            <a:endParaRPr lang="en-AU" dirty="0"/>
          </a:p>
        </p:txBody>
      </p:sp>
      <p:sp>
        <p:nvSpPr>
          <p:cNvPr id="4" name="Slide Number Placeholder 3"/>
          <p:cNvSpPr>
            <a:spLocks noGrp="1"/>
          </p:cNvSpPr>
          <p:nvPr>
            <p:ph type="sldNum" sz="quarter" idx="10"/>
          </p:nvPr>
        </p:nvSpPr>
        <p:spPr/>
        <p:txBody>
          <a:bodyPr/>
          <a:lstStyle/>
          <a:p>
            <a:fld id="{7601906A-3998-4688-95F3-B397A4A106C9}" type="slidenum">
              <a:rPr lang="en-AU" smtClean="0"/>
              <a:t>6</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8120973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enter  to activate video</a:t>
            </a:r>
            <a:endParaRPr lang="en-AU" dirty="0"/>
          </a:p>
        </p:txBody>
      </p:sp>
      <p:sp>
        <p:nvSpPr>
          <p:cNvPr id="4" name="Slide Number Placeholder 3"/>
          <p:cNvSpPr>
            <a:spLocks noGrp="1"/>
          </p:cNvSpPr>
          <p:nvPr>
            <p:ph type="sldNum" sz="quarter" idx="10"/>
          </p:nvPr>
        </p:nvSpPr>
        <p:spPr/>
        <p:txBody>
          <a:bodyPr/>
          <a:lstStyle/>
          <a:p>
            <a:fld id="{7601906A-3998-4688-95F3-B397A4A106C9}" type="slidenum">
              <a:rPr lang="en-AU" smtClean="0"/>
              <a:t>60</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42047460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some reminders about mid year completion of SACE by students.</a:t>
            </a:r>
          </a:p>
          <a:p>
            <a:r>
              <a:rPr lang="en-US" dirty="0" smtClean="0"/>
              <a:t>We</a:t>
            </a:r>
            <a:r>
              <a:rPr lang="en-US" baseline="0" dirty="0" smtClean="0"/>
              <a:t> ne</a:t>
            </a:r>
            <a:r>
              <a:rPr lang="en-US" dirty="0" smtClean="0"/>
              <a:t>ed to be notified about this by Friday</a:t>
            </a:r>
            <a:r>
              <a:rPr lang="en-US" baseline="0" dirty="0" smtClean="0"/>
              <a:t> 31 July.</a:t>
            </a:r>
          </a:p>
          <a:p>
            <a:r>
              <a:rPr lang="en-US" baseline="0" dirty="0" smtClean="0"/>
              <a:t>( read bottom line…. Re community studies and arrangements for marking and moderation to occur)</a:t>
            </a:r>
          </a:p>
        </p:txBody>
      </p:sp>
      <p:sp>
        <p:nvSpPr>
          <p:cNvPr id="4" name="Slide Number Placeholder 3"/>
          <p:cNvSpPr>
            <a:spLocks noGrp="1"/>
          </p:cNvSpPr>
          <p:nvPr>
            <p:ph type="sldNum" sz="quarter" idx="10"/>
          </p:nvPr>
        </p:nvSpPr>
        <p:spPr/>
        <p:txBody>
          <a:bodyPr/>
          <a:lstStyle/>
          <a:p>
            <a:fld id="{7601906A-3998-4688-95F3-B397A4A106C9}" type="slidenum">
              <a:rPr lang="en-AU" smtClean="0"/>
              <a:t>61</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31610714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601906A-3998-4688-95F3-B397A4A106C9}" type="slidenum">
              <a:rPr lang="en-AU" smtClean="0"/>
              <a:t>62</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1621186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Acknowledge article </a:t>
            </a:r>
          </a:p>
          <a:p>
            <a:r>
              <a:rPr lang="en-US" dirty="0" smtClean="0"/>
              <a:t>Make reference</a:t>
            </a:r>
            <a:r>
              <a:rPr lang="en-US" baseline="0" dirty="0" smtClean="0"/>
              <a:t> </a:t>
            </a:r>
            <a:r>
              <a:rPr lang="en-US" baseline="0" dirty="0" err="1" smtClean="0"/>
              <a:t>Miaye</a:t>
            </a:r>
            <a:r>
              <a:rPr lang="en-US" baseline="0" dirty="0" smtClean="0"/>
              <a:t> </a:t>
            </a:r>
            <a:r>
              <a:rPr lang="en-US" baseline="0" dirty="0" err="1" smtClean="0"/>
              <a:t>Rigney</a:t>
            </a:r>
            <a:r>
              <a:rPr lang="en-US" baseline="0" dirty="0" smtClean="0"/>
              <a:t> – student responder at Merit Ceremony – how she reinforced the idea that SACE is not a competition, discussed the focus of learning is all about building character, you are not your ATAR…and the opportunity, and responsibility our young people have to build the future.</a:t>
            </a:r>
          </a:p>
          <a:p>
            <a:endParaRPr lang="en-US" baseline="0" dirty="0" smtClean="0"/>
          </a:p>
          <a:p>
            <a:endParaRPr lang="en-AU" dirty="0"/>
          </a:p>
        </p:txBody>
      </p:sp>
      <p:sp>
        <p:nvSpPr>
          <p:cNvPr id="4" name="Slide Number Placeholder 3"/>
          <p:cNvSpPr>
            <a:spLocks noGrp="1"/>
          </p:cNvSpPr>
          <p:nvPr>
            <p:ph type="sldNum" sz="quarter" idx="10"/>
          </p:nvPr>
        </p:nvSpPr>
        <p:spPr/>
        <p:txBody>
          <a:bodyPr/>
          <a:lstStyle/>
          <a:p>
            <a:fld id="{7601906A-3998-4688-95F3-B397A4A106C9}" type="slidenum">
              <a:rPr lang="en-AU" smtClean="0"/>
              <a:t>7</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3129157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are surprised by the number (low) of applications we receive each year, and is some cases, by the quality of the applications. It is so critical we have teachers who advocate and take the time in writing the application, but we want to ensure you do the students justice. The student is required to sign the document and may have input in the application. There is a panel who selects the awards and their decisions are largely based on the evidence you provide in the applications.</a:t>
            </a:r>
          </a:p>
          <a:p>
            <a:r>
              <a:rPr lang="en-US" baseline="0" dirty="0" smtClean="0"/>
              <a:t>There are three categories </a:t>
            </a:r>
          </a:p>
          <a:p>
            <a:pPr marL="228600" indent="-228600">
              <a:buAutoNum type="arabicPeriod"/>
            </a:pPr>
            <a:r>
              <a:rPr lang="en-US" dirty="0" smtClean="0"/>
              <a:t>Governor of South Australia Commendation – Excellence Award </a:t>
            </a:r>
          </a:p>
          <a:p>
            <a:pPr marL="0" indent="0">
              <a:buNone/>
            </a:pPr>
            <a:r>
              <a:rPr lang="en-US" dirty="0" smtClean="0"/>
              <a:t>(This commendation is presented to South Australian students who have demonstrated meritorious achievement in Board-accredited subjects, and who have demonstrated excellence in Board-accredited subjects and the development of one or more SACE capabilities.) </a:t>
            </a:r>
          </a:p>
          <a:p>
            <a:pPr marL="0" indent="0">
              <a:buNone/>
            </a:pPr>
            <a:r>
              <a:rPr lang="en-US" dirty="0" smtClean="0"/>
              <a:t>2. Governor of South Australia Commendation – Aboriginal Student SACE Excellence Award </a:t>
            </a:r>
          </a:p>
          <a:p>
            <a:pPr marL="0" indent="0">
              <a:buNone/>
            </a:pPr>
            <a:r>
              <a:rPr lang="en-US" dirty="0" smtClean="0"/>
              <a:t>(This commendation is awarded to an Aboriginal student with the best overall performance in the SACE</a:t>
            </a:r>
            <a:r>
              <a:rPr lang="en-US" baseline="0" dirty="0" smtClean="0"/>
              <a:t> </a:t>
            </a:r>
            <a:r>
              <a:rPr lang="en-US" dirty="0" smtClean="0"/>
              <a:t>and who has undertaken the majority of their studies in a South Australian school). </a:t>
            </a:r>
          </a:p>
          <a:p>
            <a:pPr marL="0" indent="0">
              <a:buNone/>
            </a:pPr>
            <a:r>
              <a:rPr lang="en-US" dirty="0" smtClean="0"/>
              <a:t>3. Governor of South Australia Commendation – Excellence in Modified SACE Award.</a:t>
            </a:r>
          </a:p>
          <a:p>
            <a:pPr marL="0" indent="0">
              <a:buNone/>
            </a:pPr>
            <a:r>
              <a:rPr lang="en-US" dirty="0" smtClean="0"/>
              <a:t>(This commendation is awarded to a student with identified intellectual disabilities who has demonstrated outstanding achievement whilst undertaking SACE modified subjects.)</a:t>
            </a:r>
            <a:endParaRPr lang="en-AU" dirty="0"/>
          </a:p>
        </p:txBody>
      </p:sp>
      <p:sp>
        <p:nvSpPr>
          <p:cNvPr id="4" name="Slide Number Placeholder 3"/>
          <p:cNvSpPr>
            <a:spLocks noGrp="1"/>
          </p:cNvSpPr>
          <p:nvPr>
            <p:ph type="sldNum" sz="quarter" idx="10"/>
          </p:nvPr>
        </p:nvSpPr>
        <p:spPr/>
        <p:txBody>
          <a:bodyPr/>
          <a:lstStyle/>
          <a:p>
            <a:fld id="{7601906A-3998-4688-95F3-B397A4A106C9}" type="slidenum">
              <a:rPr lang="en-AU" smtClean="0"/>
              <a:t>8</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3251978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AU" dirty="0"/>
          </a:p>
        </p:txBody>
      </p:sp>
      <p:sp>
        <p:nvSpPr>
          <p:cNvPr id="4" name="Slide Number Placeholder 3"/>
          <p:cNvSpPr>
            <a:spLocks noGrp="1"/>
          </p:cNvSpPr>
          <p:nvPr>
            <p:ph type="sldNum" sz="quarter" idx="10"/>
          </p:nvPr>
        </p:nvSpPr>
        <p:spPr/>
        <p:txBody>
          <a:bodyPr/>
          <a:lstStyle/>
          <a:p>
            <a:fld id="{7601906A-3998-4688-95F3-B397A4A106C9}" type="slidenum">
              <a:rPr lang="en-AU" smtClean="0"/>
              <a:t>9</a:t>
            </a:fld>
            <a:endParaRPr lang="en-AU"/>
          </a:p>
        </p:txBody>
      </p:sp>
      <p:sp>
        <p:nvSpPr>
          <p:cNvPr id="5" name="Footer Placeholder 4"/>
          <p:cNvSpPr>
            <a:spLocks noGrp="1"/>
          </p:cNvSpPr>
          <p:nvPr>
            <p:ph type="ftr" sz="quarter" idx="11"/>
          </p:nvPr>
        </p:nvSpPr>
        <p:spPr/>
        <p:txBody>
          <a:bodyPr/>
          <a:lstStyle/>
          <a:p>
            <a:r>
              <a:rPr lang="en-US" smtClean="0"/>
              <a:t>SACE Management Conferences, 17-28/02/20</a:t>
            </a:r>
            <a:endParaRPr lang="en-AU"/>
          </a:p>
        </p:txBody>
      </p:sp>
    </p:spTree>
    <p:extLst>
      <p:ext uri="{BB962C8B-B14F-4D97-AF65-F5344CB8AC3E}">
        <p14:creationId xmlns:p14="http://schemas.microsoft.com/office/powerpoint/2010/main" val="970852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26098-D926-4D64-90DA-ADD5DA5B488F}"/>
              </a:ext>
            </a:extLst>
          </p:cNvPr>
          <p:cNvSpPr>
            <a:spLocks noGrp="1"/>
          </p:cNvSpPr>
          <p:nvPr>
            <p:ph type="ctrTitle" hasCustomPrompt="1"/>
          </p:nvPr>
        </p:nvSpPr>
        <p:spPr>
          <a:xfrm>
            <a:off x="4651200" y="1461600"/>
            <a:ext cx="4034894" cy="1656000"/>
          </a:xfrm>
        </p:spPr>
        <p:txBody>
          <a:bodyPr lIns="0" tIns="0" rIns="0" bIns="0" anchor="ctr" anchorCtr="0"/>
          <a:lstStyle>
            <a:lvl1pPr marL="0" indent="0" algn="l">
              <a:defRPr sz="4400"/>
            </a:lvl1pPr>
          </a:lstStyle>
          <a:p>
            <a:r>
              <a:rPr lang="en-US" dirty="0"/>
              <a:t>Insert your </a:t>
            </a:r>
            <a:br>
              <a:rPr lang="en-US" dirty="0"/>
            </a:br>
            <a:r>
              <a:rPr lang="en-US" dirty="0"/>
              <a:t>title here</a:t>
            </a:r>
          </a:p>
        </p:txBody>
      </p:sp>
      <p:sp>
        <p:nvSpPr>
          <p:cNvPr id="3" name="Subtitle 2">
            <a:extLst>
              <a:ext uri="{FF2B5EF4-FFF2-40B4-BE49-F238E27FC236}">
                <a16:creationId xmlns:a16="http://schemas.microsoft.com/office/drawing/2014/main" id="{6F55A5A1-467A-4B8D-B006-E2ED52E9C791}"/>
              </a:ext>
            </a:extLst>
          </p:cNvPr>
          <p:cNvSpPr>
            <a:spLocks noGrp="1"/>
          </p:cNvSpPr>
          <p:nvPr>
            <p:ph type="subTitle" idx="1"/>
          </p:nvPr>
        </p:nvSpPr>
        <p:spPr>
          <a:xfrm>
            <a:off x="4651907" y="3693600"/>
            <a:ext cx="4034893" cy="1411060"/>
          </a:xfrm>
        </p:spPr>
        <p:txBody>
          <a:bodyPr lIns="0" tIns="0" rIns="0" bIns="0"/>
          <a:lstStyle>
            <a:lvl1pPr marL="0" indent="0" algn="l">
              <a:buNone/>
              <a:defRPr sz="1600" cap="all"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AU" dirty="0"/>
          </a:p>
        </p:txBody>
      </p:sp>
    </p:spTree>
    <p:extLst>
      <p:ext uri="{BB962C8B-B14F-4D97-AF65-F5344CB8AC3E}">
        <p14:creationId xmlns:p14="http://schemas.microsoft.com/office/powerpoint/2010/main" val="2778315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16A7-83C6-44A8-92E3-9257FBF778A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B39614D-F740-4D57-BD0E-C0E59698D59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A76F0D4-9178-4417-9AEC-990CDDEBA719}"/>
              </a:ext>
            </a:extLst>
          </p:cNvPr>
          <p:cNvSpPr>
            <a:spLocks noGrp="1"/>
          </p:cNvSpPr>
          <p:nvPr>
            <p:ph type="dt" sz="half" idx="10"/>
          </p:nvPr>
        </p:nvSpPr>
        <p:spPr/>
        <p:txBody>
          <a:bodyPr/>
          <a:lstStyle/>
          <a:p>
            <a:fld id="{77072635-266F-4274-AD67-E2A13FF46E20}" type="datetimeFigureOut">
              <a:rPr lang="en-AU" smtClean="0"/>
              <a:t>27/02/2020</a:t>
            </a:fld>
            <a:endParaRPr lang="en-AU"/>
          </a:p>
        </p:txBody>
      </p:sp>
      <p:sp>
        <p:nvSpPr>
          <p:cNvPr id="5" name="Footer Placeholder 4">
            <a:extLst>
              <a:ext uri="{FF2B5EF4-FFF2-40B4-BE49-F238E27FC236}">
                <a16:creationId xmlns:a16="http://schemas.microsoft.com/office/drawing/2014/main" id="{584AE954-D900-40A1-9149-AD4D3A33CD4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1088EC9-536D-4D8C-8F49-472CF4B697A6}"/>
              </a:ext>
            </a:extLst>
          </p:cNvPr>
          <p:cNvSpPr>
            <a:spLocks noGrp="1"/>
          </p:cNvSpPr>
          <p:nvPr>
            <p:ph type="sldNum" sz="quarter" idx="12"/>
          </p:nvPr>
        </p:nvSpPr>
        <p:spPr/>
        <p:txBody>
          <a:bodyPr/>
          <a:lstStyle/>
          <a:p>
            <a:fld id="{E3ECDC36-20E4-47B5-BD16-2AFF12E36B32}" type="slidenum">
              <a:rPr lang="en-AU" smtClean="0"/>
              <a:t>‹#›</a:t>
            </a:fld>
            <a:endParaRPr lang="en-AU"/>
          </a:p>
        </p:txBody>
      </p:sp>
    </p:spTree>
    <p:extLst>
      <p:ext uri="{BB962C8B-B14F-4D97-AF65-F5344CB8AC3E}">
        <p14:creationId xmlns:p14="http://schemas.microsoft.com/office/powerpoint/2010/main" val="3426881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16A7-83C6-44A8-92E3-9257FBF778A9}"/>
              </a:ext>
            </a:extLst>
          </p:cNvPr>
          <p:cNvSpPr>
            <a:spLocks noGrp="1"/>
          </p:cNvSpPr>
          <p:nvPr>
            <p:ph type="title"/>
          </p:nvPr>
        </p:nvSpPr>
        <p:spPr>
          <a:xfrm>
            <a:off x="684000" y="205200"/>
            <a:ext cx="8002800" cy="856800"/>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B39614D-F740-4D57-BD0E-C0E59698D591}"/>
              </a:ext>
            </a:extLst>
          </p:cNvPr>
          <p:cNvSpPr>
            <a:spLocks noGrp="1"/>
          </p:cNvSpPr>
          <p:nvPr>
            <p:ph idx="1"/>
          </p:nvPr>
        </p:nvSpPr>
        <p:spPr>
          <a:xfrm>
            <a:off x="684000" y="1198799"/>
            <a:ext cx="3823200" cy="489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A76F0D4-9178-4417-9AEC-990CDDEBA719}"/>
              </a:ext>
            </a:extLst>
          </p:cNvPr>
          <p:cNvSpPr>
            <a:spLocks noGrp="1"/>
          </p:cNvSpPr>
          <p:nvPr>
            <p:ph type="dt" sz="half" idx="10"/>
          </p:nvPr>
        </p:nvSpPr>
        <p:spPr/>
        <p:txBody>
          <a:bodyPr/>
          <a:lstStyle/>
          <a:p>
            <a:fld id="{77072635-266F-4274-AD67-E2A13FF46E20}" type="datetimeFigureOut">
              <a:rPr lang="en-AU" smtClean="0"/>
              <a:t>27/02/2020</a:t>
            </a:fld>
            <a:endParaRPr lang="en-AU"/>
          </a:p>
        </p:txBody>
      </p:sp>
      <p:sp>
        <p:nvSpPr>
          <p:cNvPr id="5" name="Footer Placeholder 4">
            <a:extLst>
              <a:ext uri="{FF2B5EF4-FFF2-40B4-BE49-F238E27FC236}">
                <a16:creationId xmlns:a16="http://schemas.microsoft.com/office/drawing/2014/main" id="{584AE954-D900-40A1-9149-AD4D3A33CD4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1088EC9-536D-4D8C-8F49-472CF4B697A6}"/>
              </a:ext>
            </a:extLst>
          </p:cNvPr>
          <p:cNvSpPr>
            <a:spLocks noGrp="1"/>
          </p:cNvSpPr>
          <p:nvPr>
            <p:ph type="sldNum" sz="quarter" idx="12"/>
          </p:nvPr>
        </p:nvSpPr>
        <p:spPr/>
        <p:txBody>
          <a:bodyPr/>
          <a:lstStyle/>
          <a:p>
            <a:fld id="{E3ECDC36-20E4-47B5-BD16-2AFF12E36B32}" type="slidenum">
              <a:rPr lang="en-AU" smtClean="0"/>
              <a:t>‹#›</a:t>
            </a:fld>
            <a:endParaRPr lang="en-AU"/>
          </a:p>
        </p:txBody>
      </p:sp>
      <p:sp>
        <p:nvSpPr>
          <p:cNvPr id="7" name="Content Placeholder 2">
            <a:extLst>
              <a:ext uri="{FF2B5EF4-FFF2-40B4-BE49-F238E27FC236}">
                <a16:creationId xmlns:a16="http://schemas.microsoft.com/office/drawing/2014/main" id="{6AEDBA93-3F5E-4FD7-9096-55009157BDD6}"/>
              </a:ext>
            </a:extLst>
          </p:cNvPr>
          <p:cNvSpPr>
            <a:spLocks noGrp="1"/>
          </p:cNvSpPr>
          <p:nvPr>
            <p:ph idx="13"/>
          </p:nvPr>
        </p:nvSpPr>
        <p:spPr>
          <a:xfrm>
            <a:off x="4863600" y="1198799"/>
            <a:ext cx="3823200" cy="489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246839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Title and 2 Subheading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EC367-F759-4128-B6AD-62F51D41262F}"/>
              </a:ext>
            </a:extLst>
          </p:cNvPr>
          <p:cNvSpPr>
            <a:spLocks noGrp="1"/>
          </p:cNvSpPr>
          <p:nvPr>
            <p:ph type="title"/>
          </p:nvPr>
        </p:nvSpPr>
        <p:spPr>
          <a:xfrm>
            <a:off x="684000" y="365126"/>
            <a:ext cx="78867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889724D-2F7A-489E-997C-9C3D6C743797}"/>
              </a:ext>
            </a:extLst>
          </p:cNvPr>
          <p:cNvSpPr>
            <a:spLocks noGrp="1"/>
          </p:cNvSpPr>
          <p:nvPr>
            <p:ph type="body" idx="1"/>
          </p:nvPr>
        </p:nvSpPr>
        <p:spPr>
          <a:xfrm>
            <a:off x="684000" y="1766655"/>
            <a:ext cx="3868340" cy="738419"/>
          </a:xfrm>
        </p:spPr>
        <p:txBody>
          <a:bodyPr anchor="t" anchorCtr="0"/>
          <a:lstStyle>
            <a:lvl1pPr marL="0" indent="0">
              <a:spcBef>
                <a:spcPts val="0"/>
              </a:spcBef>
              <a:spcAft>
                <a:spcPts val="750"/>
              </a:spcAft>
              <a:buNone/>
              <a:defRPr sz="28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Edit Master text styles</a:t>
            </a:r>
          </a:p>
        </p:txBody>
      </p:sp>
      <p:sp>
        <p:nvSpPr>
          <p:cNvPr id="4" name="Content Placeholder 3">
            <a:extLst>
              <a:ext uri="{FF2B5EF4-FFF2-40B4-BE49-F238E27FC236}">
                <a16:creationId xmlns:a16="http://schemas.microsoft.com/office/drawing/2014/main" id="{0EA74C3D-732A-44C7-9CAF-04260A7731A0}"/>
              </a:ext>
            </a:extLst>
          </p:cNvPr>
          <p:cNvSpPr>
            <a:spLocks noGrp="1"/>
          </p:cNvSpPr>
          <p:nvPr>
            <p:ph sz="half" idx="2"/>
          </p:nvPr>
        </p:nvSpPr>
        <p:spPr>
          <a:xfrm>
            <a:off x="684000" y="2505075"/>
            <a:ext cx="3868340"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a:extLst>
              <a:ext uri="{FF2B5EF4-FFF2-40B4-BE49-F238E27FC236}">
                <a16:creationId xmlns:a16="http://schemas.microsoft.com/office/drawing/2014/main" id="{758403F9-2CF7-482A-8EA1-DDB867166D44}"/>
              </a:ext>
            </a:extLst>
          </p:cNvPr>
          <p:cNvSpPr>
            <a:spLocks noGrp="1"/>
          </p:cNvSpPr>
          <p:nvPr>
            <p:ph type="body" sz="quarter" idx="3"/>
          </p:nvPr>
        </p:nvSpPr>
        <p:spPr>
          <a:xfrm>
            <a:off x="4683309" y="1766655"/>
            <a:ext cx="3887391" cy="738419"/>
          </a:xfrm>
        </p:spPr>
        <p:txBody>
          <a:bodyPr anchor="t" anchorCtr="0"/>
          <a:lstStyle>
            <a:lvl1pPr marL="0" indent="0">
              <a:spcBef>
                <a:spcPts val="0"/>
              </a:spcBef>
              <a:spcAft>
                <a:spcPts val="750"/>
              </a:spcAft>
              <a:buNone/>
              <a:defRPr sz="28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7E09B2D-83C7-4891-BBE1-20B368B2C652}"/>
              </a:ext>
            </a:extLst>
          </p:cNvPr>
          <p:cNvSpPr>
            <a:spLocks noGrp="1"/>
          </p:cNvSpPr>
          <p:nvPr>
            <p:ph sz="quarter" idx="4"/>
          </p:nvPr>
        </p:nvSpPr>
        <p:spPr>
          <a:xfrm>
            <a:off x="4683309"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90DD61F-00C6-4E4F-A430-2F94F40CA504}"/>
              </a:ext>
            </a:extLst>
          </p:cNvPr>
          <p:cNvSpPr>
            <a:spLocks noGrp="1"/>
          </p:cNvSpPr>
          <p:nvPr>
            <p:ph type="dt" sz="half" idx="10"/>
          </p:nvPr>
        </p:nvSpPr>
        <p:spPr/>
        <p:txBody>
          <a:bodyPr/>
          <a:lstStyle/>
          <a:p>
            <a:fld id="{77072635-266F-4274-AD67-E2A13FF46E20}" type="datetimeFigureOut">
              <a:rPr lang="en-AU" smtClean="0"/>
              <a:t>27/02/2020</a:t>
            </a:fld>
            <a:endParaRPr lang="en-AU"/>
          </a:p>
        </p:txBody>
      </p:sp>
      <p:sp>
        <p:nvSpPr>
          <p:cNvPr id="8" name="Footer Placeholder 7">
            <a:extLst>
              <a:ext uri="{FF2B5EF4-FFF2-40B4-BE49-F238E27FC236}">
                <a16:creationId xmlns:a16="http://schemas.microsoft.com/office/drawing/2014/main" id="{20BB9C2E-07D4-4943-B169-F0C27A820D14}"/>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B884BAC-BCDC-4D7C-884C-C986AEBA22BB}"/>
              </a:ext>
            </a:extLst>
          </p:cNvPr>
          <p:cNvSpPr>
            <a:spLocks noGrp="1"/>
          </p:cNvSpPr>
          <p:nvPr>
            <p:ph type="sldNum" sz="quarter" idx="12"/>
          </p:nvPr>
        </p:nvSpPr>
        <p:spPr/>
        <p:txBody>
          <a:bodyPr/>
          <a:lstStyle/>
          <a:p>
            <a:fld id="{E3ECDC36-20E4-47B5-BD16-2AFF12E36B32}" type="slidenum">
              <a:rPr lang="en-AU" smtClean="0"/>
              <a:t>‹#›</a:t>
            </a:fld>
            <a:endParaRPr lang="en-AU"/>
          </a:p>
        </p:txBody>
      </p:sp>
    </p:spTree>
    <p:extLst>
      <p:ext uri="{BB962C8B-B14F-4D97-AF65-F5344CB8AC3E}">
        <p14:creationId xmlns:p14="http://schemas.microsoft.com/office/powerpoint/2010/main" val="3143736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2DA05-0CAD-4067-BF4B-5E5A2DAEC48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E729E98-0F89-4A8C-A2C1-4D117A638C0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DDDD6FD-5BCA-4B94-AACD-4847C1EEBA01}"/>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9C45E699-3F39-4E9E-8DED-175455369B04}"/>
              </a:ext>
            </a:extLst>
          </p:cNvPr>
          <p:cNvSpPr>
            <a:spLocks noGrp="1"/>
          </p:cNvSpPr>
          <p:nvPr>
            <p:ph type="dt" sz="half" idx="10"/>
          </p:nvPr>
        </p:nvSpPr>
        <p:spPr/>
        <p:txBody>
          <a:bodyPr/>
          <a:lstStyle/>
          <a:p>
            <a:fld id="{77072635-266F-4274-AD67-E2A13FF46E20}" type="datetimeFigureOut">
              <a:rPr lang="en-AU" smtClean="0"/>
              <a:t>27/02/2020</a:t>
            </a:fld>
            <a:endParaRPr lang="en-AU"/>
          </a:p>
        </p:txBody>
      </p:sp>
      <p:sp>
        <p:nvSpPr>
          <p:cNvPr id="6" name="Footer Placeholder 5">
            <a:extLst>
              <a:ext uri="{FF2B5EF4-FFF2-40B4-BE49-F238E27FC236}">
                <a16:creationId xmlns:a16="http://schemas.microsoft.com/office/drawing/2014/main" id="{FE4BC34A-E681-4D32-9FA2-98346D82047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B7564CC-B272-40F7-8821-A4E243F9CB90}"/>
              </a:ext>
            </a:extLst>
          </p:cNvPr>
          <p:cNvSpPr>
            <a:spLocks noGrp="1"/>
          </p:cNvSpPr>
          <p:nvPr>
            <p:ph type="sldNum" sz="quarter" idx="12"/>
          </p:nvPr>
        </p:nvSpPr>
        <p:spPr/>
        <p:txBody>
          <a:bodyPr/>
          <a:lstStyle/>
          <a:p>
            <a:fld id="{E3ECDC36-20E4-47B5-BD16-2AFF12E36B32}" type="slidenum">
              <a:rPr lang="en-AU" smtClean="0"/>
              <a:t>‹#›</a:t>
            </a:fld>
            <a:endParaRPr lang="en-AU"/>
          </a:p>
        </p:txBody>
      </p:sp>
    </p:spTree>
    <p:extLst>
      <p:ext uri="{BB962C8B-B14F-4D97-AF65-F5344CB8AC3E}">
        <p14:creationId xmlns:p14="http://schemas.microsoft.com/office/powerpoint/2010/main" val="3939190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36789-E886-41F6-93E9-A5A2BA3C0F8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99DE6F0-E044-409B-8088-37B4CE545A3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4" name="Text Placeholder 3">
            <a:extLst>
              <a:ext uri="{FF2B5EF4-FFF2-40B4-BE49-F238E27FC236}">
                <a16:creationId xmlns:a16="http://schemas.microsoft.com/office/drawing/2014/main" id="{F5693267-AC9F-421B-874E-6A3759DA50A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33C0659-2FEE-49B6-A02D-E6FC5E59B53D}"/>
              </a:ext>
            </a:extLst>
          </p:cNvPr>
          <p:cNvSpPr>
            <a:spLocks noGrp="1"/>
          </p:cNvSpPr>
          <p:nvPr>
            <p:ph type="dt" sz="half" idx="10"/>
          </p:nvPr>
        </p:nvSpPr>
        <p:spPr/>
        <p:txBody>
          <a:bodyPr/>
          <a:lstStyle/>
          <a:p>
            <a:fld id="{77072635-266F-4274-AD67-E2A13FF46E20}" type="datetimeFigureOut">
              <a:rPr lang="en-AU" smtClean="0"/>
              <a:t>27/02/2020</a:t>
            </a:fld>
            <a:endParaRPr lang="en-AU"/>
          </a:p>
        </p:txBody>
      </p:sp>
      <p:sp>
        <p:nvSpPr>
          <p:cNvPr id="6" name="Footer Placeholder 5">
            <a:extLst>
              <a:ext uri="{FF2B5EF4-FFF2-40B4-BE49-F238E27FC236}">
                <a16:creationId xmlns:a16="http://schemas.microsoft.com/office/drawing/2014/main" id="{9D510947-37EE-4A17-9636-EE2B21FCCA9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0BE1854-58F8-469E-BD42-E52DA9C79469}"/>
              </a:ext>
            </a:extLst>
          </p:cNvPr>
          <p:cNvSpPr>
            <a:spLocks noGrp="1"/>
          </p:cNvSpPr>
          <p:nvPr>
            <p:ph type="sldNum" sz="quarter" idx="12"/>
          </p:nvPr>
        </p:nvSpPr>
        <p:spPr/>
        <p:txBody>
          <a:bodyPr/>
          <a:lstStyle/>
          <a:p>
            <a:fld id="{E3ECDC36-20E4-47B5-BD16-2AFF12E36B32}" type="slidenum">
              <a:rPr lang="en-AU" smtClean="0"/>
              <a:t>‹#›</a:t>
            </a:fld>
            <a:endParaRPr lang="en-AU"/>
          </a:p>
        </p:txBody>
      </p:sp>
    </p:spTree>
    <p:extLst>
      <p:ext uri="{BB962C8B-B14F-4D97-AF65-F5344CB8AC3E}">
        <p14:creationId xmlns:p14="http://schemas.microsoft.com/office/powerpoint/2010/main" val="2772811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2 Subheading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16A7-83C6-44A8-92E3-9257FBF778A9}"/>
              </a:ext>
            </a:extLst>
          </p:cNvPr>
          <p:cNvSpPr>
            <a:spLocks noGrp="1"/>
          </p:cNvSpPr>
          <p:nvPr>
            <p:ph type="title"/>
          </p:nvPr>
        </p:nvSpPr>
        <p:spPr>
          <a:xfrm>
            <a:off x="684000" y="205200"/>
            <a:ext cx="8002800" cy="856800"/>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B39614D-F740-4D57-BD0E-C0E59698D591}"/>
              </a:ext>
            </a:extLst>
          </p:cNvPr>
          <p:cNvSpPr>
            <a:spLocks noGrp="1"/>
          </p:cNvSpPr>
          <p:nvPr>
            <p:ph idx="1"/>
          </p:nvPr>
        </p:nvSpPr>
        <p:spPr>
          <a:xfrm>
            <a:off x="684000" y="1198799"/>
            <a:ext cx="3823200" cy="489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A76F0D4-9178-4417-9AEC-990CDDEBA719}"/>
              </a:ext>
            </a:extLst>
          </p:cNvPr>
          <p:cNvSpPr>
            <a:spLocks noGrp="1"/>
          </p:cNvSpPr>
          <p:nvPr>
            <p:ph type="dt" sz="half" idx="10"/>
          </p:nvPr>
        </p:nvSpPr>
        <p:spPr/>
        <p:txBody>
          <a:bodyPr/>
          <a:lstStyle/>
          <a:p>
            <a:fld id="{77072635-266F-4274-AD67-E2A13FF46E20}" type="datetimeFigureOut">
              <a:rPr lang="en-AU" smtClean="0"/>
              <a:t>27/02/2020</a:t>
            </a:fld>
            <a:endParaRPr lang="en-AU"/>
          </a:p>
        </p:txBody>
      </p:sp>
      <p:sp>
        <p:nvSpPr>
          <p:cNvPr id="5" name="Footer Placeholder 4">
            <a:extLst>
              <a:ext uri="{FF2B5EF4-FFF2-40B4-BE49-F238E27FC236}">
                <a16:creationId xmlns:a16="http://schemas.microsoft.com/office/drawing/2014/main" id="{584AE954-D900-40A1-9149-AD4D3A33CD4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1088EC9-536D-4D8C-8F49-472CF4B697A6}"/>
              </a:ext>
            </a:extLst>
          </p:cNvPr>
          <p:cNvSpPr>
            <a:spLocks noGrp="1"/>
          </p:cNvSpPr>
          <p:nvPr>
            <p:ph type="sldNum" sz="quarter" idx="12"/>
          </p:nvPr>
        </p:nvSpPr>
        <p:spPr/>
        <p:txBody>
          <a:bodyPr/>
          <a:lstStyle/>
          <a:p>
            <a:fld id="{E3ECDC36-20E4-47B5-BD16-2AFF12E36B32}" type="slidenum">
              <a:rPr lang="en-AU" smtClean="0"/>
              <a:t>‹#›</a:t>
            </a:fld>
            <a:endParaRPr lang="en-AU"/>
          </a:p>
        </p:txBody>
      </p:sp>
      <p:sp>
        <p:nvSpPr>
          <p:cNvPr id="7" name="Content Placeholder 2">
            <a:extLst>
              <a:ext uri="{FF2B5EF4-FFF2-40B4-BE49-F238E27FC236}">
                <a16:creationId xmlns:a16="http://schemas.microsoft.com/office/drawing/2014/main" id="{6AEDBA93-3F5E-4FD7-9096-55009157BDD6}"/>
              </a:ext>
            </a:extLst>
          </p:cNvPr>
          <p:cNvSpPr>
            <a:spLocks noGrp="1"/>
          </p:cNvSpPr>
          <p:nvPr>
            <p:ph idx="13"/>
          </p:nvPr>
        </p:nvSpPr>
        <p:spPr>
          <a:xfrm>
            <a:off x="4863600" y="1198799"/>
            <a:ext cx="3823200" cy="489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856664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Subheading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16A7-83C6-44A8-92E3-9257FBF778A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B39614D-F740-4D57-BD0E-C0E59698D59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A76F0D4-9178-4417-9AEC-990CDDEBA719}"/>
              </a:ext>
            </a:extLst>
          </p:cNvPr>
          <p:cNvSpPr>
            <a:spLocks noGrp="1"/>
          </p:cNvSpPr>
          <p:nvPr>
            <p:ph type="dt" sz="half" idx="10"/>
          </p:nvPr>
        </p:nvSpPr>
        <p:spPr/>
        <p:txBody>
          <a:bodyPr/>
          <a:lstStyle/>
          <a:p>
            <a:fld id="{77072635-266F-4274-AD67-E2A13FF46E20}" type="datetimeFigureOut">
              <a:rPr lang="en-AU" smtClean="0"/>
              <a:t>27/02/2020</a:t>
            </a:fld>
            <a:endParaRPr lang="en-AU"/>
          </a:p>
        </p:txBody>
      </p:sp>
      <p:sp>
        <p:nvSpPr>
          <p:cNvPr id="5" name="Footer Placeholder 4">
            <a:extLst>
              <a:ext uri="{FF2B5EF4-FFF2-40B4-BE49-F238E27FC236}">
                <a16:creationId xmlns:a16="http://schemas.microsoft.com/office/drawing/2014/main" id="{584AE954-D900-40A1-9149-AD4D3A33CD4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1088EC9-536D-4D8C-8F49-472CF4B697A6}"/>
              </a:ext>
            </a:extLst>
          </p:cNvPr>
          <p:cNvSpPr>
            <a:spLocks noGrp="1"/>
          </p:cNvSpPr>
          <p:nvPr>
            <p:ph type="sldNum" sz="quarter" idx="12"/>
          </p:nvPr>
        </p:nvSpPr>
        <p:spPr/>
        <p:txBody>
          <a:bodyPr/>
          <a:lstStyle/>
          <a:p>
            <a:fld id="{E3ECDC36-20E4-47B5-BD16-2AFF12E36B32}" type="slidenum">
              <a:rPr lang="en-AU" smtClean="0"/>
              <a:t>‹#›</a:t>
            </a:fld>
            <a:endParaRPr lang="en-AU"/>
          </a:p>
        </p:txBody>
      </p:sp>
    </p:spTree>
    <p:extLst>
      <p:ext uri="{BB962C8B-B14F-4D97-AF65-F5344CB8AC3E}">
        <p14:creationId xmlns:p14="http://schemas.microsoft.com/office/powerpoint/2010/main" val="1835158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2 Subheading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16A7-83C6-44A8-92E3-9257FBF778A9}"/>
              </a:ext>
            </a:extLst>
          </p:cNvPr>
          <p:cNvSpPr>
            <a:spLocks noGrp="1"/>
          </p:cNvSpPr>
          <p:nvPr>
            <p:ph type="title"/>
          </p:nvPr>
        </p:nvSpPr>
        <p:spPr>
          <a:xfrm>
            <a:off x="684000" y="205200"/>
            <a:ext cx="8002800" cy="856800"/>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B39614D-F740-4D57-BD0E-C0E59698D591}"/>
              </a:ext>
            </a:extLst>
          </p:cNvPr>
          <p:cNvSpPr>
            <a:spLocks noGrp="1"/>
          </p:cNvSpPr>
          <p:nvPr>
            <p:ph idx="1"/>
          </p:nvPr>
        </p:nvSpPr>
        <p:spPr>
          <a:xfrm>
            <a:off x="684000" y="1198799"/>
            <a:ext cx="3823200" cy="489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A76F0D4-9178-4417-9AEC-990CDDEBA719}"/>
              </a:ext>
            </a:extLst>
          </p:cNvPr>
          <p:cNvSpPr>
            <a:spLocks noGrp="1"/>
          </p:cNvSpPr>
          <p:nvPr>
            <p:ph type="dt" sz="half" idx="10"/>
          </p:nvPr>
        </p:nvSpPr>
        <p:spPr/>
        <p:txBody>
          <a:bodyPr/>
          <a:lstStyle/>
          <a:p>
            <a:fld id="{77072635-266F-4274-AD67-E2A13FF46E20}" type="datetimeFigureOut">
              <a:rPr lang="en-AU" smtClean="0"/>
              <a:t>27/02/2020</a:t>
            </a:fld>
            <a:endParaRPr lang="en-AU"/>
          </a:p>
        </p:txBody>
      </p:sp>
      <p:sp>
        <p:nvSpPr>
          <p:cNvPr id="5" name="Footer Placeholder 4">
            <a:extLst>
              <a:ext uri="{FF2B5EF4-FFF2-40B4-BE49-F238E27FC236}">
                <a16:creationId xmlns:a16="http://schemas.microsoft.com/office/drawing/2014/main" id="{584AE954-D900-40A1-9149-AD4D3A33CD4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1088EC9-536D-4D8C-8F49-472CF4B697A6}"/>
              </a:ext>
            </a:extLst>
          </p:cNvPr>
          <p:cNvSpPr>
            <a:spLocks noGrp="1"/>
          </p:cNvSpPr>
          <p:nvPr>
            <p:ph type="sldNum" sz="quarter" idx="12"/>
          </p:nvPr>
        </p:nvSpPr>
        <p:spPr/>
        <p:txBody>
          <a:bodyPr/>
          <a:lstStyle/>
          <a:p>
            <a:fld id="{E3ECDC36-20E4-47B5-BD16-2AFF12E36B32}" type="slidenum">
              <a:rPr lang="en-AU" smtClean="0"/>
              <a:t>‹#›</a:t>
            </a:fld>
            <a:endParaRPr lang="en-AU"/>
          </a:p>
        </p:txBody>
      </p:sp>
      <p:sp>
        <p:nvSpPr>
          <p:cNvPr id="7" name="Content Placeholder 2">
            <a:extLst>
              <a:ext uri="{FF2B5EF4-FFF2-40B4-BE49-F238E27FC236}">
                <a16:creationId xmlns:a16="http://schemas.microsoft.com/office/drawing/2014/main" id="{6AEDBA93-3F5E-4FD7-9096-55009157BDD6}"/>
              </a:ext>
            </a:extLst>
          </p:cNvPr>
          <p:cNvSpPr>
            <a:spLocks noGrp="1"/>
          </p:cNvSpPr>
          <p:nvPr>
            <p:ph idx="13"/>
          </p:nvPr>
        </p:nvSpPr>
        <p:spPr>
          <a:xfrm>
            <a:off x="4863600" y="1198799"/>
            <a:ext cx="3823200" cy="489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5685702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3" descr="Background colour with SACE Board South Australia Logo and Government of South Australia Logo" title="Background colour with SACE Board South Australia Logo and Government of South Australia Logo">
            <a:extLst>
              <a:ext uri="{FF2B5EF4-FFF2-40B4-BE49-F238E27FC236}">
                <a16:creationId xmlns:a16="http://schemas.microsoft.com/office/drawing/2014/main" id="{C2324399-F682-4DDA-B90C-97F596C2EBB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 y="0"/>
            <a:ext cx="9180512" cy="688538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693338F7-69E3-44DD-9C3C-DB962E8CE0A1}"/>
              </a:ext>
            </a:extLst>
          </p:cNvPr>
          <p:cNvSpPr>
            <a:spLocks noGrp="1"/>
          </p:cNvSpPr>
          <p:nvPr>
            <p:ph type="title"/>
          </p:nvPr>
        </p:nvSpPr>
        <p:spPr>
          <a:xfrm>
            <a:off x="684000" y="205200"/>
            <a:ext cx="8002800" cy="856800"/>
          </a:xfrm>
          <a:prstGeom prst="rect">
            <a:avLst/>
          </a:prstGeom>
        </p:spPr>
        <p:txBody>
          <a:bodyPr vert="horz" lIns="91440" tIns="45720" rIns="91440" bIns="45720" rtlCol="0" anchor="ctr">
            <a:noAutofit/>
          </a:bodyPr>
          <a:lstStyle/>
          <a:p>
            <a:r>
              <a:rPr lang="en-US" smtClean="0"/>
              <a:t>Click to edit Master title style</a:t>
            </a:r>
            <a:endParaRPr lang="en-AU" dirty="0"/>
          </a:p>
        </p:txBody>
      </p:sp>
      <p:sp>
        <p:nvSpPr>
          <p:cNvPr id="3" name="Text Placeholder 2">
            <a:extLst>
              <a:ext uri="{FF2B5EF4-FFF2-40B4-BE49-F238E27FC236}">
                <a16:creationId xmlns:a16="http://schemas.microsoft.com/office/drawing/2014/main" id="{90C5E048-4355-4E22-89B3-5E8BCAFAD876}"/>
              </a:ext>
            </a:extLst>
          </p:cNvPr>
          <p:cNvSpPr>
            <a:spLocks noGrp="1"/>
          </p:cNvSpPr>
          <p:nvPr>
            <p:ph type="body" idx="1"/>
          </p:nvPr>
        </p:nvSpPr>
        <p:spPr>
          <a:xfrm>
            <a:off x="684000" y="1198799"/>
            <a:ext cx="8002800" cy="4896000"/>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5"/>
            <a:endParaRPr lang="en-AU" dirty="0"/>
          </a:p>
        </p:txBody>
      </p:sp>
      <p:sp>
        <p:nvSpPr>
          <p:cNvPr id="4" name="Date Placeholder 3">
            <a:extLst>
              <a:ext uri="{FF2B5EF4-FFF2-40B4-BE49-F238E27FC236}">
                <a16:creationId xmlns:a16="http://schemas.microsoft.com/office/drawing/2014/main" id="{750B0C0E-C649-4B48-BCB3-B04F9845C61E}"/>
              </a:ext>
            </a:extLst>
          </p:cNvPr>
          <p:cNvSpPr>
            <a:spLocks noGrp="1"/>
          </p:cNvSpPr>
          <p:nvPr>
            <p:ph type="dt" sz="half" idx="2"/>
          </p:nvPr>
        </p:nvSpPr>
        <p:spPr>
          <a:xfrm>
            <a:off x="68400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97DF10E-5731-44F6-A0B6-9762C6D5057B}" type="datetimeFigureOut">
              <a:rPr lang="en-AU" smtClean="0"/>
              <a:t>27/02/2020</a:t>
            </a:fld>
            <a:endParaRPr lang="en-AU"/>
          </a:p>
        </p:txBody>
      </p:sp>
      <p:sp>
        <p:nvSpPr>
          <p:cNvPr id="5" name="Footer Placeholder 4">
            <a:extLst>
              <a:ext uri="{FF2B5EF4-FFF2-40B4-BE49-F238E27FC236}">
                <a16:creationId xmlns:a16="http://schemas.microsoft.com/office/drawing/2014/main" id="{6C763B3A-4186-4315-9688-1A6F25DB2998}"/>
              </a:ext>
            </a:extLst>
          </p:cNvPr>
          <p:cNvSpPr>
            <a:spLocks noGrp="1"/>
          </p:cNvSpPr>
          <p:nvPr>
            <p:ph type="ftr" sz="quarter" idx="3"/>
          </p:nvPr>
        </p:nvSpPr>
        <p:spPr>
          <a:xfrm>
            <a:off x="31423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474D1F9-886E-4E18-B990-E276A7692893}"/>
              </a:ext>
            </a:extLst>
          </p:cNvPr>
          <p:cNvSpPr>
            <a:spLocks noGrp="1"/>
          </p:cNvSpPr>
          <p:nvPr>
            <p:ph type="sldNum" sz="quarter" idx="4"/>
          </p:nvPr>
        </p:nvSpPr>
        <p:spPr>
          <a:xfrm>
            <a:off x="662940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5D73AC-B34D-41F3-95C2-C5ADD5569B25}" type="slidenum">
              <a:rPr lang="en-AU" smtClean="0"/>
              <a:t>‹#›</a:t>
            </a:fld>
            <a:endParaRPr lang="en-AU"/>
          </a:p>
        </p:txBody>
      </p:sp>
    </p:spTree>
    <p:extLst>
      <p:ext uri="{BB962C8B-B14F-4D97-AF65-F5344CB8AC3E}">
        <p14:creationId xmlns:p14="http://schemas.microsoft.com/office/powerpoint/2010/main" val="2183742630"/>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685800" rtl="0" eaLnBrk="1" latinLnBrk="0" hangingPunct="1">
        <a:lnSpc>
          <a:spcPct val="90000"/>
        </a:lnSpc>
        <a:spcBef>
          <a:spcPct val="0"/>
        </a:spcBef>
        <a:buNone/>
        <a:defRPr sz="3600" kern="1200">
          <a:solidFill>
            <a:schemeClr val="accent2"/>
          </a:solidFill>
          <a:latin typeface="+mj-lt"/>
          <a:ea typeface="+mj-ea"/>
          <a:cs typeface="+mj-cs"/>
        </a:defRPr>
      </a:lvl1pPr>
    </p:titleStyle>
    <p:bodyStyle>
      <a:lvl1pPr marL="0" indent="0" algn="l" defTabSz="685800" rtl="0" eaLnBrk="1" latinLnBrk="0" hangingPunct="1">
        <a:lnSpc>
          <a:spcPct val="90000"/>
        </a:lnSpc>
        <a:spcBef>
          <a:spcPts val="750"/>
        </a:spcBef>
        <a:buFont typeface="Calibri" panose="020F0502020204030204" pitchFamily="34" charset="0"/>
        <a:buChar char="﻿"/>
        <a:defRPr sz="2400" kern="1200">
          <a:solidFill>
            <a:schemeClr val="accent2"/>
          </a:solidFill>
          <a:latin typeface="+mn-lt"/>
          <a:ea typeface="+mn-ea"/>
          <a:cs typeface="+mn-cs"/>
        </a:defRPr>
      </a:lvl1pPr>
      <a:lvl2pPr marL="226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2pPr>
      <a:lvl3pPr marL="457200" indent="-1701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3pPr>
      <a:lvl4pPr marL="6840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4pPr>
      <a:lvl5pPr marL="910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5pPr>
      <a:lvl6pPr marL="11376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6pPr>
      <a:lvl7pPr marL="13644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7pPr>
      <a:lvl8pPr marL="15912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8pPr>
      <a:lvl9pPr marL="18180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2" descr="H:\Stationery\PowerPoint\4-3\Powerpoint_templates_4-39.jpg" title="Image background">
            <a:extLst>
              <a:ext uri="{FF2B5EF4-FFF2-40B4-BE49-F238E27FC236}">
                <a16:creationId xmlns:a16="http://schemas.microsoft.com/office/drawing/2014/main" id="{01D4127B-5622-4564-884C-620D79E95CA4}"/>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823" y="3396"/>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693338F7-69E3-44DD-9C3C-DB962E8CE0A1}"/>
              </a:ext>
            </a:extLst>
          </p:cNvPr>
          <p:cNvSpPr>
            <a:spLocks noGrp="1"/>
          </p:cNvSpPr>
          <p:nvPr>
            <p:ph type="title"/>
          </p:nvPr>
        </p:nvSpPr>
        <p:spPr>
          <a:xfrm>
            <a:off x="684000" y="205200"/>
            <a:ext cx="8002800" cy="856800"/>
          </a:xfrm>
          <a:prstGeom prst="rect">
            <a:avLst/>
          </a:prstGeom>
        </p:spPr>
        <p:txBody>
          <a:bodyPr vert="horz" lIns="91440" tIns="45720" rIns="91440" bIns="45720" rtlCol="0" anchor="ctr">
            <a:no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90C5E048-4355-4E22-89B3-5E8BCAFAD876}"/>
              </a:ext>
            </a:extLst>
          </p:cNvPr>
          <p:cNvSpPr>
            <a:spLocks noGrp="1"/>
          </p:cNvSpPr>
          <p:nvPr>
            <p:ph type="body" idx="1"/>
          </p:nvPr>
        </p:nvSpPr>
        <p:spPr>
          <a:xfrm>
            <a:off x="684000" y="1198799"/>
            <a:ext cx="8002800" cy="4896000"/>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5"/>
            <a:endParaRPr lang="en-AU" dirty="0"/>
          </a:p>
        </p:txBody>
      </p:sp>
      <p:sp>
        <p:nvSpPr>
          <p:cNvPr id="4" name="Date Placeholder 3">
            <a:extLst>
              <a:ext uri="{FF2B5EF4-FFF2-40B4-BE49-F238E27FC236}">
                <a16:creationId xmlns:a16="http://schemas.microsoft.com/office/drawing/2014/main" id="{750B0C0E-C649-4B48-BCB3-B04F9845C61E}"/>
              </a:ext>
            </a:extLst>
          </p:cNvPr>
          <p:cNvSpPr>
            <a:spLocks noGrp="1"/>
          </p:cNvSpPr>
          <p:nvPr>
            <p:ph type="dt" sz="half" idx="2"/>
          </p:nvPr>
        </p:nvSpPr>
        <p:spPr>
          <a:xfrm>
            <a:off x="68400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97DF10E-5731-44F6-A0B6-9762C6D5057B}" type="datetimeFigureOut">
              <a:rPr lang="en-AU" smtClean="0"/>
              <a:t>27/02/2020</a:t>
            </a:fld>
            <a:endParaRPr lang="en-AU"/>
          </a:p>
        </p:txBody>
      </p:sp>
      <p:sp>
        <p:nvSpPr>
          <p:cNvPr id="5" name="Footer Placeholder 4">
            <a:extLst>
              <a:ext uri="{FF2B5EF4-FFF2-40B4-BE49-F238E27FC236}">
                <a16:creationId xmlns:a16="http://schemas.microsoft.com/office/drawing/2014/main" id="{6C763B3A-4186-4315-9688-1A6F25DB2998}"/>
              </a:ext>
            </a:extLst>
          </p:cNvPr>
          <p:cNvSpPr>
            <a:spLocks noGrp="1"/>
          </p:cNvSpPr>
          <p:nvPr>
            <p:ph type="ftr" sz="quarter" idx="3"/>
          </p:nvPr>
        </p:nvSpPr>
        <p:spPr>
          <a:xfrm>
            <a:off x="31423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474D1F9-886E-4E18-B990-E276A7692893}"/>
              </a:ext>
            </a:extLst>
          </p:cNvPr>
          <p:cNvSpPr>
            <a:spLocks noGrp="1"/>
          </p:cNvSpPr>
          <p:nvPr>
            <p:ph type="sldNum" sz="quarter" idx="4"/>
          </p:nvPr>
        </p:nvSpPr>
        <p:spPr>
          <a:xfrm>
            <a:off x="662940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5D73AC-B34D-41F3-95C2-C5ADD5569B25}" type="slidenum">
              <a:rPr lang="en-AU" smtClean="0"/>
              <a:t>‹#›</a:t>
            </a:fld>
            <a:endParaRPr lang="en-AU"/>
          </a:p>
        </p:txBody>
      </p:sp>
    </p:spTree>
    <p:extLst>
      <p:ext uri="{BB962C8B-B14F-4D97-AF65-F5344CB8AC3E}">
        <p14:creationId xmlns:p14="http://schemas.microsoft.com/office/powerpoint/2010/main" val="257382198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9" r:id="rId4"/>
    <p:sldLayoutId id="2147483680" r:id="rId5"/>
    <p:sldLayoutId id="2147483683" r:id="rId6"/>
  </p:sldLayoutIdLst>
  <p:txStyles>
    <p:titleStyle>
      <a:lvl1pPr algn="l" defTabSz="685800" rtl="0" eaLnBrk="1" latinLnBrk="0" hangingPunct="1">
        <a:lnSpc>
          <a:spcPct val="90000"/>
        </a:lnSpc>
        <a:spcBef>
          <a:spcPct val="0"/>
        </a:spcBef>
        <a:buNone/>
        <a:defRPr sz="3600" kern="1200">
          <a:solidFill>
            <a:schemeClr val="accent2"/>
          </a:solidFill>
          <a:latin typeface="+mj-lt"/>
          <a:ea typeface="+mj-ea"/>
          <a:cs typeface="+mj-cs"/>
        </a:defRPr>
      </a:lvl1pPr>
    </p:titleStyle>
    <p:bodyStyle>
      <a:lvl1pPr marL="0" indent="0" algn="l" defTabSz="685800" rtl="0" eaLnBrk="1" latinLnBrk="0" hangingPunct="1">
        <a:lnSpc>
          <a:spcPct val="90000"/>
        </a:lnSpc>
        <a:spcBef>
          <a:spcPts val="750"/>
        </a:spcBef>
        <a:buFont typeface="Calibri" panose="020F0502020204030204" pitchFamily="34" charset="0"/>
        <a:buChar char="﻿"/>
        <a:defRPr sz="2400" kern="1200">
          <a:solidFill>
            <a:schemeClr val="accent2"/>
          </a:solidFill>
          <a:latin typeface="+mn-lt"/>
          <a:ea typeface="+mn-ea"/>
          <a:cs typeface="+mn-cs"/>
        </a:defRPr>
      </a:lvl1pPr>
      <a:lvl2pPr marL="226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2pPr>
      <a:lvl3pPr marL="457200" indent="-1701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3pPr>
      <a:lvl4pPr marL="6840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4pPr>
      <a:lvl5pPr marL="910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5pPr>
      <a:lvl6pPr marL="11376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6pPr>
      <a:lvl7pPr marL="13644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7pPr>
      <a:lvl8pPr marL="15912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8pPr>
      <a:lvl9pPr marL="18180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2" descr="H:\Stationery\PowerPoint\4-3\Powerpoint_templates_4-39.jpg" title="Image background">
            <a:extLst>
              <a:ext uri="{FF2B5EF4-FFF2-40B4-BE49-F238E27FC236}">
                <a16:creationId xmlns:a16="http://schemas.microsoft.com/office/drawing/2014/main" id="{01D4127B-5622-4564-884C-620D79E95CA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823" y="3396"/>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693338F7-69E3-44DD-9C3C-DB962E8CE0A1}"/>
              </a:ext>
            </a:extLst>
          </p:cNvPr>
          <p:cNvSpPr>
            <a:spLocks noGrp="1"/>
          </p:cNvSpPr>
          <p:nvPr>
            <p:ph type="title"/>
          </p:nvPr>
        </p:nvSpPr>
        <p:spPr>
          <a:xfrm>
            <a:off x="684000" y="205200"/>
            <a:ext cx="8002800" cy="856800"/>
          </a:xfrm>
          <a:prstGeom prst="rect">
            <a:avLst/>
          </a:prstGeom>
        </p:spPr>
        <p:txBody>
          <a:bodyPr vert="horz" lIns="91440" tIns="45720" rIns="91440" bIns="45720" rtlCol="0" anchor="ctr">
            <a:no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90C5E048-4355-4E22-89B3-5E8BCAFAD876}"/>
              </a:ext>
            </a:extLst>
          </p:cNvPr>
          <p:cNvSpPr>
            <a:spLocks noGrp="1"/>
          </p:cNvSpPr>
          <p:nvPr>
            <p:ph type="body" idx="1"/>
          </p:nvPr>
        </p:nvSpPr>
        <p:spPr>
          <a:xfrm>
            <a:off x="684000" y="1198799"/>
            <a:ext cx="8002800" cy="4896000"/>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5"/>
            <a:endParaRPr lang="en-AU" dirty="0"/>
          </a:p>
        </p:txBody>
      </p:sp>
      <p:sp>
        <p:nvSpPr>
          <p:cNvPr id="4" name="Date Placeholder 3">
            <a:extLst>
              <a:ext uri="{FF2B5EF4-FFF2-40B4-BE49-F238E27FC236}">
                <a16:creationId xmlns:a16="http://schemas.microsoft.com/office/drawing/2014/main" id="{750B0C0E-C649-4B48-BCB3-B04F9845C61E}"/>
              </a:ext>
            </a:extLst>
          </p:cNvPr>
          <p:cNvSpPr>
            <a:spLocks noGrp="1"/>
          </p:cNvSpPr>
          <p:nvPr>
            <p:ph type="dt" sz="half" idx="2"/>
          </p:nvPr>
        </p:nvSpPr>
        <p:spPr>
          <a:xfrm>
            <a:off x="68400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97DF10E-5731-44F6-A0B6-9762C6D5057B}" type="datetimeFigureOut">
              <a:rPr lang="en-AU" smtClean="0"/>
              <a:t>27/02/2020</a:t>
            </a:fld>
            <a:endParaRPr lang="en-AU"/>
          </a:p>
        </p:txBody>
      </p:sp>
      <p:sp>
        <p:nvSpPr>
          <p:cNvPr id="5" name="Footer Placeholder 4">
            <a:extLst>
              <a:ext uri="{FF2B5EF4-FFF2-40B4-BE49-F238E27FC236}">
                <a16:creationId xmlns:a16="http://schemas.microsoft.com/office/drawing/2014/main" id="{6C763B3A-4186-4315-9688-1A6F25DB2998}"/>
              </a:ext>
            </a:extLst>
          </p:cNvPr>
          <p:cNvSpPr>
            <a:spLocks noGrp="1"/>
          </p:cNvSpPr>
          <p:nvPr>
            <p:ph type="ftr" sz="quarter" idx="3"/>
          </p:nvPr>
        </p:nvSpPr>
        <p:spPr>
          <a:xfrm>
            <a:off x="31423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474D1F9-886E-4E18-B990-E276A7692893}"/>
              </a:ext>
            </a:extLst>
          </p:cNvPr>
          <p:cNvSpPr>
            <a:spLocks noGrp="1"/>
          </p:cNvSpPr>
          <p:nvPr>
            <p:ph type="sldNum" sz="quarter" idx="4"/>
          </p:nvPr>
        </p:nvSpPr>
        <p:spPr>
          <a:xfrm>
            <a:off x="662940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5D73AC-B34D-41F3-95C2-C5ADD5569B25}" type="slidenum">
              <a:rPr lang="en-AU" smtClean="0"/>
              <a:t>‹#›</a:t>
            </a:fld>
            <a:endParaRPr lang="en-AU"/>
          </a:p>
        </p:txBody>
      </p:sp>
    </p:spTree>
    <p:extLst>
      <p:ext uri="{BB962C8B-B14F-4D97-AF65-F5344CB8AC3E}">
        <p14:creationId xmlns:p14="http://schemas.microsoft.com/office/powerpoint/2010/main" val="1570358305"/>
      </p:ext>
    </p:extLst>
  </p:cSld>
  <p:clrMap bg1="lt1" tx1="dk1" bg2="lt2" tx2="dk2" accent1="accent1" accent2="accent2" accent3="accent3" accent4="accent4" accent5="accent5" accent6="accent6" hlink="hlink" folHlink="folHlink"/>
  <p:sldLayoutIdLst>
    <p:sldLayoutId id="2147483664" r:id="rId1"/>
    <p:sldLayoutId id="2147483665" r:id="rId2"/>
  </p:sldLayoutIdLst>
  <p:txStyles>
    <p:titleStyle>
      <a:lvl1pPr algn="l" defTabSz="685800" rtl="0" eaLnBrk="1" latinLnBrk="0" hangingPunct="1">
        <a:lnSpc>
          <a:spcPct val="90000"/>
        </a:lnSpc>
        <a:spcBef>
          <a:spcPct val="0"/>
        </a:spcBef>
        <a:buNone/>
        <a:defRPr sz="3600" kern="1200">
          <a:solidFill>
            <a:schemeClr val="accent2"/>
          </a:solidFill>
          <a:latin typeface="+mj-lt"/>
          <a:ea typeface="+mj-ea"/>
          <a:cs typeface="+mj-cs"/>
        </a:defRPr>
      </a:lvl1pPr>
    </p:titleStyle>
    <p:bodyStyle>
      <a:lvl1pPr marL="0" indent="0" algn="l" defTabSz="685800" rtl="0" eaLnBrk="1" latinLnBrk="0" hangingPunct="1">
        <a:lnSpc>
          <a:spcPct val="90000"/>
        </a:lnSpc>
        <a:spcBef>
          <a:spcPts val="750"/>
        </a:spcBef>
        <a:buFont typeface="Calibri" panose="020F0502020204030204" pitchFamily="34" charset="0"/>
        <a:buChar char="﻿"/>
        <a:defRPr sz="2600" kern="1200">
          <a:solidFill>
            <a:schemeClr val="accent2"/>
          </a:solidFill>
          <a:latin typeface="+mj-lt"/>
          <a:ea typeface="+mn-ea"/>
          <a:cs typeface="+mn-cs"/>
        </a:defRPr>
      </a:lvl1pPr>
      <a:lvl2pPr marL="0" indent="0" algn="l" defTabSz="685800" rtl="0" eaLnBrk="1" latinLnBrk="0" hangingPunct="1">
        <a:lnSpc>
          <a:spcPct val="90000"/>
        </a:lnSpc>
        <a:spcBef>
          <a:spcPts val="375"/>
        </a:spcBef>
        <a:buFont typeface="Calibri" panose="020F0502020204030204" pitchFamily="34" charset="0"/>
        <a:buChar char="﻿"/>
        <a:defRPr sz="2400" kern="1200">
          <a:solidFill>
            <a:schemeClr val="accent2"/>
          </a:solidFill>
          <a:latin typeface="+mn-lt"/>
          <a:ea typeface="+mn-ea"/>
          <a:cs typeface="+mn-cs"/>
        </a:defRPr>
      </a:lvl2pPr>
      <a:lvl3pPr marL="226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3pPr>
      <a:lvl4pPr marL="4572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4pPr>
      <a:lvl5pPr marL="6831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5pPr>
      <a:lvl6pPr marL="910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6pPr>
      <a:lvl7pPr marL="11376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7pPr>
      <a:lvl8pPr marL="13644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8pPr>
      <a:lvl9pPr marL="15912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www.sace.sa.edu.au/web/special-provisions"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hyperlink" Target="mailto:SACE.SpecialProvisions@sa.gov.au"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sace.sa.edu.au/coordinating/marketing-toolkit"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2.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JP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5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hyperlink" Target="https://www.sace.sa.edu.au/about/publications/chief-executive-blog/sace-learning-entitlement"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18CD3-7CFF-47B6-8E6B-6BC9AD055C6F}"/>
              </a:ext>
            </a:extLst>
          </p:cNvPr>
          <p:cNvSpPr>
            <a:spLocks noGrp="1"/>
          </p:cNvSpPr>
          <p:nvPr>
            <p:ph type="ctrTitle"/>
          </p:nvPr>
        </p:nvSpPr>
        <p:spPr/>
        <p:txBody>
          <a:bodyPr/>
          <a:lstStyle/>
          <a:p>
            <a:r>
              <a:rPr lang="en-US" dirty="0" smtClean="0">
                <a:latin typeface="+mn-lt"/>
              </a:rPr>
              <a:t>SACE Management Conference</a:t>
            </a:r>
            <a:endParaRPr lang="en-AU" dirty="0">
              <a:latin typeface="+mn-lt"/>
            </a:endParaRPr>
          </a:p>
        </p:txBody>
      </p:sp>
      <p:sp>
        <p:nvSpPr>
          <p:cNvPr id="3" name="Subtitle 2">
            <a:extLst>
              <a:ext uri="{FF2B5EF4-FFF2-40B4-BE49-F238E27FC236}">
                <a16:creationId xmlns:a16="http://schemas.microsoft.com/office/drawing/2014/main" id="{7E5D76C6-DEE6-42A5-BF64-91673F1042FC}"/>
              </a:ext>
            </a:extLst>
          </p:cNvPr>
          <p:cNvSpPr>
            <a:spLocks noGrp="1"/>
          </p:cNvSpPr>
          <p:nvPr>
            <p:ph type="subTitle" idx="1"/>
          </p:nvPr>
        </p:nvSpPr>
        <p:spPr/>
        <p:txBody>
          <a:bodyPr/>
          <a:lstStyle/>
          <a:p>
            <a:r>
              <a:rPr lang="en-US" dirty="0" smtClean="0"/>
              <a:t>2020  Semester 1</a:t>
            </a:r>
            <a:endParaRPr lang="en-AU" dirty="0"/>
          </a:p>
        </p:txBody>
      </p:sp>
      <p:sp>
        <p:nvSpPr>
          <p:cNvPr id="4" name="TextBox 3"/>
          <p:cNvSpPr txBox="1"/>
          <p:nvPr/>
        </p:nvSpPr>
        <p:spPr>
          <a:xfrm>
            <a:off x="154744" y="6488668"/>
            <a:ext cx="1392701" cy="230832"/>
          </a:xfrm>
          <a:prstGeom prst="rect">
            <a:avLst/>
          </a:prstGeom>
          <a:noFill/>
        </p:spPr>
        <p:txBody>
          <a:bodyPr wrap="square" rtlCol="0">
            <a:spAutoFit/>
          </a:bodyPr>
          <a:lstStyle/>
          <a:p>
            <a:r>
              <a:rPr lang="en-US" sz="900" dirty="0" smtClean="0">
                <a:solidFill>
                  <a:schemeClr val="bg1">
                    <a:lumMod val="50000"/>
                  </a:schemeClr>
                </a:solidFill>
              </a:rPr>
              <a:t>A893547</a:t>
            </a:r>
            <a:endParaRPr lang="en-AU" sz="900" dirty="0">
              <a:solidFill>
                <a:schemeClr val="bg1">
                  <a:lumMod val="50000"/>
                </a:schemeClr>
              </a:solidFill>
            </a:endParaRPr>
          </a:p>
        </p:txBody>
      </p:sp>
    </p:spTree>
    <p:extLst>
      <p:ext uri="{BB962C8B-B14F-4D97-AF65-F5344CB8AC3E}">
        <p14:creationId xmlns:p14="http://schemas.microsoft.com/office/powerpoint/2010/main" val="33034718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of year communication</a:t>
            </a:r>
            <a:endParaRPr lang="en-AU" dirty="0"/>
          </a:p>
        </p:txBody>
      </p:sp>
      <p:sp>
        <p:nvSpPr>
          <p:cNvPr id="3" name="Content Placeholder 2"/>
          <p:cNvSpPr>
            <a:spLocks noGrp="1"/>
          </p:cNvSpPr>
          <p:nvPr>
            <p:ph idx="1"/>
          </p:nvPr>
        </p:nvSpPr>
        <p:spPr>
          <a:xfrm>
            <a:off x="695813" y="1020007"/>
            <a:ext cx="3823200" cy="4896000"/>
          </a:xfrm>
        </p:spPr>
        <p:txBody>
          <a:bodyPr/>
          <a:lstStyle/>
          <a:p>
            <a:r>
              <a:rPr lang="en-US" dirty="0" smtClean="0"/>
              <a:t>School contact information</a:t>
            </a:r>
          </a:p>
          <a:p>
            <a:endParaRPr lang="en-US" dirty="0"/>
          </a:p>
          <a:p>
            <a:r>
              <a:rPr lang="en-US" dirty="0"/>
              <a:t>D</a:t>
            </a:r>
            <a:r>
              <a:rPr lang="en-US" dirty="0" smtClean="0"/>
              <a:t>elegates access</a:t>
            </a:r>
          </a:p>
          <a:p>
            <a:endParaRPr lang="en-US" dirty="0" smtClean="0"/>
          </a:p>
          <a:p>
            <a:r>
              <a:rPr lang="en-US" dirty="0" smtClean="0"/>
              <a:t>Agreement- schools online</a:t>
            </a:r>
            <a:endParaRPr lang="en-AU" dirty="0"/>
          </a:p>
        </p:txBody>
      </p:sp>
      <p:pic>
        <p:nvPicPr>
          <p:cNvPr id="7" name="Picture 6"/>
          <p:cNvPicPr>
            <a:picLocks noChangeAspect="1"/>
          </p:cNvPicPr>
          <p:nvPr/>
        </p:nvPicPr>
        <p:blipFill>
          <a:blip r:embed="rId3"/>
          <a:stretch>
            <a:fillRect/>
          </a:stretch>
        </p:blipFill>
        <p:spPr>
          <a:xfrm>
            <a:off x="705595" y="3208319"/>
            <a:ext cx="2942441" cy="3178173"/>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2223775" y="4086139"/>
            <a:ext cx="2295238" cy="2496691"/>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5"/>
          <a:srcRect l="29571" t="10283" r="-1"/>
          <a:stretch/>
        </p:blipFill>
        <p:spPr>
          <a:xfrm>
            <a:off x="6868160" y="1262965"/>
            <a:ext cx="2081059" cy="512352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6"/>
          <a:stretch>
            <a:fillRect/>
          </a:stretch>
        </p:blipFill>
        <p:spPr>
          <a:xfrm>
            <a:off x="4685400" y="3311863"/>
            <a:ext cx="2289254" cy="306316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7"/>
          <a:stretch>
            <a:fillRect/>
          </a:stretch>
        </p:blipFill>
        <p:spPr>
          <a:xfrm>
            <a:off x="4685400" y="852382"/>
            <a:ext cx="1635761" cy="23548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79021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a:t>
            </a:r>
            <a:endParaRPr lang="en-AU" dirty="0"/>
          </a:p>
        </p:txBody>
      </p:sp>
      <p:sp>
        <p:nvSpPr>
          <p:cNvPr id="3" name="Content Placeholder 2"/>
          <p:cNvSpPr>
            <a:spLocks noGrp="1"/>
          </p:cNvSpPr>
          <p:nvPr>
            <p:ph idx="1"/>
          </p:nvPr>
        </p:nvSpPr>
        <p:spPr>
          <a:xfrm>
            <a:off x="4484164" y="887558"/>
            <a:ext cx="4202636" cy="2241722"/>
          </a:xfrm>
        </p:spPr>
        <p:txBody>
          <a:bodyPr/>
          <a:lstStyle/>
          <a:p>
            <a:pPr>
              <a:buNone/>
            </a:pPr>
            <a:r>
              <a:rPr lang="en-US" dirty="0" smtClean="0"/>
              <a:t>Who receives ‘the Standard’?</a:t>
            </a:r>
          </a:p>
          <a:p>
            <a:pPr marL="342900" indent="-342900">
              <a:buFont typeface="Courier New" panose="02070309020205020404" pitchFamily="49" charset="0"/>
              <a:buChar char="o"/>
            </a:pPr>
            <a:r>
              <a:rPr lang="en-US" dirty="0" smtClean="0"/>
              <a:t>Principal </a:t>
            </a:r>
          </a:p>
          <a:p>
            <a:pPr marL="342900" indent="-342900">
              <a:buFont typeface="Courier New" panose="02070309020205020404" pitchFamily="49" charset="0"/>
              <a:buChar char="o"/>
            </a:pPr>
            <a:r>
              <a:rPr lang="en-US" dirty="0" smtClean="0"/>
              <a:t>Principal’s delegate </a:t>
            </a:r>
          </a:p>
          <a:p>
            <a:pPr marL="342900" indent="-342900">
              <a:buFont typeface="Courier New" panose="02070309020205020404" pitchFamily="49" charset="0"/>
              <a:buChar char="o"/>
            </a:pPr>
            <a:r>
              <a:rPr lang="en-US" dirty="0" smtClean="0"/>
              <a:t>SACE coordinator</a:t>
            </a:r>
            <a:endParaRPr lang="en-US" dirty="0"/>
          </a:p>
          <a:p>
            <a:pPr>
              <a:buNone/>
            </a:pPr>
            <a:r>
              <a:rPr lang="en-US" dirty="0" smtClean="0"/>
              <a:t>Please disseminate to staff.</a:t>
            </a:r>
            <a:endParaRPr lang="en-AU" dirty="0"/>
          </a:p>
        </p:txBody>
      </p:sp>
      <p:sp>
        <p:nvSpPr>
          <p:cNvPr id="4" name="Content Placeholder 3"/>
          <p:cNvSpPr>
            <a:spLocks noGrp="1"/>
          </p:cNvSpPr>
          <p:nvPr>
            <p:ph idx="13"/>
          </p:nvPr>
        </p:nvSpPr>
        <p:spPr>
          <a:xfrm>
            <a:off x="732524" y="4707505"/>
            <a:ext cx="3576582" cy="1817024"/>
          </a:xfrm>
        </p:spPr>
        <p:txBody>
          <a:bodyPr/>
          <a:lstStyle/>
          <a:p>
            <a:r>
              <a:rPr lang="en-US" dirty="0" smtClean="0"/>
              <a:t>Emails through swift:</a:t>
            </a:r>
          </a:p>
          <a:p>
            <a:pPr marL="342900" indent="-342900">
              <a:buFont typeface="Courier New" panose="02070309020205020404" pitchFamily="49" charset="0"/>
              <a:buChar char="o"/>
            </a:pPr>
            <a:r>
              <a:rPr lang="en-US" dirty="0" smtClean="0"/>
              <a:t>direct to teachers and leaders as required</a:t>
            </a:r>
          </a:p>
          <a:p>
            <a:pPr marL="342900" indent="-342900">
              <a:buFont typeface="Courier New" panose="02070309020205020404" pitchFamily="49" charset="0"/>
              <a:buChar char="o"/>
            </a:pPr>
            <a:r>
              <a:rPr lang="en-US" dirty="0" smtClean="0"/>
              <a:t>subject specific.</a:t>
            </a:r>
            <a:endParaRPr lang="en-AU" dirty="0"/>
          </a:p>
        </p:txBody>
      </p:sp>
      <p:pic>
        <p:nvPicPr>
          <p:cNvPr id="5" name="Picture 4"/>
          <p:cNvPicPr>
            <a:picLocks noChangeAspect="1"/>
          </p:cNvPicPr>
          <p:nvPr/>
        </p:nvPicPr>
        <p:blipFill>
          <a:blip r:embed="rId3"/>
          <a:stretch>
            <a:fillRect/>
          </a:stretch>
        </p:blipFill>
        <p:spPr>
          <a:xfrm>
            <a:off x="823154" y="887557"/>
            <a:ext cx="3275217" cy="348256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4879577" y="3245605"/>
            <a:ext cx="3445025" cy="34552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3381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reports</a:t>
            </a:r>
            <a:endParaRPr lang="en-AU" dirty="0"/>
          </a:p>
        </p:txBody>
      </p:sp>
      <p:pic>
        <p:nvPicPr>
          <p:cNvPr id="4" name="Content Placeholder 3"/>
          <p:cNvPicPr>
            <a:picLocks noGrp="1" noChangeAspect="1"/>
          </p:cNvPicPr>
          <p:nvPr>
            <p:ph idx="1"/>
          </p:nvPr>
        </p:nvPicPr>
        <p:blipFill>
          <a:blip r:embed="rId3"/>
          <a:stretch>
            <a:fillRect/>
          </a:stretch>
        </p:blipFill>
        <p:spPr>
          <a:xfrm>
            <a:off x="622194" y="1062000"/>
            <a:ext cx="5572125" cy="3629025"/>
          </a:xfrm>
          <a:prstGeom prst="rect">
            <a:avLst/>
          </a:prstGeom>
        </p:spPr>
      </p:pic>
      <p:graphicFrame>
        <p:nvGraphicFramePr>
          <p:cNvPr id="5" name="Diagram 4"/>
          <p:cNvGraphicFramePr/>
          <p:nvPr>
            <p:extLst>
              <p:ext uri="{D42A27DB-BD31-4B8C-83A1-F6EECF244321}">
                <p14:modId xmlns:p14="http://schemas.microsoft.com/office/powerpoint/2010/main" val="144291661"/>
              </p:ext>
            </p:extLst>
          </p:nvPr>
        </p:nvGraphicFramePr>
        <p:xfrm>
          <a:off x="3023756" y="3564163"/>
          <a:ext cx="5663044" cy="35426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Oval 2"/>
          <p:cNvSpPr/>
          <p:nvPr/>
        </p:nvSpPr>
        <p:spPr>
          <a:xfrm>
            <a:off x="752621" y="3870960"/>
            <a:ext cx="1402080" cy="52832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300889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60113" y="9"/>
            <a:ext cx="5724000" cy="6843167"/>
          </a:xfrm>
          <a:prstGeom prst="rect">
            <a:avLst/>
          </a:prstGeom>
        </p:spPr>
      </p:pic>
    </p:spTree>
    <p:extLst>
      <p:ext uri="{BB962C8B-B14F-4D97-AF65-F5344CB8AC3E}">
        <p14:creationId xmlns:p14="http://schemas.microsoft.com/office/powerpoint/2010/main" val="26357842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Learnings from 2019</a:t>
            </a:r>
            <a:endParaRPr lang="en-AU" dirty="0"/>
          </a:p>
        </p:txBody>
      </p:sp>
      <p:sp>
        <p:nvSpPr>
          <p:cNvPr id="4" name="Content Placeholder 3"/>
          <p:cNvSpPr>
            <a:spLocks noGrp="1"/>
          </p:cNvSpPr>
          <p:nvPr>
            <p:ph idx="13"/>
          </p:nvPr>
        </p:nvSpPr>
        <p:spPr>
          <a:xfrm>
            <a:off x="831273" y="1198799"/>
            <a:ext cx="8312727" cy="4896000"/>
          </a:xfrm>
        </p:spPr>
        <p:txBody>
          <a:bodyPr/>
          <a:lstStyle/>
          <a:p>
            <a:pPr>
              <a:buNone/>
            </a:pPr>
            <a:r>
              <a:rPr lang="en-US" dirty="0"/>
              <a:t>External Assessment</a:t>
            </a:r>
          </a:p>
          <a:p>
            <a:pPr marL="342900" indent="-342900"/>
            <a:r>
              <a:rPr lang="en-US" dirty="0"/>
              <a:t>Investigations</a:t>
            </a:r>
          </a:p>
          <a:p>
            <a:pPr marL="342900" indent="-342900"/>
            <a:r>
              <a:rPr lang="en-US" dirty="0" smtClean="0"/>
              <a:t>Examinations </a:t>
            </a:r>
            <a:r>
              <a:rPr lang="en-US" dirty="0"/>
              <a:t>and Performances</a:t>
            </a:r>
          </a:p>
          <a:p>
            <a:pPr>
              <a:buNone/>
            </a:pPr>
            <a:endParaRPr lang="en-US" dirty="0" smtClean="0"/>
          </a:p>
          <a:p>
            <a:pPr>
              <a:buNone/>
            </a:pPr>
            <a:r>
              <a:rPr lang="en-US" dirty="0" smtClean="0"/>
              <a:t>Forms</a:t>
            </a:r>
          </a:p>
          <a:p>
            <a:pPr marL="342900" indent="-342900"/>
            <a:r>
              <a:rPr lang="en-US" dirty="0" smtClean="0"/>
              <a:t>31 – application for external assessment adjustments </a:t>
            </a:r>
          </a:p>
          <a:p>
            <a:pPr marL="342900" indent="-342900"/>
            <a:r>
              <a:rPr lang="en-US" dirty="0" smtClean="0"/>
              <a:t>32 – application for use of derived results</a:t>
            </a:r>
          </a:p>
          <a:p>
            <a:pPr marL="342900" indent="-342900"/>
            <a:endParaRPr lang="en-US" dirty="0"/>
          </a:p>
          <a:p>
            <a:pPr>
              <a:buNone/>
            </a:pPr>
            <a:r>
              <a:rPr lang="en-US" dirty="0"/>
              <a:t>Predicted mark information V received mark per class cohort</a:t>
            </a:r>
          </a:p>
          <a:p>
            <a:pPr marL="342900" indent="-342900"/>
            <a:endParaRPr lang="en-US" dirty="0" smtClean="0"/>
          </a:p>
          <a:p>
            <a:pPr marL="342900" indent="-342900"/>
            <a:endParaRPr lang="en-AU" dirty="0"/>
          </a:p>
        </p:txBody>
      </p:sp>
    </p:spTree>
    <p:extLst>
      <p:ext uri="{BB962C8B-B14F-4D97-AF65-F5344CB8AC3E}">
        <p14:creationId xmlns:p14="http://schemas.microsoft.com/office/powerpoint/2010/main" val="25806482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a:t>
            </a:r>
            <a:endParaRPr lang="en-AU" dirty="0"/>
          </a:p>
        </p:txBody>
      </p:sp>
      <p:sp>
        <p:nvSpPr>
          <p:cNvPr id="5" name="Content Placeholder 3"/>
          <p:cNvSpPr>
            <a:spLocks noGrp="1"/>
          </p:cNvSpPr>
          <p:nvPr>
            <p:ph idx="13"/>
          </p:nvPr>
        </p:nvSpPr>
        <p:spPr>
          <a:xfrm>
            <a:off x="818573" y="957499"/>
            <a:ext cx="8071427" cy="5253520"/>
          </a:xfrm>
        </p:spPr>
        <p:txBody>
          <a:bodyPr/>
          <a:lstStyle/>
          <a:p>
            <a:pPr>
              <a:buNone/>
            </a:pPr>
            <a:endParaRPr lang="en-US" sz="3200" dirty="0" smtClean="0"/>
          </a:p>
          <a:p>
            <a:pPr>
              <a:buNone/>
            </a:pPr>
            <a:r>
              <a:rPr lang="en-US" sz="3200" dirty="0" smtClean="0"/>
              <a:t>Website: </a:t>
            </a:r>
            <a:r>
              <a:rPr lang="en-AU" sz="2000" dirty="0" smtClean="0">
                <a:hlinkClick r:id="rId3"/>
              </a:rPr>
              <a:t>www.sace.sa.edu.au/web/special-provisions</a:t>
            </a:r>
            <a:endParaRPr lang="en-US" sz="2000" dirty="0" smtClean="0"/>
          </a:p>
          <a:p>
            <a:pPr>
              <a:buNone/>
            </a:pPr>
            <a:r>
              <a:rPr lang="en-US" sz="3200" dirty="0" smtClean="0"/>
              <a:t>		   Information Sheet 58, FAQs</a:t>
            </a:r>
          </a:p>
          <a:p>
            <a:pPr>
              <a:buNone/>
            </a:pPr>
            <a:endParaRPr lang="en-US" sz="3200" dirty="0"/>
          </a:p>
          <a:p>
            <a:pPr>
              <a:buNone/>
            </a:pPr>
            <a:r>
              <a:rPr lang="en-US" sz="3200" dirty="0" smtClean="0"/>
              <a:t>PLATO:		</a:t>
            </a:r>
          </a:p>
          <a:p>
            <a:pPr>
              <a:buNone/>
            </a:pPr>
            <a:endParaRPr lang="en-US" sz="3200" dirty="0"/>
          </a:p>
          <a:p>
            <a:pPr>
              <a:buNone/>
            </a:pPr>
            <a:endParaRPr lang="en-US" sz="3200" dirty="0" smtClean="0"/>
          </a:p>
          <a:p>
            <a:pPr>
              <a:buNone/>
            </a:pPr>
            <a:r>
              <a:rPr lang="en-US" sz="3200" dirty="0" smtClean="0"/>
              <a:t>Phone:  8115 4700</a:t>
            </a:r>
          </a:p>
          <a:p>
            <a:pPr>
              <a:buNone/>
            </a:pPr>
            <a:endParaRPr lang="en-US" sz="1400" dirty="0"/>
          </a:p>
          <a:p>
            <a:pPr>
              <a:buNone/>
            </a:pPr>
            <a:r>
              <a:rPr lang="en-US" sz="3200" dirty="0" smtClean="0"/>
              <a:t>Email:	</a:t>
            </a:r>
            <a:r>
              <a:rPr lang="en-US" sz="3200" dirty="0" smtClean="0">
                <a:hlinkClick r:id="rId4"/>
              </a:rPr>
              <a:t>SACE.SpecialProvisions@sa.gov.au</a:t>
            </a:r>
            <a:endParaRPr lang="en-US" dirty="0" smtClean="0"/>
          </a:p>
          <a:p>
            <a:pPr marL="342900" indent="-342900"/>
            <a:endParaRPr lang="en-US" dirty="0"/>
          </a:p>
          <a:p>
            <a:pPr marL="342900" indent="-342900"/>
            <a:endParaRPr lang="en-US" dirty="0"/>
          </a:p>
          <a:p>
            <a:pPr marL="342900" indent="-342900"/>
            <a:endParaRPr lang="en-US" dirty="0" smtClean="0"/>
          </a:p>
          <a:p>
            <a:pPr marL="342900" indent="-342900"/>
            <a:endParaRPr lang="en-AU" dirty="0"/>
          </a:p>
        </p:txBody>
      </p:sp>
      <p:pic>
        <p:nvPicPr>
          <p:cNvPr id="3" name="Picture 2"/>
          <p:cNvPicPr>
            <a:picLocks noChangeAspect="1"/>
          </p:cNvPicPr>
          <p:nvPr/>
        </p:nvPicPr>
        <p:blipFill>
          <a:blip r:embed="rId5"/>
          <a:stretch>
            <a:fillRect/>
          </a:stretch>
        </p:blipFill>
        <p:spPr>
          <a:xfrm>
            <a:off x="2596311" y="2885961"/>
            <a:ext cx="3181349" cy="1488631"/>
          </a:xfrm>
          <a:prstGeom prst="rect">
            <a:avLst/>
          </a:prstGeom>
          <a:ln>
            <a:solidFill>
              <a:schemeClr val="bg1">
                <a:lumMod val="50000"/>
              </a:schemeClr>
            </a:solidFill>
          </a:ln>
        </p:spPr>
      </p:pic>
    </p:spTree>
    <p:extLst>
      <p:ext uri="{BB962C8B-B14F-4D97-AF65-F5344CB8AC3E}">
        <p14:creationId xmlns:p14="http://schemas.microsoft.com/office/powerpoint/2010/main" val="27186856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Exceptional circumstances</a:t>
            </a:r>
            <a:endParaRPr lang="en-AU" dirty="0"/>
          </a:p>
        </p:txBody>
      </p:sp>
      <p:sp>
        <p:nvSpPr>
          <p:cNvPr id="3" name="Content Placeholder 2"/>
          <p:cNvSpPr>
            <a:spLocks noGrp="1"/>
          </p:cNvSpPr>
          <p:nvPr>
            <p:ph idx="1"/>
          </p:nvPr>
        </p:nvSpPr>
        <p:spPr>
          <a:xfrm>
            <a:off x="684000" y="1198798"/>
            <a:ext cx="8002800" cy="5659201"/>
          </a:xfrm>
        </p:spPr>
        <p:txBody>
          <a:bodyPr/>
          <a:lstStyle/>
          <a:p>
            <a:r>
              <a:rPr lang="en-AU" sz="2000" dirty="0" smtClean="0"/>
              <a:t>Schools </a:t>
            </a:r>
            <a:r>
              <a:rPr lang="en-AU" sz="2000" dirty="0"/>
              <a:t>seeking </a:t>
            </a:r>
            <a:r>
              <a:rPr lang="en-AU" sz="2000" u="sng" dirty="0"/>
              <a:t>extension requests </a:t>
            </a:r>
            <a:r>
              <a:rPr lang="en-AU" sz="2000" dirty="0"/>
              <a:t>or a </a:t>
            </a:r>
            <a:r>
              <a:rPr lang="en-AU" sz="2000" u="sng" dirty="0"/>
              <a:t>change to results due to administrative errors</a:t>
            </a:r>
            <a:r>
              <a:rPr lang="en-AU" sz="2000" dirty="0"/>
              <a:t> can apply for consideration of exceptional circumstances for individual students or an assessment group. </a:t>
            </a:r>
          </a:p>
          <a:p>
            <a:r>
              <a:rPr lang="en-AU" sz="2000" dirty="0" smtClean="0"/>
              <a:t>Please </a:t>
            </a:r>
            <a:r>
              <a:rPr lang="en-AU" sz="2000" dirty="0"/>
              <a:t>phone the SACE Board and provide the following details:</a:t>
            </a:r>
          </a:p>
          <a:p>
            <a:pPr marL="512550" lvl="1" indent="-285750"/>
            <a:r>
              <a:rPr lang="en-AU" sz="2000" dirty="0" smtClean="0"/>
              <a:t>Circumstance</a:t>
            </a:r>
            <a:endParaRPr lang="en-AU" sz="2000" dirty="0"/>
          </a:p>
          <a:p>
            <a:pPr marL="512550" lvl="1" indent="-285750"/>
            <a:r>
              <a:rPr lang="en-AU" sz="2000" dirty="0"/>
              <a:t>Registration Number(s)</a:t>
            </a:r>
          </a:p>
          <a:p>
            <a:pPr marL="512550" lvl="1" indent="-285750"/>
            <a:r>
              <a:rPr lang="en-AU" sz="2000" dirty="0"/>
              <a:t>Stage 2 subject</a:t>
            </a:r>
          </a:p>
          <a:p>
            <a:pPr marL="512550" lvl="1" indent="-285750"/>
            <a:r>
              <a:rPr lang="en-AU" sz="2000" dirty="0"/>
              <a:t>Teacher Name</a:t>
            </a:r>
          </a:p>
          <a:p>
            <a:pPr marL="512550" lvl="1" indent="-285750"/>
            <a:r>
              <a:rPr lang="en-AU" sz="2000" dirty="0"/>
              <a:t>School Assessment or External Assessment</a:t>
            </a:r>
          </a:p>
          <a:p>
            <a:pPr>
              <a:buNone/>
            </a:pPr>
            <a:endParaRPr lang="en-AU" sz="2000" dirty="0" smtClean="0"/>
          </a:p>
          <a:p>
            <a:pPr>
              <a:buNone/>
            </a:pPr>
            <a:r>
              <a:rPr lang="en-AU" sz="2000" dirty="0" smtClean="0"/>
              <a:t>The </a:t>
            </a:r>
            <a:r>
              <a:rPr lang="en-AU" sz="2000" dirty="0"/>
              <a:t>askSACE team will email out the specific form to the principal (cc SACE Coordinator</a:t>
            </a:r>
            <a:r>
              <a:rPr lang="en-AU" sz="2000" dirty="0" smtClean="0"/>
              <a:t>).</a:t>
            </a:r>
            <a:endParaRPr lang="en-AU" sz="2000" dirty="0"/>
          </a:p>
          <a:p>
            <a:r>
              <a:rPr lang="en-AU" sz="2000" dirty="0"/>
              <a:t>The completed form must be returned to the SACE Board via the principal’s email, or via the SACE Coordinator (cc the principal), ensuring that the principal has authorised the request, and the ‘Principal’s Verification’ box on the form has been ticked. Once received, the application will be considered as a matter of urgency.</a:t>
            </a:r>
          </a:p>
          <a:p>
            <a:r>
              <a:rPr lang="en-AU" dirty="0"/>
              <a:t> </a:t>
            </a:r>
          </a:p>
          <a:p>
            <a:endParaRPr lang="en-AU" dirty="0"/>
          </a:p>
        </p:txBody>
      </p:sp>
    </p:spTree>
    <p:extLst>
      <p:ext uri="{BB962C8B-B14F-4D97-AF65-F5344CB8AC3E}">
        <p14:creationId xmlns:p14="http://schemas.microsoft.com/office/powerpoint/2010/main" val="6480664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enquiry - number of calls</a:t>
            </a:r>
            <a:endParaRPr lang="en-AU"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77280101"/>
              </p:ext>
            </p:extLst>
          </p:nvPr>
        </p:nvGraphicFramePr>
        <p:xfrm>
          <a:off x="816098" y="1062000"/>
          <a:ext cx="8064000" cy="55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570745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Breaches of rules</a:t>
            </a:r>
            <a:endParaRPr lang="en-AU" dirty="0"/>
          </a:p>
        </p:txBody>
      </p:sp>
      <p:sp>
        <p:nvSpPr>
          <p:cNvPr id="3" name="Content Placeholder 2"/>
          <p:cNvSpPr>
            <a:spLocks noGrp="1"/>
          </p:cNvSpPr>
          <p:nvPr>
            <p:ph idx="1"/>
          </p:nvPr>
        </p:nvSpPr>
        <p:spPr>
          <a:xfrm>
            <a:off x="684000" y="1198799"/>
            <a:ext cx="2910470" cy="1857910"/>
          </a:xfrm>
        </p:spPr>
        <p:txBody>
          <a:bodyPr/>
          <a:lstStyle/>
          <a:p>
            <a:r>
              <a:rPr lang="en-US" dirty="0" smtClean="0"/>
              <a:t>Booklet information</a:t>
            </a:r>
          </a:p>
          <a:p>
            <a:r>
              <a:rPr lang="en-US" dirty="0" smtClean="0"/>
              <a:t>Plagiarism</a:t>
            </a:r>
            <a:endParaRPr lang="en-US" dirty="0"/>
          </a:p>
          <a:p>
            <a:r>
              <a:rPr lang="en-US" dirty="0" smtClean="0"/>
              <a:t>Supervision and verification</a:t>
            </a:r>
            <a:endParaRPr lang="en-AU" dirty="0"/>
          </a:p>
        </p:txBody>
      </p:sp>
      <p:pic>
        <p:nvPicPr>
          <p:cNvPr id="5" name="Picture 4"/>
          <p:cNvPicPr>
            <a:picLocks noChangeAspect="1"/>
          </p:cNvPicPr>
          <p:nvPr/>
        </p:nvPicPr>
        <p:blipFill>
          <a:blip r:embed="rId3"/>
          <a:stretch>
            <a:fillRect/>
          </a:stretch>
        </p:blipFill>
        <p:spPr>
          <a:xfrm>
            <a:off x="3775621" y="1133761"/>
            <a:ext cx="5112000" cy="554026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691" y="3664837"/>
            <a:ext cx="2447925" cy="1524000"/>
          </a:xfrm>
          <a:prstGeom prst="rect">
            <a:avLst/>
          </a:prstGeom>
        </p:spPr>
      </p:pic>
    </p:spTree>
    <p:extLst>
      <p:ext uri="{BB962C8B-B14F-4D97-AF65-F5344CB8AC3E}">
        <p14:creationId xmlns:p14="http://schemas.microsoft.com/office/powerpoint/2010/main" val="4972503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 Moderation </a:t>
            </a:r>
            <a:endParaRPr lang="en-AU" dirty="0"/>
          </a:p>
        </p:txBody>
      </p:sp>
      <p:pic>
        <p:nvPicPr>
          <p:cNvPr id="6" name="Picture 3" descr="C:\Users\brosta01\AppData\Local\Microsoft\Windows\Temporary Internet Files\Content.Outlook\BMH3DIMF\wilderness-teacher-meeting.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08983" y="1087410"/>
            <a:ext cx="4345097" cy="3408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308983" y="3896958"/>
            <a:ext cx="2980266" cy="2876674"/>
          </a:xfrm>
          <a:prstGeom prst="rect">
            <a:avLst/>
          </a:prstGeom>
        </p:spPr>
      </p:pic>
      <p:pic>
        <p:nvPicPr>
          <p:cNvPr id="8" name="Picture 7"/>
          <p:cNvPicPr>
            <a:picLocks noChangeAspect="1"/>
          </p:cNvPicPr>
          <p:nvPr/>
        </p:nvPicPr>
        <p:blipFill>
          <a:blip r:embed="rId5"/>
          <a:stretch>
            <a:fillRect/>
          </a:stretch>
        </p:blipFill>
        <p:spPr>
          <a:xfrm>
            <a:off x="5654080" y="1087410"/>
            <a:ext cx="2585613" cy="3382990"/>
          </a:xfrm>
          <a:prstGeom prst="rect">
            <a:avLst/>
          </a:prstGeom>
        </p:spPr>
      </p:pic>
      <p:pic>
        <p:nvPicPr>
          <p:cNvPr id="9" name="Picture 8"/>
          <p:cNvPicPr>
            <a:picLocks noChangeAspect="1"/>
          </p:cNvPicPr>
          <p:nvPr/>
        </p:nvPicPr>
        <p:blipFill>
          <a:blip r:embed="rId6"/>
          <a:stretch>
            <a:fillRect/>
          </a:stretch>
        </p:blipFill>
        <p:spPr>
          <a:xfrm>
            <a:off x="4289248" y="3890610"/>
            <a:ext cx="1989594" cy="2880000"/>
          </a:xfrm>
          <a:prstGeom prst="rect">
            <a:avLst/>
          </a:prstGeom>
        </p:spPr>
      </p:pic>
      <p:pic>
        <p:nvPicPr>
          <p:cNvPr id="3" name="Picture 2"/>
          <p:cNvPicPr>
            <a:picLocks noChangeAspect="1"/>
          </p:cNvPicPr>
          <p:nvPr/>
        </p:nvPicPr>
        <p:blipFill rotWithShape="1">
          <a:blip r:embed="rId7" cstate="hqprint">
            <a:extLst>
              <a:ext uri="{28A0092B-C50C-407E-A947-70E740481C1C}">
                <a14:useLocalDpi xmlns:a14="http://schemas.microsoft.com/office/drawing/2010/main" val="0"/>
              </a:ext>
            </a:extLst>
          </a:blip>
          <a:srcRect l="10957" t="18490" r="52208" b="1055"/>
          <a:stretch/>
        </p:blipFill>
        <p:spPr>
          <a:xfrm>
            <a:off x="6267976" y="3899549"/>
            <a:ext cx="1971717" cy="2871061"/>
          </a:xfrm>
          <a:prstGeom prst="rect">
            <a:avLst/>
          </a:prstGeom>
        </p:spPr>
      </p:pic>
    </p:spTree>
    <p:extLst>
      <p:ext uri="{BB962C8B-B14F-4D97-AF65-F5344CB8AC3E}">
        <p14:creationId xmlns:p14="http://schemas.microsoft.com/office/powerpoint/2010/main" val="11842384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5339" y="-2"/>
            <a:ext cx="9168001" cy="6876000"/>
          </a:xfrm>
        </p:spPr>
      </p:pic>
    </p:spTree>
    <p:extLst>
      <p:ext uri="{BB962C8B-B14F-4D97-AF65-F5344CB8AC3E}">
        <p14:creationId xmlns:p14="http://schemas.microsoft.com/office/powerpoint/2010/main" val="37671813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999" y="205200"/>
            <a:ext cx="8240925" cy="856800"/>
          </a:xfrm>
        </p:spPr>
        <p:txBody>
          <a:bodyPr/>
          <a:lstStyle/>
          <a:p>
            <a:r>
              <a:rPr lang="en-US" sz="3200" dirty="0" smtClean="0"/>
              <a:t>Stage 2 School Assessment Results Sheet </a:t>
            </a:r>
            <a:endParaRPr lang="en-AU" sz="3200" dirty="0"/>
          </a:p>
        </p:txBody>
      </p:sp>
      <p:pic>
        <p:nvPicPr>
          <p:cNvPr id="5" name="Content Placeholder 4"/>
          <p:cNvPicPr>
            <a:picLocks noGrp="1" noChangeAspect="1"/>
          </p:cNvPicPr>
          <p:nvPr>
            <p:ph idx="1"/>
          </p:nvPr>
        </p:nvPicPr>
        <p:blipFill>
          <a:blip r:embed="rId3"/>
          <a:stretch>
            <a:fillRect/>
          </a:stretch>
        </p:blipFill>
        <p:spPr>
          <a:xfrm>
            <a:off x="683998" y="1536156"/>
            <a:ext cx="8208000" cy="4328995"/>
          </a:xfrm>
          <a:prstGeom prst="rect">
            <a:avLst/>
          </a:prstGeom>
        </p:spPr>
      </p:pic>
      <p:sp>
        <p:nvSpPr>
          <p:cNvPr id="6" name="Rectangle 5"/>
          <p:cNvSpPr/>
          <p:nvPr/>
        </p:nvSpPr>
        <p:spPr>
          <a:xfrm>
            <a:off x="841112" y="2877410"/>
            <a:ext cx="1378633" cy="281353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9088442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Performance Standard Record </a:t>
            </a:r>
            <a:endParaRPr lang="en-AU" dirty="0"/>
          </a:p>
        </p:txBody>
      </p:sp>
      <p:pic>
        <p:nvPicPr>
          <p:cNvPr id="5" name="Content Placeholder 4"/>
          <p:cNvPicPr>
            <a:picLocks noGrp="1" noChangeAspect="1"/>
          </p:cNvPicPr>
          <p:nvPr>
            <p:ph idx="1"/>
          </p:nvPr>
        </p:nvPicPr>
        <p:blipFill>
          <a:blip r:embed="rId3"/>
          <a:stretch>
            <a:fillRect/>
          </a:stretch>
        </p:blipFill>
        <p:spPr>
          <a:xfrm>
            <a:off x="393196" y="1788545"/>
            <a:ext cx="8750804" cy="3567225"/>
          </a:xfrm>
          <a:prstGeom prst="rect">
            <a:avLst/>
          </a:prstGeom>
        </p:spPr>
      </p:pic>
    </p:spTree>
    <p:extLst>
      <p:ext uri="{BB962C8B-B14F-4D97-AF65-F5344CB8AC3E}">
        <p14:creationId xmlns:p14="http://schemas.microsoft.com/office/powerpoint/2010/main" val="8654076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Moderation Summary </a:t>
            </a:r>
            <a:endParaRPr lang="en-AU" dirty="0"/>
          </a:p>
        </p:txBody>
      </p:sp>
      <p:pic>
        <p:nvPicPr>
          <p:cNvPr id="5" name="Content Placeholder 4"/>
          <p:cNvPicPr>
            <a:picLocks noGrp="1" noChangeAspect="1"/>
          </p:cNvPicPr>
          <p:nvPr>
            <p:ph idx="1"/>
          </p:nvPr>
        </p:nvPicPr>
        <p:blipFill>
          <a:blip r:embed="rId3"/>
          <a:stretch>
            <a:fillRect/>
          </a:stretch>
        </p:blipFill>
        <p:spPr>
          <a:xfrm>
            <a:off x="684212" y="1612311"/>
            <a:ext cx="8280000" cy="4209387"/>
          </a:xfrm>
          <a:prstGeom prst="rect">
            <a:avLst/>
          </a:prstGeom>
        </p:spPr>
      </p:pic>
    </p:spTree>
    <p:extLst>
      <p:ext uri="{BB962C8B-B14F-4D97-AF65-F5344CB8AC3E}">
        <p14:creationId xmlns:p14="http://schemas.microsoft.com/office/powerpoint/2010/main" val="26937391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Online submissions </a:t>
            </a:r>
            <a:endParaRPr lang="en-AU" dirty="0"/>
          </a:p>
        </p:txBody>
      </p:sp>
      <p:pic>
        <p:nvPicPr>
          <p:cNvPr id="4" name="Content Placeholder 3"/>
          <p:cNvPicPr>
            <a:picLocks noGrp="1" noChangeAspect="1"/>
          </p:cNvPicPr>
          <p:nvPr>
            <p:ph idx="1"/>
          </p:nvPr>
        </p:nvPicPr>
        <p:blipFill>
          <a:blip r:embed="rId3"/>
          <a:stretch>
            <a:fillRect/>
          </a:stretch>
        </p:blipFill>
        <p:spPr>
          <a:xfrm>
            <a:off x="930275" y="1198562"/>
            <a:ext cx="7807325" cy="5204883"/>
          </a:xfrm>
          <a:prstGeom prst="rect">
            <a:avLst/>
          </a:prstGeom>
        </p:spPr>
      </p:pic>
    </p:spTree>
    <p:extLst>
      <p:ext uri="{BB962C8B-B14F-4D97-AF65-F5344CB8AC3E}">
        <p14:creationId xmlns:p14="http://schemas.microsoft.com/office/powerpoint/2010/main" val="27429219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Online submission of materials </a:t>
            </a:r>
            <a:endParaRPr lang="en-AU" dirty="0"/>
          </a:p>
        </p:txBody>
      </p:sp>
      <p:pic>
        <p:nvPicPr>
          <p:cNvPr id="4" name="Content Placeholder 3"/>
          <p:cNvPicPr>
            <a:picLocks noGrp="1" noChangeAspect="1"/>
          </p:cNvPicPr>
          <p:nvPr>
            <p:ph idx="1"/>
          </p:nvPr>
        </p:nvPicPr>
        <p:blipFill>
          <a:blip r:embed="rId3"/>
          <a:stretch>
            <a:fillRect/>
          </a:stretch>
        </p:blipFill>
        <p:spPr>
          <a:xfrm>
            <a:off x="1276348" y="1175189"/>
            <a:ext cx="6948000" cy="5682732"/>
          </a:xfrm>
          <a:prstGeom prst="rect">
            <a:avLst/>
          </a:prstGeom>
          <a:ln>
            <a:solidFill>
              <a:schemeClr val="bg1">
                <a:lumMod val="50000"/>
              </a:schemeClr>
            </a:solidFill>
          </a:ln>
        </p:spPr>
      </p:pic>
    </p:spTree>
    <p:extLst>
      <p:ext uri="{BB962C8B-B14F-4D97-AF65-F5344CB8AC3E}">
        <p14:creationId xmlns:p14="http://schemas.microsoft.com/office/powerpoint/2010/main" val="38166531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422669" y="0"/>
            <a:ext cx="6386017" cy="6857999"/>
          </a:xfrm>
          <a:prstGeom prst="rect">
            <a:avLst/>
          </a:prstGeom>
          <a:ln>
            <a:solidFill>
              <a:schemeClr val="bg1">
                <a:lumMod val="50000"/>
              </a:schemeClr>
            </a:solidFill>
          </a:ln>
        </p:spPr>
      </p:pic>
    </p:spTree>
    <p:extLst>
      <p:ext uri="{BB962C8B-B14F-4D97-AF65-F5344CB8AC3E}">
        <p14:creationId xmlns:p14="http://schemas.microsoft.com/office/powerpoint/2010/main" val="6884055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000" y="205199"/>
            <a:ext cx="8345700" cy="1179463"/>
          </a:xfrm>
        </p:spPr>
        <p:txBody>
          <a:bodyPr/>
          <a:lstStyle/>
          <a:p>
            <a:r>
              <a:rPr lang="en-US" dirty="0" smtClean="0"/>
              <a:t>External assessment – Investigations</a:t>
            </a:r>
            <a:endParaRPr lang="en-AU" dirty="0"/>
          </a:p>
        </p:txBody>
      </p:sp>
      <p:sp>
        <p:nvSpPr>
          <p:cNvPr id="4" name="TextBox 3"/>
          <p:cNvSpPr txBox="1"/>
          <p:nvPr/>
        </p:nvSpPr>
        <p:spPr>
          <a:xfrm>
            <a:off x="684000" y="1198799"/>
            <a:ext cx="7935344"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t>check key </a:t>
            </a:r>
            <a:r>
              <a:rPr lang="en-US" sz="2400" dirty="0" smtClean="0"/>
              <a:t>dates when Result </a:t>
            </a:r>
            <a:r>
              <a:rPr lang="en-US" sz="2400" dirty="0"/>
              <a:t>sheets </a:t>
            </a:r>
            <a:r>
              <a:rPr lang="en-US" sz="2400" dirty="0" smtClean="0"/>
              <a:t>are available</a:t>
            </a:r>
            <a:endParaRPr lang="en-US" sz="2400" dirty="0"/>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r>
              <a:rPr lang="en-US" sz="2400" dirty="0" smtClean="0"/>
              <a:t>Online submission of student work</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When completing external assessment results sheet for </a:t>
            </a:r>
            <a:r>
              <a:rPr lang="en-US" sz="2400" dirty="0"/>
              <a:t>investigations – </a:t>
            </a:r>
            <a:r>
              <a:rPr lang="en-US" sz="2400" dirty="0" smtClean="0"/>
              <a:t>if no evidence is submitted </a:t>
            </a:r>
            <a:r>
              <a:rPr lang="en-US" sz="2400" dirty="0"/>
              <a:t>– withdrawn (W) not an </a:t>
            </a:r>
            <a:r>
              <a:rPr lang="en-US" sz="2400" dirty="0" smtClean="0"/>
              <a:t>E-</a:t>
            </a:r>
          </a:p>
          <a:p>
            <a:pPr marL="342900" indent="-342900">
              <a:buFont typeface="Arial" panose="020B0604020202020204" pitchFamily="34" charset="0"/>
              <a:buChar char="•"/>
            </a:pPr>
            <a:endParaRPr lang="en-US" sz="2400" dirty="0"/>
          </a:p>
          <a:p>
            <a:r>
              <a:rPr lang="en-US" sz="2400" dirty="0"/>
              <a:t>(withdrawn on the investigation online result sheet does not withdraw the student from the subject</a:t>
            </a:r>
            <a:r>
              <a:rPr lang="en-US" sz="2400" dirty="0" smtClean="0"/>
              <a:t>)</a:t>
            </a:r>
          </a:p>
          <a:p>
            <a:endParaRPr lang="en-US" sz="2400" dirty="0" smtClean="0"/>
          </a:p>
          <a:p>
            <a:r>
              <a:rPr lang="en-US" sz="2400" dirty="0"/>
              <a:t>Students need to be aware of the implications of being withdrawn from the external assessment</a:t>
            </a:r>
          </a:p>
          <a:p>
            <a:endParaRPr lang="en-AU" sz="2400" dirty="0"/>
          </a:p>
        </p:txBody>
      </p:sp>
    </p:spTree>
    <p:extLst>
      <p:ext uri="{BB962C8B-B14F-4D97-AF65-F5344CB8AC3E}">
        <p14:creationId xmlns:p14="http://schemas.microsoft.com/office/powerpoint/2010/main" val="28174081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573" y="0"/>
            <a:ext cx="9168000" cy="6876000"/>
          </a:xfrm>
          <a:prstGeom prst="rect">
            <a:avLst/>
          </a:prstGeom>
        </p:spPr>
      </p:pic>
    </p:spTree>
    <p:extLst>
      <p:ext uri="{BB962C8B-B14F-4D97-AF65-F5344CB8AC3E}">
        <p14:creationId xmlns:p14="http://schemas.microsoft.com/office/powerpoint/2010/main" val="24756436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Renewed subjects</a:t>
            </a:r>
            <a:endParaRPr lang="en-AU" dirty="0">
              <a:latin typeface="+mn-lt"/>
            </a:endParaRPr>
          </a:p>
        </p:txBody>
      </p:sp>
      <p:sp>
        <p:nvSpPr>
          <p:cNvPr id="3" name="Content Placeholder 2"/>
          <p:cNvSpPr>
            <a:spLocks noGrp="1"/>
          </p:cNvSpPr>
          <p:nvPr>
            <p:ph idx="1"/>
          </p:nvPr>
        </p:nvSpPr>
        <p:spPr>
          <a:xfrm>
            <a:off x="684000" y="1198799"/>
            <a:ext cx="8002800" cy="4420336"/>
          </a:xfrm>
        </p:spPr>
        <p:txBody>
          <a:bodyPr/>
          <a:lstStyle/>
          <a:p>
            <a:r>
              <a:rPr lang="en-AU" sz="2000" dirty="0" smtClean="0">
                <a:solidFill>
                  <a:schemeClr val="tx1"/>
                </a:solidFill>
              </a:rPr>
              <a:t>Renewed </a:t>
            </a:r>
            <a:r>
              <a:rPr lang="en-AU" sz="2000" dirty="0">
                <a:solidFill>
                  <a:schemeClr val="tx1"/>
                </a:solidFill>
              </a:rPr>
              <a:t>subjects </a:t>
            </a:r>
            <a:r>
              <a:rPr lang="en-AU" sz="2000" dirty="0" smtClean="0">
                <a:solidFill>
                  <a:schemeClr val="tx1"/>
                </a:solidFill>
              </a:rPr>
              <a:t>taught </a:t>
            </a:r>
            <a:r>
              <a:rPr lang="en-AU" sz="2000" dirty="0">
                <a:solidFill>
                  <a:schemeClr val="tx1"/>
                </a:solidFill>
              </a:rPr>
              <a:t>for the first time in </a:t>
            </a:r>
            <a:r>
              <a:rPr lang="en-AU" sz="2000" dirty="0" smtClean="0">
                <a:solidFill>
                  <a:schemeClr val="tx1"/>
                </a:solidFill>
              </a:rPr>
              <a:t>2020 include:</a:t>
            </a:r>
          </a:p>
          <a:p>
            <a:pPr marL="342900" indent="-342900">
              <a:buFont typeface="Arial" panose="020B0604020202020204" pitchFamily="34" charset="0"/>
              <a:buChar char="•"/>
            </a:pPr>
            <a:r>
              <a:rPr lang="en-AU" sz="2000" dirty="0" smtClean="0">
                <a:solidFill>
                  <a:schemeClr val="tx1"/>
                </a:solidFill>
              </a:rPr>
              <a:t>Stage </a:t>
            </a:r>
            <a:r>
              <a:rPr lang="en-AU" sz="2000" dirty="0">
                <a:solidFill>
                  <a:schemeClr val="tx1"/>
                </a:solidFill>
              </a:rPr>
              <a:t>2 Business </a:t>
            </a:r>
            <a:r>
              <a:rPr lang="en-AU" sz="2000" dirty="0" smtClean="0">
                <a:solidFill>
                  <a:schemeClr val="tx1"/>
                </a:solidFill>
              </a:rPr>
              <a:t>Innovation</a:t>
            </a:r>
          </a:p>
          <a:p>
            <a:pPr marL="342900" indent="-342900">
              <a:buFont typeface="Arial" panose="020B0604020202020204" pitchFamily="34" charset="0"/>
              <a:buChar char="•"/>
            </a:pPr>
            <a:r>
              <a:rPr lang="en-AU" sz="2000" dirty="0" smtClean="0">
                <a:solidFill>
                  <a:schemeClr val="tx1"/>
                </a:solidFill>
              </a:rPr>
              <a:t>Stage </a:t>
            </a:r>
            <a:r>
              <a:rPr lang="en-AU" sz="2000" dirty="0">
                <a:solidFill>
                  <a:schemeClr val="tx1"/>
                </a:solidFill>
              </a:rPr>
              <a:t>2 Physical </a:t>
            </a:r>
            <a:r>
              <a:rPr lang="en-AU" sz="2000" dirty="0" smtClean="0">
                <a:solidFill>
                  <a:schemeClr val="tx1"/>
                </a:solidFill>
              </a:rPr>
              <a:t>Education</a:t>
            </a:r>
          </a:p>
          <a:p>
            <a:pPr marL="342900" indent="-342900">
              <a:buFont typeface="Arial" panose="020B0604020202020204" pitchFamily="34" charset="0"/>
              <a:buChar char="•"/>
            </a:pPr>
            <a:r>
              <a:rPr lang="en-AU" sz="2000" dirty="0" smtClean="0">
                <a:solidFill>
                  <a:schemeClr val="tx1"/>
                </a:solidFill>
              </a:rPr>
              <a:t>Stage </a:t>
            </a:r>
            <a:r>
              <a:rPr lang="en-AU" sz="2000" dirty="0">
                <a:solidFill>
                  <a:schemeClr val="tx1"/>
                </a:solidFill>
              </a:rPr>
              <a:t>1 </a:t>
            </a:r>
            <a:r>
              <a:rPr lang="en-AU" sz="2000" dirty="0" smtClean="0">
                <a:solidFill>
                  <a:schemeClr val="tx1"/>
                </a:solidFill>
              </a:rPr>
              <a:t>Economics</a:t>
            </a:r>
          </a:p>
          <a:p>
            <a:pPr marL="342900" indent="-342900">
              <a:buFont typeface="Arial" panose="020B0604020202020204" pitchFamily="34" charset="0"/>
              <a:buChar char="•"/>
            </a:pPr>
            <a:r>
              <a:rPr lang="en-AU" sz="2000" dirty="0" smtClean="0">
                <a:solidFill>
                  <a:schemeClr val="tx1"/>
                </a:solidFill>
              </a:rPr>
              <a:t>Stage </a:t>
            </a:r>
            <a:r>
              <a:rPr lang="en-AU" sz="2000" dirty="0">
                <a:solidFill>
                  <a:schemeClr val="tx1"/>
                </a:solidFill>
              </a:rPr>
              <a:t>1 </a:t>
            </a:r>
            <a:r>
              <a:rPr lang="en-AU" sz="2000" dirty="0" smtClean="0">
                <a:solidFill>
                  <a:schemeClr val="tx1"/>
                </a:solidFill>
              </a:rPr>
              <a:t>Dance</a:t>
            </a:r>
          </a:p>
          <a:p>
            <a:pPr marL="342900" indent="-342900">
              <a:buFont typeface="Arial" panose="020B0604020202020204" pitchFamily="34" charset="0"/>
              <a:buChar char="•"/>
            </a:pPr>
            <a:r>
              <a:rPr lang="en-AU" sz="2000" dirty="0" smtClean="0">
                <a:solidFill>
                  <a:schemeClr val="tx1"/>
                </a:solidFill>
              </a:rPr>
              <a:t>Stage </a:t>
            </a:r>
            <a:r>
              <a:rPr lang="en-AU" sz="2000" dirty="0">
                <a:solidFill>
                  <a:schemeClr val="tx1"/>
                </a:solidFill>
              </a:rPr>
              <a:t>1 </a:t>
            </a:r>
            <a:r>
              <a:rPr lang="en-AU" sz="2000" dirty="0" smtClean="0">
                <a:solidFill>
                  <a:schemeClr val="tx1"/>
                </a:solidFill>
              </a:rPr>
              <a:t>Drama</a:t>
            </a:r>
          </a:p>
          <a:p>
            <a:pPr marL="342900" indent="-342900">
              <a:buFont typeface="Arial" panose="020B0604020202020204" pitchFamily="34" charset="0"/>
              <a:buChar char="•"/>
            </a:pPr>
            <a:r>
              <a:rPr lang="en-AU" sz="2000" dirty="0" smtClean="0">
                <a:solidFill>
                  <a:schemeClr val="tx1"/>
                </a:solidFill>
              </a:rPr>
              <a:t>Stage </a:t>
            </a:r>
            <a:r>
              <a:rPr lang="en-AU" sz="2000" dirty="0">
                <a:solidFill>
                  <a:schemeClr val="tx1"/>
                </a:solidFill>
              </a:rPr>
              <a:t>1 and Stage 2 Design, Technology and </a:t>
            </a:r>
            <a:r>
              <a:rPr lang="en-AU" sz="2000" dirty="0" smtClean="0">
                <a:solidFill>
                  <a:schemeClr val="tx1"/>
                </a:solidFill>
              </a:rPr>
              <a:t>Engineering</a:t>
            </a:r>
          </a:p>
          <a:p>
            <a:pPr marL="1253700" lvl="4" indent="-342900"/>
            <a:r>
              <a:rPr lang="en-US" sz="2000" dirty="0" smtClean="0">
                <a:solidFill>
                  <a:schemeClr val="tx1"/>
                </a:solidFill>
              </a:rPr>
              <a:t>4 new codes</a:t>
            </a:r>
          </a:p>
          <a:p>
            <a:pPr marL="1253700" lvl="4" indent="-342900"/>
            <a:r>
              <a:rPr lang="en-US" sz="2000" dirty="0" smtClean="0">
                <a:solidFill>
                  <a:schemeClr val="tx1"/>
                </a:solidFill>
              </a:rPr>
              <a:t>Preclusions for SACE completion and ATAR</a:t>
            </a:r>
            <a:endParaRPr lang="en-AU" sz="2000" dirty="0" smtClean="0">
              <a:solidFill>
                <a:schemeClr val="tx1"/>
              </a:solidFill>
            </a:endParaRPr>
          </a:p>
          <a:p>
            <a:pPr marL="342900" indent="-342900">
              <a:buFont typeface="Arial" panose="020B0604020202020204" pitchFamily="34" charset="0"/>
              <a:buChar char="•"/>
            </a:pPr>
            <a:r>
              <a:rPr lang="en-AU" sz="2000" dirty="0" smtClean="0">
                <a:solidFill>
                  <a:schemeClr val="tx1"/>
                </a:solidFill>
              </a:rPr>
              <a:t>Stage </a:t>
            </a:r>
            <a:r>
              <a:rPr lang="en-AU" sz="2000" dirty="0">
                <a:solidFill>
                  <a:schemeClr val="tx1"/>
                </a:solidFill>
              </a:rPr>
              <a:t>1 and Stage 2 Australian Languages ­– Additional Language, First Language, and Language </a:t>
            </a:r>
            <a:r>
              <a:rPr lang="en-AU" sz="2000" dirty="0" smtClean="0">
                <a:solidFill>
                  <a:schemeClr val="tx1"/>
                </a:solidFill>
              </a:rPr>
              <a:t>Revival</a:t>
            </a:r>
          </a:p>
          <a:p>
            <a:pPr marL="342900" indent="-342900">
              <a:buFont typeface="Arial" panose="020B0604020202020204" pitchFamily="34" charset="0"/>
              <a:buChar char="•"/>
            </a:pPr>
            <a:r>
              <a:rPr lang="en-AU" sz="2000" dirty="0" smtClean="0">
                <a:solidFill>
                  <a:schemeClr val="tx1"/>
                </a:solidFill>
              </a:rPr>
              <a:t>Stage </a:t>
            </a:r>
            <a:r>
              <a:rPr lang="en-AU" sz="2000" dirty="0">
                <a:solidFill>
                  <a:schemeClr val="tx1"/>
                </a:solidFill>
              </a:rPr>
              <a:t>1 and Stage 2 Outdoor Education</a:t>
            </a:r>
            <a:r>
              <a:rPr lang="en-AU" sz="2000" dirty="0" smtClean="0">
                <a:solidFill>
                  <a:schemeClr val="tx1"/>
                </a:solidFill>
              </a:rPr>
              <a:t>.</a:t>
            </a:r>
            <a:endParaRPr lang="en-AU" sz="1400" dirty="0">
              <a:solidFill>
                <a:schemeClr val="tx1"/>
              </a:solidFill>
            </a:endParaRPr>
          </a:p>
        </p:txBody>
      </p:sp>
      <p:sp>
        <p:nvSpPr>
          <p:cNvPr id="4" name="TextBox 3"/>
          <p:cNvSpPr txBox="1"/>
          <p:nvPr/>
        </p:nvSpPr>
        <p:spPr>
          <a:xfrm>
            <a:off x="1567543" y="5869859"/>
            <a:ext cx="6270171" cy="461665"/>
          </a:xfrm>
          <a:prstGeom prst="rect">
            <a:avLst/>
          </a:prstGeom>
          <a:noFill/>
        </p:spPr>
        <p:txBody>
          <a:bodyPr wrap="square" rtlCol="0">
            <a:spAutoFit/>
          </a:bodyPr>
          <a:lstStyle/>
          <a:p>
            <a:r>
              <a:rPr lang="en-US" sz="2400" dirty="0">
                <a:solidFill>
                  <a:srgbClr val="FF0000"/>
                </a:solidFill>
              </a:rPr>
              <a:t>C</a:t>
            </a:r>
            <a:r>
              <a:rPr lang="en-US" sz="2400" dirty="0" smtClean="0">
                <a:solidFill>
                  <a:srgbClr val="FF0000"/>
                </a:solidFill>
              </a:rPr>
              <a:t>heck LAPs carefully and correct codes used</a:t>
            </a:r>
            <a:endParaRPr lang="en-AU" sz="2400" dirty="0">
              <a:solidFill>
                <a:srgbClr val="FF0000"/>
              </a:solidFill>
            </a:endParaRPr>
          </a:p>
        </p:txBody>
      </p:sp>
    </p:spTree>
    <p:extLst>
      <p:ext uri="{BB962C8B-B14F-4D97-AF65-F5344CB8AC3E}">
        <p14:creationId xmlns:p14="http://schemas.microsoft.com/office/powerpoint/2010/main" val="22709813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e-exams	</a:t>
            </a:r>
            <a:endParaRPr lang="en-AU" dirty="0"/>
          </a:p>
        </p:txBody>
      </p:sp>
      <p:pic>
        <p:nvPicPr>
          <p:cNvPr id="5" name="Picture 4">
            <a:extLst>
              <a:ext uri="{FF2B5EF4-FFF2-40B4-BE49-F238E27FC236}">
                <a16:creationId xmlns:a16="http://schemas.microsoft.com/office/drawing/2014/main" id="{534DA697-6633-46AA-9F05-E510DF18914F}"/>
              </a:ext>
            </a:extLst>
          </p:cNvPr>
          <p:cNvPicPr>
            <a:picLocks noChangeAspect="1"/>
          </p:cNvPicPr>
          <p:nvPr/>
        </p:nvPicPr>
        <p:blipFill rotWithShape="1">
          <a:blip r:embed="rId3"/>
          <a:srcRect l="300" t="1004" r="21652" b="1"/>
          <a:stretch/>
        </p:blipFill>
        <p:spPr>
          <a:xfrm>
            <a:off x="546100" y="1358899"/>
            <a:ext cx="8604000" cy="5515254"/>
          </a:xfrm>
          <a:prstGeom prst="rect">
            <a:avLst/>
          </a:prstGeom>
        </p:spPr>
      </p:pic>
    </p:spTree>
    <p:extLst>
      <p:ext uri="{BB962C8B-B14F-4D97-AF65-F5344CB8AC3E}">
        <p14:creationId xmlns:p14="http://schemas.microsoft.com/office/powerpoint/2010/main" val="42600352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744" y="6488668"/>
            <a:ext cx="1392701" cy="230832"/>
          </a:xfrm>
          <a:prstGeom prst="rect">
            <a:avLst/>
          </a:prstGeom>
          <a:noFill/>
        </p:spPr>
        <p:txBody>
          <a:bodyPr wrap="square" rtlCol="0">
            <a:spAutoFit/>
          </a:bodyPr>
          <a:lstStyle/>
          <a:p>
            <a:r>
              <a:rPr lang="en-US" sz="900" dirty="0" smtClean="0">
                <a:solidFill>
                  <a:schemeClr val="bg1">
                    <a:lumMod val="50000"/>
                  </a:schemeClr>
                </a:solidFill>
              </a:rPr>
              <a:t>A893547</a:t>
            </a:r>
            <a:endParaRPr lang="en-AU" sz="900" dirty="0">
              <a:solidFill>
                <a:schemeClr val="bg1">
                  <a:lumMod val="50000"/>
                </a:schemeClr>
              </a:solidFill>
            </a:endParaRPr>
          </a:p>
        </p:txBody>
      </p:sp>
      <p:sp>
        <p:nvSpPr>
          <p:cNvPr id="5" name="Title 1"/>
          <p:cNvSpPr txBox="1">
            <a:spLocks/>
          </p:cNvSpPr>
          <p:nvPr/>
        </p:nvSpPr>
        <p:spPr>
          <a:xfrm>
            <a:off x="974945" y="1992434"/>
            <a:ext cx="8002800" cy="856800"/>
          </a:xfrm>
          <a:prstGeom prst="rect">
            <a:avLst/>
          </a:prstGeom>
        </p:spPr>
        <p:txBody>
          <a:bodyPr vert="horz" lIns="0" tIns="0" rIns="0" bIns="0" rtlCol="0" anchor="ctr" anchorCtr="0">
            <a:noAutofit/>
          </a:bodyPr>
          <a:lstStyle>
            <a:lvl1pPr marL="0" indent="0" algn="l" defTabSz="685800" rtl="0" eaLnBrk="1" latinLnBrk="0" hangingPunct="1">
              <a:lnSpc>
                <a:spcPct val="90000"/>
              </a:lnSpc>
              <a:spcBef>
                <a:spcPct val="0"/>
              </a:spcBef>
              <a:buNone/>
              <a:defRPr sz="4400" kern="1200">
                <a:solidFill>
                  <a:schemeClr val="accent2"/>
                </a:solidFill>
                <a:latin typeface="+mj-lt"/>
                <a:ea typeface="+mj-ea"/>
                <a:cs typeface="+mj-cs"/>
              </a:defRPr>
            </a:lvl1pPr>
          </a:lstStyle>
          <a:p>
            <a:r>
              <a:rPr lang="en-US" dirty="0" smtClean="0">
                <a:hlinkClick r:id="rId3"/>
              </a:rPr>
              <a:t>Acknowledgement of Country</a:t>
            </a:r>
            <a:r>
              <a:rPr lang="en-US" dirty="0" smtClean="0"/>
              <a:t> video is available on the SACE website.</a:t>
            </a:r>
            <a:endParaRPr lang="en-AU" dirty="0"/>
          </a:p>
        </p:txBody>
      </p:sp>
    </p:spTree>
    <p:extLst>
      <p:ext uri="{BB962C8B-B14F-4D97-AF65-F5344CB8AC3E}">
        <p14:creationId xmlns:p14="http://schemas.microsoft.com/office/powerpoint/2010/main" val="24881024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2019 e-exams</a:t>
            </a:r>
            <a:endParaRPr lang="en-AU" dirty="0"/>
          </a:p>
        </p:txBody>
      </p:sp>
      <p:sp>
        <p:nvSpPr>
          <p:cNvPr id="3" name="Content Placeholder 2"/>
          <p:cNvSpPr>
            <a:spLocks noGrp="1"/>
          </p:cNvSpPr>
          <p:nvPr>
            <p:ph idx="1"/>
          </p:nvPr>
        </p:nvSpPr>
        <p:spPr>
          <a:xfrm>
            <a:off x="786007" y="2622294"/>
            <a:ext cx="2447389" cy="1328740"/>
          </a:xfrm>
        </p:spPr>
        <p:txBody>
          <a:bodyPr/>
          <a:lstStyle/>
          <a:p>
            <a:r>
              <a:rPr lang="en-US" dirty="0"/>
              <a:t>3 subjects</a:t>
            </a:r>
          </a:p>
          <a:p>
            <a:r>
              <a:rPr lang="en-US" dirty="0"/>
              <a:t>189 schools</a:t>
            </a:r>
          </a:p>
          <a:p>
            <a:r>
              <a:rPr lang="en-US" dirty="0"/>
              <a:t>5000 students</a:t>
            </a:r>
          </a:p>
          <a:p>
            <a:pPr>
              <a:buNone/>
            </a:pPr>
            <a:endParaRPr lang="en-AU" dirty="0"/>
          </a:p>
        </p:txBody>
      </p:sp>
      <p:pic>
        <p:nvPicPr>
          <p:cNvPr id="8" name="Picture 7">
            <a:extLst>
              <a:ext uri="{FF2B5EF4-FFF2-40B4-BE49-F238E27FC236}">
                <a16:creationId xmlns:a16="http://schemas.microsoft.com/office/drawing/2014/main" id="{853C0DBC-CA37-44E4-A081-A53D69914240}"/>
              </a:ext>
            </a:extLst>
          </p:cNvPr>
          <p:cNvPicPr>
            <a:picLocks noChangeAspect="1"/>
          </p:cNvPicPr>
          <p:nvPr/>
        </p:nvPicPr>
        <p:blipFill rotWithShape="1">
          <a:blip r:embed="rId3"/>
          <a:srcRect t="1875" r="646" b="3282"/>
          <a:stretch/>
        </p:blipFill>
        <p:spPr>
          <a:xfrm>
            <a:off x="3345539" y="1207698"/>
            <a:ext cx="5306755" cy="4157932"/>
          </a:xfrm>
          <a:prstGeom prst="rect">
            <a:avLst/>
          </a:prstGeom>
        </p:spPr>
      </p:pic>
      <p:sp>
        <p:nvSpPr>
          <p:cNvPr id="5" name="Content Placeholder 2"/>
          <p:cNvSpPr txBox="1">
            <a:spLocks/>
          </p:cNvSpPr>
          <p:nvPr/>
        </p:nvSpPr>
        <p:spPr>
          <a:xfrm>
            <a:off x="3345539" y="5502429"/>
            <a:ext cx="5324008" cy="1124070"/>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Calibri" panose="020F0502020204030204" pitchFamily="34" charset="0"/>
              <a:buChar char="﻿"/>
              <a:defRPr sz="2400" kern="1200">
                <a:solidFill>
                  <a:schemeClr val="accent2"/>
                </a:solidFill>
                <a:latin typeface="+mn-lt"/>
                <a:ea typeface="+mn-ea"/>
                <a:cs typeface="+mn-cs"/>
              </a:defRPr>
            </a:lvl1pPr>
            <a:lvl2pPr marL="226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2pPr>
            <a:lvl3pPr marL="457200" indent="-1701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3pPr>
            <a:lvl4pPr marL="6840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4pPr>
            <a:lvl5pPr marL="910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5pPr>
            <a:lvl6pPr marL="11376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6pPr>
            <a:lvl7pPr marL="13644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7pPr>
            <a:lvl8pPr marL="15912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8pPr>
            <a:lvl9pPr marL="18180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9pPr>
          </a:lstStyle>
          <a:p>
            <a:r>
              <a:rPr lang="en-US" dirty="0" smtClean="0"/>
              <a:t>Continued strong partnership between SACE Board and schools in delivering exams.</a:t>
            </a:r>
          </a:p>
          <a:p>
            <a:endParaRPr lang="en-AU" dirty="0"/>
          </a:p>
        </p:txBody>
      </p:sp>
    </p:spTree>
    <p:extLst>
      <p:ext uri="{BB962C8B-B14F-4D97-AF65-F5344CB8AC3E}">
        <p14:creationId xmlns:p14="http://schemas.microsoft.com/office/powerpoint/2010/main" val="35924593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2020 Subjects	</a:t>
            </a:r>
            <a:endParaRPr lang="en-AU" dirty="0"/>
          </a:p>
        </p:txBody>
      </p:sp>
      <p:sp>
        <p:nvSpPr>
          <p:cNvPr id="3" name="Content Placeholder 2"/>
          <p:cNvSpPr>
            <a:spLocks noGrp="1"/>
          </p:cNvSpPr>
          <p:nvPr>
            <p:ph idx="1"/>
          </p:nvPr>
        </p:nvSpPr>
        <p:spPr>
          <a:xfrm>
            <a:off x="684000" y="1198799"/>
            <a:ext cx="3905253" cy="4896000"/>
          </a:xfrm>
        </p:spPr>
        <p:txBody>
          <a:bodyPr/>
          <a:lstStyle/>
          <a:p>
            <a:r>
              <a:rPr lang="en-US" sz="2000" dirty="0"/>
              <a:t>Following the successful </a:t>
            </a:r>
            <a:r>
              <a:rPr lang="en-US" sz="2000" dirty="0" smtClean="0"/>
              <a:t>delivery</a:t>
            </a:r>
            <a:br>
              <a:rPr lang="en-US" sz="2000" dirty="0" smtClean="0"/>
            </a:br>
            <a:r>
              <a:rPr lang="en-US" sz="2000" dirty="0" smtClean="0"/>
              <a:t>of </a:t>
            </a:r>
            <a:r>
              <a:rPr lang="en-US" sz="2000" dirty="0"/>
              <a:t>three e-exams in 2019, six </a:t>
            </a:r>
            <a:r>
              <a:rPr lang="en-US" sz="2000" dirty="0" smtClean="0"/>
              <a:t>new</a:t>
            </a:r>
            <a:br>
              <a:rPr lang="en-US" sz="2000" dirty="0" smtClean="0"/>
            </a:br>
            <a:r>
              <a:rPr lang="en-US" sz="2000" dirty="0" smtClean="0"/>
              <a:t>subjects </a:t>
            </a:r>
            <a:r>
              <a:rPr lang="en-US" sz="2000" dirty="0"/>
              <a:t>will be added in 2020</a:t>
            </a:r>
            <a:r>
              <a:rPr lang="en-US" sz="2000" dirty="0" smtClean="0"/>
              <a:t>.</a:t>
            </a:r>
          </a:p>
          <a:p>
            <a:r>
              <a:rPr lang="en-US" sz="2000" dirty="0" smtClean="0"/>
              <a:t>Here's </a:t>
            </a:r>
            <a:r>
              <a:rPr lang="en-US" sz="2000" dirty="0"/>
              <a:t>the full list: </a:t>
            </a:r>
          </a:p>
          <a:p>
            <a:r>
              <a:rPr lang="en-US" sz="2000" dirty="0" smtClean="0">
                <a:solidFill>
                  <a:schemeClr val="accent1"/>
                </a:solidFill>
              </a:rPr>
              <a:t>- </a:t>
            </a:r>
            <a:r>
              <a:rPr lang="en-US" sz="2000" dirty="0">
                <a:solidFill>
                  <a:schemeClr val="accent1"/>
                </a:solidFill>
              </a:rPr>
              <a:t>Biology</a:t>
            </a:r>
          </a:p>
          <a:p>
            <a:r>
              <a:rPr lang="en-US" sz="2000" dirty="0">
                <a:solidFill>
                  <a:schemeClr val="accent5">
                    <a:lumMod val="50000"/>
                  </a:schemeClr>
                </a:solidFill>
              </a:rPr>
              <a:t>- English Literary Studies </a:t>
            </a:r>
          </a:p>
          <a:p>
            <a:r>
              <a:rPr lang="en-US" sz="2000" dirty="0">
                <a:solidFill>
                  <a:schemeClr val="accent1"/>
                </a:solidFill>
              </a:rPr>
              <a:t>- Geography</a:t>
            </a:r>
          </a:p>
          <a:p>
            <a:r>
              <a:rPr lang="en-US" sz="2000" dirty="0">
                <a:solidFill>
                  <a:schemeClr val="accent1"/>
                </a:solidFill>
              </a:rPr>
              <a:t>- Indonesian (continuers)</a:t>
            </a:r>
          </a:p>
          <a:p>
            <a:r>
              <a:rPr lang="en-US" sz="2000" dirty="0">
                <a:solidFill>
                  <a:schemeClr val="accent1"/>
                </a:solidFill>
              </a:rPr>
              <a:t>- Legal Studies </a:t>
            </a:r>
          </a:p>
          <a:p>
            <a:r>
              <a:rPr lang="en-US" sz="2000" dirty="0">
                <a:solidFill>
                  <a:schemeClr val="accent5">
                    <a:lumMod val="50000"/>
                  </a:schemeClr>
                </a:solidFill>
              </a:rPr>
              <a:t>- Modern History </a:t>
            </a:r>
          </a:p>
          <a:p>
            <a:r>
              <a:rPr lang="en-US" sz="2000" dirty="0">
                <a:solidFill>
                  <a:schemeClr val="accent1"/>
                </a:solidFill>
              </a:rPr>
              <a:t>- Nutrition</a:t>
            </a:r>
          </a:p>
          <a:p>
            <a:r>
              <a:rPr lang="en-US" sz="2000" dirty="0">
                <a:solidFill>
                  <a:schemeClr val="accent5">
                    <a:lumMod val="50000"/>
                  </a:schemeClr>
                </a:solidFill>
              </a:rPr>
              <a:t>- Psychology </a:t>
            </a:r>
          </a:p>
          <a:p>
            <a:r>
              <a:rPr lang="en-US" sz="2000" dirty="0">
                <a:solidFill>
                  <a:schemeClr val="accent1"/>
                </a:solidFill>
              </a:rPr>
              <a:t>- </a:t>
            </a:r>
            <a:r>
              <a:rPr lang="en-US" sz="2000" dirty="0" smtClean="0">
                <a:solidFill>
                  <a:schemeClr val="accent1"/>
                </a:solidFill>
              </a:rPr>
              <a:t>Tourism</a:t>
            </a:r>
            <a:endParaRPr lang="en-US" sz="2000" dirty="0">
              <a:solidFill>
                <a:schemeClr val="accent1"/>
              </a:solidFill>
            </a:endParaRPr>
          </a:p>
        </p:txBody>
      </p:sp>
      <p:pic>
        <p:nvPicPr>
          <p:cNvPr id="4" name="Picture 3"/>
          <p:cNvPicPr>
            <a:picLocks noChangeAspect="1"/>
          </p:cNvPicPr>
          <p:nvPr/>
        </p:nvPicPr>
        <p:blipFill>
          <a:blip r:embed="rId3"/>
          <a:stretch>
            <a:fillRect/>
          </a:stretch>
        </p:blipFill>
        <p:spPr>
          <a:xfrm>
            <a:off x="4823169" y="1225393"/>
            <a:ext cx="4104000" cy="5468129"/>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623614" y="6027031"/>
            <a:ext cx="3655087" cy="707886"/>
          </a:xfrm>
          <a:prstGeom prst="rect">
            <a:avLst/>
          </a:prstGeom>
        </p:spPr>
        <p:txBody>
          <a:bodyPr wrap="square">
            <a:spAutoFit/>
          </a:bodyPr>
          <a:lstStyle/>
          <a:p>
            <a:r>
              <a:rPr lang="en-US" sz="2000" dirty="0">
                <a:solidFill>
                  <a:schemeClr val="tx1">
                    <a:lumMod val="65000"/>
                    <a:lumOff val="35000"/>
                  </a:schemeClr>
                </a:solidFill>
              </a:rPr>
              <a:t>Legal </a:t>
            </a:r>
            <a:r>
              <a:rPr lang="en-US" sz="2000" dirty="0" smtClean="0">
                <a:solidFill>
                  <a:schemeClr val="tx1">
                    <a:lumMod val="65000"/>
                    <a:lumOff val="35000"/>
                  </a:schemeClr>
                </a:solidFill>
              </a:rPr>
              <a:t>Studies exam reduced to</a:t>
            </a:r>
            <a:br>
              <a:rPr lang="en-US" sz="2000" dirty="0" smtClean="0">
                <a:solidFill>
                  <a:schemeClr val="tx1">
                    <a:lumMod val="65000"/>
                    <a:lumOff val="35000"/>
                  </a:schemeClr>
                </a:solidFill>
              </a:rPr>
            </a:br>
            <a:r>
              <a:rPr lang="en-US" sz="2000" dirty="0" smtClean="0">
                <a:solidFill>
                  <a:schemeClr val="tx1">
                    <a:lumMod val="65000"/>
                    <a:lumOff val="35000"/>
                  </a:schemeClr>
                </a:solidFill>
              </a:rPr>
              <a:t>130 </a:t>
            </a:r>
            <a:r>
              <a:rPr lang="en-US" sz="2000" dirty="0">
                <a:solidFill>
                  <a:schemeClr val="tx1">
                    <a:lumMod val="65000"/>
                    <a:lumOff val="35000"/>
                  </a:schemeClr>
                </a:solidFill>
              </a:rPr>
              <a:t>minutes in 2020</a:t>
            </a:r>
            <a:endParaRPr lang="en-AU" sz="2000" dirty="0">
              <a:solidFill>
                <a:schemeClr val="tx1">
                  <a:lumMod val="65000"/>
                  <a:lumOff val="35000"/>
                </a:schemeClr>
              </a:solidFill>
            </a:endParaRPr>
          </a:p>
        </p:txBody>
      </p:sp>
    </p:spTree>
    <p:extLst>
      <p:ext uri="{BB962C8B-B14F-4D97-AF65-F5344CB8AC3E}">
        <p14:creationId xmlns:p14="http://schemas.microsoft.com/office/powerpoint/2010/main" val="27341934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Preparing students for e-exams	</a:t>
            </a:r>
            <a:endParaRPr lang="en-AU" dirty="0"/>
          </a:p>
        </p:txBody>
      </p:sp>
      <p:sp>
        <p:nvSpPr>
          <p:cNvPr id="3" name="Content Placeholder 2"/>
          <p:cNvSpPr>
            <a:spLocks noGrp="1"/>
          </p:cNvSpPr>
          <p:nvPr>
            <p:ph idx="1"/>
          </p:nvPr>
        </p:nvSpPr>
        <p:spPr>
          <a:xfrm>
            <a:off x="684000" y="1899738"/>
            <a:ext cx="4861405" cy="4896000"/>
          </a:xfrm>
        </p:spPr>
        <p:txBody>
          <a:bodyPr/>
          <a:lstStyle/>
          <a:p>
            <a:r>
              <a:rPr lang="en-US" dirty="0"/>
              <a:t>A non-subject specific sample exam </a:t>
            </a:r>
          </a:p>
          <a:p>
            <a:endParaRPr lang="en-US" dirty="0"/>
          </a:p>
          <a:p>
            <a:r>
              <a:rPr lang="en-US" dirty="0"/>
              <a:t>Key features document </a:t>
            </a:r>
            <a:r>
              <a:rPr lang="en-US" dirty="0" smtClean="0"/>
              <a:t>and videos</a:t>
            </a:r>
            <a:endParaRPr lang="en-US" dirty="0"/>
          </a:p>
          <a:p>
            <a:pPr>
              <a:buNone/>
            </a:pPr>
            <a:endParaRPr lang="en-US" dirty="0"/>
          </a:p>
          <a:p>
            <a:endParaRPr lang="en-US" dirty="0"/>
          </a:p>
          <a:p>
            <a:r>
              <a:rPr lang="en-US" dirty="0"/>
              <a:t>Subject specific samples of </a:t>
            </a:r>
            <a:r>
              <a:rPr lang="en-US" dirty="0" smtClean="0"/>
              <a:t/>
            </a:r>
            <a:br>
              <a:rPr lang="en-US" dirty="0" smtClean="0"/>
            </a:br>
            <a:r>
              <a:rPr lang="en-US" dirty="0" smtClean="0"/>
              <a:t>e-exams </a:t>
            </a:r>
            <a:r>
              <a:rPr lang="en-US" dirty="0"/>
              <a:t>will be available via subject </a:t>
            </a:r>
            <a:r>
              <a:rPr lang="en-US" dirty="0" smtClean="0"/>
              <a:t>mini-sites</a:t>
            </a:r>
            <a:endParaRPr lang="en-US" dirty="0"/>
          </a:p>
          <a:p>
            <a:endParaRPr lang="en-US" dirty="0"/>
          </a:p>
        </p:txBody>
      </p:sp>
      <p:pic>
        <p:nvPicPr>
          <p:cNvPr id="4" name="Picture 3"/>
          <p:cNvPicPr>
            <a:picLocks noChangeAspect="1"/>
          </p:cNvPicPr>
          <p:nvPr/>
        </p:nvPicPr>
        <p:blipFill>
          <a:blip r:embed="rId3"/>
          <a:stretch>
            <a:fillRect/>
          </a:stretch>
        </p:blipFill>
        <p:spPr>
          <a:xfrm>
            <a:off x="5545405" y="1475099"/>
            <a:ext cx="3343275" cy="2171700"/>
          </a:xfrm>
          <a:prstGeom prst="rect">
            <a:avLst/>
          </a:prstGeom>
        </p:spPr>
      </p:pic>
      <p:pic>
        <p:nvPicPr>
          <p:cNvPr id="5" name="Picture 4"/>
          <p:cNvPicPr>
            <a:picLocks noChangeAspect="1"/>
          </p:cNvPicPr>
          <p:nvPr/>
        </p:nvPicPr>
        <p:blipFill>
          <a:blip r:embed="rId4"/>
          <a:stretch>
            <a:fillRect/>
          </a:stretch>
        </p:blipFill>
        <p:spPr>
          <a:xfrm>
            <a:off x="5545405" y="4123199"/>
            <a:ext cx="3438525" cy="2247900"/>
          </a:xfrm>
          <a:prstGeom prst="rect">
            <a:avLst/>
          </a:prstGeom>
        </p:spPr>
      </p:pic>
    </p:spTree>
    <p:extLst>
      <p:ext uri="{BB962C8B-B14F-4D97-AF65-F5344CB8AC3E}">
        <p14:creationId xmlns:p14="http://schemas.microsoft.com/office/powerpoint/2010/main" val="4195283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Readiness Toolkit</a:t>
            </a:r>
            <a:endParaRPr lang="en-AU" dirty="0"/>
          </a:p>
        </p:txBody>
      </p:sp>
      <p:sp>
        <p:nvSpPr>
          <p:cNvPr id="3" name="Content Placeholder 2"/>
          <p:cNvSpPr>
            <a:spLocks noGrp="1"/>
          </p:cNvSpPr>
          <p:nvPr>
            <p:ph idx="1"/>
          </p:nvPr>
        </p:nvSpPr>
        <p:spPr>
          <a:xfrm>
            <a:off x="684000" y="1198799"/>
            <a:ext cx="8543128" cy="5047622"/>
          </a:xfrm>
        </p:spPr>
        <p:txBody>
          <a:bodyPr/>
          <a:lstStyle/>
          <a:p>
            <a:r>
              <a:rPr lang="en-US" sz="2000" dirty="0" smtClean="0"/>
              <a:t>This toolkit which is currently being developed, will be available in Term 2.</a:t>
            </a:r>
            <a:endParaRPr lang="en-US" sz="2000" dirty="0"/>
          </a:p>
          <a:p>
            <a:pPr>
              <a:buNone/>
            </a:pPr>
            <a:endParaRPr lang="en-US" sz="2000" dirty="0"/>
          </a:p>
          <a:p>
            <a:endParaRPr lang="en-US" sz="2000" dirty="0"/>
          </a:p>
          <a:p>
            <a:endParaRPr lang="en-US" sz="2000" dirty="0"/>
          </a:p>
          <a:p>
            <a:pPr>
              <a:buNone/>
            </a:pPr>
            <a:endParaRPr lang="en-US" sz="2000" dirty="0"/>
          </a:p>
          <a:p>
            <a:pPr>
              <a:buNone/>
            </a:pPr>
            <a:endParaRPr lang="en-US" sz="2000" dirty="0"/>
          </a:p>
          <a:p>
            <a:pPr>
              <a:buNone/>
            </a:pPr>
            <a:endParaRPr lang="en-US" sz="2000" dirty="0"/>
          </a:p>
          <a:p>
            <a:pPr>
              <a:buNone/>
            </a:pPr>
            <a:endParaRPr lang="en-US" sz="2000" dirty="0"/>
          </a:p>
          <a:p>
            <a:pPr>
              <a:buNone/>
            </a:pPr>
            <a:endParaRPr lang="en-US" sz="2000" dirty="0"/>
          </a:p>
          <a:p>
            <a:pPr>
              <a:buNone/>
            </a:pPr>
            <a:endParaRPr lang="en-US" sz="2000" dirty="0"/>
          </a:p>
          <a:p>
            <a:pPr>
              <a:buNone/>
            </a:pPr>
            <a:endParaRPr lang="en-US" sz="2000" dirty="0"/>
          </a:p>
          <a:p>
            <a:r>
              <a:rPr lang="en-US" sz="2000" dirty="0" smtClean="0"/>
              <a:t>Support </a:t>
            </a:r>
            <a:r>
              <a:rPr lang="en-US" sz="2000" dirty="0"/>
              <a:t>in 2020 will reflect the level of experience and expertise of schools</a:t>
            </a:r>
          </a:p>
        </p:txBody>
      </p:sp>
      <p:pic>
        <p:nvPicPr>
          <p:cNvPr id="5" name="Picture 4">
            <a:extLst>
              <a:ext uri="{FF2B5EF4-FFF2-40B4-BE49-F238E27FC236}">
                <a16:creationId xmlns:a16="http://schemas.microsoft.com/office/drawing/2014/main" id="{EAF347CE-65FB-44D5-883D-490699C485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00" y="1658439"/>
            <a:ext cx="8388000" cy="3514899"/>
          </a:xfrm>
          <a:prstGeom prst="rect">
            <a:avLst/>
          </a:prstGeom>
        </p:spPr>
      </p:pic>
    </p:spTree>
    <p:extLst>
      <p:ext uri="{BB962C8B-B14F-4D97-AF65-F5344CB8AC3E}">
        <p14:creationId xmlns:p14="http://schemas.microsoft.com/office/powerpoint/2010/main" val="13706146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Practice window</a:t>
            </a:r>
            <a:endParaRPr lang="en-AU"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t>Offered during Term 3</a:t>
            </a:r>
          </a:p>
          <a:p>
            <a:pPr marL="342900" indent="-342900">
              <a:buFont typeface="Arial" panose="020B0604020202020204" pitchFamily="34" charset="0"/>
              <a:buChar char="•"/>
            </a:pPr>
            <a:r>
              <a:rPr lang="en-US" dirty="0"/>
              <a:t>Designed </a:t>
            </a:r>
            <a:r>
              <a:rPr lang="en-US" dirty="0" smtClean="0"/>
              <a:t>to: </a:t>
            </a:r>
            <a:endParaRPr lang="en-US" dirty="0"/>
          </a:p>
          <a:p>
            <a:pPr marL="226800" lvl="2" indent="0">
              <a:buNone/>
            </a:pPr>
            <a:r>
              <a:rPr lang="en-US" dirty="0" smtClean="0"/>
              <a:t>  -  test </a:t>
            </a:r>
            <a:r>
              <a:rPr lang="en-US" dirty="0"/>
              <a:t>school </a:t>
            </a:r>
            <a:r>
              <a:rPr lang="en-US" dirty="0" smtClean="0"/>
              <a:t>readiness</a:t>
            </a:r>
          </a:p>
          <a:p>
            <a:pPr marL="226800" lvl="2" indent="0">
              <a:buNone/>
            </a:pPr>
            <a:r>
              <a:rPr lang="en-US" dirty="0" smtClean="0"/>
              <a:t>  -  fit within a single lesson</a:t>
            </a:r>
          </a:p>
          <a:p>
            <a:pPr marL="342900" indent="-342900">
              <a:buFont typeface="Arial" panose="020B0604020202020204" pitchFamily="34" charset="0"/>
              <a:buChar char="•"/>
            </a:pPr>
            <a:r>
              <a:rPr lang="en-US" dirty="0" smtClean="0"/>
              <a:t>Non </a:t>
            </a:r>
            <a:r>
              <a:rPr lang="en-US" dirty="0"/>
              <a:t>subject specific </a:t>
            </a:r>
          </a:p>
          <a:p>
            <a:pPr marL="342900" indent="-342900">
              <a:buFont typeface="Arial" panose="020B0604020202020204" pitchFamily="34" charset="0"/>
              <a:buChar char="•"/>
            </a:pPr>
            <a:endParaRPr lang="en-US" sz="2000" dirty="0"/>
          </a:p>
        </p:txBody>
      </p:sp>
      <p:pic>
        <p:nvPicPr>
          <p:cNvPr id="5" name="Picture 4" descr="A close up of text on a white background&#10;&#10;Description automatically generated">
            <a:extLst>
              <a:ext uri="{FF2B5EF4-FFF2-40B4-BE49-F238E27FC236}">
                <a16:creationId xmlns:a16="http://schemas.microsoft.com/office/drawing/2014/main" id="{0F469860-FC2F-4AF3-8573-5230FB06C05F}"/>
              </a:ext>
            </a:extLst>
          </p:cNvPr>
          <p:cNvPicPr>
            <a:picLocks noChangeAspect="1"/>
          </p:cNvPicPr>
          <p:nvPr/>
        </p:nvPicPr>
        <p:blipFill rotWithShape="1">
          <a:blip r:embed="rId3">
            <a:extLst>
              <a:ext uri="{28A0092B-C50C-407E-A947-70E740481C1C}">
                <a14:useLocalDpi xmlns:a14="http://schemas.microsoft.com/office/drawing/2010/main" val="0"/>
              </a:ext>
            </a:extLst>
          </a:blip>
          <a:srcRect r="7481" b="33447"/>
          <a:stretch/>
        </p:blipFill>
        <p:spPr>
          <a:xfrm>
            <a:off x="553373" y="3428998"/>
            <a:ext cx="8604000" cy="3111944"/>
          </a:xfrm>
          <a:prstGeom prst="rect">
            <a:avLst/>
          </a:prstGeom>
        </p:spPr>
      </p:pic>
      <p:pic>
        <p:nvPicPr>
          <p:cNvPr id="4" name="Picture 3"/>
          <p:cNvPicPr>
            <a:picLocks noChangeAspect="1"/>
          </p:cNvPicPr>
          <p:nvPr/>
        </p:nvPicPr>
        <p:blipFill>
          <a:blip r:embed="rId4"/>
          <a:stretch>
            <a:fillRect/>
          </a:stretch>
        </p:blipFill>
        <p:spPr>
          <a:xfrm>
            <a:off x="4914000" y="633600"/>
            <a:ext cx="3772800" cy="2741012"/>
          </a:xfrm>
          <a:prstGeom prst="rect">
            <a:avLst/>
          </a:prstGeom>
        </p:spPr>
      </p:pic>
    </p:spTree>
    <p:extLst>
      <p:ext uri="{BB962C8B-B14F-4D97-AF65-F5344CB8AC3E}">
        <p14:creationId xmlns:p14="http://schemas.microsoft.com/office/powerpoint/2010/main" val="23822101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882" y="681599"/>
            <a:ext cx="8002800" cy="856800"/>
          </a:xfrm>
        </p:spPr>
        <p:txBody>
          <a:bodyPr/>
          <a:lstStyle/>
          <a:p>
            <a:r>
              <a:rPr lang="en-US" dirty="0"/>
              <a:t>Provision of paper resources</a:t>
            </a:r>
            <a:endParaRPr lang="en-AU" dirty="0"/>
          </a:p>
        </p:txBody>
      </p:sp>
      <p:sp>
        <p:nvSpPr>
          <p:cNvPr id="3" name="Content Placeholder 2"/>
          <p:cNvSpPr>
            <a:spLocks noGrp="1"/>
          </p:cNvSpPr>
          <p:nvPr>
            <p:ph idx="1"/>
          </p:nvPr>
        </p:nvSpPr>
        <p:spPr>
          <a:xfrm>
            <a:off x="863882" y="1899738"/>
            <a:ext cx="8002800" cy="4896000"/>
          </a:xfrm>
        </p:spPr>
        <p:txBody>
          <a:bodyPr/>
          <a:lstStyle/>
          <a:p>
            <a:r>
              <a:rPr lang="en-US" dirty="0"/>
              <a:t>Direction of travel is to deliver e-exams entirely online.</a:t>
            </a:r>
          </a:p>
          <a:p>
            <a:endParaRPr lang="en-US" dirty="0"/>
          </a:p>
          <a:p>
            <a:r>
              <a:rPr lang="en-AU" dirty="0"/>
              <a:t>Policies and procedures cover all SACE Board exams, including those delivered electronically.</a:t>
            </a:r>
          </a:p>
          <a:p>
            <a:endParaRPr lang="en-US" sz="2000" dirty="0"/>
          </a:p>
          <a:p>
            <a:r>
              <a:rPr lang="en-US" sz="2000" dirty="0"/>
              <a:t> </a:t>
            </a:r>
          </a:p>
        </p:txBody>
      </p:sp>
      <p:pic>
        <p:nvPicPr>
          <p:cNvPr id="5" name="Picture 4">
            <a:extLst>
              <a:ext uri="{FF2B5EF4-FFF2-40B4-BE49-F238E27FC236}">
                <a16:creationId xmlns:a16="http://schemas.microsoft.com/office/drawing/2014/main" id="{3157CBC3-CAC1-4570-93C3-FF89BC40E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479217"/>
            <a:ext cx="4572000" cy="3108960"/>
          </a:xfrm>
          <a:prstGeom prst="rect">
            <a:avLst/>
          </a:prstGeom>
        </p:spPr>
      </p:pic>
    </p:spTree>
    <p:extLst>
      <p:ext uri="{BB962C8B-B14F-4D97-AF65-F5344CB8AC3E}">
        <p14:creationId xmlns:p14="http://schemas.microsoft.com/office/powerpoint/2010/main" val="33537725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572" y="0"/>
            <a:ext cx="9168000" cy="6876000"/>
          </a:xfrm>
          <a:prstGeom prst="rect">
            <a:avLst/>
          </a:prstGeom>
        </p:spPr>
      </p:pic>
    </p:spTree>
    <p:extLst>
      <p:ext uri="{BB962C8B-B14F-4D97-AF65-F5344CB8AC3E}">
        <p14:creationId xmlns:p14="http://schemas.microsoft.com/office/powerpoint/2010/main" val="37347388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AU" dirty="0" smtClean="0">
                <a:latin typeface="+mn-lt"/>
              </a:rPr>
              <a:t>Draft Subject Renewal Schedule </a:t>
            </a:r>
            <a:br>
              <a:rPr lang="en-AU" dirty="0" smtClean="0">
                <a:latin typeface="+mn-lt"/>
              </a:rPr>
            </a:br>
            <a:r>
              <a:rPr lang="en-AU" dirty="0" smtClean="0">
                <a:latin typeface="+mn-lt"/>
              </a:rPr>
              <a:t>2019 – 2022</a:t>
            </a:r>
            <a:endParaRPr lang="en-AU"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6521230"/>
              </p:ext>
            </p:extLst>
          </p:nvPr>
        </p:nvGraphicFramePr>
        <p:xfrm>
          <a:off x="684001" y="1186252"/>
          <a:ext cx="8311719" cy="5507276"/>
        </p:xfrm>
        <a:graphic>
          <a:graphicData uri="http://schemas.openxmlformats.org/drawingml/2006/table">
            <a:tbl>
              <a:tblPr firstRow="1" firstCol="1" bandRow="1">
                <a:tableStyleId>{7DF18680-E054-41AD-8BC1-D1AEF772440D}</a:tableStyleId>
              </a:tblPr>
              <a:tblGrid>
                <a:gridCol w="2770573">
                  <a:extLst>
                    <a:ext uri="{9D8B030D-6E8A-4147-A177-3AD203B41FA5}">
                      <a16:colId xmlns:a16="http://schemas.microsoft.com/office/drawing/2014/main" val="3793100525"/>
                    </a:ext>
                  </a:extLst>
                </a:gridCol>
                <a:gridCol w="2770573">
                  <a:extLst>
                    <a:ext uri="{9D8B030D-6E8A-4147-A177-3AD203B41FA5}">
                      <a16:colId xmlns:a16="http://schemas.microsoft.com/office/drawing/2014/main" val="1173309261"/>
                    </a:ext>
                  </a:extLst>
                </a:gridCol>
                <a:gridCol w="2770573">
                  <a:extLst>
                    <a:ext uri="{9D8B030D-6E8A-4147-A177-3AD203B41FA5}">
                      <a16:colId xmlns:a16="http://schemas.microsoft.com/office/drawing/2014/main" val="863467146"/>
                    </a:ext>
                  </a:extLst>
                </a:gridCol>
              </a:tblGrid>
              <a:tr h="756090">
                <a:tc>
                  <a:txBody>
                    <a:bodyPr/>
                    <a:lstStyle/>
                    <a:p>
                      <a:pPr algn="ctr">
                        <a:spcAft>
                          <a:spcPts val="0"/>
                        </a:spcAft>
                      </a:pPr>
                      <a:r>
                        <a:rPr lang="en-AU" sz="2400" dirty="0">
                          <a:effectLst/>
                        </a:rPr>
                        <a:t>2019–2020</a:t>
                      </a:r>
                      <a:endParaRPr lang="en-AU"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tx2">
                        <a:lumMod val="65000"/>
                        <a:lumOff val="35000"/>
                      </a:schemeClr>
                    </a:solidFill>
                  </a:tcPr>
                </a:tc>
                <a:tc>
                  <a:txBody>
                    <a:bodyPr/>
                    <a:lstStyle/>
                    <a:p>
                      <a:pPr algn="ctr">
                        <a:spcAft>
                          <a:spcPts val="0"/>
                        </a:spcAft>
                      </a:pPr>
                      <a:r>
                        <a:rPr lang="en-AU" sz="2400" dirty="0">
                          <a:effectLst/>
                        </a:rPr>
                        <a:t>2020–2021</a:t>
                      </a:r>
                      <a:endParaRPr lang="en-AU"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tx2">
                        <a:lumMod val="65000"/>
                        <a:lumOff val="35000"/>
                      </a:schemeClr>
                    </a:solidFill>
                  </a:tcPr>
                </a:tc>
                <a:tc>
                  <a:txBody>
                    <a:bodyPr/>
                    <a:lstStyle/>
                    <a:p>
                      <a:pPr algn="ctr">
                        <a:spcAft>
                          <a:spcPts val="0"/>
                        </a:spcAft>
                      </a:pPr>
                      <a:r>
                        <a:rPr lang="en-AU" sz="2400" dirty="0">
                          <a:effectLst/>
                        </a:rPr>
                        <a:t>2021–2022</a:t>
                      </a:r>
                      <a:endParaRPr lang="en-AU"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tx2">
                        <a:lumMod val="65000"/>
                        <a:lumOff val="35000"/>
                      </a:schemeClr>
                    </a:solidFill>
                  </a:tcPr>
                </a:tc>
                <a:extLst>
                  <a:ext uri="{0D108BD9-81ED-4DB2-BD59-A6C34878D82A}">
                    <a16:rowId xmlns:a16="http://schemas.microsoft.com/office/drawing/2014/main" val="2015309988"/>
                  </a:ext>
                </a:extLst>
              </a:tr>
              <a:tr h="431926">
                <a:tc>
                  <a:txBody>
                    <a:bodyPr/>
                    <a:lstStyle/>
                    <a:p>
                      <a:pPr algn="ctr">
                        <a:spcAft>
                          <a:spcPts val="0"/>
                        </a:spcAft>
                      </a:pPr>
                      <a:r>
                        <a:rPr lang="en-AU" sz="1400" b="0" dirty="0">
                          <a:solidFill>
                            <a:schemeClr val="tx1"/>
                          </a:solidFill>
                          <a:effectLst/>
                        </a:rPr>
                        <a:t>Australian and International Politics</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tc>
                  <a:txBody>
                    <a:bodyPr/>
                    <a:lstStyle/>
                    <a:p>
                      <a:pPr algn="ctr">
                        <a:spcAft>
                          <a:spcPts val="0"/>
                        </a:spcAft>
                      </a:pPr>
                      <a:r>
                        <a:rPr lang="en-AU" sz="1400" b="0" dirty="0">
                          <a:solidFill>
                            <a:schemeClr val="tx1"/>
                          </a:solidFill>
                          <a:effectLst/>
                        </a:rPr>
                        <a:t>Child Studies</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tc>
                  <a:txBody>
                    <a:bodyPr/>
                    <a:lstStyle/>
                    <a:p>
                      <a:pPr algn="ctr">
                        <a:spcAft>
                          <a:spcPts val="0"/>
                        </a:spcAft>
                      </a:pPr>
                      <a:r>
                        <a:rPr lang="en-AU" sz="1400" b="0" dirty="0">
                          <a:solidFill>
                            <a:schemeClr val="tx1"/>
                          </a:solidFill>
                          <a:effectLst/>
                        </a:rPr>
                        <a:t>Media Studies</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extLst>
                  <a:ext uri="{0D108BD9-81ED-4DB2-BD59-A6C34878D82A}">
                    <a16:rowId xmlns:a16="http://schemas.microsoft.com/office/drawing/2014/main" val="60361059"/>
                  </a:ext>
                </a:extLst>
              </a:tr>
              <a:tr h="431926">
                <a:tc>
                  <a:txBody>
                    <a:bodyPr/>
                    <a:lstStyle/>
                    <a:p>
                      <a:pPr algn="ctr">
                        <a:spcAft>
                          <a:spcPts val="0"/>
                        </a:spcAft>
                      </a:pPr>
                      <a:r>
                        <a:rPr lang="en-AU" sz="1400" b="0" dirty="0">
                          <a:solidFill>
                            <a:schemeClr val="tx1"/>
                          </a:solidFill>
                          <a:effectLst/>
                        </a:rPr>
                        <a:t>Continuers </a:t>
                      </a:r>
                      <a:r>
                        <a:rPr lang="en-AU" sz="1400" b="0" dirty="0" smtClean="0">
                          <a:solidFill>
                            <a:schemeClr val="tx1"/>
                          </a:solidFill>
                          <a:effectLst/>
                        </a:rPr>
                        <a:t>languages</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tc>
                  <a:txBody>
                    <a:bodyPr/>
                    <a:lstStyle/>
                    <a:p>
                      <a:pPr algn="ctr">
                        <a:spcAft>
                          <a:spcPts val="0"/>
                        </a:spcAft>
                      </a:pPr>
                      <a:r>
                        <a:rPr lang="en-AU" sz="1400" b="0" dirty="0">
                          <a:solidFill>
                            <a:schemeClr val="tx1"/>
                          </a:solidFill>
                          <a:effectLst/>
                        </a:rPr>
                        <a:t>Creative Arts</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tc>
                  <a:txBody>
                    <a:bodyPr/>
                    <a:lstStyle/>
                    <a:p>
                      <a:pPr algn="ctr">
                        <a:spcAft>
                          <a:spcPts val="0"/>
                        </a:spcAft>
                      </a:pPr>
                      <a:r>
                        <a:rPr lang="en-AU" sz="1400" b="0" dirty="0">
                          <a:solidFill>
                            <a:schemeClr val="tx1"/>
                          </a:solidFill>
                          <a:effectLst/>
                        </a:rPr>
                        <a:t>Society and Culture</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extLst>
                  <a:ext uri="{0D108BD9-81ED-4DB2-BD59-A6C34878D82A}">
                    <a16:rowId xmlns:a16="http://schemas.microsoft.com/office/drawing/2014/main" val="33229981"/>
                  </a:ext>
                </a:extLst>
              </a:tr>
              <a:tr h="431926">
                <a:tc>
                  <a:txBody>
                    <a:bodyPr/>
                    <a:lstStyle/>
                    <a:p>
                      <a:pPr algn="ctr">
                        <a:spcAft>
                          <a:spcPts val="0"/>
                        </a:spcAft>
                      </a:pPr>
                      <a:r>
                        <a:rPr lang="en-AU" sz="1400" b="0" dirty="0">
                          <a:solidFill>
                            <a:schemeClr val="tx1"/>
                          </a:solidFill>
                          <a:effectLst/>
                        </a:rPr>
                        <a:t>Psychology</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tc>
                  <a:txBody>
                    <a:bodyPr/>
                    <a:lstStyle/>
                    <a:p>
                      <a:pPr algn="ctr">
                        <a:spcAft>
                          <a:spcPts val="0"/>
                        </a:spcAft>
                      </a:pPr>
                      <a:r>
                        <a:rPr lang="en-AU" sz="1400" b="0" dirty="0">
                          <a:solidFill>
                            <a:schemeClr val="tx1"/>
                          </a:solidFill>
                          <a:effectLst/>
                        </a:rPr>
                        <a:t>Research Project</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tc>
                  <a:txBody>
                    <a:bodyPr/>
                    <a:lstStyle/>
                    <a:p>
                      <a:pPr algn="ctr">
                        <a:spcAft>
                          <a:spcPts val="0"/>
                        </a:spcAft>
                      </a:pPr>
                      <a:r>
                        <a:rPr lang="en-AU" sz="1400" b="0" dirty="0">
                          <a:solidFill>
                            <a:schemeClr val="tx1"/>
                          </a:solidFill>
                          <a:effectLst/>
                        </a:rPr>
                        <a:t>Language and Culture</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extLst>
                  <a:ext uri="{0D108BD9-81ED-4DB2-BD59-A6C34878D82A}">
                    <a16:rowId xmlns:a16="http://schemas.microsoft.com/office/drawing/2014/main" val="1655256702"/>
                  </a:ext>
                </a:extLst>
              </a:tr>
              <a:tr h="431926">
                <a:tc>
                  <a:txBody>
                    <a:bodyPr/>
                    <a:lstStyle/>
                    <a:p>
                      <a:pPr algn="ctr">
                        <a:spcAft>
                          <a:spcPts val="0"/>
                        </a:spcAft>
                      </a:pPr>
                      <a:r>
                        <a:rPr lang="en-AU" sz="1400" b="0" dirty="0">
                          <a:solidFill>
                            <a:schemeClr val="tx1"/>
                          </a:solidFill>
                          <a:effectLst/>
                        </a:rPr>
                        <a:t>Nutrition</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tc>
                  <a:txBody>
                    <a:bodyPr/>
                    <a:lstStyle/>
                    <a:p>
                      <a:pPr algn="ctr">
                        <a:spcAft>
                          <a:spcPts val="0"/>
                        </a:spcAft>
                      </a:pPr>
                      <a:r>
                        <a:rPr lang="en-AU" sz="1400" b="0" dirty="0">
                          <a:solidFill>
                            <a:schemeClr val="tx1"/>
                          </a:solidFill>
                          <a:effectLst/>
                        </a:rPr>
                        <a:t>Visual Arts</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tc>
                  <a:txBody>
                    <a:bodyPr/>
                    <a:lstStyle/>
                    <a:p>
                      <a:pPr algn="ctr">
                        <a:spcAft>
                          <a:spcPts val="0"/>
                        </a:spcAft>
                      </a:pPr>
                      <a:r>
                        <a:rPr lang="en-AU" sz="1400" b="0" dirty="0">
                          <a:solidFill>
                            <a:schemeClr val="tx1"/>
                          </a:solidFill>
                          <a:effectLst/>
                        </a:rPr>
                        <a:t>Philosophy</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extLst>
                  <a:ext uri="{0D108BD9-81ED-4DB2-BD59-A6C34878D82A}">
                    <a16:rowId xmlns:a16="http://schemas.microsoft.com/office/drawing/2014/main" val="1360800506"/>
                  </a:ext>
                </a:extLst>
              </a:tr>
              <a:tr h="431926">
                <a:tc>
                  <a:txBody>
                    <a:bodyPr/>
                    <a:lstStyle/>
                    <a:p>
                      <a:pPr algn="ctr">
                        <a:spcAft>
                          <a:spcPts val="0"/>
                        </a:spcAft>
                      </a:pPr>
                      <a:r>
                        <a:rPr lang="en-AU" sz="1400" b="0" dirty="0">
                          <a:solidFill>
                            <a:schemeClr val="tx1"/>
                          </a:solidFill>
                          <a:effectLst/>
                        </a:rPr>
                        <a:t>Legal Studies</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tc>
                  <a:txBody>
                    <a:bodyPr/>
                    <a:lstStyle/>
                    <a:p>
                      <a:pPr algn="ctr">
                        <a:spcAft>
                          <a:spcPts val="0"/>
                        </a:spcAft>
                      </a:pPr>
                      <a:r>
                        <a:rPr lang="en-AU" sz="1400" b="0" dirty="0">
                          <a:solidFill>
                            <a:schemeClr val="tx1"/>
                          </a:solidFill>
                          <a:effectLst/>
                        </a:rPr>
                        <a:t>Women’s Studies</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tc>
                  <a:txBody>
                    <a:bodyPr/>
                    <a:lstStyle/>
                    <a:p>
                      <a:pPr algn="ctr">
                        <a:spcAft>
                          <a:spcPts val="0"/>
                        </a:spcAft>
                      </a:pPr>
                      <a:r>
                        <a:rPr lang="en-AU" sz="1400" b="0" dirty="0">
                          <a:solidFill>
                            <a:schemeClr val="tx1"/>
                          </a:solidFill>
                          <a:effectLst/>
                        </a:rPr>
                        <a:t>Vietnamese (</a:t>
                      </a:r>
                      <a:r>
                        <a:rPr lang="en-AU" sz="1400" b="0" dirty="0" smtClean="0">
                          <a:solidFill>
                            <a:schemeClr val="tx1"/>
                          </a:solidFill>
                          <a:effectLst/>
                        </a:rPr>
                        <a:t>Background Speakers)</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extLst>
                  <a:ext uri="{0D108BD9-81ED-4DB2-BD59-A6C34878D82A}">
                    <a16:rowId xmlns:a16="http://schemas.microsoft.com/office/drawing/2014/main" val="2568174864"/>
                  </a:ext>
                </a:extLst>
              </a:tr>
              <a:tr h="431926">
                <a:tc>
                  <a:txBody>
                    <a:bodyPr/>
                    <a:lstStyle/>
                    <a:p>
                      <a:pPr algn="ctr">
                        <a:spcAft>
                          <a:spcPts val="0"/>
                        </a:spcAft>
                      </a:pPr>
                      <a:r>
                        <a:rPr lang="en-AU" sz="1400" b="0" dirty="0">
                          <a:solidFill>
                            <a:schemeClr val="tx1"/>
                          </a:solidFill>
                          <a:effectLst/>
                        </a:rPr>
                        <a:t> </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tc>
                  <a:txBody>
                    <a:bodyPr/>
                    <a:lstStyle/>
                    <a:p>
                      <a:pPr algn="ctr">
                        <a:spcAft>
                          <a:spcPts val="0"/>
                        </a:spcAft>
                      </a:pPr>
                      <a:r>
                        <a:rPr lang="en-AU" sz="1400" b="0" dirty="0">
                          <a:solidFill>
                            <a:schemeClr val="tx1"/>
                          </a:solidFill>
                          <a:effectLst/>
                        </a:rPr>
                        <a:t>Religion Studies</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tc>
                  <a:txBody>
                    <a:bodyPr/>
                    <a:lstStyle/>
                    <a:p>
                      <a:pPr algn="ctr">
                        <a:spcAft>
                          <a:spcPts val="0"/>
                        </a:spcAft>
                      </a:pPr>
                      <a:r>
                        <a:rPr lang="en-AU" sz="1400" b="0" dirty="0">
                          <a:solidFill>
                            <a:schemeClr val="tx1"/>
                          </a:solidFill>
                          <a:effectLst/>
                        </a:rPr>
                        <a:t>Chinese (</a:t>
                      </a:r>
                      <a:r>
                        <a:rPr lang="en-AU" sz="1400" b="0" dirty="0" smtClean="0">
                          <a:solidFill>
                            <a:schemeClr val="tx1"/>
                          </a:solidFill>
                          <a:effectLst/>
                        </a:rPr>
                        <a:t>Background Speakers)</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extLst>
                  <a:ext uri="{0D108BD9-81ED-4DB2-BD59-A6C34878D82A}">
                    <a16:rowId xmlns:a16="http://schemas.microsoft.com/office/drawing/2014/main" val="3131797107"/>
                  </a:ext>
                </a:extLst>
              </a:tr>
              <a:tr h="431926">
                <a:tc>
                  <a:txBody>
                    <a:bodyPr/>
                    <a:lstStyle/>
                    <a:p>
                      <a:pPr algn="ctr">
                        <a:spcAft>
                          <a:spcPts val="0"/>
                        </a:spcAft>
                      </a:pPr>
                      <a:r>
                        <a:rPr lang="en-AU" sz="1400" b="0" dirty="0">
                          <a:solidFill>
                            <a:schemeClr val="tx1"/>
                          </a:solidFill>
                          <a:effectLst/>
                        </a:rPr>
                        <a:t> </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tc>
                  <a:txBody>
                    <a:bodyPr/>
                    <a:lstStyle/>
                    <a:p>
                      <a:pPr algn="ctr">
                        <a:spcAft>
                          <a:spcPts val="0"/>
                        </a:spcAft>
                      </a:pPr>
                      <a:r>
                        <a:rPr lang="en-US" sz="1400" b="0" dirty="0" smtClean="0">
                          <a:solidFill>
                            <a:schemeClr val="tx1"/>
                          </a:solidFill>
                          <a:effectLst/>
                          <a:latin typeface="+mn-lt"/>
                          <a:ea typeface="+mn-ea"/>
                          <a:cs typeface="+mn-cs"/>
                        </a:rPr>
                        <a:t>Personal</a:t>
                      </a:r>
                      <a:r>
                        <a:rPr lang="en-US" sz="1400" b="0" baseline="0" dirty="0" smtClean="0">
                          <a:solidFill>
                            <a:schemeClr val="tx1"/>
                          </a:solidFill>
                          <a:effectLst/>
                          <a:latin typeface="+mn-lt"/>
                          <a:ea typeface="+mn-ea"/>
                          <a:cs typeface="+mn-cs"/>
                        </a:rPr>
                        <a:t> Learning Plan</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tc>
                  <a:txBody>
                    <a:bodyPr/>
                    <a:lstStyle/>
                    <a:p>
                      <a:pPr algn="ctr">
                        <a:spcAft>
                          <a:spcPts val="0"/>
                        </a:spcAft>
                      </a:pPr>
                      <a:r>
                        <a:rPr lang="en-AU" sz="1400" b="0" dirty="0">
                          <a:solidFill>
                            <a:schemeClr val="tx1"/>
                          </a:solidFill>
                          <a:effectLst/>
                        </a:rPr>
                        <a:t>Food and Hospitality</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extLst>
                  <a:ext uri="{0D108BD9-81ED-4DB2-BD59-A6C34878D82A}">
                    <a16:rowId xmlns:a16="http://schemas.microsoft.com/office/drawing/2014/main" val="256171336"/>
                  </a:ext>
                </a:extLst>
              </a:tr>
              <a:tr h="431926">
                <a:tc>
                  <a:txBody>
                    <a:bodyPr/>
                    <a:lstStyle/>
                    <a:p>
                      <a:pPr algn="ctr">
                        <a:spcAft>
                          <a:spcPts val="0"/>
                        </a:spcAft>
                      </a:pPr>
                      <a:r>
                        <a:rPr lang="en-AU" sz="1400" b="0" dirty="0">
                          <a:solidFill>
                            <a:schemeClr val="tx1"/>
                          </a:solidFill>
                          <a:effectLst/>
                        </a:rPr>
                        <a:t> </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tc>
                  <a:txBody>
                    <a:bodyPr/>
                    <a:lstStyle/>
                    <a:p>
                      <a:pPr algn="ctr">
                        <a:spcAft>
                          <a:spcPts val="0"/>
                        </a:spcAft>
                      </a:pPr>
                      <a:r>
                        <a:rPr lang="en-AU" sz="1400" b="0" dirty="0">
                          <a:solidFill>
                            <a:schemeClr val="tx1"/>
                          </a:solidFill>
                          <a:effectLst/>
                        </a:rPr>
                        <a:t>Community Studies</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tc>
                  <a:txBody>
                    <a:bodyPr/>
                    <a:lstStyle/>
                    <a:p>
                      <a:pPr algn="ctr">
                        <a:spcAft>
                          <a:spcPts val="0"/>
                        </a:spcAft>
                      </a:pPr>
                      <a:r>
                        <a:rPr lang="en-AU" sz="1400" b="0" dirty="0">
                          <a:solidFill>
                            <a:schemeClr val="tx1"/>
                          </a:solidFill>
                          <a:effectLst/>
                        </a:rPr>
                        <a:t>Cross-disciplinary Studies</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extLst>
                  <a:ext uri="{0D108BD9-81ED-4DB2-BD59-A6C34878D82A}">
                    <a16:rowId xmlns:a16="http://schemas.microsoft.com/office/drawing/2014/main" val="3510178412"/>
                  </a:ext>
                </a:extLst>
              </a:tr>
              <a:tr h="431926">
                <a:tc>
                  <a:txBody>
                    <a:bodyPr/>
                    <a:lstStyle/>
                    <a:p>
                      <a:pPr algn="ctr">
                        <a:spcAft>
                          <a:spcPts val="0"/>
                        </a:spcAft>
                      </a:pPr>
                      <a:r>
                        <a:rPr lang="en-AU" sz="1400" b="0" dirty="0">
                          <a:solidFill>
                            <a:schemeClr val="tx1"/>
                          </a:solidFill>
                          <a:effectLst/>
                        </a:rPr>
                        <a:t> </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tc>
                  <a:txBody>
                    <a:bodyPr/>
                    <a:lstStyle/>
                    <a:p>
                      <a:pPr algn="ctr">
                        <a:spcAft>
                          <a:spcPts val="0"/>
                        </a:spcAft>
                      </a:pPr>
                      <a:r>
                        <a:rPr lang="en-AU" sz="1400" b="0" dirty="0">
                          <a:solidFill>
                            <a:schemeClr val="tx1"/>
                          </a:solidFill>
                          <a:effectLst/>
                        </a:rPr>
                        <a:t>Modified Subjects</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tc>
                  <a:txBody>
                    <a:bodyPr/>
                    <a:lstStyle/>
                    <a:p>
                      <a:pPr algn="ctr">
                        <a:spcAft>
                          <a:spcPts val="0"/>
                        </a:spcAft>
                      </a:pPr>
                      <a:r>
                        <a:rPr lang="en-AU" sz="1400" b="0" dirty="0">
                          <a:solidFill>
                            <a:schemeClr val="tx1"/>
                          </a:solidFill>
                          <a:effectLst/>
                        </a:rPr>
                        <a:t>Tourism</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extLst>
                  <a:ext uri="{0D108BD9-81ED-4DB2-BD59-A6C34878D82A}">
                    <a16:rowId xmlns:a16="http://schemas.microsoft.com/office/drawing/2014/main" val="542573335"/>
                  </a:ext>
                </a:extLst>
              </a:tr>
              <a:tr h="431926">
                <a:tc>
                  <a:txBody>
                    <a:bodyPr/>
                    <a:lstStyle/>
                    <a:p>
                      <a:pPr algn="ctr">
                        <a:spcAft>
                          <a:spcPts val="0"/>
                        </a:spcAft>
                      </a:pP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400" b="0" dirty="0" smtClean="0">
                          <a:solidFill>
                            <a:schemeClr val="tx1"/>
                          </a:solidFill>
                          <a:effectLst/>
                        </a:rPr>
                        <a:t>Workplace Practices</a:t>
                      </a:r>
                      <a:endParaRPr lang="en-AU" sz="1400" b="0" dirty="0" smtClean="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p>
                      <a:pPr algn="ctr">
                        <a:spcAft>
                          <a:spcPts val="0"/>
                        </a:spcAft>
                      </a:pP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tc>
                  <a:txBody>
                    <a:bodyPr/>
                    <a:lstStyle/>
                    <a:p>
                      <a:pPr algn="ctr">
                        <a:spcAft>
                          <a:spcPts val="0"/>
                        </a:spcAft>
                      </a:pP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extLst>
                  <a:ext uri="{0D108BD9-81ED-4DB2-BD59-A6C34878D82A}">
                    <a16:rowId xmlns:a16="http://schemas.microsoft.com/office/drawing/2014/main" val="4285459853"/>
                  </a:ext>
                </a:extLst>
              </a:tr>
              <a:tr h="431926">
                <a:tc>
                  <a:txBody>
                    <a:bodyPr/>
                    <a:lstStyle/>
                    <a:p>
                      <a:pPr algn="ctr">
                        <a:spcAft>
                          <a:spcPts val="0"/>
                        </a:spcAft>
                      </a:pPr>
                      <a:r>
                        <a:rPr lang="en-AU" sz="1400" b="0" dirty="0">
                          <a:solidFill>
                            <a:schemeClr val="tx1"/>
                          </a:solidFill>
                          <a:effectLst/>
                        </a:rPr>
                        <a:t> </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400" b="0" dirty="0" smtClean="0">
                          <a:solidFill>
                            <a:schemeClr val="tx1"/>
                          </a:solidFill>
                          <a:effectLst/>
                        </a:rPr>
                        <a:t>Information Processing and Publishing</a:t>
                      </a: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tc>
                  <a:txBody>
                    <a:bodyPr/>
                    <a:lstStyle/>
                    <a:p>
                      <a:pPr algn="ctr">
                        <a:spcAft>
                          <a:spcPts val="0"/>
                        </a:spcAft>
                      </a:pPr>
                      <a:endParaRPr lang="en-AU" sz="1400" b="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36195" marR="36195" marT="0" marB="0" anchor="ctr">
                    <a:solidFill>
                      <a:schemeClr val="bg1">
                        <a:lumMod val="85000"/>
                      </a:schemeClr>
                    </a:solidFill>
                  </a:tcPr>
                </a:tc>
                <a:extLst>
                  <a:ext uri="{0D108BD9-81ED-4DB2-BD59-A6C34878D82A}">
                    <a16:rowId xmlns:a16="http://schemas.microsoft.com/office/drawing/2014/main" val="108657501"/>
                  </a:ext>
                </a:extLst>
              </a:tr>
            </a:tbl>
          </a:graphicData>
        </a:graphic>
      </p:graphicFrame>
    </p:spTree>
    <p:extLst>
      <p:ext uri="{BB962C8B-B14F-4D97-AF65-F5344CB8AC3E}">
        <p14:creationId xmlns:p14="http://schemas.microsoft.com/office/powerpoint/2010/main" val="6896871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40658" y="3959616"/>
            <a:ext cx="8238774" cy="4896000"/>
          </a:xfrm>
        </p:spPr>
        <p:txBody>
          <a:bodyPr/>
          <a:lstStyle/>
          <a:p>
            <a:r>
              <a:rPr lang="en-AU" sz="1800" dirty="0" smtClean="0"/>
              <a:t>Renewed </a:t>
            </a:r>
            <a:r>
              <a:rPr lang="en-AU" sz="1800" dirty="0"/>
              <a:t>subjects </a:t>
            </a:r>
            <a:r>
              <a:rPr lang="en-AU" sz="1800" dirty="0" smtClean="0"/>
              <a:t>to be taught </a:t>
            </a:r>
            <a:r>
              <a:rPr lang="en-AU" sz="1800" dirty="0"/>
              <a:t>for the first time in </a:t>
            </a:r>
            <a:r>
              <a:rPr lang="en-AU" sz="1800" dirty="0" smtClean="0"/>
              <a:t>2021 include:</a:t>
            </a:r>
            <a:endParaRPr lang="en-AU" sz="1800" dirty="0"/>
          </a:p>
          <a:p>
            <a:pPr marL="342900" indent="-342900">
              <a:buFont typeface="Arial" panose="020B0604020202020204" pitchFamily="34" charset="0"/>
              <a:buChar char="•"/>
            </a:pPr>
            <a:r>
              <a:rPr lang="en-AU" sz="1800" dirty="0" smtClean="0"/>
              <a:t>Stage </a:t>
            </a:r>
            <a:r>
              <a:rPr lang="en-AU" sz="1800" dirty="0"/>
              <a:t>2 </a:t>
            </a:r>
            <a:r>
              <a:rPr lang="en-AU" sz="1800" dirty="0" smtClean="0"/>
              <a:t>Dance</a:t>
            </a:r>
          </a:p>
          <a:p>
            <a:pPr marL="342900" indent="-342900">
              <a:buFont typeface="Arial" panose="020B0604020202020204" pitchFamily="34" charset="0"/>
              <a:buChar char="•"/>
            </a:pPr>
            <a:r>
              <a:rPr lang="en-AU" sz="1800" dirty="0" smtClean="0"/>
              <a:t>Stage </a:t>
            </a:r>
            <a:r>
              <a:rPr lang="en-AU" sz="1800" dirty="0"/>
              <a:t>2 </a:t>
            </a:r>
            <a:r>
              <a:rPr lang="en-AU" sz="1800" dirty="0" smtClean="0"/>
              <a:t>Drama</a:t>
            </a:r>
          </a:p>
          <a:p>
            <a:pPr marL="342900" indent="-342900">
              <a:buFont typeface="Arial" panose="020B0604020202020204" pitchFamily="34" charset="0"/>
              <a:buChar char="•"/>
            </a:pPr>
            <a:r>
              <a:rPr lang="en-AU" sz="1800" dirty="0" smtClean="0"/>
              <a:t>Stage </a:t>
            </a:r>
            <a:r>
              <a:rPr lang="en-AU" sz="1800" dirty="0"/>
              <a:t>2 </a:t>
            </a:r>
            <a:r>
              <a:rPr lang="en-AU" sz="1800" dirty="0" smtClean="0"/>
              <a:t>Economics</a:t>
            </a:r>
          </a:p>
          <a:p>
            <a:pPr marL="342900" indent="-342900">
              <a:buFont typeface="Arial" panose="020B0604020202020204" pitchFamily="34" charset="0"/>
              <a:buChar char="•"/>
            </a:pPr>
            <a:r>
              <a:rPr lang="en-AU" sz="1800" dirty="0" smtClean="0"/>
              <a:t>Stage </a:t>
            </a:r>
            <a:r>
              <a:rPr lang="en-AU" sz="1800" dirty="0"/>
              <a:t>1 and Stage 2 </a:t>
            </a:r>
            <a:r>
              <a:rPr lang="en-AU" sz="1800" dirty="0" smtClean="0"/>
              <a:t>Nutrition</a:t>
            </a:r>
          </a:p>
          <a:p>
            <a:pPr marL="342900" indent="-342900">
              <a:buFont typeface="Arial" panose="020B0604020202020204" pitchFamily="34" charset="0"/>
              <a:buChar char="•"/>
            </a:pPr>
            <a:r>
              <a:rPr lang="en-AU" sz="1800" dirty="0" smtClean="0"/>
              <a:t>Stage </a:t>
            </a:r>
            <a:r>
              <a:rPr lang="en-AU" sz="1800" dirty="0"/>
              <a:t>1 and Stage 2 Health and </a:t>
            </a:r>
            <a:r>
              <a:rPr lang="en-AU" sz="1800" dirty="0" smtClean="0"/>
              <a:t>Wellbeing</a:t>
            </a:r>
            <a:r>
              <a:rPr lang="en-AU" sz="2000" dirty="0"/>
              <a:t> </a:t>
            </a:r>
            <a:endParaRPr lang="en-AU" sz="2000" dirty="0" smtClean="0"/>
          </a:p>
          <a:p>
            <a:r>
              <a:rPr lang="en-AU" sz="1800" dirty="0" smtClean="0"/>
              <a:t>The </a:t>
            </a:r>
            <a:r>
              <a:rPr lang="en-AU" sz="1800" dirty="0"/>
              <a:t>SACE Board is </a:t>
            </a:r>
            <a:r>
              <a:rPr lang="en-AU" sz="1800" dirty="0" smtClean="0"/>
              <a:t>renewing </a:t>
            </a:r>
            <a:r>
              <a:rPr lang="en-AU" sz="1800" dirty="0"/>
              <a:t>Legal Studies, Australian and International Politics, Psychology, and Workplace </a:t>
            </a:r>
            <a:r>
              <a:rPr lang="en-AU" sz="1800" dirty="0" smtClean="0"/>
              <a:t>Practices so they may also be taught in 2021.</a:t>
            </a:r>
          </a:p>
        </p:txBody>
      </p:sp>
      <p:pic>
        <p:nvPicPr>
          <p:cNvPr id="4" name="Content Placeholder 4"/>
          <p:cNvPicPr>
            <a:picLocks noChangeAspect="1"/>
          </p:cNvPicPr>
          <p:nvPr/>
        </p:nvPicPr>
        <p:blipFill>
          <a:blip r:embed="rId3"/>
          <a:stretch>
            <a:fillRect/>
          </a:stretch>
        </p:blipFill>
        <p:spPr>
          <a:xfrm>
            <a:off x="840658" y="286759"/>
            <a:ext cx="8032297" cy="2778568"/>
          </a:xfrm>
          <a:prstGeom prst="rect">
            <a:avLst/>
          </a:prstGeom>
        </p:spPr>
      </p:pic>
      <p:sp>
        <p:nvSpPr>
          <p:cNvPr id="5" name="Rectangle 4"/>
          <p:cNvSpPr/>
          <p:nvPr/>
        </p:nvSpPr>
        <p:spPr>
          <a:xfrm>
            <a:off x="929558" y="3189306"/>
            <a:ext cx="7123471" cy="646331"/>
          </a:xfrm>
          <a:prstGeom prst="rect">
            <a:avLst/>
          </a:prstGeom>
        </p:spPr>
        <p:txBody>
          <a:bodyPr wrap="square">
            <a:spAutoFit/>
          </a:bodyPr>
          <a:lstStyle/>
          <a:p>
            <a:pPr algn="ctr"/>
            <a:r>
              <a:rPr lang="en-US" b="1" dirty="0"/>
              <a:t>Implementation activities for </a:t>
            </a:r>
            <a:r>
              <a:rPr lang="en-US" b="1" dirty="0" smtClean="0"/>
              <a:t>the following </a:t>
            </a:r>
            <a:r>
              <a:rPr lang="en-US" b="1" dirty="0"/>
              <a:t>subjects will be advertised on the website as they become available. </a:t>
            </a:r>
            <a:endParaRPr lang="en-AU" b="1" dirty="0"/>
          </a:p>
        </p:txBody>
      </p:sp>
    </p:spTree>
    <p:extLst>
      <p:ext uri="{BB962C8B-B14F-4D97-AF65-F5344CB8AC3E}">
        <p14:creationId xmlns:p14="http://schemas.microsoft.com/office/powerpoint/2010/main" val="10945368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396" y="626701"/>
            <a:ext cx="8002800" cy="1051205"/>
          </a:xfrm>
        </p:spPr>
        <p:txBody>
          <a:bodyPr/>
          <a:lstStyle/>
          <a:p>
            <a:r>
              <a:rPr lang="en-US" dirty="0"/>
              <a:t>Quality Assurance Panels </a:t>
            </a:r>
            <a:r>
              <a:rPr lang="en-US" dirty="0" smtClean="0"/>
              <a:t/>
            </a:r>
            <a:br>
              <a:rPr lang="en-US" dirty="0" smtClean="0"/>
            </a:br>
            <a:r>
              <a:rPr lang="en-US" dirty="0"/>
              <a:t/>
            </a:r>
            <a:br>
              <a:rPr lang="en-US" dirty="0"/>
            </a:br>
            <a:r>
              <a:rPr lang="en-US" dirty="0" smtClean="0"/>
              <a:t> </a:t>
            </a:r>
            <a:r>
              <a:rPr lang="en-US" sz="2400" dirty="0"/>
              <a:t>markers and moderators</a:t>
            </a:r>
            <a:endParaRPr lang="en-AU" sz="2400" dirty="0"/>
          </a:p>
        </p:txBody>
      </p:sp>
      <p:pic>
        <p:nvPicPr>
          <p:cNvPr id="3" name="Picture 2">
            <a:extLst>
              <a:ext uri="{FF2B5EF4-FFF2-40B4-BE49-F238E27FC236}">
                <a16:creationId xmlns:a16="http://schemas.microsoft.com/office/drawing/2014/main" id="{96276E99-6A32-45D2-BA49-334EB989C21A}"/>
              </a:ext>
            </a:extLst>
          </p:cNvPr>
          <p:cNvPicPr>
            <a:picLocks noChangeAspect="1"/>
          </p:cNvPicPr>
          <p:nvPr/>
        </p:nvPicPr>
        <p:blipFill>
          <a:blip r:embed="rId3"/>
          <a:stretch>
            <a:fillRect/>
          </a:stretch>
        </p:blipFill>
        <p:spPr>
          <a:xfrm>
            <a:off x="1464466" y="1795795"/>
            <a:ext cx="6652763" cy="2011301"/>
          </a:xfrm>
          <a:prstGeom prst="rect">
            <a:avLst/>
          </a:prstGeom>
        </p:spPr>
      </p:pic>
      <p:pic>
        <p:nvPicPr>
          <p:cNvPr id="4" name="Picture 3">
            <a:extLst>
              <a:ext uri="{FF2B5EF4-FFF2-40B4-BE49-F238E27FC236}">
                <a16:creationId xmlns:a16="http://schemas.microsoft.com/office/drawing/2014/main" id="{DF54584A-A438-48F0-B1D8-A4F137925E62}"/>
              </a:ext>
            </a:extLst>
          </p:cNvPr>
          <p:cNvPicPr>
            <a:picLocks noChangeAspect="1"/>
          </p:cNvPicPr>
          <p:nvPr/>
        </p:nvPicPr>
        <p:blipFill>
          <a:blip r:embed="rId4"/>
          <a:stretch>
            <a:fillRect/>
          </a:stretch>
        </p:blipFill>
        <p:spPr>
          <a:xfrm>
            <a:off x="1271242" y="3669356"/>
            <a:ext cx="4672357" cy="2644011"/>
          </a:xfrm>
          <a:prstGeom prst="rect">
            <a:avLst/>
          </a:prstGeom>
        </p:spPr>
      </p:pic>
    </p:spTree>
    <p:extLst>
      <p:ext uri="{BB962C8B-B14F-4D97-AF65-F5344CB8AC3E}">
        <p14:creationId xmlns:p14="http://schemas.microsoft.com/office/powerpoint/2010/main" val="9107576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Strategic plan….. </a:t>
            </a:r>
            <a:endParaRPr lang="en-AU" dirty="0"/>
          </a:p>
        </p:txBody>
      </p:sp>
      <p:pic>
        <p:nvPicPr>
          <p:cNvPr id="4" name="Content Placeholder 3"/>
          <p:cNvPicPr>
            <a:picLocks noGrp="1" noChangeAspect="1"/>
          </p:cNvPicPr>
          <p:nvPr>
            <p:ph idx="1"/>
          </p:nvPr>
        </p:nvPicPr>
        <p:blipFill>
          <a:blip r:embed="rId3"/>
          <a:stretch>
            <a:fillRect/>
          </a:stretch>
        </p:blipFill>
        <p:spPr>
          <a:xfrm>
            <a:off x="851084" y="1035274"/>
            <a:ext cx="7884000" cy="5244349"/>
          </a:xfrm>
          <a:prstGeom prst="rect">
            <a:avLst/>
          </a:prstGeom>
        </p:spPr>
      </p:pic>
      <p:sp>
        <p:nvSpPr>
          <p:cNvPr id="5" name="Title 1"/>
          <p:cNvSpPr txBox="1">
            <a:spLocks/>
          </p:cNvSpPr>
          <p:nvPr/>
        </p:nvSpPr>
        <p:spPr>
          <a:xfrm>
            <a:off x="1005459" y="6094413"/>
            <a:ext cx="8002800" cy="856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600" kern="1200">
                <a:solidFill>
                  <a:schemeClr val="accent2"/>
                </a:solidFill>
                <a:latin typeface="+mj-lt"/>
                <a:ea typeface="+mj-ea"/>
                <a:cs typeface="+mj-cs"/>
              </a:defRPr>
            </a:lvl1pPr>
          </a:lstStyle>
          <a:p>
            <a:pPr algn="r"/>
            <a:r>
              <a:rPr lang="en-US" dirty="0" smtClean="0"/>
              <a:t>coming to an end</a:t>
            </a:r>
            <a:endParaRPr lang="en-AU" dirty="0"/>
          </a:p>
        </p:txBody>
      </p:sp>
    </p:spTree>
    <p:extLst>
      <p:ext uri="{BB962C8B-B14F-4D97-AF65-F5344CB8AC3E}">
        <p14:creationId xmlns:p14="http://schemas.microsoft.com/office/powerpoint/2010/main" val="3801552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000" y="704339"/>
            <a:ext cx="8002800" cy="642600"/>
          </a:xfrm>
        </p:spPr>
        <p:txBody>
          <a:bodyPr/>
          <a:lstStyle/>
          <a:p>
            <a:r>
              <a:rPr lang="en-US" dirty="0"/>
              <a:t>Activity</a:t>
            </a:r>
            <a:endParaRPr lang="en-AU" dirty="0"/>
          </a:p>
        </p:txBody>
      </p:sp>
      <p:sp>
        <p:nvSpPr>
          <p:cNvPr id="3" name="Content Placeholder 2"/>
          <p:cNvSpPr>
            <a:spLocks noGrp="1"/>
          </p:cNvSpPr>
          <p:nvPr>
            <p:ph idx="1"/>
          </p:nvPr>
        </p:nvSpPr>
        <p:spPr>
          <a:xfrm>
            <a:off x="684000" y="2040959"/>
            <a:ext cx="8184428" cy="3387390"/>
          </a:xfrm>
        </p:spPr>
        <p:txBody>
          <a:bodyPr/>
          <a:lstStyle/>
          <a:p>
            <a:r>
              <a:rPr lang="en-US" dirty="0"/>
              <a:t>1. Take off your ‘moderator/marker’ hat and keep </a:t>
            </a:r>
            <a:r>
              <a:rPr lang="en-US" dirty="0" smtClean="0"/>
              <a:t>your</a:t>
            </a:r>
            <a:br>
              <a:rPr lang="en-US" dirty="0" smtClean="0"/>
            </a:br>
            <a:r>
              <a:rPr lang="en-US" dirty="0" smtClean="0"/>
              <a:t>     </a:t>
            </a:r>
            <a:r>
              <a:rPr lang="en-US" dirty="0"/>
              <a:t>school leadership hat on</a:t>
            </a:r>
          </a:p>
          <a:p>
            <a:endParaRPr lang="en-US" dirty="0"/>
          </a:p>
          <a:p>
            <a:r>
              <a:rPr lang="en-US" dirty="0"/>
              <a:t>2. </a:t>
            </a:r>
            <a:r>
              <a:rPr lang="en-US" dirty="0" smtClean="0"/>
              <a:t>Discuss </a:t>
            </a:r>
            <a:r>
              <a:rPr lang="en-US" dirty="0"/>
              <a:t>and identify Positives and Negatives of </a:t>
            </a:r>
            <a:r>
              <a:rPr lang="en-US" dirty="0" smtClean="0"/>
              <a:t>staff</a:t>
            </a:r>
            <a:br>
              <a:rPr lang="en-US" dirty="0" smtClean="0"/>
            </a:br>
            <a:r>
              <a:rPr lang="en-US" dirty="0" smtClean="0"/>
              <a:t>     </a:t>
            </a:r>
            <a:r>
              <a:rPr lang="en-US" dirty="0"/>
              <a:t>involvement in marker/moderator recruitment and </a:t>
            </a:r>
            <a:r>
              <a:rPr lang="en-US" dirty="0" smtClean="0"/>
              <a:t/>
            </a:r>
            <a:br>
              <a:rPr lang="en-US" dirty="0" smtClean="0"/>
            </a:br>
            <a:r>
              <a:rPr lang="en-US" dirty="0" smtClean="0"/>
              <a:t>     appointment</a:t>
            </a:r>
            <a:endParaRPr lang="en-AU" dirty="0"/>
          </a:p>
        </p:txBody>
      </p:sp>
      <p:pic>
        <p:nvPicPr>
          <p:cNvPr id="6" name="Picture 5">
            <a:extLst>
              <a:ext uri="{FF2B5EF4-FFF2-40B4-BE49-F238E27FC236}">
                <a16:creationId xmlns:a16="http://schemas.microsoft.com/office/drawing/2014/main" id="{BB25BA04-7322-4486-8F86-E2AA17020059}"/>
              </a:ext>
            </a:extLst>
          </p:cNvPr>
          <p:cNvPicPr>
            <a:picLocks noChangeAspect="1"/>
          </p:cNvPicPr>
          <p:nvPr/>
        </p:nvPicPr>
        <p:blipFill>
          <a:blip r:embed="rId3"/>
          <a:stretch>
            <a:fillRect/>
          </a:stretch>
        </p:blipFill>
        <p:spPr>
          <a:xfrm>
            <a:off x="1441646" y="4403966"/>
            <a:ext cx="5683949" cy="1718403"/>
          </a:xfrm>
          <a:prstGeom prst="rect">
            <a:avLst/>
          </a:prstGeom>
        </p:spPr>
      </p:pic>
    </p:spTree>
    <p:extLst>
      <p:ext uri="{BB962C8B-B14F-4D97-AF65-F5344CB8AC3E}">
        <p14:creationId xmlns:p14="http://schemas.microsoft.com/office/powerpoint/2010/main" val="7596000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F42DA-498C-4060-AC15-586C6EC30317}"/>
              </a:ext>
            </a:extLst>
          </p:cNvPr>
          <p:cNvSpPr>
            <a:spLocks noGrp="1"/>
          </p:cNvSpPr>
          <p:nvPr>
            <p:ph type="title"/>
          </p:nvPr>
        </p:nvSpPr>
        <p:spPr>
          <a:xfrm>
            <a:off x="586862" y="362979"/>
            <a:ext cx="8900037" cy="933719"/>
          </a:xfrm>
        </p:spPr>
        <p:txBody>
          <a:bodyPr/>
          <a:lstStyle/>
          <a:p>
            <a:r>
              <a:rPr lang="en-US" dirty="0"/>
              <a:t>Assessment </a:t>
            </a:r>
            <a:r>
              <a:rPr lang="en-US" dirty="0" smtClean="0"/>
              <a:t>panels – </a:t>
            </a:r>
            <a:r>
              <a:rPr lang="en-US" sz="3200" dirty="0" smtClean="0"/>
              <a:t>impacts </a:t>
            </a:r>
            <a:r>
              <a:rPr lang="en-US" sz="3200" dirty="0"/>
              <a:t>and benefits</a:t>
            </a:r>
            <a:endParaRPr lang="en-AU" sz="3200" dirty="0"/>
          </a:p>
        </p:txBody>
      </p:sp>
      <p:sp>
        <p:nvSpPr>
          <p:cNvPr id="3" name="Content Placeholder 2">
            <a:extLst>
              <a:ext uri="{FF2B5EF4-FFF2-40B4-BE49-F238E27FC236}">
                <a16:creationId xmlns:a16="http://schemas.microsoft.com/office/drawing/2014/main" id="{0C841407-9008-466B-A22B-8FF4B60ED087}"/>
              </a:ext>
            </a:extLst>
          </p:cNvPr>
          <p:cNvSpPr>
            <a:spLocks noGrp="1"/>
          </p:cNvSpPr>
          <p:nvPr>
            <p:ph idx="1"/>
          </p:nvPr>
        </p:nvSpPr>
        <p:spPr>
          <a:xfrm>
            <a:off x="834513" y="4143376"/>
            <a:ext cx="8155858" cy="2628899"/>
          </a:xfrm>
        </p:spPr>
        <p:txBody>
          <a:bodyPr/>
          <a:lstStyle/>
          <a:p>
            <a:r>
              <a:rPr lang="en-US" b="1" dirty="0" smtClean="0"/>
              <a:t>Weaknesses</a:t>
            </a:r>
          </a:p>
          <a:p>
            <a:r>
              <a:rPr lang="en-AU" sz="2000" dirty="0" smtClean="0"/>
              <a:t>What </a:t>
            </a:r>
            <a:r>
              <a:rPr lang="en-AU" sz="2000" dirty="0"/>
              <a:t>are the barriers to staff involvement in assessment panels?</a:t>
            </a:r>
          </a:p>
          <a:p>
            <a:r>
              <a:rPr lang="en-AU" sz="2000" dirty="0"/>
              <a:t>What are the impacts on the school?</a:t>
            </a:r>
          </a:p>
          <a:p>
            <a:r>
              <a:rPr lang="en-AU" sz="2000" dirty="0"/>
              <a:t>What further support is needed from the SACE Board?</a:t>
            </a:r>
          </a:p>
          <a:p>
            <a:r>
              <a:rPr lang="en-AU" sz="2000" dirty="0"/>
              <a:t>What makes it difficult for your school?</a:t>
            </a:r>
          </a:p>
          <a:p>
            <a:r>
              <a:rPr lang="en-AU" sz="2000" dirty="0"/>
              <a:t>What needs to be done better?</a:t>
            </a:r>
          </a:p>
        </p:txBody>
      </p:sp>
      <p:sp>
        <p:nvSpPr>
          <p:cNvPr id="4" name="Content Placeholder 2">
            <a:extLst>
              <a:ext uri="{FF2B5EF4-FFF2-40B4-BE49-F238E27FC236}">
                <a16:creationId xmlns:a16="http://schemas.microsoft.com/office/drawing/2014/main" id="{0C841407-9008-466B-A22B-8FF4B60ED087}"/>
              </a:ext>
            </a:extLst>
          </p:cNvPr>
          <p:cNvSpPr txBox="1">
            <a:spLocks/>
          </p:cNvSpPr>
          <p:nvPr/>
        </p:nvSpPr>
        <p:spPr>
          <a:xfrm>
            <a:off x="834513" y="1837473"/>
            <a:ext cx="7918962" cy="1991578"/>
          </a:xfrm>
          <a:prstGeom prst="rect">
            <a:avLst/>
          </a:prstGeom>
        </p:spPr>
        <p:txBody>
          <a:bodyPr vert="horz" lIns="91440" tIns="45720" rIns="91440" bIns="45720" rtlCol="0">
            <a:noAutofit/>
          </a:bodyPr>
          <a:lstStyle>
            <a:lvl1pPr marL="0" indent="0" algn="l" defTabSz="685800" rtl="0" eaLnBrk="1" latinLnBrk="0" hangingPunct="1">
              <a:lnSpc>
                <a:spcPct val="90000"/>
              </a:lnSpc>
              <a:spcBef>
                <a:spcPts val="750"/>
              </a:spcBef>
              <a:buFont typeface="Calibri" panose="020F0502020204030204" pitchFamily="34" charset="0"/>
              <a:buChar char="﻿"/>
              <a:defRPr sz="2400" kern="1200">
                <a:solidFill>
                  <a:schemeClr val="accent2"/>
                </a:solidFill>
                <a:latin typeface="+mn-lt"/>
                <a:ea typeface="+mn-ea"/>
                <a:cs typeface="+mn-cs"/>
              </a:defRPr>
            </a:lvl1pPr>
            <a:lvl2pPr marL="226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2pPr>
            <a:lvl3pPr marL="457200" indent="-1701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3pPr>
            <a:lvl4pPr marL="6840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4pPr>
            <a:lvl5pPr marL="9108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5pPr>
            <a:lvl6pPr marL="11376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6pPr>
            <a:lvl7pPr marL="13644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7pPr>
            <a:lvl8pPr marL="15912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8pPr>
            <a:lvl9pPr marL="1818000" indent="-226800" algn="l" defTabSz="685800" rtl="0" eaLnBrk="1" latinLnBrk="0" hangingPunct="1">
              <a:lnSpc>
                <a:spcPct val="90000"/>
              </a:lnSpc>
              <a:spcBef>
                <a:spcPts val="375"/>
              </a:spcBef>
              <a:buFont typeface="Arial" panose="020B0604020202020204" pitchFamily="34" charset="0"/>
              <a:buChar char="•"/>
              <a:defRPr sz="2400" kern="1200">
                <a:solidFill>
                  <a:schemeClr val="accent2"/>
                </a:solidFill>
                <a:latin typeface="+mn-lt"/>
                <a:ea typeface="+mn-ea"/>
                <a:cs typeface="+mn-cs"/>
              </a:defRPr>
            </a:lvl9pPr>
          </a:lstStyle>
          <a:p>
            <a:r>
              <a:rPr lang="en-US" b="1" dirty="0" smtClean="0"/>
              <a:t>Strengths</a:t>
            </a:r>
          </a:p>
          <a:p>
            <a:pPr>
              <a:buFont typeface="Calibri" panose="020F0502020204030204" pitchFamily="34" charset="0"/>
              <a:buNone/>
            </a:pPr>
            <a:r>
              <a:rPr lang="en-US" sz="2000" dirty="0" smtClean="0"/>
              <a:t>What are the benefits for staff on assessment panels?</a:t>
            </a:r>
          </a:p>
          <a:p>
            <a:pPr>
              <a:buFont typeface="Calibri" panose="020F0502020204030204" pitchFamily="34" charset="0"/>
              <a:buNone/>
            </a:pPr>
            <a:r>
              <a:rPr lang="en-US" sz="2000" dirty="0" smtClean="0"/>
              <a:t>What are the positive impacts on the school?</a:t>
            </a:r>
          </a:p>
          <a:p>
            <a:pPr>
              <a:buFont typeface="Calibri" panose="020F0502020204030204" pitchFamily="34" charset="0"/>
              <a:buNone/>
            </a:pPr>
            <a:r>
              <a:rPr lang="en-US" sz="2000" dirty="0" smtClean="0"/>
              <a:t>How does the SACE Board support recruitment and appointment?</a:t>
            </a:r>
          </a:p>
          <a:p>
            <a:r>
              <a:rPr lang="en-US" sz="2000" dirty="0" smtClean="0"/>
              <a:t>What is done well in these processes?</a:t>
            </a:r>
          </a:p>
        </p:txBody>
      </p:sp>
    </p:spTree>
    <p:extLst>
      <p:ext uri="{BB962C8B-B14F-4D97-AF65-F5344CB8AC3E}">
        <p14:creationId xmlns:p14="http://schemas.microsoft.com/office/powerpoint/2010/main" val="12074711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2 </a:t>
            </a:r>
            <a:r>
              <a:rPr lang="en-US" dirty="0"/>
              <a:t>E</a:t>
            </a:r>
            <a:r>
              <a:rPr lang="en-US" dirty="0" smtClean="0"/>
              <a:t>xam </a:t>
            </a:r>
            <a:r>
              <a:rPr lang="en-US" dirty="0"/>
              <a:t>P</a:t>
            </a:r>
            <a:r>
              <a:rPr lang="en-US" dirty="0" smtClean="0"/>
              <a:t>reparation</a:t>
            </a:r>
            <a:endParaRPr lang="en-AU" dirty="0"/>
          </a:p>
        </p:txBody>
      </p:sp>
      <p:pic>
        <p:nvPicPr>
          <p:cNvPr id="5" name="Content Placeholder 4"/>
          <p:cNvPicPr>
            <a:picLocks noGrp="1" noChangeAspect="1"/>
          </p:cNvPicPr>
          <p:nvPr>
            <p:ph idx="1"/>
          </p:nvPr>
        </p:nvPicPr>
        <p:blipFill>
          <a:blip r:embed="rId3"/>
          <a:stretch>
            <a:fillRect/>
          </a:stretch>
        </p:blipFill>
        <p:spPr>
          <a:xfrm>
            <a:off x="724858" y="4102600"/>
            <a:ext cx="8147294" cy="1927498"/>
          </a:xfrm>
          <a:prstGeom prst="rect">
            <a:avLst/>
          </a:prstGeom>
        </p:spPr>
      </p:pic>
      <p:pic>
        <p:nvPicPr>
          <p:cNvPr id="6" name="Picture 5"/>
          <p:cNvPicPr>
            <a:picLocks noChangeAspect="1"/>
          </p:cNvPicPr>
          <p:nvPr/>
        </p:nvPicPr>
        <p:blipFill>
          <a:blip r:embed="rId4"/>
          <a:stretch>
            <a:fillRect/>
          </a:stretch>
        </p:blipFill>
        <p:spPr>
          <a:xfrm>
            <a:off x="2172473" y="1412334"/>
            <a:ext cx="4661256" cy="2339932"/>
          </a:xfrm>
          <a:prstGeom prst="rect">
            <a:avLst/>
          </a:prstGeom>
        </p:spPr>
      </p:pic>
    </p:spTree>
    <p:extLst>
      <p:ext uri="{BB962C8B-B14F-4D97-AF65-F5344CB8AC3E}">
        <p14:creationId xmlns:p14="http://schemas.microsoft.com/office/powerpoint/2010/main" val="379748285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250" y="357600"/>
            <a:ext cx="8460000" cy="856800"/>
          </a:xfrm>
        </p:spPr>
        <p:txBody>
          <a:bodyPr/>
          <a:lstStyle/>
          <a:p>
            <a:r>
              <a:rPr lang="en-US" dirty="0" smtClean="0">
                <a:latin typeface="+mn-lt"/>
              </a:rPr>
              <a:t>Stage 1 Moderation and </a:t>
            </a:r>
            <a:br>
              <a:rPr lang="en-US" dirty="0" smtClean="0">
                <a:latin typeface="+mn-lt"/>
              </a:rPr>
            </a:br>
            <a:r>
              <a:rPr lang="en-US" dirty="0" smtClean="0">
                <a:latin typeface="+mn-lt"/>
              </a:rPr>
              <a:t>Stage 1 and 2 Modified Subjects Review</a:t>
            </a:r>
            <a:endParaRPr lang="en-AU" dirty="0">
              <a:latin typeface="+mn-lt"/>
            </a:endParaRPr>
          </a:p>
        </p:txBody>
      </p:sp>
      <p:sp>
        <p:nvSpPr>
          <p:cNvPr id="3" name="Content Placeholder 2"/>
          <p:cNvSpPr>
            <a:spLocks noGrp="1"/>
          </p:cNvSpPr>
          <p:nvPr>
            <p:ph idx="1"/>
          </p:nvPr>
        </p:nvSpPr>
        <p:spPr>
          <a:xfrm>
            <a:off x="836400" y="1418932"/>
            <a:ext cx="8002800" cy="4762794"/>
          </a:xfrm>
        </p:spPr>
        <p:txBody>
          <a:bodyPr/>
          <a:lstStyle/>
          <a:p>
            <a:r>
              <a:rPr lang="en-US" dirty="0" smtClean="0">
                <a:latin typeface="+mn-lt"/>
              </a:rPr>
              <a:t>Schools are advised early in the year of:</a:t>
            </a:r>
          </a:p>
          <a:p>
            <a:pPr marL="342900" indent="-342900">
              <a:buFont typeface="Arial" panose="020B0604020202020204" pitchFamily="34" charset="0"/>
              <a:buChar char="•"/>
            </a:pPr>
            <a:r>
              <a:rPr lang="en-US" dirty="0" smtClean="0">
                <a:latin typeface="+mn-lt"/>
              </a:rPr>
              <a:t>Stage 1 compulsory subjects to be moderated in 2020.</a:t>
            </a:r>
            <a:endParaRPr lang="en-US" dirty="0"/>
          </a:p>
          <a:p>
            <a:pPr marL="342900" indent="-342900">
              <a:buFont typeface="Arial" panose="020B0604020202020204" pitchFamily="34" charset="0"/>
              <a:buChar char="•"/>
            </a:pPr>
            <a:r>
              <a:rPr lang="en-US" dirty="0" smtClean="0"/>
              <a:t>Stage </a:t>
            </a:r>
            <a:r>
              <a:rPr lang="en-US" dirty="0"/>
              <a:t>1 compulsory </a:t>
            </a:r>
            <a:r>
              <a:rPr lang="en-US" dirty="0" smtClean="0"/>
              <a:t>modified subjects </a:t>
            </a:r>
            <a:r>
              <a:rPr lang="en-US" dirty="0"/>
              <a:t>to be </a:t>
            </a:r>
            <a:r>
              <a:rPr lang="en-US" dirty="0" smtClean="0"/>
              <a:t>reviewed </a:t>
            </a:r>
            <a:r>
              <a:rPr lang="en-US" dirty="0"/>
              <a:t>in </a:t>
            </a:r>
            <a:r>
              <a:rPr lang="en-US" dirty="0" smtClean="0"/>
              <a:t>2020.</a:t>
            </a:r>
            <a:endParaRPr lang="en-US" dirty="0"/>
          </a:p>
          <a:p>
            <a:endParaRPr lang="en-US" dirty="0" smtClean="0">
              <a:latin typeface="+mn-lt"/>
            </a:endParaRPr>
          </a:p>
          <a:p>
            <a:r>
              <a:rPr lang="en-US" dirty="0" smtClean="0"/>
              <a:t>Reminders</a:t>
            </a:r>
            <a:r>
              <a:rPr lang="en-US" dirty="0"/>
              <a:t>:</a:t>
            </a:r>
          </a:p>
          <a:p>
            <a:pPr marL="457200" indent="-457200">
              <a:buFont typeface="Arial" panose="020B0604020202020204" pitchFamily="34" charset="0"/>
              <a:buChar char="•"/>
            </a:pPr>
            <a:r>
              <a:rPr lang="en-US" dirty="0" smtClean="0">
                <a:latin typeface="+mn-lt"/>
              </a:rPr>
              <a:t>Teachers need to be informed of requirements and processes.</a:t>
            </a:r>
          </a:p>
          <a:p>
            <a:pPr marL="457200" indent="-457200">
              <a:buFont typeface="Arial" panose="020B0604020202020204" pitchFamily="34" charset="0"/>
              <a:buChar char="•"/>
            </a:pPr>
            <a:r>
              <a:rPr lang="en-US" dirty="0" smtClean="0">
                <a:latin typeface="+mn-lt"/>
              </a:rPr>
              <a:t>Ensure enrolments are in Schools Online by the due date (Wednesday 1</a:t>
            </a:r>
            <a:r>
              <a:rPr lang="en-US" baseline="30000" dirty="0" smtClean="0">
                <a:latin typeface="+mn-lt"/>
              </a:rPr>
              <a:t>st</a:t>
            </a:r>
            <a:r>
              <a:rPr lang="en-US" dirty="0" smtClean="0">
                <a:latin typeface="+mn-lt"/>
              </a:rPr>
              <a:t> April – results due June).</a:t>
            </a:r>
          </a:p>
          <a:p>
            <a:pPr marL="457200" indent="-457200">
              <a:buFont typeface="Arial" panose="020B0604020202020204" pitchFamily="34" charset="0"/>
              <a:buChar char="•"/>
            </a:pPr>
            <a:r>
              <a:rPr lang="en-US" dirty="0" smtClean="0">
                <a:latin typeface="+mn-lt"/>
              </a:rPr>
              <a:t>If enrolments are added after the due date please contact the AskSACE team</a:t>
            </a:r>
            <a:r>
              <a:rPr lang="en-US" dirty="0"/>
              <a:t>.</a:t>
            </a:r>
            <a:endParaRPr lang="en-AU" dirty="0">
              <a:latin typeface="+mn-lt"/>
            </a:endParaRPr>
          </a:p>
        </p:txBody>
      </p:sp>
    </p:spTree>
    <p:extLst>
      <p:ext uri="{BB962C8B-B14F-4D97-AF65-F5344CB8AC3E}">
        <p14:creationId xmlns:p14="http://schemas.microsoft.com/office/powerpoint/2010/main" val="26127526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mn-lt"/>
              </a:rPr>
              <a:t>Stage 1 Clarifying 2020</a:t>
            </a:r>
            <a:endParaRPr lang="en-AU" dirty="0">
              <a:latin typeface="+mn-lt"/>
            </a:endParaRPr>
          </a:p>
        </p:txBody>
      </p:sp>
      <p:pic>
        <p:nvPicPr>
          <p:cNvPr id="7" name="Content Placeholder 6"/>
          <p:cNvPicPr>
            <a:picLocks noGrp="1" noChangeAspect="1"/>
          </p:cNvPicPr>
          <p:nvPr>
            <p:ph idx="1"/>
          </p:nvPr>
        </p:nvPicPr>
        <p:blipFill>
          <a:blip r:embed="rId3"/>
          <a:stretch>
            <a:fillRect/>
          </a:stretch>
        </p:blipFill>
        <p:spPr>
          <a:xfrm>
            <a:off x="835270" y="1034436"/>
            <a:ext cx="7812000" cy="5650429"/>
          </a:xfrm>
          <a:prstGeom prst="rect">
            <a:avLst/>
          </a:prstGeom>
        </p:spPr>
      </p:pic>
    </p:spTree>
    <p:extLst>
      <p:ext uri="{BB962C8B-B14F-4D97-AF65-F5344CB8AC3E}">
        <p14:creationId xmlns:p14="http://schemas.microsoft.com/office/powerpoint/2010/main" val="7662595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mn-lt"/>
              </a:rPr>
              <a:t>Stage 1 Moderation Changes for 2020</a:t>
            </a:r>
            <a:endParaRPr lang="en-AU" dirty="0">
              <a:latin typeface="+mn-lt"/>
            </a:endParaRPr>
          </a:p>
        </p:txBody>
      </p:sp>
      <p:sp>
        <p:nvSpPr>
          <p:cNvPr id="6" name="Content Placeholder 5"/>
          <p:cNvSpPr>
            <a:spLocks noGrp="1"/>
          </p:cNvSpPr>
          <p:nvPr>
            <p:ph idx="1"/>
          </p:nvPr>
        </p:nvSpPr>
        <p:spPr>
          <a:xfrm>
            <a:off x="683999" y="1198798"/>
            <a:ext cx="8320301" cy="5494102"/>
          </a:xfrm>
        </p:spPr>
        <p:txBody>
          <a:bodyPr/>
          <a:lstStyle/>
          <a:p>
            <a:r>
              <a:rPr lang="en-US" b="1" dirty="0" smtClean="0"/>
              <a:t>Submission of materials</a:t>
            </a:r>
          </a:p>
          <a:p>
            <a:r>
              <a:rPr lang="en-US" dirty="0" smtClean="0"/>
              <a:t>The SACE Board is planning for electronic submission of moderation materials. To be confirmed.</a:t>
            </a:r>
          </a:p>
          <a:p>
            <a:endParaRPr lang="en-US" dirty="0"/>
          </a:p>
          <a:p>
            <a:r>
              <a:rPr lang="en-US" b="1" dirty="0" smtClean="0"/>
              <a:t>Moderator training</a:t>
            </a:r>
          </a:p>
          <a:p>
            <a:r>
              <a:rPr lang="en-US" dirty="0" smtClean="0"/>
              <a:t>Training and benchmarking activities for participating moderators will be via PLATO enabling moderation to begin earlier. This will also reduce time out of school for moderators.</a:t>
            </a:r>
          </a:p>
          <a:p>
            <a:endParaRPr lang="en-US" dirty="0" smtClean="0"/>
          </a:p>
          <a:p>
            <a:r>
              <a:rPr lang="en-US" b="1" dirty="0" smtClean="0"/>
              <a:t>Timeline</a:t>
            </a:r>
            <a:endParaRPr lang="en-US" b="1" dirty="0"/>
          </a:p>
          <a:p>
            <a:r>
              <a:rPr lang="en-US" dirty="0" smtClean="0"/>
              <a:t>Wherever </a:t>
            </a:r>
            <a:r>
              <a:rPr lang="en-US" dirty="0"/>
              <a:t>possible </a:t>
            </a:r>
            <a:r>
              <a:rPr lang="en-US" dirty="0" smtClean="0"/>
              <a:t>teachers should </a:t>
            </a:r>
            <a:r>
              <a:rPr lang="en-US" dirty="0"/>
              <a:t>complete their assessment program in time to participate in the Semester 1 moderation </a:t>
            </a:r>
            <a:r>
              <a:rPr lang="en-US" dirty="0" smtClean="0"/>
              <a:t>round.</a:t>
            </a:r>
            <a:endParaRPr lang="en-AU" dirty="0"/>
          </a:p>
        </p:txBody>
      </p:sp>
    </p:spTree>
    <p:extLst>
      <p:ext uri="{BB962C8B-B14F-4D97-AF65-F5344CB8AC3E}">
        <p14:creationId xmlns:p14="http://schemas.microsoft.com/office/powerpoint/2010/main" val="29980872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4000" y="205200"/>
            <a:ext cx="8364750" cy="856800"/>
          </a:xfrm>
        </p:spPr>
        <p:txBody>
          <a:bodyPr/>
          <a:lstStyle/>
          <a:p>
            <a:r>
              <a:rPr lang="en-US" dirty="0">
                <a:latin typeface="+mn-lt"/>
              </a:rPr>
              <a:t>Stage </a:t>
            </a:r>
            <a:r>
              <a:rPr lang="en-US" dirty="0" smtClean="0">
                <a:latin typeface="+mn-lt"/>
              </a:rPr>
              <a:t>1 and 2 </a:t>
            </a:r>
            <a:r>
              <a:rPr lang="en-US" dirty="0">
                <a:latin typeface="+mn-lt"/>
              </a:rPr>
              <a:t>Modified Subjects Review</a:t>
            </a:r>
            <a:endParaRPr lang="en-AU" dirty="0">
              <a:latin typeface="+mn-lt"/>
            </a:endParaRPr>
          </a:p>
        </p:txBody>
      </p:sp>
      <p:sp>
        <p:nvSpPr>
          <p:cNvPr id="6" name="Content Placeholder 5"/>
          <p:cNvSpPr>
            <a:spLocks noGrp="1"/>
          </p:cNvSpPr>
          <p:nvPr>
            <p:ph idx="1"/>
          </p:nvPr>
        </p:nvSpPr>
        <p:spPr/>
        <p:txBody>
          <a:bodyPr/>
          <a:lstStyle/>
          <a:p>
            <a:r>
              <a:rPr lang="en-US" dirty="0" smtClean="0"/>
              <a:t>Processes for Modified subjects review will remain unchanged for 2020.</a:t>
            </a:r>
          </a:p>
          <a:p>
            <a:endParaRPr lang="en-US" dirty="0"/>
          </a:p>
          <a:p>
            <a:r>
              <a:rPr lang="en-US" dirty="0" smtClean="0"/>
              <a:t>Submission will be hardcopy/USB via white bag and courier collection.</a:t>
            </a:r>
            <a:endParaRPr lang="en-AU" dirty="0"/>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64000" y="3040693"/>
            <a:ext cx="4914900" cy="3686175"/>
          </a:xfrm>
          <a:prstGeom prst="rect">
            <a:avLst/>
          </a:prstGeom>
          <a:ln>
            <a:solidFill>
              <a:schemeClr val="bg1">
                <a:lumMod val="50000"/>
              </a:schemeClr>
            </a:solidFill>
          </a:ln>
        </p:spPr>
      </p:pic>
    </p:spTree>
    <p:extLst>
      <p:ext uri="{BB962C8B-B14F-4D97-AF65-F5344CB8AC3E}">
        <p14:creationId xmlns:p14="http://schemas.microsoft.com/office/powerpoint/2010/main" val="12939859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mn-lt"/>
              </a:rPr>
              <a:t>Issues</a:t>
            </a:r>
            <a:endParaRPr lang="en-AU" dirty="0">
              <a:latin typeface="+mn-lt"/>
            </a:endParaRPr>
          </a:p>
        </p:txBody>
      </p:sp>
      <p:sp>
        <p:nvSpPr>
          <p:cNvPr id="6" name="Content Placeholder 5"/>
          <p:cNvSpPr>
            <a:spLocks noGrp="1"/>
          </p:cNvSpPr>
          <p:nvPr>
            <p:ph idx="1"/>
          </p:nvPr>
        </p:nvSpPr>
        <p:spPr>
          <a:xfrm>
            <a:off x="683999" y="1198798"/>
            <a:ext cx="8215301" cy="5433821"/>
          </a:xfrm>
        </p:spPr>
        <p:txBody>
          <a:bodyPr/>
          <a:lstStyle/>
          <a:p>
            <a:r>
              <a:rPr lang="en-US" b="1" dirty="0" smtClean="0"/>
              <a:t>Some of the ongoing issues identified in semester 2, 2019:</a:t>
            </a:r>
          </a:p>
          <a:p>
            <a:endParaRPr lang="en-US" dirty="0" smtClean="0"/>
          </a:p>
          <a:p>
            <a:pPr marL="342900" indent="-342900">
              <a:buFont typeface="Arial" panose="020B0604020202020204" pitchFamily="34" charset="0"/>
              <a:buChar char="•"/>
            </a:pPr>
            <a:r>
              <a:rPr lang="en-US" dirty="0" smtClean="0"/>
              <a:t>School samples not received as expected</a:t>
            </a:r>
          </a:p>
          <a:p>
            <a:pPr marL="342900" indent="-342900">
              <a:buFont typeface="Arial" panose="020B0604020202020204" pitchFamily="34" charset="0"/>
              <a:buChar char="•"/>
            </a:pPr>
            <a:r>
              <a:rPr lang="en-US" dirty="0" smtClean="0"/>
              <a:t>2 out of 4 tasks submitted with moderation unable to proceed</a:t>
            </a:r>
          </a:p>
          <a:p>
            <a:pPr marL="342900" indent="-342900">
              <a:buFont typeface="Arial" panose="020B0604020202020204" pitchFamily="34" charset="0"/>
              <a:buChar char="•"/>
            </a:pPr>
            <a:r>
              <a:rPr lang="en-US" dirty="0" smtClean="0"/>
              <a:t>Missing Stage 1 Moderation Sample Form</a:t>
            </a:r>
          </a:p>
          <a:p>
            <a:pPr marL="342900" indent="-342900">
              <a:buFont typeface="Arial" panose="020B0604020202020204" pitchFamily="34" charset="0"/>
              <a:buChar char="•"/>
            </a:pPr>
            <a:r>
              <a:rPr lang="en-US" dirty="0" smtClean="0"/>
              <a:t>Missing Student Description Sheet (Modified subjects)</a:t>
            </a:r>
          </a:p>
          <a:p>
            <a:pPr marL="342900" indent="-342900">
              <a:buFont typeface="Arial" panose="020B0604020202020204" pitchFamily="34" charset="0"/>
              <a:buChar char="•"/>
            </a:pPr>
            <a:r>
              <a:rPr lang="en-US" dirty="0" smtClean="0"/>
              <a:t>Ambiguous grade on Moderation </a:t>
            </a:r>
            <a:r>
              <a:rPr lang="en-US" dirty="0"/>
              <a:t>Sample </a:t>
            </a:r>
            <a:r>
              <a:rPr lang="en-US" dirty="0" smtClean="0"/>
              <a:t>Form e.g. C*/D*</a:t>
            </a:r>
          </a:p>
          <a:p>
            <a:pPr marL="342900" indent="-342900">
              <a:buFont typeface="Arial" panose="020B0604020202020204" pitchFamily="34" charset="0"/>
              <a:buChar char="•"/>
            </a:pPr>
            <a:r>
              <a:rPr lang="en-US" dirty="0" smtClean="0"/>
              <a:t>Results entered into Schools Online when moderation had not taken place and was requested. These results were removed by Assessment Operations and students pended to 2020.</a:t>
            </a:r>
            <a:endParaRPr lang="en-AU" dirty="0"/>
          </a:p>
        </p:txBody>
      </p:sp>
    </p:spTree>
    <p:extLst>
      <p:ext uri="{BB962C8B-B14F-4D97-AF65-F5344CB8AC3E}">
        <p14:creationId xmlns:p14="http://schemas.microsoft.com/office/powerpoint/2010/main" val="366340031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PLATO course</a:t>
            </a:r>
            <a:endParaRPr lang="en-AU" dirty="0"/>
          </a:p>
        </p:txBody>
      </p:sp>
      <p:pic>
        <p:nvPicPr>
          <p:cNvPr id="8" name="Content Placeholder 7"/>
          <p:cNvPicPr>
            <a:picLocks noGrp="1" noChangeAspect="1"/>
          </p:cNvPicPr>
          <p:nvPr>
            <p:ph idx="1"/>
          </p:nvPr>
        </p:nvPicPr>
        <p:blipFill rotWithShape="1">
          <a:blip r:embed="rId3">
            <a:extLst>
              <a:ext uri="{28A0092B-C50C-407E-A947-70E740481C1C}">
                <a14:useLocalDpi xmlns:a14="http://schemas.microsoft.com/office/drawing/2010/main" val="0"/>
              </a:ext>
            </a:extLst>
          </a:blip>
          <a:srcRect r="1340" b="3772"/>
          <a:stretch/>
        </p:blipFill>
        <p:spPr>
          <a:xfrm>
            <a:off x="816724" y="1418695"/>
            <a:ext cx="8005210" cy="4897437"/>
          </a:xfrm>
        </p:spPr>
      </p:pic>
    </p:spTree>
    <p:extLst>
      <p:ext uri="{BB962C8B-B14F-4D97-AF65-F5344CB8AC3E}">
        <p14:creationId xmlns:p14="http://schemas.microsoft.com/office/powerpoint/2010/main" val="288418638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Teachers new to the SACE</a:t>
            </a:r>
            <a:endParaRPr lang="en-AU" dirty="0"/>
          </a:p>
        </p:txBody>
      </p:sp>
      <p:sp>
        <p:nvSpPr>
          <p:cNvPr id="6" name="Content Placeholder 5"/>
          <p:cNvSpPr>
            <a:spLocks noGrp="1"/>
          </p:cNvSpPr>
          <p:nvPr>
            <p:ph idx="1"/>
          </p:nvPr>
        </p:nvSpPr>
        <p:spPr>
          <a:xfrm>
            <a:off x="684000" y="1061999"/>
            <a:ext cx="8002800" cy="5640251"/>
          </a:xfrm>
        </p:spPr>
        <p:txBody>
          <a:bodyPr/>
          <a:lstStyle/>
          <a:p>
            <a:r>
              <a:rPr lang="en-US" dirty="0" smtClean="0"/>
              <a:t>The course covers a range of topics:</a:t>
            </a:r>
          </a:p>
          <a:p>
            <a:endParaRPr lang="en-US" dirty="0" smtClean="0"/>
          </a:p>
          <a:p>
            <a:pPr marL="569700" lvl="1" indent="-342900"/>
            <a:r>
              <a:rPr lang="en-US" dirty="0" smtClean="0"/>
              <a:t>Unpacking the subject outline</a:t>
            </a:r>
          </a:p>
          <a:p>
            <a:pPr marL="569700" lvl="1" indent="-342900"/>
            <a:r>
              <a:rPr lang="en-US" dirty="0" smtClean="0"/>
              <a:t>Learning and assessment plans</a:t>
            </a:r>
          </a:p>
          <a:p>
            <a:pPr marL="569700" lvl="1" indent="-342900"/>
            <a:r>
              <a:rPr lang="en-US" dirty="0" smtClean="0"/>
              <a:t>Assessment</a:t>
            </a:r>
          </a:p>
          <a:p>
            <a:pPr marL="569700" lvl="1" indent="-342900"/>
            <a:r>
              <a:rPr lang="en-US" dirty="0" smtClean="0"/>
              <a:t>Task design</a:t>
            </a:r>
          </a:p>
          <a:p>
            <a:pPr marL="569700" lvl="1" indent="-342900"/>
            <a:r>
              <a:rPr lang="en-US" dirty="0" smtClean="0"/>
              <a:t>Feedback to students</a:t>
            </a:r>
          </a:p>
          <a:p>
            <a:pPr marL="569700" lvl="1" indent="-342900"/>
            <a:r>
              <a:rPr lang="en-US" dirty="0" smtClean="0"/>
              <a:t>Supervision and verification</a:t>
            </a:r>
          </a:p>
          <a:p>
            <a:pPr marL="569700" lvl="1" indent="-342900"/>
            <a:r>
              <a:rPr lang="en-US" dirty="0" smtClean="0"/>
              <a:t>Making </a:t>
            </a:r>
            <a:r>
              <a:rPr lang="en-US" dirty="0"/>
              <a:t>a</a:t>
            </a:r>
            <a:r>
              <a:rPr lang="en-US" dirty="0" smtClean="0"/>
              <a:t>ssessment decisions</a:t>
            </a:r>
          </a:p>
          <a:p>
            <a:pPr marL="569700" lvl="1" indent="-342900"/>
            <a:r>
              <a:rPr lang="en-US" dirty="0" smtClean="0"/>
              <a:t>Clarifying</a:t>
            </a:r>
          </a:p>
          <a:p>
            <a:pPr marL="569700" lvl="1" indent="-342900"/>
            <a:r>
              <a:rPr lang="en-US" dirty="0" smtClean="0"/>
              <a:t>Moderation</a:t>
            </a:r>
          </a:p>
          <a:p>
            <a:pPr marL="569700" lvl="1" indent="-342900"/>
            <a:endParaRPr lang="en-US" dirty="0"/>
          </a:p>
          <a:p>
            <a:pPr marL="569700" lvl="1" indent="-342900"/>
            <a:endParaRPr lang="en-AU" dirty="0"/>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30838" y="4524068"/>
            <a:ext cx="3513162" cy="2333450"/>
          </a:xfrm>
          <a:prstGeom prst="rect">
            <a:avLst/>
          </a:prstGeom>
          <a:ln>
            <a:solidFill>
              <a:schemeClr val="bg1">
                <a:lumMod val="50000"/>
              </a:schemeClr>
            </a:solidFill>
          </a:ln>
        </p:spPr>
      </p:pic>
    </p:spTree>
    <p:extLst>
      <p:ext uri="{BB962C8B-B14F-4D97-AF65-F5344CB8AC3E}">
        <p14:creationId xmlns:p14="http://schemas.microsoft.com/office/powerpoint/2010/main" val="19115449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3"/>
          <p:cNvPicPr>
            <a:picLocks noChangeAspect="1"/>
          </p:cNvPicPr>
          <p:nvPr/>
        </p:nvPicPr>
        <p:blipFill>
          <a:blip r:embed="rId3"/>
          <a:stretch>
            <a:fillRect/>
          </a:stretch>
        </p:blipFill>
        <p:spPr>
          <a:xfrm>
            <a:off x="15652" y="44921"/>
            <a:ext cx="9385632" cy="6797824"/>
          </a:xfrm>
          <a:prstGeom prst="rect">
            <a:avLst/>
          </a:prstGeom>
        </p:spPr>
      </p:pic>
    </p:spTree>
    <p:extLst>
      <p:ext uri="{BB962C8B-B14F-4D97-AF65-F5344CB8AC3E}">
        <p14:creationId xmlns:p14="http://schemas.microsoft.com/office/powerpoint/2010/main" val="36731868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Plato progress reports</a:t>
            </a:r>
            <a:endParaRPr lang="en-AU" dirty="0"/>
          </a:p>
        </p:txBody>
      </p:sp>
      <p:pic>
        <p:nvPicPr>
          <p:cNvPr id="5" name="Content Placeholder 4"/>
          <p:cNvPicPr>
            <a:picLocks noGrp="1" noChangeAspect="1"/>
          </p:cNvPicPr>
          <p:nvPr>
            <p:ph idx="13"/>
          </p:nvPr>
        </p:nvPicPr>
        <p:blipFill rotWithShape="1">
          <a:blip r:embed="rId3"/>
          <a:srcRect l="49852" t="12884" r="7511" b="7839"/>
          <a:stretch/>
        </p:blipFill>
        <p:spPr>
          <a:xfrm>
            <a:off x="512061" y="1062000"/>
            <a:ext cx="8554602" cy="4970584"/>
          </a:xfrm>
          <a:prstGeom prst="rect">
            <a:avLst/>
          </a:prstGeom>
        </p:spPr>
      </p:pic>
      <p:sp>
        <p:nvSpPr>
          <p:cNvPr id="3" name="Oval 2"/>
          <p:cNvSpPr/>
          <p:nvPr/>
        </p:nvSpPr>
        <p:spPr>
          <a:xfrm>
            <a:off x="3120760" y="894080"/>
            <a:ext cx="1564640" cy="1259840"/>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2707957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Badges in PLATO</a:t>
            </a:r>
            <a:endParaRPr lang="en-AU" dirty="0"/>
          </a:p>
        </p:txBody>
      </p:sp>
      <p:sp>
        <p:nvSpPr>
          <p:cNvPr id="3" name="Content Placeholder 2"/>
          <p:cNvSpPr>
            <a:spLocks noGrp="1"/>
          </p:cNvSpPr>
          <p:nvPr>
            <p:ph idx="1"/>
          </p:nvPr>
        </p:nvSpPr>
        <p:spPr>
          <a:xfrm>
            <a:off x="684000" y="1266825"/>
            <a:ext cx="8002800" cy="4161524"/>
          </a:xfrm>
        </p:spPr>
        <p:txBody>
          <a:bodyPr/>
          <a:lstStyle/>
          <a:p>
            <a:r>
              <a:rPr lang="en-US" dirty="0"/>
              <a:t>How can I access </a:t>
            </a:r>
            <a:r>
              <a:rPr lang="en-US" dirty="0" smtClean="0"/>
              <a:t>and </a:t>
            </a:r>
            <a:r>
              <a:rPr lang="en-US" dirty="0"/>
              <a:t>view these badges?</a:t>
            </a:r>
          </a:p>
          <a:p>
            <a:endParaRPr lang="en-US" dirty="0"/>
          </a:p>
          <a:p>
            <a:r>
              <a:rPr lang="en-US" dirty="0"/>
              <a:t> </a:t>
            </a:r>
          </a:p>
          <a:p>
            <a:endParaRPr lang="en-US" dirty="0"/>
          </a:p>
          <a:p>
            <a:endParaRPr lang="en-AU" dirty="0"/>
          </a:p>
        </p:txBody>
      </p:sp>
      <p:pic>
        <p:nvPicPr>
          <p:cNvPr id="4" name="PLATO Badges optimis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57350" y="2205187"/>
            <a:ext cx="5857875" cy="3295055"/>
          </a:xfrm>
          <a:prstGeom prst="rect">
            <a:avLst/>
          </a:prstGeom>
        </p:spPr>
      </p:pic>
    </p:spTree>
    <p:extLst>
      <p:ext uri="{BB962C8B-B14F-4D97-AF65-F5344CB8AC3E}">
        <p14:creationId xmlns:p14="http://schemas.microsoft.com/office/powerpoint/2010/main" val="112090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573" y="0"/>
            <a:ext cx="9168000" cy="6876000"/>
          </a:xfrm>
          <a:prstGeom prst="rect">
            <a:avLst/>
          </a:prstGeom>
        </p:spPr>
      </p:pic>
    </p:spTree>
    <p:extLst>
      <p:ext uri="{BB962C8B-B14F-4D97-AF65-F5344CB8AC3E}">
        <p14:creationId xmlns:p14="http://schemas.microsoft.com/office/powerpoint/2010/main" val="33004301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Professional Learning</a:t>
            </a:r>
            <a:endParaRPr lang="en-AU" dirty="0"/>
          </a:p>
        </p:txBody>
      </p:sp>
      <p:pic>
        <p:nvPicPr>
          <p:cNvPr id="6" name="Content Placeholder 5" descr="A close up of a sign&#10;&#10;Description automatically generated">
            <a:extLst>
              <a:ext uri="{FF2B5EF4-FFF2-40B4-BE49-F238E27FC236}">
                <a16:creationId xmlns:a16="http://schemas.microsoft.com/office/drawing/2014/main" id="{7EA6C6AF-56A5-403E-8F84-77BC903667A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73475" y="2233406"/>
            <a:ext cx="7156357" cy="2391187"/>
          </a:xfrm>
        </p:spPr>
      </p:pic>
    </p:spTree>
    <p:extLst>
      <p:ext uri="{BB962C8B-B14F-4D97-AF65-F5344CB8AC3E}">
        <p14:creationId xmlns:p14="http://schemas.microsoft.com/office/powerpoint/2010/main" val="16493884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IEA Conference | 25 March</a:t>
            </a:r>
            <a:endParaRPr lang="en-AU" dirty="0"/>
          </a:p>
        </p:txBody>
      </p:sp>
      <p:pic>
        <p:nvPicPr>
          <p:cNvPr id="4" name="Picture 3">
            <a:extLst>
              <a:ext uri="{FF2B5EF4-FFF2-40B4-BE49-F238E27FC236}">
                <a16:creationId xmlns:a16="http://schemas.microsoft.com/office/drawing/2014/main" id="{96298466-6303-43B3-AD4B-E41E84AB038C}"/>
              </a:ext>
            </a:extLst>
          </p:cNvPr>
          <p:cNvPicPr>
            <a:picLocks noChangeAspect="1"/>
          </p:cNvPicPr>
          <p:nvPr/>
        </p:nvPicPr>
        <p:blipFill>
          <a:blip r:embed="rId3"/>
          <a:stretch>
            <a:fillRect/>
          </a:stretch>
        </p:blipFill>
        <p:spPr>
          <a:xfrm>
            <a:off x="7208242" y="1148512"/>
            <a:ext cx="1409700" cy="1876425"/>
          </a:xfrm>
          <a:prstGeom prst="rect">
            <a:avLst/>
          </a:prstGeom>
        </p:spPr>
      </p:pic>
      <p:pic>
        <p:nvPicPr>
          <p:cNvPr id="9" name="Picture 8" descr="A person smiling for the camera&#10;&#10;Description automatically generated">
            <a:extLst>
              <a:ext uri="{FF2B5EF4-FFF2-40B4-BE49-F238E27FC236}">
                <a16:creationId xmlns:a16="http://schemas.microsoft.com/office/drawing/2014/main" id="{882B2265-D1B9-457A-B2C6-CD414C00E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647" y="3429000"/>
            <a:ext cx="1517155" cy="2275733"/>
          </a:xfrm>
          <a:prstGeom prst="rect">
            <a:avLst/>
          </a:prstGeom>
        </p:spPr>
      </p:pic>
      <p:pic>
        <p:nvPicPr>
          <p:cNvPr id="11" name="Picture 10" descr="A person wearing a suit and glasses smiling for the camera&#10;&#10;Description automatically generated">
            <a:extLst>
              <a:ext uri="{FF2B5EF4-FFF2-40B4-BE49-F238E27FC236}">
                <a16:creationId xmlns:a16="http://schemas.microsoft.com/office/drawing/2014/main" id="{38CE7111-C51D-43D1-B8B1-F81FB04123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1975" y="3449515"/>
            <a:ext cx="1516800" cy="2275200"/>
          </a:xfrm>
          <a:prstGeom prst="rect">
            <a:avLst/>
          </a:prstGeom>
        </p:spPr>
      </p:pic>
      <p:sp>
        <p:nvSpPr>
          <p:cNvPr id="13" name="TextBox 12">
            <a:extLst>
              <a:ext uri="{FF2B5EF4-FFF2-40B4-BE49-F238E27FC236}">
                <a16:creationId xmlns:a16="http://schemas.microsoft.com/office/drawing/2014/main" id="{3FC971DD-1892-46E7-BAAC-FF3EC4ADB298}"/>
              </a:ext>
            </a:extLst>
          </p:cNvPr>
          <p:cNvSpPr txBox="1"/>
          <p:nvPr/>
        </p:nvSpPr>
        <p:spPr>
          <a:xfrm>
            <a:off x="665522" y="5724715"/>
            <a:ext cx="2990225" cy="923330"/>
          </a:xfrm>
          <a:prstGeom prst="rect">
            <a:avLst/>
          </a:prstGeom>
          <a:noFill/>
        </p:spPr>
        <p:txBody>
          <a:bodyPr wrap="square" rtlCol="0">
            <a:spAutoFit/>
          </a:bodyPr>
          <a:lstStyle/>
          <a:p>
            <a:r>
              <a:rPr lang="en-US" sz="1750" dirty="0">
                <a:solidFill>
                  <a:srgbClr val="283987"/>
                </a:solidFill>
                <a:latin typeface="+mj-lt"/>
              </a:rPr>
              <a:t>Valerie Hannon</a:t>
            </a:r>
          </a:p>
          <a:p>
            <a:r>
              <a:rPr lang="en-US" sz="1750" dirty="0">
                <a:solidFill>
                  <a:srgbClr val="283987"/>
                </a:solidFill>
              </a:rPr>
              <a:t>Co-founder, Innovation Unit</a:t>
            </a:r>
          </a:p>
          <a:p>
            <a:r>
              <a:rPr lang="en-US" sz="1750" dirty="0">
                <a:solidFill>
                  <a:srgbClr val="F06435"/>
                </a:solidFill>
                <a:latin typeface="+mj-lt"/>
              </a:rPr>
              <a:t>Keynote</a:t>
            </a:r>
            <a:endParaRPr lang="en-AU" sz="1750" dirty="0">
              <a:solidFill>
                <a:srgbClr val="F06435"/>
              </a:solidFill>
              <a:latin typeface="+mj-lt"/>
            </a:endParaRPr>
          </a:p>
        </p:txBody>
      </p:sp>
      <p:sp>
        <p:nvSpPr>
          <p:cNvPr id="15" name="TextBox 14">
            <a:extLst>
              <a:ext uri="{FF2B5EF4-FFF2-40B4-BE49-F238E27FC236}">
                <a16:creationId xmlns:a16="http://schemas.microsoft.com/office/drawing/2014/main" id="{12C57E1E-A8FC-4C46-91DC-3E29E555AE80}"/>
              </a:ext>
            </a:extLst>
          </p:cNvPr>
          <p:cNvSpPr txBox="1"/>
          <p:nvPr/>
        </p:nvSpPr>
        <p:spPr>
          <a:xfrm>
            <a:off x="3539372" y="5724715"/>
            <a:ext cx="2972804" cy="923330"/>
          </a:xfrm>
          <a:prstGeom prst="rect">
            <a:avLst/>
          </a:prstGeom>
          <a:noFill/>
        </p:spPr>
        <p:txBody>
          <a:bodyPr wrap="square" rtlCol="0">
            <a:spAutoFit/>
          </a:bodyPr>
          <a:lstStyle/>
          <a:p>
            <a:r>
              <a:rPr lang="en-US" sz="1750" dirty="0">
                <a:solidFill>
                  <a:srgbClr val="283987"/>
                </a:solidFill>
                <a:latin typeface="+mj-lt"/>
              </a:rPr>
              <a:t>Dr Peter Goss</a:t>
            </a:r>
          </a:p>
          <a:p>
            <a:r>
              <a:rPr lang="en-US" sz="1750" dirty="0">
                <a:solidFill>
                  <a:srgbClr val="283987"/>
                </a:solidFill>
              </a:rPr>
              <a:t>School Education Program Director, Grattan Institute</a:t>
            </a:r>
            <a:endParaRPr lang="en-AU" sz="1750" dirty="0">
              <a:solidFill>
                <a:srgbClr val="F06435"/>
              </a:solidFill>
              <a:latin typeface="+mj-lt"/>
            </a:endParaRPr>
          </a:p>
        </p:txBody>
      </p:sp>
      <p:pic>
        <p:nvPicPr>
          <p:cNvPr id="23" name="Picture 22" descr="A picture containing knife&#10;&#10;Description automatically generated">
            <a:extLst>
              <a:ext uri="{FF2B5EF4-FFF2-40B4-BE49-F238E27FC236}">
                <a16:creationId xmlns:a16="http://schemas.microsoft.com/office/drawing/2014/main" id="{3FA1B80A-D450-4404-8FE3-853074B505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496" y="1032905"/>
            <a:ext cx="8002799" cy="2332207"/>
          </a:xfrm>
          <a:prstGeom prst="rect">
            <a:avLst/>
          </a:prstGeom>
        </p:spPr>
      </p:pic>
      <p:sp>
        <p:nvSpPr>
          <p:cNvPr id="24" name="TextBox 23">
            <a:extLst>
              <a:ext uri="{FF2B5EF4-FFF2-40B4-BE49-F238E27FC236}">
                <a16:creationId xmlns:a16="http://schemas.microsoft.com/office/drawing/2014/main" id="{C197EF00-02FD-4BA1-8581-CFB92A51F1CC}"/>
              </a:ext>
            </a:extLst>
          </p:cNvPr>
          <p:cNvSpPr txBox="1"/>
          <p:nvPr/>
        </p:nvSpPr>
        <p:spPr>
          <a:xfrm>
            <a:off x="6326940" y="5704733"/>
            <a:ext cx="2833688" cy="923330"/>
          </a:xfrm>
          <a:prstGeom prst="rect">
            <a:avLst/>
          </a:prstGeom>
          <a:noFill/>
        </p:spPr>
        <p:txBody>
          <a:bodyPr wrap="square" rtlCol="0">
            <a:spAutoFit/>
          </a:bodyPr>
          <a:lstStyle/>
          <a:p>
            <a:r>
              <a:rPr lang="en-US" sz="1750" dirty="0" err="1">
                <a:solidFill>
                  <a:srgbClr val="283987"/>
                </a:solidFill>
                <a:latin typeface="+mj-lt"/>
              </a:rPr>
              <a:t>Yasodai</a:t>
            </a:r>
            <a:r>
              <a:rPr lang="en-US" sz="1750" dirty="0">
                <a:solidFill>
                  <a:srgbClr val="283987"/>
                </a:solidFill>
                <a:latin typeface="+mj-lt"/>
              </a:rPr>
              <a:t> </a:t>
            </a:r>
            <a:r>
              <a:rPr lang="en-US" sz="1750" dirty="0" err="1">
                <a:solidFill>
                  <a:srgbClr val="283987"/>
                </a:solidFill>
                <a:latin typeface="+mj-lt"/>
              </a:rPr>
              <a:t>Selvakumaran</a:t>
            </a:r>
            <a:endParaRPr lang="en-US" sz="1750" dirty="0">
              <a:solidFill>
                <a:srgbClr val="283987"/>
              </a:solidFill>
              <a:latin typeface="+mj-lt"/>
            </a:endParaRPr>
          </a:p>
          <a:p>
            <a:r>
              <a:rPr lang="en-US" sz="1750" dirty="0">
                <a:solidFill>
                  <a:srgbClr val="283987"/>
                </a:solidFill>
              </a:rPr>
              <a:t>Top 10 Finalist,</a:t>
            </a:r>
            <a:br>
              <a:rPr lang="en-US" sz="1750" dirty="0">
                <a:solidFill>
                  <a:srgbClr val="283987"/>
                </a:solidFill>
              </a:rPr>
            </a:br>
            <a:r>
              <a:rPr lang="en-US" sz="1750" dirty="0">
                <a:solidFill>
                  <a:srgbClr val="283987"/>
                </a:solidFill>
              </a:rPr>
              <a:t>2019 Global Teacher Prize</a:t>
            </a:r>
            <a:endParaRPr lang="en-AU" sz="1750" dirty="0">
              <a:solidFill>
                <a:srgbClr val="F06435"/>
              </a:solidFill>
              <a:latin typeface="+mj-lt"/>
            </a:endParaRPr>
          </a:p>
        </p:txBody>
      </p:sp>
      <p:pic>
        <p:nvPicPr>
          <p:cNvPr id="28" name="Picture 27" descr="A person wearing glasses and smiling at the camera&#10;&#10;Description automatically generated">
            <a:extLst>
              <a:ext uri="{FF2B5EF4-FFF2-40B4-BE49-F238E27FC236}">
                <a16:creationId xmlns:a16="http://schemas.microsoft.com/office/drawing/2014/main" id="{BB29E3DB-3CFE-4542-A72D-99A56364D4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2918" y="3444705"/>
            <a:ext cx="1516800" cy="2275200"/>
          </a:xfrm>
          <a:prstGeom prst="rect">
            <a:avLst/>
          </a:prstGeom>
        </p:spPr>
      </p:pic>
    </p:spTree>
    <p:extLst>
      <p:ext uri="{BB962C8B-B14F-4D97-AF65-F5344CB8AC3E}">
        <p14:creationId xmlns:p14="http://schemas.microsoft.com/office/powerpoint/2010/main" val="394043107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Science workshop | 28 February</a:t>
            </a:r>
            <a:endParaRPr lang="en-AU" dirty="0"/>
          </a:p>
        </p:txBody>
      </p:sp>
      <p:pic>
        <p:nvPicPr>
          <p:cNvPr id="5" name="Content Placeholder 4" descr="A picture containing screenshot, sign&#10;&#10;Description automatically generated">
            <a:extLst>
              <a:ext uri="{FF2B5EF4-FFF2-40B4-BE49-F238E27FC236}">
                <a16:creationId xmlns:a16="http://schemas.microsoft.com/office/drawing/2014/main" id="{84992380-EE2C-4867-A6BA-91F1F14D5D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1315" y="1625694"/>
            <a:ext cx="8552685" cy="4276342"/>
          </a:xfrm>
        </p:spPr>
      </p:pic>
    </p:spTree>
    <p:extLst>
      <p:ext uri="{BB962C8B-B14F-4D97-AF65-F5344CB8AC3E}">
        <p14:creationId xmlns:p14="http://schemas.microsoft.com/office/powerpoint/2010/main" val="102178859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Creative Arts Masterclass | 6 March</a:t>
            </a:r>
            <a:endParaRPr lang="en-AU" dirty="0"/>
          </a:p>
        </p:txBody>
      </p:sp>
      <p:pic>
        <p:nvPicPr>
          <p:cNvPr id="5" name="Picture 4" descr="A picture containing device&#10;&#10;Description automatically generated">
            <a:extLst>
              <a:ext uri="{FF2B5EF4-FFF2-40B4-BE49-F238E27FC236}">
                <a16:creationId xmlns:a16="http://schemas.microsoft.com/office/drawing/2014/main" id="{0A332398-C821-4143-9217-8EBA6875F8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00" y="1706469"/>
            <a:ext cx="8351520" cy="3977075"/>
          </a:xfrm>
          <a:prstGeom prst="rect">
            <a:avLst/>
          </a:prstGeom>
        </p:spPr>
      </p:pic>
    </p:spTree>
    <p:extLst>
      <p:ext uri="{BB962C8B-B14F-4D97-AF65-F5344CB8AC3E}">
        <p14:creationId xmlns:p14="http://schemas.microsoft.com/office/powerpoint/2010/main" val="27119924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Professional Learning</a:t>
            </a:r>
            <a:endParaRPr lang="en-AU" dirty="0"/>
          </a:p>
        </p:txBody>
      </p:sp>
      <p:sp>
        <p:nvSpPr>
          <p:cNvPr id="5" name="TextBox 4">
            <a:extLst>
              <a:ext uri="{FF2B5EF4-FFF2-40B4-BE49-F238E27FC236}">
                <a16:creationId xmlns:a16="http://schemas.microsoft.com/office/drawing/2014/main" id="{E27F4C69-D0AA-4489-8E4F-EFD5FE7F8619}"/>
              </a:ext>
            </a:extLst>
          </p:cNvPr>
          <p:cNvSpPr txBox="1"/>
          <p:nvPr/>
        </p:nvSpPr>
        <p:spPr>
          <a:xfrm>
            <a:off x="1420669" y="5197481"/>
            <a:ext cx="6529462" cy="1292662"/>
          </a:xfrm>
          <a:prstGeom prst="rect">
            <a:avLst/>
          </a:prstGeom>
          <a:noFill/>
        </p:spPr>
        <p:txBody>
          <a:bodyPr wrap="square" rtlCol="0">
            <a:spAutoFit/>
          </a:bodyPr>
          <a:lstStyle/>
          <a:p>
            <a:pPr algn="ctr"/>
            <a:r>
              <a:rPr lang="en-US" sz="2600" dirty="0">
                <a:solidFill>
                  <a:schemeClr val="accent2"/>
                </a:solidFill>
                <a:latin typeface="+mj-lt"/>
              </a:rPr>
              <a:t>www.iea.sa.edu.au</a:t>
            </a:r>
          </a:p>
          <a:p>
            <a:pPr algn="ctr"/>
            <a:r>
              <a:rPr lang="en-US" sz="2600" dirty="0">
                <a:solidFill>
                  <a:schemeClr val="accent2"/>
                </a:solidFill>
                <a:latin typeface="+mj-lt"/>
              </a:rPr>
              <a:t>SACE.iea@sa.gov.au</a:t>
            </a:r>
          </a:p>
          <a:p>
            <a:pPr algn="ctr"/>
            <a:r>
              <a:rPr lang="en-AU" sz="2600" dirty="0">
                <a:solidFill>
                  <a:schemeClr val="accent2"/>
                </a:solidFill>
                <a:latin typeface="+mj-lt"/>
              </a:rPr>
              <a:t>08 8115 4713</a:t>
            </a:r>
          </a:p>
        </p:txBody>
      </p:sp>
      <p:pic>
        <p:nvPicPr>
          <p:cNvPr id="6" name="Content Placeholder 5" descr="A close up of a sign&#10;&#10;Description automatically generated">
            <a:extLst>
              <a:ext uri="{FF2B5EF4-FFF2-40B4-BE49-F238E27FC236}">
                <a16:creationId xmlns:a16="http://schemas.microsoft.com/office/drawing/2014/main" id="{C6ACDEEB-0594-44B8-997F-6DC4FBE3452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07221" y="2233406"/>
            <a:ext cx="7156357" cy="2391187"/>
          </a:xfrm>
        </p:spPr>
      </p:pic>
    </p:spTree>
    <p:extLst>
      <p:ext uri="{BB962C8B-B14F-4D97-AF65-F5344CB8AC3E}">
        <p14:creationId xmlns:p14="http://schemas.microsoft.com/office/powerpoint/2010/main" val="33663856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
            </a:r>
            <a:r>
              <a:rPr lang="en-US" dirty="0" smtClean="0"/>
              <a:t>alleries</a:t>
            </a:r>
            <a:endParaRPr lang="en-AU" dirty="0"/>
          </a:p>
        </p:txBody>
      </p:sp>
      <p:sp>
        <p:nvSpPr>
          <p:cNvPr id="3" name="Content Placeholder 2"/>
          <p:cNvSpPr>
            <a:spLocks noGrp="1"/>
          </p:cNvSpPr>
          <p:nvPr>
            <p:ph idx="1"/>
          </p:nvPr>
        </p:nvSpPr>
        <p:spPr>
          <a:xfrm>
            <a:off x="683999" y="1074974"/>
            <a:ext cx="5402007" cy="1596653"/>
          </a:xfrm>
        </p:spPr>
        <p:txBody>
          <a:bodyPr/>
          <a:lstStyle/>
          <a:p>
            <a:r>
              <a:rPr lang="en-US" dirty="0" smtClean="0"/>
              <a:t>Visual Arts: Art and Visual Arts: Design</a:t>
            </a:r>
          </a:p>
          <a:p>
            <a:pPr>
              <a:buNone/>
            </a:pPr>
            <a:endParaRPr lang="en-US" sz="800" dirty="0"/>
          </a:p>
          <a:p>
            <a:r>
              <a:rPr lang="en-US" dirty="0" smtClean="0"/>
              <a:t>Design, Technology and Engineering</a:t>
            </a:r>
            <a:endParaRPr lang="en-AU" dirty="0"/>
          </a:p>
        </p:txBody>
      </p:sp>
      <p:pic>
        <p:nvPicPr>
          <p:cNvPr id="5" name="Picture 4"/>
          <p:cNvPicPr>
            <a:picLocks noChangeAspect="1"/>
          </p:cNvPicPr>
          <p:nvPr/>
        </p:nvPicPr>
        <p:blipFill>
          <a:blip r:embed="rId3"/>
          <a:stretch>
            <a:fillRect/>
          </a:stretch>
        </p:blipFill>
        <p:spPr>
          <a:xfrm>
            <a:off x="5886930" y="329025"/>
            <a:ext cx="3043351" cy="4296496"/>
          </a:xfrm>
          <a:prstGeom prst="rect">
            <a:avLst/>
          </a:prstGeom>
          <a:ln>
            <a:solidFill>
              <a:schemeClr val="bg1">
                <a:lumMod val="50000"/>
              </a:schemeClr>
            </a:solidFill>
          </a:ln>
        </p:spPr>
      </p:pic>
      <p:pic>
        <p:nvPicPr>
          <p:cNvPr id="6" name="Picture 5"/>
          <p:cNvPicPr>
            <a:picLocks noChangeAspect="1"/>
          </p:cNvPicPr>
          <p:nvPr/>
        </p:nvPicPr>
        <p:blipFill>
          <a:blip r:embed="rId4"/>
          <a:stretch>
            <a:fillRect/>
          </a:stretch>
        </p:blipFill>
        <p:spPr>
          <a:xfrm>
            <a:off x="731127" y="2269010"/>
            <a:ext cx="3332261" cy="2361247"/>
          </a:xfrm>
          <a:prstGeom prst="rect">
            <a:avLst/>
          </a:prstGeom>
          <a:ln>
            <a:solidFill>
              <a:schemeClr val="bg1">
                <a:lumMod val="50000"/>
              </a:schemeClr>
            </a:solidFill>
          </a:ln>
        </p:spPr>
      </p:pic>
      <p:pic>
        <p:nvPicPr>
          <p:cNvPr id="7" name="Picture 6"/>
          <p:cNvPicPr>
            <a:picLocks noChangeAspect="1"/>
          </p:cNvPicPr>
          <p:nvPr/>
        </p:nvPicPr>
        <p:blipFill>
          <a:blip r:embed="rId5"/>
          <a:stretch>
            <a:fillRect/>
          </a:stretch>
        </p:blipFill>
        <p:spPr>
          <a:xfrm>
            <a:off x="1166813" y="4924764"/>
            <a:ext cx="1770426" cy="1629356"/>
          </a:xfrm>
          <a:prstGeom prst="rect">
            <a:avLst/>
          </a:prstGeom>
        </p:spPr>
      </p:pic>
      <p:pic>
        <p:nvPicPr>
          <p:cNvPr id="8" name="Picture 7"/>
          <p:cNvPicPr>
            <a:picLocks noChangeAspect="1"/>
          </p:cNvPicPr>
          <p:nvPr/>
        </p:nvPicPr>
        <p:blipFill rotWithShape="1">
          <a:blip r:embed="rId6"/>
          <a:srcRect b="1000"/>
          <a:stretch/>
        </p:blipFill>
        <p:spPr>
          <a:xfrm>
            <a:off x="3617595" y="4804610"/>
            <a:ext cx="1302497" cy="1908000"/>
          </a:xfrm>
          <a:prstGeom prst="rect">
            <a:avLst/>
          </a:prstGeom>
        </p:spPr>
      </p:pic>
      <p:pic>
        <p:nvPicPr>
          <p:cNvPr id="9" name="Picture 8"/>
          <p:cNvPicPr>
            <a:picLocks noChangeAspect="1"/>
          </p:cNvPicPr>
          <p:nvPr/>
        </p:nvPicPr>
        <p:blipFill>
          <a:blip r:embed="rId7"/>
          <a:stretch>
            <a:fillRect/>
          </a:stretch>
        </p:blipFill>
        <p:spPr>
          <a:xfrm>
            <a:off x="5108371" y="4801308"/>
            <a:ext cx="3843928" cy="1908000"/>
          </a:xfrm>
          <a:prstGeom prst="rect">
            <a:avLst/>
          </a:prstGeom>
        </p:spPr>
      </p:pic>
    </p:spTree>
    <p:extLst>
      <p:ext uri="{BB962C8B-B14F-4D97-AF65-F5344CB8AC3E}">
        <p14:creationId xmlns:p14="http://schemas.microsoft.com/office/powerpoint/2010/main" val="24780386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259" y="569102"/>
            <a:ext cx="8002800" cy="856800"/>
          </a:xfrm>
        </p:spPr>
        <p:txBody>
          <a:bodyPr/>
          <a:lstStyle/>
          <a:p>
            <a:r>
              <a:rPr lang="en-US" dirty="0" smtClean="0"/>
              <a:t>Website changes</a:t>
            </a:r>
            <a:endParaRPr lang="en-AU" dirty="0"/>
          </a:p>
        </p:txBody>
      </p:sp>
      <p:sp>
        <p:nvSpPr>
          <p:cNvPr id="3" name="Content Placeholder 2"/>
          <p:cNvSpPr>
            <a:spLocks noGrp="1"/>
          </p:cNvSpPr>
          <p:nvPr>
            <p:ph idx="1"/>
          </p:nvPr>
        </p:nvSpPr>
        <p:spPr>
          <a:xfrm>
            <a:off x="675259" y="1992286"/>
            <a:ext cx="5078625" cy="3554074"/>
          </a:xfrm>
        </p:spPr>
        <p:txBody>
          <a:bodyPr/>
          <a:lstStyle/>
          <a:p>
            <a:pPr>
              <a:buNone/>
            </a:pPr>
            <a:r>
              <a:rPr lang="en-US" dirty="0" smtClean="0"/>
              <a:t>Dance (Stage 1)</a:t>
            </a:r>
          </a:p>
          <a:p>
            <a:pPr>
              <a:buNone/>
            </a:pPr>
            <a:r>
              <a:rPr lang="en-US" dirty="0" smtClean="0"/>
              <a:t>Drama (Stage 1)</a:t>
            </a:r>
          </a:p>
          <a:p>
            <a:pPr>
              <a:buNone/>
            </a:pPr>
            <a:r>
              <a:rPr lang="en-US" dirty="0" smtClean="0"/>
              <a:t>Economics (Stage 1)</a:t>
            </a:r>
          </a:p>
          <a:p>
            <a:pPr>
              <a:buNone/>
            </a:pPr>
            <a:r>
              <a:rPr lang="en-US" dirty="0" smtClean="0"/>
              <a:t>Accounting</a:t>
            </a:r>
          </a:p>
          <a:p>
            <a:pPr>
              <a:buNone/>
            </a:pPr>
            <a:r>
              <a:rPr lang="en-US" dirty="0" smtClean="0"/>
              <a:t>Outdoor Education</a:t>
            </a:r>
          </a:p>
          <a:p>
            <a:pPr>
              <a:buNone/>
            </a:pPr>
            <a:r>
              <a:rPr lang="en-US" dirty="0" smtClean="0"/>
              <a:t>Design, Technology and Engineering</a:t>
            </a:r>
          </a:p>
          <a:p>
            <a:pPr>
              <a:buNone/>
            </a:pPr>
            <a:r>
              <a:rPr lang="en-US" dirty="0" smtClean="0"/>
              <a:t>Australian Languages</a:t>
            </a:r>
          </a:p>
          <a:p>
            <a:endParaRPr lang="en-US" dirty="0" smtClean="0"/>
          </a:p>
          <a:p>
            <a:endParaRPr lang="en-US" dirty="0"/>
          </a:p>
        </p:txBody>
      </p:sp>
      <p:pic>
        <p:nvPicPr>
          <p:cNvPr id="8" name="Picture 7"/>
          <p:cNvPicPr>
            <a:picLocks noChangeAspect="1"/>
          </p:cNvPicPr>
          <p:nvPr/>
        </p:nvPicPr>
        <p:blipFill>
          <a:blip r:embed="rId3"/>
          <a:stretch>
            <a:fillRect/>
          </a:stretch>
        </p:blipFill>
        <p:spPr>
          <a:xfrm>
            <a:off x="5891905" y="19969"/>
            <a:ext cx="3241685" cy="68171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8080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2019 results</a:t>
            </a:r>
            <a:endParaRPr lang="en-AU" dirty="0"/>
          </a:p>
        </p:txBody>
      </p:sp>
      <p:pic>
        <p:nvPicPr>
          <p:cNvPr id="5" name="Content Placeholder 4"/>
          <p:cNvPicPr>
            <a:picLocks noGrp="1"/>
          </p:cNvPicPr>
          <p:nvPr>
            <p:ph idx="1"/>
          </p:nvPr>
        </p:nvPicPr>
        <p:blipFill>
          <a:blip r:embed="rId3"/>
          <a:stretch>
            <a:fillRect/>
          </a:stretch>
        </p:blipFill>
        <p:spPr>
          <a:xfrm>
            <a:off x="5587626" y="114262"/>
            <a:ext cx="2790825" cy="1895475"/>
          </a:xfrm>
          <a:prstGeom prst="rect">
            <a:avLst/>
          </a:prstGeom>
        </p:spPr>
      </p:pic>
      <p:pic>
        <p:nvPicPr>
          <p:cNvPr id="6" name="Content Placeholder 5"/>
          <p:cNvPicPr>
            <a:picLocks noGrp="1"/>
          </p:cNvPicPr>
          <p:nvPr>
            <p:ph idx="13"/>
          </p:nvPr>
        </p:nvPicPr>
        <p:blipFill>
          <a:blip r:embed="rId4"/>
          <a:stretch>
            <a:fillRect/>
          </a:stretch>
        </p:blipFill>
        <p:spPr>
          <a:xfrm>
            <a:off x="1125246" y="1206723"/>
            <a:ext cx="2733675" cy="1771650"/>
          </a:xfrm>
          <a:prstGeom prst="rect">
            <a:avLst/>
          </a:prstGeom>
        </p:spPr>
      </p:pic>
      <p:sp>
        <p:nvSpPr>
          <p:cNvPr id="7" name="TextBox 6"/>
          <p:cNvSpPr txBox="1"/>
          <p:nvPr/>
        </p:nvSpPr>
        <p:spPr>
          <a:xfrm>
            <a:off x="4808983" y="4040371"/>
            <a:ext cx="4010026" cy="646331"/>
          </a:xfrm>
          <a:prstGeom prst="rect">
            <a:avLst/>
          </a:prstGeom>
          <a:noFill/>
        </p:spPr>
        <p:txBody>
          <a:bodyPr wrap="square" rtlCol="0">
            <a:spAutoFit/>
          </a:bodyPr>
          <a:lstStyle/>
          <a:p>
            <a:r>
              <a:rPr lang="en-US" dirty="0" smtClean="0"/>
              <a:t>296 students completed </a:t>
            </a:r>
            <a:r>
              <a:rPr lang="en-US" dirty="0"/>
              <a:t>their SACE </a:t>
            </a:r>
            <a:r>
              <a:rPr lang="en-US" dirty="0" smtClean="0"/>
              <a:t/>
            </a:r>
            <a:br>
              <a:rPr lang="en-US" dirty="0" smtClean="0"/>
            </a:br>
            <a:r>
              <a:rPr lang="en-US" dirty="0" smtClean="0"/>
              <a:t>with </a:t>
            </a:r>
            <a:r>
              <a:rPr lang="en-US" dirty="0"/>
              <a:t>one or more </a:t>
            </a:r>
            <a:r>
              <a:rPr lang="en-US" dirty="0" smtClean="0"/>
              <a:t>modified subjects.</a:t>
            </a:r>
            <a:endParaRPr lang="en-US" dirty="0"/>
          </a:p>
        </p:txBody>
      </p:sp>
      <p:pic>
        <p:nvPicPr>
          <p:cNvPr id="3" name="Picture 2"/>
          <p:cNvPicPr>
            <a:picLocks noChangeAspect="1"/>
          </p:cNvPicPr>
          <p:nvPr/>
        </p:nvPicPr>
        <p:blipFill rotWithShape="1">
          <a:blip r:embed="rId5"/>
          <a:srcRect l="7534" t="5694" r="3720" b="5689"/>
          <a:stretch/>
        </p:blipFill>
        <p:spPr>
          <a:xfrm>
            <a:off x="1127761" y="5080001"/>
            <a:ext cx="2621280" cy="1564640"/>
          </a:xfrm>
          <a:prstGeom prst="rect">
            <a:avLst/>
          </a:prstGeom>
        </p:spPr>
      </p:pic>
      <p:pic>
        <p:nvPicPr>
          <p:cNvPr id="4" name="Picture 3"/>
          <p:cNvPicPr>
            <a:picLocks noChangeAspect="1"/>
          </p:cNvPicPr>
          <p:nvPr/>
        </p:nvPicPr>
        <p:blipFill rotWithShape="1">
          <a:blip r:embed="rId6"/>
          <a:srcRect l="31676" b="8678"/>
          <a:stretch/>
        </p:blipFill>
        <p:spPr>
          <a:xfrm>
            <a:off x="4685400" y="2250390"/>
            <a:ext cx="2212022" cy="1424343"/>
          </a:xfrm>
          <a:prstGeom prst="rect">
            <a:avLst/>
          </a:prstGeom>
        </p:spPr>
      </p:pic>
      <p:pic>
        <p:nvPicPr>
          <p:cNvPr id="8" name="Picture 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217577" y="3277347"/>
            <a:ext cx="2255520" cy="1503680"/>
          </a:xfrm>
          <a:prstGeom prst="rect">
            <a:avLst/>
          </a:prstGeom>
        </p:spPr>
      </p:pic>
      <p:sp>
        <p:nvSpPr>
          <p:cNvPr id="9" name="TextBox 8"/>
          <p:cNvSpPr txBox="1"/>
          <p:nvPr/>
        </p:nvSpPr>
        <p:spPr>
          <a:xfrm>
            <a:off x="593260" y="3387877"/>
            <a:ext cx="1624317" cy="1200329"/>
          </a:xfrm>
          <a:prstGeom prst="rect">
            <a:avLst/>
          </a:prstGeom>
          <a:noFill/>
        </p:spPr>
        <p:txBody>
          <a:bodyPr wrap="square" rtlCol="0">
            <a:spAutoFit/>
          </a:bodyPr>
          <a:lstStyle/>
          <a:p>
            <a:r>
              <a:rPr lang="en-US" dirty="0"/>
              <a:t>393 Aboriginal students </a:t>
            </a:r>
            <a:r>
              <a:rPr lang="en-US" dirty="0" smtClean="0"/>
              <a:t>completed</a:t>
            </a:r>
            <a:br>
              <a:rPr lang="en-US" dirty="0" smtClean="0"/>
            </a:br>
            <a:r>
              <a:rPr lang="en-US" dirty="0" smtClean="0"/>
              <a:t>the SACE.</a:t>
            </a:r>
            <a:endParaRPr lang="en-US" dirty="0"/>
          </a:p>
        </p:txBody>
      </p:sp>
      <p:sp>
        <p:nvSpPr>
          <p:cNvPr id="10" name="TextBox 9"/>
          <p:cNvSpPr txBox="1"/>
          <p:nvPr/>
        </p:nvSpPr>
        <p:spPr>
          <a:xfrm>
            <a:off x="3749041" y="5412560"/>
            <a:ext cx="5169825" cy="923330"/>
          </a:xfrm>
          <a:prstGeom prst="rect">
            <a:avLst/>
          </a:prstGeom>
          <a:noFill/>
        </p:spPr>
        <p:txBody>
          <a:bodyPr wrap="square" rtlCol="0">
            <a:spAutoFit/>
          </a:bodyPr>
          <a:lstStyle/>
          <a:p>
            <a:r>
              <a:rPr lang="en-US" dirty="0"/>
              <a:t>78.5% of students who started their Personal Learning Plan (PLP) in 2017 completed their SACE over a three-year </a:t>
            </a:r>
            <a:r>
              <a:rPr lang="en-US" dirty="0" smtClean="0"/>
              <a:t>period.</a:t>
            </a:r>
            <a:endParaRPr lang="en-US" dirty="0"/>
          </a:p>
        </p:txBody>
      </p:sp>
      <p:sp>
        <p:nvSpPr>
          <p:cNvPr id="11" name="TextBox 10"/>
          <p:cNvSpPr txBox="1"/>
          <p:nvPr/>
        </p:nvSpPr>
        <p:spPr>
          <a:xfrm>
            <a:off x="6813996" y="2465291"/>
            <a:ext cx="2286000" cy="923330"/>
          </a:xfrm>
          <a:prstGeom prst="rect">
            <a:avLst/>
          </a:prstGeom>
          <a:noFill/>
        </p:spPr>
        <p:txBody>
          <a:bodyPr wrap="square" rtlCol="0">
            <a:spAutoFit/>
          </a:bodyPr>
          <a:lstStyle/>
          <a:p>
            <a:r>
              <a:rPr lang="en-US" dirty="0"/>
              <a:t>43.4% of SACE completers included VET in their </a:t>
            </a:r>
            <a:r>
              <a:rPr lang="en-US" dirty="0" smtClean="0"/>
              <a:t>studies.</a:t>
            </a:r>
            <a:endParaRPr lang="en-US" dirty="0"/>
          </a:p>
        </p:txBody>
      </p:sp>
    </p:spTree>
    <p:extLst>
      <p:ext uri="{BB962C8B-B14F-4D97-AF65-F5344CB8AC3E}">
        <p14:creationId xmlns:p14="http://schemas.microsoft.com/office/powerpoint/2010/main" val="42134218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44217" y="2002363"/>
            <a:ext cx="7739565" cy="2029310"/>
          </a:xfrm>
        </p:spPr>
        <p:txBody>
          <a:bodyPr/>
          <a:lstStyle/>
          <a:p>
            <a:r>
              <a:rPr lang="en-US" sz="4400" b="1" dirty="0" smtClean="0">
                <a:hlinkClick r:id="rId3"/>
              </a:rPr>
              <a:t>Our vision for 2020 and beyond</a:t>
            </a:r>
            <a:r>
              <a:rPr lang="en-US" sz="4400" b="1" dirty="0" smtClean="0"/>
              <a:t> </a:t>
            </a:r>
            <a:r>
              <a:rPr lang="en-US" sz="4400" dirty="0"/>
              <a:t>video is available on the SACE website</a:t>
            </a:r>
            <a:r>
              <a:rPr lang="en-US" sz="4400" dirty="0" smtClean="0"/>
              <a:t>.</a:t>
            </a:r>
            <a:endParaRPr lang="en-AU" sz="4400" b="1" dirty="0"/>
          </a:p>
        </p:txBody>
      </p:sp>
    </p:spTree>
    <p:extLst>
      <p:ext uri="{BB962C8B-B14F-4D97-AF65-F5344CB8AC3E}">
        <p14:creationId xmlns:p14="http://schemas.microsoft.com/office/powerpoint/2010/main" val="23147323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 year completion</a:t>
            </a:r>
            <a:endParaRPr lang="en-AU" dirty="0"/>
          </a:p>
        </p:txBody>
      </p:sp>
      <p:pic>
        <p:nvPicPr>
          <p:cNvPr id="5" name="Content Placeholder 4"/>
          <p:cNvPicPr>
            <a:picLocks noGrp="1" noChangeAspect="1"/>
          </p:cNvPicPr>
          <p:nvPr>
            <p:ph idx="1"/>
          </p:nvPr>
        </p:nvPicPr>
        <p:blipFill>
          <a:blip r:embed="rId3"/>
          <a:stretch>
            <a:fillRect/>
          </a:stretch>
        </p:blipFill>
        <p:spPr>
          <a:xfrm>
            <a:off x="999373" y="1016748"/>
            <a:ext cx="6778389" cy="4543919"/>
          </a:xfrm>
          <a:prstGeom prst="rect">
            <a:avLst/>
          </a:prstGeom>
        </p:spPr>
      </p:pic>
      <p:pic>
        <p:nvPicPr>
          <p:cNvPr id="6" name="Picture 5"/>
          <p:cNvPicPr>
            <a:picLocks noChangeAspect="1"/>
          </p:cNvPicPr>
          <p:nvPr/>
        </p:nvPicPr>
        <p:blipFill>
          <a:blip r:embed="rId4"/>
          <a:stretch>
            <a:fillRect/>
          </a:stretch>
        </p:blipFill>
        <p:spPr>
          <a:xfrm>
            <a:off x="3036570" y="3509517"/>
            <a:ext cx="2321214" cy="2506547"/>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808866" y="4964747"/>
            <a:ext cx="2419978" cy="369332"/>
          </a:xfrm>
          <a:prstGeom prst="rect">
            <a:avLst/>
          </a:prstGeom>
          <a:noFill/>
        </p:spPr>
        <p:txBody>
          <a:bodyPr wrap="square" rtlCol="0">
            <a:spAutoFit/>
          </a:bodyPr>
          <a:lstStyle/>
          <a:p>
            <a:r>
              <a:rPr lang="en-US" dirty="0" smtClean="0"/>
              <a:t>Due  Friday 31 July</a:t>
            </a:r>
            <a:endParaRPr lang="en-AU" dirty="0"/>
          </a:p>
        </p:txBody>
      </p:sp>
      <p:pic>
        <p:nvPicPr>
          <p:cNvPr id="8" name="Picture 7"/>
          <p:cNvPicPr>
            <a:picLocks noChangeAspect="1"/>
          </p:cNvPicPr>
          <p:nvPr/>
        </p:nvPicPr>
        <p:blipFill>
          <a:blip r:embed="rId5"/>
          <a:stretch>
            <a:fillRect/>
          </a:stretch>
        </p:blipFill>
        <p:spPr>
          <a:xfrm>
            <a:off x="622987" y="6109873"/>
            <a:ext cx="8124825" cy="542925"/>
          </a:xfrm>
          <a:prstGeom prst="rect">
            <a:avLst/>
          </a:prstGeom>
        </p:spPr>
      </p:pic>
    </p:spTree>
    <p:extLst>
      <p:ext uri="{BB962C8B-B14F-4D97-AF65-F5344CB8AC3E}">
        <p14:creationId xmlns:p14="http://schemas.microsoft.com/office/powerpoint/2010/main" val="179554828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00" y="0"/>
            <a:ext cx="8612400" cy="6858000"/>
          </a:xfrm>
          <a:solidFill>
            <a:schemeClr val="accent1"/>
          </a:solidFill>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Thank you for your attendance </a:t>
            </a:r>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t="24316"/>
          <a:stretch/>
        </p:blipFill>
        <p:spPr>
          <a:xfrm>
            <a:off x="0" y="914400"/>
            <a:ext cx="9182100" cy="4632960"/>
          </a:xfrm>
          <a:prstGeom prst="rect">
            <a:avLst/>
          </a:prstGeom>
        </p:spPr>
      </p:pic>
    </p:spTree>
    <p:extLst>
      <p:ext uri="{BB962C8B-B14F-4D97-AF65-F5344CB8AC3E}">
        <p14:creationId xmlns:p14="http://schemas.microsoft.com/office/powerpoint/2010/main" val="32430449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52198" y="1798003"/>
            <a:ext cx="7334602" cy="4895850"/>
          </a:xfrm>
        </p:spPr>
      </p:pic>
      <p:pic>
        <p:nvPicPr>
          <p:cNvPr id="4" name="Picture 3"/>
          <p:cNvPicPr>
            <a:picLocks noChangeAspect="1"/>
          </p:cNvPicPr>
          <p:nvPr/>
        </p:nvPicPr>
        <p:blipFill>
          <a:blip r:embed="rId4"/>
          <a:stretch>
            <a:fillRect/>
          </a:stretch>
        </p:blipFill>
        <p:spPr>
          <a:xfrm>
            <a:off x="684000" y="261360"/>
            <a:ext cx="3088640" cy="3254884"/>
          </a:xfrm>
          <a:prstGeom prst="rect">
            <a:avLst/>
          </a:prstGeom>
        </p:spPr>
      </p:pic>
      <p:sp>
        <p:nvSpPr>
          <p:cNvPr id="5" name="Rectangle 4"/>
          <p:cNvSpPr/>
          <p:nvPr/>
        </p:nvSpPr>
        <p:spPr>
          <a:xfrm>
            <a:off x="1618720" y="3270023"/>
            <a:ext cx="2292880" cy="246221"/>
          </a:xfrm>
          <a:prstGeom prst="rect">
            <a:avLst/>
          </a:prstGeom>
        </p:spPr>
        <p:txBody>
          <a:bodyPr wrap="square">
            <a:spAutoFit/>
          </a:bodyPr>
          <a:lstStyle/>
          <a:p>
            <a:r>
              <a:rPr lang="en-AU" sz="1000" i="1" dirty="0" smtClean="0">
                <a:solidFill>
                  <a:srgbClr val="1F497D"/>
                </a:solidFill>
                <a:latin typeface="Calibri" panose="020F0502020204030204" pitchFamily="34" charset="0"/>
                <a:ea typeface="Calibri" panose="020F0502020204030204" pitchFamily="34" charset="0"/>
              </a:rPr>
              <a:t>Editor Sunday </a:t>
            </a:r>
            <a:r>
              <a:rPr lang="en-AU" sz="1000" i="1" dirty="0">
                <a:solidFill>
                  <a:srgbClr val="1F497D"/>
                </a:solidFill>
                <a:latin typeface="Calibri" panose="020F0502020204030204" pitchFamily="34" charset="0"/>
                <a:ea typeface="Calibri" panose="020F0502020204030204" pitchFamily="34" charset="0"/>
              </a:rPr>
              <a:t>Mail - Jessica Leo-Kelton.</a:t>
            </a:r>
            <a:endParaRPr lang="en-AU" sz="1000" i="1" dirty="0"/>
          </a:p>
        </p:txBody>
      </p:sp>
      <p:pic>
        <p:nvPicPr>
          <p:cNvPr id="8" name="Picture 7"/>
          <p:cNvPicPr>
            <a:picLocks noChangeAspect="1"/>
          </p:cNvPicPr>
          <p:nvPr/>
        </p:nvPicPr>
        <p:blipFill rotWithShape="1">
          <a:blip r:embed="rId5" cstate="hqprint">
            <a:extLst>
              <a:ext uri="{28A0092B-C50C-407E-A947-70E740481C1C}">
                <a14:useLocalDpi xmlns:a14="http://schemas.microsoft.com/office/drawing/2010/main" val="0"/>
              </a:ext>
            </a:extLst>
          </a:blip>
          <a:srcRect l="10156" r="10156" b="17871"/>
          <a:stretch/>
        </p:blipFill>
        <p:spPr>
          <a:xfrm>
            <a:off x="6614160" y="317635"/>
            <a:ext cx="2072640" cy="1424094"/>
          </a:xfrm>
          <a:prstGeom prst="rect">
            <a:avLst/>
          </a:prstGeom>
        </p:spPr>
      </p:pic>
      <p:pic>
        <p:nvPicPr>
          <p:cNvPr id="9" name="Picture 8"/>
          <p:cNvPicPr>
            <a:picLocks noChangeAspect="1"/>
          </p:cNvPicPr>
          <p:nvPr/>
        </p:nvPicPr>
        <p:blipFill rotWithShape="1">
          <a:blip r:embed="rId6" cstate="hqprint">
            <a:extLst>
              <a:ext uri="{28A0092B-C50C-407E-A947-70E740481C1C}">
                <a14:useLocalDpi xmlns:a14="http://schemas.microsoft.com/office/drawing/2010/main" val="0"/>
              </a:ext>
            </a:extLst>
          </a:blip>
          <a:srcRect l="6335" t="13461" b="13235"/>
          <a:stretch/>
        </p:blipFill>
        <p:spPr>
          <a:xfrm>
            <a:off x="3772640" y="317635"/>
            <a:ext cx="2729511" cy="1424094"/>
          </a:xfrm>
          <a:prstGeom prst="rect">
            <a:avLst/>
          </a:prstGeom>
        </p:spPr>
      </p:pic>
    </p:spTree>
    <p:extLst>
      <p:ext uri="{BB962C8B-B14F-4D97-AF65-F5344CB8AC3E}">
        <p14:creationId xmlns:p14="http://schemas.microsoft.com/office/powerpoint/2010/main" val="25872833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Governor's commendations</a:t>
            </a:r>
            <a:endParaRPr lang="en-AU" dirty="0"/>
          </a:p>
        </p:txBody>
      </p:sp>
      <p:sp>
        <p:nvSpPr>
          <p:cNvPr id="3" name="Content Placeholder 2"/>
          <p:cNvSpPr>
            <a:spLocks noGrp="1"/>
          </p:cNvSpPr>
          <p:nvPr>
            <p:ph idx="1"/>
          </p:nvPr>
        </p:nvSpPr>
        <p:spPr>
          <a:xfrm>
            <a:off x="839605" y="4677442"/>
            <a:ext cx="5057378" cy="1381921"/>
          </a:xfrm>
        </p:spPr>
        <p:txBody>
          <a:bodyPr/>
          <a:lstStyle/>
          <a:p>
            <a:r>
              <a:rPr lang="en-US" dirty="0" smtClean="0"/>
              <a:t>Writing applications:</a:t>
            </a:r>
          </a:p>
          <a:p>
            <a:pPr marL="342900" indent="-342900">
              <a:buFont typeface="Arial" panose="020B0604020202020204" pitchFamily="34" charset="0"/>
              <a:buChar char="•"/>
            </a:pPr>
            <a:r>
              <a:rPr lang="en-US" dirty="0" smtClean="0"/>
              <a:t>make time for quality application</a:t>
            </a:r>
          </a:p>
          <a:p>
            <a:pPr marL="342900" indent="-342900">
              <a:buFont typeface="Arial" panose="020B0604020202020204" pitchFamily="34" charset="0"/>
              <a:buChar char="•"/>
            </a:pPr>
            <a:r>
              <a:rPr lang="en-US" dirty="0" smtClean="0"/>
              <a:t>examples on the website.</a:t>
            </a:r>
            <a:endParaRPr lang="en-AU" dirty="0"/>
          </a:p>
        </p:txBody>
      </p:sp>
      <p:pic>
        <p:nvPicPr>
          <p:cNvPr id="6" name="Picture 5"/>
          <p:cNvPicPr>
            <a:picLocks noChangeAspect="1"/>
          </p:cNvPicPr>
          <p:nvPr/>
        </p:nvPicPr>
        <p:blipFill>
          <a:blip r:embed="rId3"/>
          <a:stretch>
            <a:fillRect/>
          </a:stretch>
        </p:blipFill>
        <p:spPr>
          <a:xfrm>
            <a:off x="827727" y="1577042"/>
            <a:ext cx="5400000" cy="261330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a:srcRect b="49295"/>
          <a:stretch/>
        </p:blipFill>
        <p:spPr>
          <a:xfrm>
            <a:off x="6238604" y="861716"/>
            <a:ext cx="2945166" cy="5421518"/>
          </a:xfrm>
          <a:prstGeom prst="rect">
            <a:avLst/>
          </a:prstGeom>
        </p:spPr>
      </p:pic>
    </p:spTree>
    <p:extLst>
      <p:ext uri="{BB962C8B-B14F-4D97-AF65-F5344CB8AC3E}">
        <p14:creationId xmlns:p14="http://schemas.microsoft.com/office/powerpoint/2010/main" val="36089811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566" y="0"/>
            <a:ext cx="9168000" cy="6876000"/>
          </a:xfrm>
          <a:prstGeom prst="rect">
            <a:avLst/>
          </a:prstGeom>
        </p:spPr>
      </p:pic>
    </p:spTree>
    <p:extLst>
      <p:ext uri="{BB962C8B-B14F-4D97-AF65-F5344CB8AC3E}">
        <p14:creationId xmlns:p14="http://schemas.microsoft.com/office/powerpoint/2010/main" val="3078772884"/>
      </p:ext>
    </p:extLst>
  </p:cSld>
  <p:clrMapOvr>
    <a:masterClrMapping/>
  </p:clrMapOvr>
  <p:timing>
    <p:tnLst>
      <p:par>
        <p:cTn id="1" dur="indefinite" restart="never" nodeType="tmRoot"/>
      </p:par>
    </p:tnLst>
  </p:timing>
</p:sld>
</file>

<file path=ppt/theme/theme1.xml><?xml version="1.0" encoding="utf-8"?>
<a:theme xmlns:a="http://schemas.openxmlformats.org/drawingml/2006/main" name="Cover Master">
  <a:themeElements>
    <a:clrScheme name="SACE">
      <a:dk1>
        <a:sysClr val="windowText" lastClr="000000"/>
      </a:dk1>
      <a:lt1>
        <a:sysClr val="window" lastClr="FFFFFF"/>
      </a:lt1>
      <a:dk2>
        <a:srgbClr val="000000"/>
      </a:dk2>
      <a:lt2>
        <a:srgbClr val="FFFFFF"/>
      </a:lt2>
      <a:accent1>
        <a:srgbClr val="FF6319"/>
      </a:accent1>
      <a:accent2>
        <a:srgbClr val="565A5C"/>
      </a:accent2>
      <a:accent3>
        <a:srgbClr val="7AB800"/>
      </a:accent3>
      <a:accent4>
        <a:srgbClr val="00ADD0"/>
      </a:accent4>
      <a:accent5>
        <a:srgbClr val="DCDEDE"/>
      </a:accent5>
      <a:accent6>
        <a:srgbClr val="00819C"/>
      </a:accent6>
      <a:hlink>
        <a:srgbClr val="0000FF"/>
      </a:hlink>
      <a:folHlink>
        <a:srgbClr val="7030A0"/>
      </a:folHlink>
    </a:clrScheme>
    <a:fontScheme name="SACE">
      <a:majorFont>
        <a:latin typeface="Roboto Medium"/>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CE PPT Template v1.0 (002).potx" id="{C1653429-2BB3-498C-8579-BDDA7BCE9667}" vid="{DB7C11BB-E2E5-4724-B67B-F8C11725C563}"/>
    </a:ext>
  </a:extLst>
</a:theme>
</file>

<file path=ppt/theme/theme2.xml><?xml version="1.0" encoding="utf-8"?>
<a:theme xmlns:a="http://schemas.openxmlformats.org/drawingml/2006/main" name="Content Master">
  <a:themeElements>
    <a:clrScheme name="SACE">
      <a:dk1>
        <a:sysClr val="windowText" lastClr="000000"/>
      </a:dk1>
      <a:lt1>
        <a:sysClr val="window" lastClr="FFFFFF"/>
      </a:lt1>
      <a:dk2>
        <a:srgbClr val="000000"/>
      </a:dk2>
      <a:lt2>
        <a:srgbClr val="FFFFFF"/>
      </a:lt2>
      <a:accent1>
        <a:srgbClr val="FF6319"/>
      </a:accent1>
      <a:accent2>
        <a:srgbClr val="565A5C"/>
      </a:accent2>
      <a:accent3>
        <a:srgbClr val="7AB800"/>
      </a:accent3>
      <a:accent4>
        <a:srgbClr val="00ADD0"/>
      </a:accent4>
      <a:accent5>
        <a:srgbClr val="DCDEDE"/>
      </a:accent5>
      <a:accent6>
        <a:srgbClr val="00819C"/>
      </a:accent6>
      <a:hlink>
        <a:srgbClr val="0000FF"/>
      </a:hlink>
      <a:folHlink>
        <a:srgbClr val="7030A0"/>
      </a:folHlink>
    </a:clrScheme>
    <a:fontScheme name="SACE">
      <a:majorFont>
        <a:latin typeface="Roboto Medium"/>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CE PPT Template v1.0 (002).potx" id="{C1653429-2BB3-498C-8579-BDDA7BCE9667}" vid="{9D92D9F1-6D4A-44AA-8C01-31A5B987A433}"/>
    </a:ext>
  </a:extLst>
</a:theme>
</file>

<file path=ppt/theme/theme3.xml><?xml version="1.0" encoding="utf-8"?>
<a:theme xmlns:a="http://schemas.openxmlformats.org/drawingml/2006/main" name="Content with Sub heading Master">
  <a:themeElements>
    <a:clrScheme name="SACE">
      <a:dk1>
        <a:sysClr val="windowText" lastClr="000000"/>
      </a:dk1>
      <a:lt1>
        <a:sysClr val="window" lastClr="FFFFFF"/>
      </a:lt1>
      <a:dk2>
        <a:srgbClr val="000000"/>
      </a:dk2>
      <a:lt2>
        <a:srgbClr val="FFFFFF"/>
      </a:lt2>
      <a:accent1>
        <a:srgbClr val="FF6319"/>
      </a:accent1>
      <a:accent2>
        <a:srgbClr val="565A5C"/>
      </a:accent2>
      <a:accent3>
        <a:srgbClr val="7AB800"/>
      </a:accent3>
      <a:accent4>
        <a:srgbClr val="00ADD0"/>
      </a:accent4>
      <a:accent5>
        <a:srgbClr val="DCDEDE"/>
      </a:accent5>
      <a:accent6>
        <a:srgbClr val="00819C"/>
      </a:accent6>
      <a:hlink>
        <a:srgbClr val="0000FF"/>
      </a:hlink>
      <a:folHlink>
        <a:srgbClr val="7030A0"/>
      </a:folHlink>
    </a:clrScheme>
    <a:fontScheme name="SACE">
      <a:majorFont>
        <a:latin typeface="Roboto Medium"/>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CE PPT Template v1.0 (002).potx" id="{C1653429-2BB3-498C-8579-BDDA7BCE9667}" vid="{5AA40D17-09D7-464A-B4A7-94D3A8BF5E1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807</TotalTime>
  <Words>8544</Words>
  <Application>Microsoft Office PowerPoint</Application>
  <PresentationFormat>On-screen Show (4:3)</PresentationFormat>
  <Paragraphs>799</Paragraphs>
  <Slides>62</Slides>
  <Notes>62</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62</vt:i4>
      </vt:variant>
    </vt:vector>
  </HeadingPairs>
  <TitlesOfParts>
    <vt:vector size="71" baseType="lpstr">
      <vt:lpstr>Arial</vt:lpstr>
      <vt:lpstr>Calibri</vt:lpstr>
      <vt:lpstr>Courier New</vt:lpstr>
      <vt:lpstr>Roboto Light</vt:lpstr>
      <vt:lpstr>Roboto Medium</vt:lpstr>
      <vt:lpstr>Times New Roman</vt:lpstr>
      <vt:lpstr>Cover Master</vt:lpstr>
      <vt:lpstr>Content Master</vt:lpstr>
      <vt:lpstr>Content with Sub heading Master</vt:lpstr>
      <vt:lpstr>SACE Management Conference</vt:lpstr>
      <vt:lpstr>PowerPoint Presentation</vt:lpstr>
      <vt:lpstr>PowerPoint Presentation</vt:lpstr>
      <vt:lpstr>Strategic plan….. </vt:lpstr>
      <vt:lpstr>PowerPoint Presentation</vt:lpstr>
      <vt:lpstr>2019 results</vt:lpstr>
      <vt:lpstr>PowerPoint Presentation</vt:lpstr>
      <vt:lpstr>Governor's commendations</vt:lpstr>
      <vt:lpstr>PowerPoint Presentation</vt:lpstr>
      <vt:lpstr>Start of year communication</vt:lpstr>
      <vt:lpstr>Communication</vt:lpstr>
      <vt:lpstr>Accessing reports</vt:lpstr>
      <vt:lpstr>PowerPoint Presentation</vt:lpstr>
      <vt:lpstr>Learnings from 2019</vt:lpstr>
      <vt:lpstr>Support</vt:lpstr>
      <vt:lpstr>Exceptional circumstances</vt:lpstr>
      <vt:lpstr>Results enquiry - number of calls</vt:lpstr>
      <vt:lpstr>Breaches of rules</vt:lpstr>
      <vt:lpstr> Moderation </vt:lpstr>
      <vt:lpstr>Stage 2 School Assessment Results Sheet </vt:lpstr>
      <vt:lpstr>Performance Standard Record </vt:lpstr>
      <vt:lpstr>Moderation Summary </vt:lpstr>
      <vt:lpstr>Online submissions </vt:lpstr>
      <vt:lpstr>Online submission of materials </vt:lpstr>
      <vt:lpstr>PowerPoint Presentation</vt:lpstr>
      <vt:lpstr>External assessment – Investigations</vt:lpstr>
      <vt:lpstr>PowerPoint Presentation</vt:lpstr>
      <vt:lpstr>Renewed subjects</vt:lpstr>
      <vt:lpstr>e-exams </vt:lpstr>
      <vt:lpstr>Review of 2019 e-exams</vt:lpstr>
      <vt:lpstr>2020 Subjects </vt:lpstr>
      <vt:lpstr>Preparing students for e-exams </vt:lpstr>
      <vt:lpstr>Readiness Toolkit</vt:lpstr>
      <vt:lpstr>Practice window</vt:lpstr>
      <vt:lpstr>Provision of paper resources</vt:lpstr>
      <vt:lpstr>PowerPoint Presentation</vt:lpstr>
      <vt:lpstr>Draft Subject Renewal Schedule  2019 – 2022</vt:lpstr>
      <vt:lpstr>PowerPoint Presentation</vt:lpstr>
      <vt:lpstr>Quality Assurance Panels    markers and moderators</vt:lpstr>
      <vt:lpstr>Activity</vt:lpstr>
      <vt:lpstr>Assessment panels – impacts and benefits</vt:lpstr>
      <vt:lpstr>Stage 2 Exam Preparation</vt:lpstr>
      <vt:lpstr>Stage 1 Moderation and  Stage 1 and 2 Modified Subjects Review</vt:lpstr>
      <vt:lpstr>Stage 1 Clarifying 2020</vt:lpstr>
      <vt:lpstr>Stage 1 Moderation Changes for 2020</vt:lpstr>
      <vt:lpstr>Stage 1 and 2 Modified Subjects Review</vt:lpstr>
      <vt:lpstr>Issues</vt:lpstr>
      <vt:lpstr>New PLATO course</vt:lpstr>
      <vt:lpstr>Teachers new to the SACE</vt:lpstr>
      <vt:lpstr>Plato progress reports</vt:lpstr>
      <vt:lpstr>Badges in PLATO</vt:lpstr>
      <vt:lpstr>PowerPoint Presentation</vt:lpstr>
      <vt:lpstr>Professional Learning</vt:lpstr>
      <vt:lpstr>IEA Conference | 25 March</vt:lpstr>
      <vt:lpstr>Science workshop | 28 February</vt:lpstr>
      <vt:lpstr>Creative Arts Masterclass | 6 March</vt:lpstr>
      <vt:lpstr>Professional Learning</vt:lpstr>
      <vt:lpstr>Galleries</vt:lpstr>
      <vt:lpstr>Website changes</vt:lpstr>
      <vt:lpstr>PowerPoint Presentation</vt:lpstr>
      <vt:lpstr>Mid year completion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SACE Management Conference</dc:title>
  <dc:creator>Joy Cresp</dc:creator>
  <cp:lastModifiedBy>Pietrzyk, Alina (SACE)</cp:lastModifiedBy>
  <cp:revision>72</cp:revision>
  <cp:lastPrinted>2020-02-13T00:20:29Z</cp:lastPrinted>
  <dcterms:modified xsi:type="dcterms:W3CDTF">2020-02-27T00:00:51Z</dcterms:modified>
</cp:coreProperties>
</file>