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1226" r:id="rId6"/>
    <p:sldId id="286" r:id="rId7"/>
    <p:sldId id="1228" r:id="rId8"/>
    <p:sldId id="1230" r:id="rId9"/>
    <p:sldId id="1231" r:id="rId10"/>
    <p:sldId id="1233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feedback data" id="{1C8138C8-46ED-47E5-BDDC-0F45152AC5DB}">
          <p14:sldIdLst>
            <p14:sldId id="1226"/>
            <p14:sldId id="286"/>
            <p14:sldId id="1228"/>
            <p14:sldId id="1230"/>
            <p14:sldId id="1231"/>
            <p14:sldId id="12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835050-29FF-19CA-FE67-F10A935F6ED1}" name="Markey, Lucy (SACE)" initials="LM" userId="S::Lucy.Markey@sa.gov.au::2c563871-fb41-43a4-be38-4796b78a5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EF9A7-2EC1-B53A-0815-051E8DFED760}" v="9" dt="2025-10-06T23:28:17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FD5B-96E9-4EBC-A7C5-D96256D2FB0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66A6-2955-449D-8110-36CC811714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54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D83-DCCD-D627-E3E6-FB7B6DD09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11863-43D3-7B78-0E87-E2D828456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609E-4F55-0762-7E83-6AB7A812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1DAA-F674-9428-C7B6-E6CC25B2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7B6B-624C-B7E7-6085-44B160CA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1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1655-89D5-6A88-FD11-0C331F1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918BF-8E03-808F-FBD6-9011E6BE8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4C86-E886-C54D-6EA6-9A84ED72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B096-9189-8D31-7993-EBDD6554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803F-2332-6964-19E7-925B3924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91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0501C-B73D-5C88-58D1-E8BA87FAE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1FCF1-AFCA-E504-5AC5-F3D2EE4B5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5C4C8-4994-633C-15FF-399DC494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18EF-B485-E3BA-908B-6B217821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FD45-6179-38F5-F39B-96BDA0C2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3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5081-F15C-4271-BEA3-05F6EDCE2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DD314-BDB2-4B06-8FF5-9322C63B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1550-92CF-4C3A-A8D0-E6DD5924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F810-2ADB-4D86-AD27-CDC0493E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DAB1-5B9E-4562-96BD-946425BE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97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C5E-88D9-4341-BD00-084A1D92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8584-930D-4F09-83D8-F84AC709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511D-3837-4CC4-AB48-4566ADAB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79DF-D9F5-4C8E-8E98-D07619D1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EEA1-A451-43ED-849C-4A846ED7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60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0C98-2248-4B7E-B26B-B5E3EC0D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DBB7B-46B1-43B0-816C-7CE26842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D418-D91A-4EEC-8AE0-B6E4192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BCD2-2A71-4AE5-A9E3-AD5DD5DF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6BD56-272A-42CF-9F2A-605ADF3E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2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274A-76A8-424B-8286-A4B3157F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0801-440D-4B01-B06E-64F81D548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932C8-D2B2-40B7-9818-83E17E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48D27-3FC8-4446-839A-AB6FF450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9087D-9780-4330-A1F8-268226F6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5A869-4C75-41C4-95CF-EB1F4863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25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0C40-8456-484F-B1F9-FD63609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1F70-FC7E-4ECE-AF34-3F37CC18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8CFA1-3ECB-4CF7-8288-B9C61884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AFCFD-91BD-4E46-B3F7-E45829BCA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DDE45-B450-49BC-932B-3C79051D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4863E-9524-41AB-84A8-F57C631C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B6423-8862-4773-8A5E-55D9789B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21A8F-470C-4970-A5DF-41CFFF3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7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25C7-33F5-4784-A112-1B6BBFF1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1A190-FBF6-4474-882E-C88F284E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90970-1E65-4C93-953A-FFF4B9CC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4197E-D2F8-4343-9E88-AA2D845D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84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C5673-6739-410E-B775-F9EBCFFE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7070-EF1F-4DE2-AC7C-2469FA39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B7F0-DD8B-4E56-878F-B387C276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29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A37F-A57E-44B5-991E-D448B340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5A77-BE6D-4293-A0DB-153896B6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6F0C3-35AB-48F9-AB33-0A0D5D0C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EE9E1-E139-4B3F-9E88-2229F428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BDF4C-1879-400A-B637-BAB357B4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C2FEA-B482-4CB8-9B66-3F7A9B22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5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E9A6-5FD4-C80F-4C94-33824037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1A74-1530-3A91-1BF2-47FD73DD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2521-E805-C8F8-FC70-F417D2B7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F0D8-FF40-4710-29A6-DD75B4C8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592D-CBAA-2B61-1C29-368D2F3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8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30BC-9864-4195-8EC0-43E6056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D8E0A-8E98-4E6D-84B6-3814266CE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8FF29-D31E-4A2A-84C4-3D646C356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04127-0671-4472-B14D-A8264EA2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8948B-6CF6-4CA7-B830-B45E4AC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FB88-C7E2-4542-87B1-C1EDBA03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563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4187-D592-4F82-BC1D-84FAC020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E3373-60E3-448A-89FF-D32FD526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7F74-7DC6-48D2-AE5E-C5158324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31E6-6154-48B3-B4CE-26221E53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1043-25D0-49A7-A153-E55794C0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26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851AC-584D-4C97-8C0D-61D550D74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9D801-3A78-43A6-A73E-CAAC0252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680A-27D8-4177-BB21-F1EF5534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EED7-7FC1-4F93-AA7A-DEBC6208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0436-2A1E-460A-A426-3EED4D29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71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-3"/>
            <a:ext cx="12192000" cy="443348"/>
          </a:xfrm>
          <a:prstGeom prst="flowChartManualInput">
            <a:avLst/>
          </a:prstGeom>
          <a:solidFill>
            <a:srgbClr val="FFDE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221276" y="5355051"/>
            <a:ext cx="5921245" cy="1076092"/>
            <a:chOff x="2449485" y="3805536"/>
            <a:chExt cx="3842477" cy="6983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11" t="82981"/>
            <a:stretch/>
          </p:blipFill>
          <p:spPr>
            <a:xfrm>
              <a:off x="4872975" y="4027632"/>
              <a:ext cx="1418987" cy="4762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85" y="3805536"/>
              <a:ext cx="2216342" cy="688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612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flipH="1" flipV="1">
            <a:off x="0" y="-3"/>
            <a:ext cx="12192000" cy="443348"/>
          </a:xfrm>
          <a:prstGeom prst="flowChartManualInput">
            <a:avLst/>
          </a:prstGeom>
          <a:solidFill>
            <a:srgbClr val="FFDE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51219" y="5295598"/>
            <a:ext cx="4367980" cy="993233"/>
            <a:chOff x="5155880" y="3702619"/>
            <a:chExt cx="3275985" cy="744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880" y="3702619"/>
              <a:ext cx="1934788" cy="744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389" y="3960819"/>
              <a:ext cx="1253476" cy="39322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6288832"/>
            <a:ext cx="12192000" cy="569169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16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467F-38AD-40B0-A853-7C696AFF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D9BF6-8417-4E0E-BDA4-2F251FE6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0BED-5236-441F-9CFD-165C78EF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F9D9-5B7B-49E3-B515-86FD5AA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D9C-A22F-473D-BD43-A6C21C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666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77B3-A44D-4514-977D-EA983C52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950-A7BF-45AD-91D9-77DF76F8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68DB-5BF0-4CF9-A9FF-725BEFC9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D076-C490-48B2-88C8-71E205EE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52F5C-9253-4CD3-906B-59C2853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914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FDD-8A15-459B-84F8-B24C42E8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01BB-54E0-4E5E-B080-49C46DF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1DE0-BB61-4D90-8235-C62B5643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B768-CFBF-48AB-A3BC-AB299EC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2E9E-ED51-48C1-9C74-ED91A453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00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2B6-0BDD-41DA-BD90-95F1D56A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0534-0686-46EC-B516-21A8205E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421AF-0597-4636-BB06-598A58BD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D8E2-A4B6-4BE0-94D2-300766B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6249D-9EBB-4091-9B1A-7985A7E6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6CEC7-45A5-4961-9868-0ACB424B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6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6F1-072F-4A70-9C14-9A62DE9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4C2E-3C87-40C4-97D5-2194C64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59459-E66E-417B-9A58-D6B9F651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810D8-F734-48C6-B0B2-106B7BF1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29C46-2946-42C8-A687-19A68145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2D8FA-1CBD-41AE-888C-740ABE19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2C8E7-F8B5-40F0-947C-665620E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9BFA3-4FDA-4F3B-AF2C-EBAC5D14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B1FD-1EF8-0441-0262-24828E99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CC5D-A933-363E-651F-326246A0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9DCD-73AA-652C-9529-063A9878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B392-E027-B985-03F8-C889DF56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2840-B986-F0CA-4438-EC89641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056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8B0B-E282-4D7F-844D-A2322A0F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E1615-92D5-41F5-9C13-30E77AE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4C5E4-6C75-45A8-91FB-D3C48EF6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245E-B1C8-4C68-9288-24A1D5C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33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5DB5B-77E4-4983-AE14-4BE4D762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0A2AB-BAA6-4345-ABEB-7D7DD20D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1E387-F547-41E1-90B4-CDD666BF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96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04CB-9748-4372-972E-15DDD622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804-1EBD-41EF-AE85-CB667D6E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91A4-F7BE-43EC-8EB4-15D6ADEB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01F-6D6E-4873-9676-8FEA44B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9792-4F66-421B-ACC6-4747BD81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E024-20CD-412A-BE04-38AA3D1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8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2968-16F9-4252-9F49-90BEBD6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B70E-4BBB-4164-B20D-4EF1A602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0001D-2F49-47EB-8D72-68445FB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AA82-DDBA-457F-BB30-D074BC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54B8-E138-4958-A4F7-C41089E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084B-BC2C-4C40-B688-80A5BC3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52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3AF-0021-491A-8490-A5B53E7B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9D2E4-2CD3-4C44-B69A-E81CEE79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412C-D82D-4096-B12C-BFE3C777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59776-FB29-48E5-BA06-4650E6CB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3220-5906-4147-B88F-81CDC340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173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6CD72-5E82-48A5-869E-A2DA61B1F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7975A-6BA2-474A-8D1D-43CBB6FF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BAB-AC1B-4BC6-A827-96936377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4AF9-68C1-44A2-9959-1761FCD0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5F5D-B497-4595-908E-91F3947E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4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51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467F-38AD-40B0-A853-7C696AFF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D9BF6-8417-4E0E-BDA4-2F251FE6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0BED-5236-441F-9CFD-165C78EF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F9D9-5B7B-49E3-B515-86FD5AA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D9C-A22F-473D-BD43-A6C21C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561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FDD-8A15-459B-84F8-B24C42E8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01BB-54E0-4E5E-B080-49C46DF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1DE0-BB61-4D90-8235-C62B5643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B768-CFBF-48AB-A3BC-AB299EC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2E9E-ED51-48C1-9C74-ED91A453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916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6F1-072F-4A70-9C14-9A62DE9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4C2E-3C87-40C4-97D5-2194C64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59459-E66E-417B-9A58-D6B9F651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810D8-F734-48C6-B0B2-106B7BF1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29C46-2946-42C8-A687-19A68145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2D8FA-1CBD-41AE-888C-740ABE19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2C8E7-F8B5-40F0-947C-665620E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9BFA3-4FDA-4F3B-AF2C-EBAC5D14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6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489C-7F64-9833-8036-084711AD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E674-2B1F-82D4-C085-5905273B2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3EDFB-5260-95F0-8662-C98A07CB3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5E7D2-760D-C1EA-D70F-A7E7B5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48F-8A2D-2E77-4229-CDF4D15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8849A-F733-437C-A9CD-BA12D630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380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04CB-9748-4372-972E-15DDD622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804-1EBD-41EF-AE85-CB667D6E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91A4-F7BE-43EC-8EB4-15D6ADEB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01F-6D6E-4873-9676-8FEA44B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9792-4F66-421B-ACC6-4747BD81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E024-20CD-412A-BE04-38AA3D1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480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2968-16F9-4252-9F49-90BEBD6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B70E-4BBB-4164-B20D-4EF1A602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0001D-2F49-47EB-8D72-68445FB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AA82-DDBA-457F-BB30-D074BC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54B8-E138-4958-A4F7-C41089E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084B-BC2C-4C40-B688-80A5BC3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0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814E-F2D0-D8AD-D503-327B2DE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67EC-E928-D39A-E016-97E7234D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1E46D-E1B1-D788-B41F-25718BD6B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27653-A8CB-21D1-F830-E30CEB934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1CA9-9F24-4279-DB17-61FAE551F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28DE1-0A3D-7CAD-BBCC-C5CB0116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AF296-E1CC-4161-F658-AE1F249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1A422-E88B-CAAC-09D5-E198F593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41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65B1-0263-6AA2-D2CC-5CCE5862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D583E-E713-E76F-A05A-2DB2314E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B137B-5F8C-D7F4-094A-2615B765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69E9F-A909-6A47-0376-4EC46ED3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91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06DD8-FC17-E119-E2B5-BAB1D1D6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BD3B0-BB7E-4577-2541-EE7A9C58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5A9F7-5CF2-23C0-6D49-775C85DF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9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FBD1-2305-F7B6-9AFA-68E413E2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E288-DAA2-11AF-C34F-DDDD2FEB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3B1EB-89EA-61D2-615F-B375DC57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17A0F-2A7C-6988-79E8-2F63E8DC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5320E-87BA-7C35-6430-1F5077E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A758A-9D6F-88EC-6B41-A89AA70A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6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EF6A-AA51-0358-3B89-4251A55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43F4F-5CD9-3CCE-1446-81988CFEE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B32-108E-4793-FAE1-03F0FE8C1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4FB8B-F161-647F-3E14-F4B4D187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961D-973B-BC59-D026-F5310EA7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E686-C712-4E25-58EA-50811169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602D0-5011-C4C7-2CC6-28CE930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E7CE-F280-A7AE-3CAA-463FF41E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8663-27A5-0FFE-D2D3-81E7FF39A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FE63C1-1F2D-478D-A952-D3211AA2BEE1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4D2E-8FD2-F2D8-D853-0423137C7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FC64-2FE1-3DFD-8306-19F7F67B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4B95A-C097-8A1C-16F8-48292F0EA7D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283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4C3BD-4A8E-4543-8034-F636EB67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4EEC3-B1E7-4337-8C25-87485B99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BC5E-5B94-499C-A545-F8D6D7CC8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639D-915E-4BA4-8D98-3A0B0B31F060}" type="datetimeFigureOut">
              <a:rPr lang="en-AU" smtClean="0"/>
              <a:t>6/10/2025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209A-96D3-4004-AC47-7A7827E3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84731-A771-41F1-B91D-922CB9FC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8586A-3E8C-4C31-9621-5F34C07D49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60200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677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9985F9-8EF7-0B74-805C-0FF7493D8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47B0210-06C4-5A8B-E212-04AF337AF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012F7A0-E0F2-297F-FA3C-31432392DB56}"/>
              </a:ext>
            </a:extLst>
          </p:cNvPr>
          <p:cNvSpPr txBox="1">
            <a:spLocks/>
          </p:cNvSpPr>
          <p:nvPr/>
        </p:nvSpPr>
        <p:spPr>
          <a:xfrm>
            <a:off x="1216455" y="1480859"/>
            <a:ext cx="6246472" cy="275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Teaching and Learning Leaders conference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September 2025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>
                <a:latin typeface="Roboto Medium" panose="02000000000000000000" pitchFamily="2" charset="0"/>
                <a:ea typeface="Roboto Medium" panose="02000000000000000000" pitchFamily="2" charset="0"/>
              </a:rPr>
              <a:t>Summary feedback data</a:t>
            </a:r>
            <a:endParaRPr kumimoji="0" lang="en-AU" sz="6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12DA8B7-B617-14F4-2F58-F1580BD225EB}"/>
              </a:ext>
            </a:extLst>
          </p:cNvPr>
          <p:cNvSpPr txBox="1">
            <a:spLocks/>
          </p:cNvSpPr>
          <p:nvPr/>
        </p:nvSpPr>
        <p:spPr>
          <a:xfrm>
            <a:off x="1381708" y="3606800"/>
            <a:ext cx="4879545" cy="21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95F0F-37BD-7302-3E50-121AE2B7AA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1739" r="21064"/>
          <a:stretch/>
        </p:blipFill>
        <p:spPr>
          <a:xfrm>
            <a:off x="7711737" y="0"/>
            <a:ext cx="4480264" cy="3926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71EBB-A3ED-45F6-B097-719B9A897533}"/>
              </a:ext>
            </a:extLst>
          </p:cNvPr>
          <p:cNvSpPr txBox="1"/>
          <p:nvPr/>
        </p:nvSpPr>
        <p:spPr>
          <a:xfrm>
            <a:off x="9494874" y="4316819"/>
            <a:ext cx="2519917" cy="2371060"/>
          </a:xfrm>
          <a:prstGeom prst="rect">
            <a:avLst/>
          </a:prstGeom>
          <a:solidFill>
            <a:srgbClr val="7AB8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Subject Renewal</a:t>
            </a:r>
            <a:endParaRPr lang="en-AU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90CA1FF3-A0CA-E173-796A-1A8989F931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10" y="5730071"/>
            <a:ext cx="2654457" cy="866223"/>
          </a:xfrm>
          <a:prstGeom prst="rect">
            <a:avLst/>
          </a:prstGeom>
        </p:spPr>
      </p:pic>
      <p:pic>
        <p:nvPicPr>
          <p:cNvPr id="2" name="Picture 1" descr="A graph of a number of yellow rectangular objects&#10;&#10;AI-generated content may be incorrect.">
            <a:extLst>
              <a:ext uri="{FF2B5EF4-FFF2-40B4-BE49-F238E27FC236}">
                <a16:creationId xmlns:a16="http://schemas.microsoft.com/office/drawing/2014/main" id="{19377F5A-4826-A552-4EFB-84C0D569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99" y="3965138"/>
            <a:ext cx="4343876" cy="2842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EE3C8-A1AD-3F79-C4C5-7AF25FC14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381125"/>
            <a:ext cx="4457700" cy="2486025"/>
          </a:xfrm>
          <a:prstGeom prst="rect">
            <a:avLst/>
          </a:prstGeom>
        </p:spPr>
      </p:pic>
      <p:pic>
        <p:nvPicPr>
          <p:cNvPr id="4" name="Picture 3" descr="A chart with yellow squares&#10;&#10;AI-generated content may be incorrect.">
            <a:extLst>
              <a:ext uri="{FF2B5EF4-FFF2-40B4-BE49-F238E27FC236}">
                <a16:creationId xmlns:a16="http://schemas.microsoft.com/office/drawing/2014/main" id="{EC5A782A-6A9C-6F2B-81FA-7057C64A1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5" y="1381125"/>
            <a:ext cx="4572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Subject Renewal</a:t>
            </a:r>
            <a:endParaRPr lang="en-AU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DC50-5583-3356-FA68-40AE894DBCA9}"/>
              </a:ext>
            </a:extLst>
          </p:cNvPr>
          <p:cNvSpPr txBox="1"/>
          <p:nvPr/>
        </p:nvSpPr>
        <p:spPr>
          <a:xfrm>
            <a:off x="228029" y="1484350"/>
            <a:ext cx="144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latin typeface="Roboto Medium" panose="02000000000000000000" pitchFamily="2" charset="0"/>
                <a:ea typeface="Roboto Medium" panose="02000000000000000000" pitchFamily="2" charset="0"/>
              </a:rPr>
              <a:t>What resonates?</a:t>
            </a:r>
            <a:endParaRPr lang="en-AU" sz="1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DF876F-9E92-0A9E-392C-1228D4E1A4DA}"/>
              </a:ext>
            </a:extLst>
          </p:cNvPr>
          <p:cNvSpPr/>
          <p:nvPr/>
        </p:nvSpPr>
        <p:spPr>
          <a:xfrm>
            <a:off x="6744757" y="18362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The need to implement student voice/autonomy earlier in their education.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6A0585-CEBA-B954-00B5-E30D296343CC}"/>
              </a:ext>
            </a:extLst>
          </p:cNvPr>
          <p:cNvSpPr/>
          <p:nvPr/>
        </p:nvSpPr>
        <p:spPr>
          <a:xfrm>
            <a:off x="6744755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Examples of different ways that the drivers can be incorporated into the learning and assessment process from different subjects, and hearing how the students valued agency and transferability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69AEC3-6D31-F43A-4A31-2F17718677A3}"/>
              </a:ext>
            </a:extLst>
          </p:cNvPr>
          <p:cNvSpPr/>
          <p:nvPr/>
        </p:nvSpPr>
        <p:spPr>
          <a:xfrm>
            <a:off x="6744756" y="35174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Valuing reflection and feedback, particularly during the process of learning rather than at the end of learning allowing students to make changes and iterate along the way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AEB824-E639-A9E1-8895-5951D2A7181C}"/>
              </a:ext>
            </a:extLst>
          </p:cNvPr>
          <p:cNvSpPr/>
          <p:nvPr/>
        </p:nvSpPr>
        <p:spPr>
          <a:xfrm>
            <a:off x="228029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The real authentic application of </a:t>
            </a:r>
            <a:r>
              <a:rPr lang="en-US" sz="1100" err="1"/>
              <a:t>NEoL</a:t>
            </a:r>
            <a:r>
              <a:rPr lang="en-US" sz="1100"/>
              <a:t> and how students have gravitated to and written feedback (notes on task  sheets, journaling). This has  positive impacts on  metacognition but also   combat' of Al.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4A19CF3-2115-D7EC-A0BB-F7E5D9A75349}"/>
              </a:ext>
            </a:extLst>
          </p:cNvPr>
          <p:cNvSpPr/>
          <p:nvPr/>
        </p:nvSpPr>
        <p:spPr>
          <a:xfrm>
            <a:off x="228029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I feel the existing flexibilities in SACE mostly provide these opportunities shared already.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5B253D-2C7E-8B7D-1D11-5416C9D3DE57}"/>
              </a:ext>
            </a:extLst>
          </p:cNvPr>
          <p:cNvSpPr/>
          <p:nvPr/>
        </p:nvSpPr>
        <p:spPr>
          <a:xfrm>
            <a:off x="228029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Appreciated seeing teachers as subject experts given scope to experiment, work with students and refine.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8B09783-E2DA-3973-72AD-DF972EBB61EE}"/>
              </a:ext>
            </a:extLst>
          </p:cNvPr>
          <p:cNvSpPr/>
          <p:nvPr/>
        </p:nvSpPr>
        <p:spPr>
          <a:xfrm>
            <a:off x="9819704" y="18362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Teaching and Learning programs need time to allow for engagement and development of ideas. Teachers need support to capture varied modes of learning evidence.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4FC1B03-78B8-B00C-A2AB-677570017B1C}"/>
              </a:ext>
            </a:extLst>
          </p:cNvPr>
          <p:cNvSpPr/>
          <p:nvPr/>
        </p:nvSpPr>
        <p:spPr>
          <a:xfrm>
            <a:off x="9819702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That some teachers are keen to try a new way. That a focus on thriving means that we are working together to help shape happy humans, not vessels that we simply apart knowledge on.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283F36-079C-56AB-339A-E9BB1CC7C2E5}"/>
              </a:ext>
            </a:extLst>
          </p:cNvPr>
          <p:cNvSpPr/>
          <p:nvPr/>
        </p:nvSpPr>
        <p:spPr>
          <a:xfrm>
            <a:off x="9819703" y="35174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It is good to see that we are moving away from task driven teaching to learning and students' involvement where we value the agency.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00A53CD-5FD3-D4CB-456B-933B2403C292}"/>
              </a:ext>
            </a:extLst>
          </p:cNvPr>
          <p:cNvSpPr/>
          <p:nvPr/>
        </p:nvSpPr>
        <p:spPr>
          <a:xfrm>
            <a:off x="3384886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The initial uncertainty that students express when not feeling as "directed/scaffolded" in a learning activity. How can we intentionally work through with a balance of autonomy and explicit support?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09E3356-3384-B9A6-2E6F-C22FA859AFE6}"/>
              </a:ext>
            </a:extLst>
          </p:cNvPr>
          <p:cNvSpPr/>
          <p:nvPr/>
        </p:nvSpPr>
        <p:spPr>
          <a:xfrm>
            <a:off x="3384886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For deep authentic learning, more time needs to be spent on content and more time on exploration as well. So topics need to be reduced to allow this.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4B5453C-2271-2F7C-42B2-7C7DEE2FE646}"/>
              </a:ext>
            </a:extLst>
          </p:cNvPr>
          <p:cNvSpPr/>
          <p:nvPr/>
        </p:nvSpPr>
        <p:spPr>
          <a:xfrm>
            <a:off x="3384886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The prevalence and quality of natural evidence of learning in all of the examples given.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Subject Renewal</a:t>
            </a:r>
            <a:endParaRPr lang="en-AU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DC50-5583-3356-FA68-40AE894DBCA9}"/>
              </a:ext>
            </a:extLst>
          </p:cNvPr>
          <p:cNvSpPr txBox="1"/>
          <p:nvPr/>
        </p:nvSpPr>
        <p:spPr>
          <a:xfrm>
            <a:off x="228029" y="1484350"/>
            <a:ext cx="7740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latin typeface="Roboto Medium" panose="02000000000000000000" pitchFamily="2" charset="0"/>
                <a:ea typeface="Roboto Medium" panose="02000000000000000000" pitchFamily="2" charset="0"/>
              </a:rPr>
              <a:t>How do we (school leaders + SACE) create conditions for teachers to try something different?</a:t>
            </a:r>
            <a:endParaRPr lang="en-AU" sz="1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DF876F-9E92-0A9E-392C-1228D4E1A4DA}"/>
              </a:ext>
            </a:extLst>
          </p:cNvPr>
          <p:cNvSpPr/>
          <p:nvPr/>
        </p:nvSpPr>
        <p:spPr>
          <a:xfrm>
            <a:off x="8386945" y="2188247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Stop valuing the final grade and placing pressure to achieve all As... place value on the learning by journey and student reflection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AEB824-E639-A9E1-8895-5951D2A7181C}"/>
              </a:ext>
            </a:extLst>
          </p:cNvPr>
          <p:cNvSpPr/>
          <p:nvPr/>
        </p:nvSpPr>
        <p:spPr>
          <a:xfrm>
            <a:off x="1870217" y="2188247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Collaborate with other teachers, allow them to get creative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4A19CF3-2115-D7EC-A0BB-F7E5D9A75349}"/>
              </a:ext>
            </a:extLst>
          </p:cNvPr>
          <p:cNvSpPr/>
          <p:nvPr/>
        </p:nvSpPr>
        <p:spPr>
          <a:xfrm>
            <a:off x="1870217" y="3963200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Allow opportunities for professional conversations on site and with others externally.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8B09783-E2DA-3973-72AD-DF972EBB61EE}"/>
              </a:ext>
            </a:extLst>
          </p:cNvPr>
          <p:cNvSpPr/>
          <p:nvPr/>
        </p:nvSpPr>
        <p:spPr>
          <a:xfrm>
            <a:off x="8305037" y="3963200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Give the opportunity to take risks. To reflect on outcomes and to accept that new approaches are not always perfect and it is ok to try and test and refine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00A53CD-5FD3-D4CB-456B-933B2403C292}"/>
              </a:ext>
            </a:extLst>
          </p:cNvPr>
          <p:cNvSpPr/>
          <p:nvPr/>
        </p:nvSpPr>
        <p:spPr>
          <a:xfrm>
            <a:off x="5027074" y="2188247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Allow teachers to experiment, take risks and allow them to fail and reflect on the process.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09E3356-3384-B9A6-2E6F-C22FA859AFE6}"/>
              </a:ext>
            </a:extLst>
          </p:cNvPr>
          <p:cNvSpPr/>
          <p:nvPr/>
        </p:nvSpPr>
        <p:spPr>
          <a:xfrm>
            <a:off x="5027073" y="3963200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Mentor/ supervision model... having a critical friend to bounce ideas and challenge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4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Capabilities and Learner Profile</a:t>
            </a:r>
            <a:endParaRPr lang="en-AU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DC50-5583-3356-FA68-40AE894DBCA9}"/>
              </a:ext>
            </a:extLst>
          </p:cNvPr>
          <p:cNvSpPr txBox="1"/>
          <p:nvPr/>
        </p:nvSpPr>
        <p:spPr>
          <a:xfrm>
            <a:off x="228029" y="1484350"/>
            <a:ext cx="144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latin typeface="Roboto Medium" panose="02000000000000000000" pitchFamily="2" charset="0"/>
                <a:ea typeface="Roboto Medium" panose="02000000000000000000" pitchFamily="2" charset="0"/>
              </a:rPr>
              <a:t>What resonates?</a:t>
            </a:r>
            <a:endParaRPr lang="en-AU" sz="1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DF876F-9E92-0A9E-392C-1228D4E1A4DA}"/>
              </a:ext>
            </a:extLst>
          </p:cNvPr>
          <p:cNvSpPr/>
          <p:nvPr/>
        </p:nvSpPr>
        <p:spPr>
          <a:xfrm>
            <a:off x="4992861" y="18362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Seeing students speak so confidently about their learning is affirming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6A0585-CEBA-B954-00B5-E30D296343CC}"/>
              </a:ext>
            </a:extLst>
          </p:cNvPr>
          <p:cNvSpPr/>
          <p:nvPr/>
        </p:nvSpPr>
        <p:spPr>
          <a:xfrm>
            <a:off x="4992859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Students taking ownership of their profile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69AEC3-6D31-F43A-4A31-2F17718677A3}"/>
              </a:ext>
            </a:extLst>
          </p:cNvPr>
          <p:cNvSpPr/>
          <p:nvPr/>
        </p:nvSpPr>
        <p:spPr>
          <a:xfrm>
            <a:off x="4992860" y="35174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Equity is going to be a major issue if this is externally assessed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AEB824-E639-A9E1-8895-5951D2A7181C}"/>
              </a:ext>
            </a:extLst>
          </p:cNvPr>
          <p:cNvSpPr/>
          <p:nvPr/>
        </p:nvSpPr>
        <p:spPr>
          <a:xfrm>
            <a:off x="228029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1100"/>
              <a:t>Capabilities linked to assessment</a:t>
            </a:r>
            <a:endParaRPr lang="en-US" sz="110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4A19CF3-2115-D7EC-A0BB-F7E5D9A75349}"/>
              </a:ext>
            </a:extLst>
          </p:cNvPr>
          <p:cNvSpPr/>
          <p:nvPr/>
        </p:nvSpPr>
        <p:spPr>
          <a:xfrm>
            <a:off x="228029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Valuing holistic learning and development, with emphasis on student agency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5B253D-2C7E-8B7D-1D11-5416C9D3DE57}"/>
              </a:ext>
            </a:extLst>
          </p:cNvPr>
          <p:cNvSpPr/>
          <p:nvPr/>
        </p:nvSpPr>
        <p:spPr>
          <a:xfrm>
            <a:off x="228029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I really value the examples presented and the concept of viewing learning through a capabilities viewpoint.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8B09783-E2DA-3973-72AD-DF972EBB61EE}"/>
              </a:ext>
            </a:extLst>
          </p:cNvPr>
          <p:cNvSpPr/>
          <p:nvPr/>
        </p:nvSpPr>
        <p:spPr>
          <a:xfrm>
            <a:off x="9757689" y="5207148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>
                <a:ea typeface="+mn-lt"/>
                <a:cs typeface="+mn-lt"/>
              </a:rPr>
              <a:t>It is all subjective. Can we actually assess capabilities?</a:t>
            </a:r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4FC1B03-78B8-B00C-A2AB-677570017B1C}"/>
              </a:ext>
            </a:extLst>
          </p:cNvPr>
          <p:cNvSpPr/>
          <p:nvPr/>
        </p:nvSpPr>
        <p:spPr>
          <a:xfrm>
            <a:off x="7375277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1100" dirty="0">
                <a:ea typeface="+mn-lt"/>
                <a:cs typeface="+mn-lt"/>
              </a:rPr>
              <a:t>[School Name] integration of the language of the capabilities with the school values and subjects; currently there are so many values, dispositions, capabilities, learner profiles etc in play!</a:t>
            </a:r>
            <a:endParaRPr lang="en-US" sz="110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00A53CD-5FD3-D4CB-456B-933B2403C292}"/>
              </a:ext>
            </a:extLst>
          </p:cNvPr>
          <p:cNvSpPr/>
          <p:nvPr/>
        </p:nvSpPr>
        <p:spPr>
          <a:xfrm>
            <a:off x="2610445" y="1837796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Aligning the elements and capabilities to our school vision/SLG/SA curriculum 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09E3356-3384-B9A6-2E6F-C22FA859AFE6}"/>
              </a:ext>
            </a:extLst>
          </p:cNvPr>
          <p:cNvSpPr/>
          <p:nvPr/>
        </p:nvSpPr>
        <p:spPr>
          <a:xfrm>
            <a:off x="2610445" y="3523221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Need further details on what values it holds for students post-school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4B5453C-2271-2F7C-42B2-7C7DEE2FE646}"/>
              </a:ext>
            </a:extLst>
          </p:cNvPr>
          <p:cNvSpPr/>
          <p:nvPr/>
        </p:nvSpPr>
        <p:spPr>
          <a:xfrm>
            <a:off x="2610445" y="5208645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Linking capabilities to the schools learner and graduate profiles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283F36-079C-56AB-339A-E9BB1CC7C2E5}"/>
              </a:ext>
            </a:extLst>
          </p:cNvPr>
          <p:cNvSpPr/>
          <p:nvPr/>
        </p:nvSpPr>
        <p:spPr>
          <a:xfrm>
            <a:off x="7375278" y="3526998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Being able to capture and acknowledge student growth beyond academic achievement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4" name="Picture 13" descr="A chart with yellow rectangles&#10;&#10;AI-generated content may be incorrect.">
            <a:extLst>
              <a:ext uri="{FF2B5EF4-FFF2-40B4-BE49-F238E27FC236}">
                <a16:creationId xmlns:a16="http://schemas.microsoft.com/office/drawing/2014/main" id="{F7693B7E-78A9-367D-0755-3F1A95AA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04925"/>
            <a:ext cx="37623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Capabilities and Learner Profile</a:t>
            </a:r>
            <a:endParaRPr lang="en-AU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DC50-5583-3356-FA68-40AE894DBCA9}"/>
              </a:ext>
            </a:extLst>
          </p:cNvPr>
          <p:cNvSpPr txBox="1"/>
          <p:nvPr/>
        </p:nvSpPr>
        <p:spPr>
          <a:xfrm>
            <a:off x="228028" y="1484350"/>
            <a:ext cx="5219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latin typeface="Roboto Medium" panose="02000000000000000000" pitchFamily="2" charset="0"/>
                <a:ea typeface="Roboto Medium" panose="02000000000000000000" pitchFamily="2" charset="0"/>
              </a:rPr>
              <a:t>What would it mean for us (schools + SACE) to lead this in schools?</a:t>
            </a:r>
            <a:endParaRPr lang="en-AU" sz="1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DF876F-9E92-0A9E-392C-1228D4E1A4DA}"/>
              </a:ext>
            </a:extLst>
          </p:cNvPr>
          <p:cNvSpPr/>
          <p:nvPr/>
        </p:nvSpPr>
        <p:spPr>
          <a:xfrm>
            <a:off x="6744757" y="18362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Building capacity in students and teachers to be able </a:t>
            </a:r>
            <a:r>
              <a:rPr lang="en-US" sz="1100" err="1"/>
              <a:t>recognise</a:t>
            </a:r>
            <a:r>
              <a:rPr lang="en-US" sz="1100"/>
              <a:t> opportunities for developing the capabilities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6A0585-CEBA-B954-00B5-E30D296343CC}"/>
              </a:ext>
            </a:extLst>
          </p:cNvPr>
          <p:cNvSpPr/>
          <p:nvPr/>
        </p:nvSpPr>
        <p:spPr>
          <a:xfrm>
            <a:off x="6744755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>
                <a:ea typeface="+mn-lt"/>
                <a:cs typeface="+mn-lt"/>
              </a:rPr>
              <a:t>Need a universal language that is consistent from younger years</a:t>
            </a:r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69AEC3-6D31-F43A-4A31-2F17718677A3}"/>
              </a:ext>
            </a:extLst>
          </p:cNvPr>
          <p:cNvSpPr/>
          <p:nvPr/>
        </p:nvSpPr>
        <p:spPr>
          <a:xfrm>
            <a:off x="6744756" y="35174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Make the capabilities easier for students to deconstruct, and understand.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AEB824-E639-A9E1-8895-5951D2A7181C}"/>
              </a:ext>
            </a:extLst>
          </p:cNvPr>
          <p:cNvSpPr/>
          <p:nvPr/>
        </p:nvSpPr>
        <p:spPr>
          <a:xfrm>
            <a:off x="228029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Staffing and time allocation for conversations and assessments - foreseeing significant increase in teacher workload and pressure on staffing and timetabling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4A19CF3-2115-D7EC-A0BB-F7E5D9A75349}"/>
              </a:ext>
            </a:extLst>
          </p:cNvPr>
          <p:cNvSpPr/>
          <p:nvPr/>
        </p:nvSpPr>
        <p:spPr>
          <a:xfrm>
            <a:off x="228029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Clarity on what it is and how it works.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5B253D-2C7E-8B7D-1D11-5416C9D3DE57}"/>
              </a:ext>
            </a:extLst>
          </p:cNvPr>
          <p:cNvSpPr/>
          <p:nvPr/>
        </p:nvSpPr>
        <p:spPr>
          <a:xfrm>
            <a:off x="228029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It provides opportunities for us to give recognition of the attributes students possess who don't value or require an ATAR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8B09783-E2DA-3973-72AD-DF972EBB61EE}"/>
              </a:ext>
            </a:extLst>
          </p:cNvPr>
          <p:cNvSpPr/>
          <p:nvPr/>
        </p:nvSpPr>
        <p:spPr>
          <a:xfrm>
            <a:off x="9819704" y="18362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Concerned about equity - will the disadvantaged be more disadvantaged!</a:t>
            </a:r>
            <a:endParaRPr lang="en-AU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4FC1B03-78B8-B00C-A2AB-677570017B1C}"/>
              </a:ext>
            </a:extLst>
          </p:cNvPr>
          <p:cNvSpPr/>
          <p:nvPr/>
        </p:nvSpPr>
        <p:spPr>
          <a:xfrm>
            <a:off x="9819702" y="51986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 dirty="0"/>
              <a:t>Another mechanism to encourage, teach and develop what we value</a:t>
            </a:r>
            <a:endParaRPr lang="en-US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283F36-079C-56AB-339A-E9BB1CC7C2E5}"/>
              </a:ext>
            </a:extLst>
          </p:cNvPr>
          <p:cNvSpPr/>
          <p:nvPr/>
        </p:nvSpPr>
        <p:spPr>
          <a:xfrm>
            <a:off x="9819703" y="35174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Need for students to see the purpose and benefit of this, as well as teachers to value it and be consistent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00A53CD-5FD3-D4CB-456B-933B2403C292}"/>
              </a:ext>
            </a:extLst>
          </p:cNvPr>
          <p:cNvSpPr/>
          <p:nvPr/>
        </p:nvSpPr>
        <p:spPr>
          <a:xfrm>
            <a:off x="3384886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What would be removed to allow space for this?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09E3356-3384-B9A6-2E6F-C22FA859AFE6}"/>
              </a:ext>
            </a:extLst>
          </p:cNvPr>
          <p:cNvSpPr/>
          <p:nvPr/>
        </p:nvSpPr>
        <p:spPr>
          <a:xfrm>
            <a:off x="3384886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Buy-in from University to reduce/remove the ATAR. Otherwise it will always play second fiddle.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4B5453C-2271-2F7C-42B2-7C7DEE2FE646}"/>
              </a:ext>
            </a:extLst>
          </p:cNvPr>
          <p:cNvSpPr/>
          <p:nvPr/>
        </p:nvSpPr>
        <p:spPr>
          <a:xfrm>
            <a:off x="3384886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100"/>
              <a:t>Time to train teachers and set up internal systems to facilitate the program</a:t>
            </a:r>
            <a:endParaRPr lang="en-US" sz="110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5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45916D48BA242A5197732718E6A14" ma:contentTypeVersion="15" ma:contentTypeDescription="Create a new document." ma:contentTypeScope="" ma:versionID="883df3be9e50bae965e7176dc29d7bdf">
  <xsd:schema xmlns:xsd="http://www.w3.org/2001/XMLSchema" xmlns:xs="http://www.w3.org/2001/XMLSchema" xmlns:p="http://schemas.microsoft.com/office/2006/metadata/properties" xmlns:ns2="4fc72eee-d776-4f42-8f0d-78c0592e6aef" xmlns:ns3="30c1a202-7a9a-4b9d-a66a-35dd91fe8e6a" targetNamespace="http://schemas.microsoft.com/office/2006/metadata/properties" ma:root="true" ma:fieldsID="4232abeb857a25710e625f4e4ce26891" ns2:_="" ns3:_="">
    <xsd:import namespace="4fc72eee-d776-4f42-8f0d-78c0592e6aef"/>
    <xsd:import namespace="30c1a202-7a9a-4b9d-a66a-35dd91fe8e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72eee-d776-4f42-8f0d-78c0592e6a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70eb56-23ec-4dd7-ad3b-7e7421525dd8}" ma:internalName="TaxCatchAll" ma:showField="CatchAllData" ma:web="4fc72eee-d776-4f42-8f0d-78c0592e6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a202-7a9a-4b9d-a66a-35dd91fe8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e6689ef-ec6c-48c7-abc7-2160df37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72eee-d776-4f42-8f0d-78c0592e6aef" xsi:nil="true"/>
    <lcf76f155ced4ddcb4097134ff3c332f xmlns="30c1a202-7a9a-4b9d-a66a-35dd91fe8e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686A73-2891-4AFC-8088-29B4F4AF61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636A38-7017-44B9-B0CB-97174636141F}">
  <ds:schemaRefs>
    <ds:schemaRef ds:uri="30c1a202-7a9a-4b9d-a66a-35dd91fe8e6a"/>
    <ds:schemaRef ds:uri="4fc72eee-d776-4f42-8f0d-78c0592e6a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925885-A13C-4C3E-A1F2-6599DA2A4FD1}">
  <ds:schemaRefs>
    <ds:schemaRef ds:uri="30c1a202-7a9a-4b9d-a66a-35dd91fe8e6a"/>
    <ds:schemaRef ds:uri="4fc72eee-d776-4f42-8f0d-78c0592e6a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Dunnill, Jamie (SACE)</dc:creator>
  <cp:revision>17</cp:revision>
  <cp:lastPrinted>2025-04-28T22:54:55Z</cp:lastPrinted>
  <dcterms:created xsi:type="dcterms:W3CDTF">2025-03-27T01:31:23Z</dcterms:created>
  <dcterms:modified xsi:type="dcterms:W3CDTF">2025-10-06T23:43:14Z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ContentTypeId">
    <vt:lpwstr>0x0101005BA45916D48BA242A5197732718E6A14</vt:lpwstr>
  </property>
  <property fmtid="{D5CDD505-2E9C-101B-9397-08002B2CF9AE}" pid="5" name="MediaServiceImageTags">
    <vt:lpwstr/>
  </property>
</Properties>
</file>