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90" r:id="rId3"/>
    <p:sldId id="308" r:id="rId4"/>
    <p:sldId id="259" r:id="rId5"/>
    <p:sldId id="260" r:id="rId6"/>
    <p:sldId id="299" r:id="rId7"/>
    <p:sldId id="293" r:id="rId8"/>
    <p:sldId id="305" r:id="rId9"/>
    <p:sldId id="303" r:id="rId10"/>
    <p:sldId id="296" r:id="rId11"/>
    <p:sldId id="306" r:id="rId12"/>
    <p:sldId id="310" r:id="rId13"/>
    <p:sldId id="288" r:id="rId14"/>
    <p:sldId id="307" r:id="rId15"/>
    <p:sldId id="312" r:id="rId16"/>
    <p:sldId id="301" r:id="rId17"/>
    <p:sldId id="264" r:id="rId18"/>
    <p:sldId id="302" r:id="rId19"/>
    <p:sldId id="282" r:id="rId20"/>
    <p:sldId id="283" r:id="rId21"/>
    <p:sldId id="300" r:id="rId22"/>
    <p:sldId id="309" r:id="rId23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ridie Howley" initials="M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1551" autoAdjust="0"/>
  </p:normalViewPr>
  <p:slideViewPr>
    <p:cSldViewPr>
      <p:cViewPr varScale="1">
        <p:scale>
          <a:sx n="77" d="100"/>
          <a:sy n="77" d="100"/>
        </p:scale>
        <p:origin x="-9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99CA3-8BD6-401F-B56A-B3B4200AD9FA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DABAF-53C3-43C2-A1D8-B908E1CF68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3515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660B-4C43-4FD5-8383-70A81D0F7326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DEB93-8FF4-4A35-9BFD-686C131746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126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Welcome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Introductions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823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Previous An2 is gone.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Language choices and stylistic features- separate</a:t>
            </a:r>
            <a:r>
              <a:rPr lang="en-US" baseline="0" dirty="0" smtClean="0"/>
              <a:t> slide and page in booklet?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An2 Language Study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Breaking down into parts to understand its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roles of language? Jargon, terms of a particular industry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Language features- punctuation, sentence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Stylistic</a:t>
            </a:r>
            <a:r>
              <a:rPr lang="en-AU" baseline="0" dirty="0" smtClean="0"/>
              <a:t> features- metaphor, alliteration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Teach these together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Use tasks in workshop booklet to illustrate possibilities.</a:t>
            </a:r>
            <a:r>
              <a:rPr lang="en-US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Give teachers time to discuss possibilities and share ideas – 10-15 minutes.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Many of these could also become creating texts tasks too.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Share McCall twitter 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Carpool genre- Carlton FC too.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Robert Llewellyn- Tim Minchin episode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Advocacy texts- YouTube a great source;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Use tasks in workshop booklet to illustrate possibilities.</a:t>
            </a:r>
            <a:r>
              <a:rPr lang="en-US" baseline="0" dirty="0" smtClean="0"/>
              <a:t> Give teachers time to discuss possibilities and share ideas – 10-15 minutes.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Must be different to each other.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Engagement is key, so differentiating for individuals vital- no need for a common theme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Read half of Munich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Workplace most meaningful and </a:t>
            </a:r>
            <a:r>
              <a:rPr lang="en-US" baseline="0" smtClean="0"/>
              <a:t>engaging context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30 minutes?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Use tasks in workshop booklet to illustrate possibilities.</a:t>
            </a:r>
            <a:r>
              <a:rPr lang="en-US" baseline="0" dirty="0" smtClean="0"/>
              <a:t> Give teachers time to discuss possibilities and share ideas – 10-15 minutes.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Encourage citizenship, participation, empowerment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/>
              <a:t>It is appropriate for teachers to advise and support students. Students must not complete this as a wholly shared exercise. The individual student’s work must be evident. Scaffolding appropriate though- Language in the City example.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/>
              <a:t>Discuss interpretation of “independent” study – should come up through looking at examples.</a:t>
            </a:r>
            <a:endParaRPr lang="en-AU" sz="120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en-US" baseline="0" dirty="0" smtClean="0"/>
              <a:t>Sharing of personal approach by subject expert </a:t>
            </a:r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en-US" dirty="0" smtClean="0"/>
              <a:t>Look at 4 examples from</a:t>
            </a:r>
            <a:r>
              <a:rPr lang="en-US" baseline="0" dirty="0" smtClean="0"/>
              <a:t> the implementation booklet </a:t>
            </a:r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en-US" baseline="0" dirty="0" smtClean="0"/>
              <a:t>Table discussion – how will you approach this?</a:t>
            </a:r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en-US" baseline="0" dirty="0" smtClean="0"/>
              <a:t>Sharing of ideas and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err="1" smtClean="0"/>
              <a:t>Approx</a:t>
            </a:r>
            <a:r>
              <a:rPr lang="en-US" baseline="0" dirty="0" smtClean="0"/>
              <a:t> 45 minutes</a:t>
            </a: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39419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smtClean="0"/>
              <a:t>The lists are only suggestions</a:t>
            </a:r>
          </a:p>
          <a:p>
            <a:r>
              <a:rPr lang="en-US" baseline="0" dirty="0" smtClean="0"/>
              <a:t>Illustrative purposes, but we also hope students and teachers may find useful ideas in these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39419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Schools</a:t>
            </a:r>
            <a:r>
              <a:rPr lang="en-AU" sz="1200" kern="1200" baseline="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 and the SACE Board use a range of quality assurance processes to assure the community that students’ results are fair, valid, and reliable. The SACE Board’s four-phase quality assurance cycle of planning, clarifying, confirming and improving, will continue to support schools and teachers to transition to the redeveloped English subjects.</a:t>
            </a:r>
          </a:p>
          <a:p>
            <a:pPr eaLnBrk="1" hangingPunct="1">
              <a:buFontTx/>
              <a:buNone/>
            </a:pPr>
            <a:endParaRPr lang="en-US" altLang="en-US" sz="1200" b="0" dirty="0" smtClean="0">
              <a:cs typeface="Arial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Planning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Your school will continue to use a range of processes to support teachers to plan quality teaching and learning programs.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altLang="en-US" sz="1200" dirty="0" smtClean="0">
                <a:cs typeface="Arial" pitchFamily="34" charset="0"/>
              </a:rPr>
              <a:t>The purpose of this phase is to </a:t>
            </a:r>
            <a:r>
              <a:rPr lang="en-AU" altLang="en-US" sz="1200" b="0" dirty="0" smtClean="0">
                <a:cs typeface="Arial" pitchFamily="34" charset="0"/>
              </a:rPr>
              <a:t>understand</a:t>
            </a:r>
            <a:r>
              <a:rPr lang="en-AU" altLang="en-US" sz="1200" b="0" baseline="0" dirty="0" smtClean="0">
                <a:cs typeface="Arial" pitchFamily="34" charset="0"/>
              </a:rPr>
              <a:t> the</a:t>
            </a:r>
            <a:r>
              <a:rPr lang="en-AU" altLang="en-US" sz="1200" b="0" dirty="0" smtClean="0">
                <a:cs typeface="Arial" pitchFamily="34" charset="0"/>
              </a:rPr>
              <a:t> learning intentions of the subject </a:t>
            </a:r>
            <a:r>
              <a:rPr lang="en-AU" altLang="en-US" sz="1200" dirty="0" smtClean="0">
                <a:cs typeface="Arial" pitchFamily="34" charset="0"/>
              </a:rPr>
              <a:t>and to develop a learning and assessment plan for approval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b="0" dirty="0" smtClean="0">
              <a:cs typeface="Arial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kern="120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Clarifying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? What are we saying here for next year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kern="120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eaLnBrk="1" hangingPunct="1"/>
            <a:r>
              <a:rPr lang="en-AU" altLang="en-US" sz="1200" b="1" dirty="0" smtClean="0">
                <a:cs typeface="Arial" pitchFamily="34" charset="0"/>
              </a:rPr>
              <a:t>Confirming</a:t>
            </a:r>
            <a:r>
              <a:rPr lang="en-AU" altLang="en-US" sz="1200" baseline="0" dirty="0" smtClean="0">
                <a:cs typeface="Arial" pitchFamily="34" charset="0"/>
              </a:rPr>
              <a:t> </a:t>
            </a:r>
          </a:p>
          <a:p>
            <a:pPr eaLnBrk="1" hangingPunct="1"/>
            <a:r>
              <a:rPr lang="en-AU" altLang="en-US" sz="1200" baseline="0" dirty="0" smtClean="0">
                <a:cs typeface="Arial" pitchFamily="34" charset="0"/>
              </a:rPr>
              <a:t>Marking and moderation </a:t>
            </a:r>
          </a:p>
          <a:p>
            <a:pPr eaLnBrk="1" hangingPunct="1"/>
            <a:endParaRPr lang="en-AU" altLang="en-US" sz="1200" dirty="0" smtClean="0">
              <a:cs typeface="Arial" pitchFamily="34" charset="0"/>
            </a:endParaRPr>
          </a:p>
          <a:p>
            <a:pPr eaLnBrk="1" hangingPunct="1"/>
            <a:endParaRPr lang="en-AU" altLang="en-US" sz="1200" dirty="0" smtClean="0">
              <a:cs typeface="Arial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Improving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altLang="en-US" sz="1200" dirty="0" smtClean="0">
                <a:cs typeface="Arial" pitchFamily="34" charset="0"/>
              </a:rPr>
              <a:t>SACE Board provides schools with </a:t>
            </a:r>
            <a:r>
              <a:rPr lang="en-AU" altLang="en-US" sz="1200" b="0" dirty="0" smtClean="0">
                <a:cs typeface="Arial" pitchFamily="34" charset="0"/>
              </a:rPr>
              <a:t>data </a:t>
            </a:r>
            <a:r>
              <a:rPr lang="en-AU" altLang="en-US" sz="1200" dirty="0" smtClean="0">
                <a:cs typeface="Arial" pitchFamily="34" charset="0"/>
              </a:rPr>
              <a:t>and advice that allows schools and teachers, as well as the Board itself, to </a:t>
            </a:r>
            <a:r>
              <a:rPr lang="en-AU" altLang="en-US" sz="1200" b="0" dirty="0" smtClean="0">
                <a:cs typeface="Arial" pitchFamily="34" charset="0"/>
              </a:rPr>
              <a:t>monitor and improve </a:t>
            </a:r>
            <a:r>
              <a:rPr lang="en-AU" altLang="en-US" sz="1200" dirty="0" smtClean="0">
                <a:cs typeface="Arial" pitchFamily="34" charset="0"/>
              </a:rPr>
              <a:t>their quality assurance processes.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altLang="en-US" sz="1200" dirty="0" smtClean="0">
              <a:cs typeface="Arial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b="0" dirty="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endParaRPr lang="en-AU" altLang="en-US" sz="1200" b="0" dirty="0" smtClean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6062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we got here!! Very brief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sample blank form in back of implementation booklet.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>
                <a:cs typeface="Arial" panose="020B0604020202020204" pitchFamily="34" charset="0"/>
              </a:rPr>
              <a:t>Back pages in booklet are an example of newly simplified form: concise cover sheet and the assessment overview page.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 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In 2017, schools will have the option of using pre-approved or school-developed learning and assessment plans (LAPs), or a combination of these two options.  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 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ea typeface="+mn-ea"/>
                <a:cs typeface="+mn-cs"/>
              </a:rPr>
              <a:t>Your school can adapt pre-approved learning and assessment plans by using the addendum to record and approve any changes made to the plan without submission to the SACE Board.</a:t>
            </a:r>
          </a:p>
          <a:p>
            <a:endParaRPr lang="en-AU" sz="1200" kern="1200" baseline="0" dirty="0" smtClean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r>
              <a:rPr lang="en-US" sz="1200" baseline="0" dirty="0" smtClean="0">
                <a:cs typeface="Arial" panose="020B0604020202020204" pitchFamily="34" charset="0"/>
              </a:rPr>
              <a:t>Pre-approved assessment plans for the subjects will be available online.</a:t>
            </a:r>
          </a:p>
          <a:p>
            <a:endParaRPr lang="en-US" sz="1200" baseline="0" dirty="0" smtClean="0">
              <a:cs typeface="Arial" panose="020B0604020202020204" pitchFamily="34" charset="0"/>
            </a:endParaRPr>
          </a:p>
          <a:p>
            <a:r>
              <a:rPr lang="en-US" sz="1200" baseline="0" dirty="0" smtClean="0">
                <a:cs typeface="Arial" panose="020B0604020202020204" pitchFamily="34" charset="0"/>
              </a:rPr>
              <a:t>Allow ½ </a:t>
            </a:r>
            <a:r>
              <a:rPr lang="en-US" sz="1200" baseline="0" dirty="0" err="1" smtClean="0">
                <a:cs typeface="Arial" panose="020B0604020202020204" pitchFamily="34" charset="0"/>
              </a:rPr>
              <a:t>hr</a:t>
            </a:r>
            <a:r>
              <a:rPr lang="en-US" sz="1200" baseline="0" dirty="0" smtClean="0">
                <a:cs typeface="Arial" panose="020B0604020202020204" pitchFamily="34" charset="0"/>
              </a:rPr>
              <a:t> for planning and discussion purposes – how can be </a:t>
            </a:r>
            <a:r>
              <a:rPr lang="en-US" sz="1200" baseline="0" dirty="0" err="1" smtClean="0">
                <a:cs typeface="Arial" panose="020B0604020202020204" pitchFamily="34" charset="0"/>
              </a:rPr>
              <a:t>be</a:t>
            </a:r>
            <a:r>
              <a:rPr lang="en-US" sz="1200" baseline="0" dirty="0" smtClean="0">
                <a:cs typeface="Arial" panose="020B0604020202020204" pitchFamily="34" charset="0"/>
              </a:rPr>
              <a:t> innovative? </a:t>
            </a:r>
            <a:endParaRPr lang="en-AU" sz="1200" baseline="0" dirty="0" smtClean="0">
              <a:cs typeface="Arial" panose="020B060402020202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3803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3803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8380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How we got here!! Very brief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stage 2 subjects are eligible to contribute to ATAR.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411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2900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Do not skip this section of the subject – read in conjunction with the assessment</a:t>
            </a:r>
            <a:r>
              <a:rPr lang="en-US" baseline="0" dirty="0" smtClean="0"/>
              <a:t> section but do not just go to assessment.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VET, EAL, significant diversity with students having varying levels of previous success in an English subject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Ultimately moderation and external marking decisions are made against the performance standards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student’s personal circumstances and journey are not considerations 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Unpack some of the specific features that are new –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Register connects to context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BECA8-7B37-4E9D-9FB5-11127C7CBF61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5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419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47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186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38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61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6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86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6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28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884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522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8CC6D-5D0C-4FE8-A305-993E337F23D5}" type="datetimeFigureOut">
              <a:rPr lang="en-AU" smtClean="0"/>
              <a:t>24/05/2016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EF8AB-6584-4DD7-8972-7C9C87EDA2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967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eride.Howley@sa.gov.au" TargetMode="External"/><Relationship Id="rId4" Type="http://schemas.openxmlformats.org/officeDocument/2006/relationships/hyperlink" Target="mailto:Michael.Randall@sa.gov.au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496944" cy="3960440"/>
          </a:xfrm>
        </p:spPr>
        <p:txBody>
          <a:bodyPr anchor="t" anchorCtr="0">
            <a:noAutofit/>
          </a:bodyPr>
          <a:lstStyle/>
          <a:p>
            <a:pPr algn="l">
              <a:spcBef>
                <a:spcPts val="2400"/>
              </a:spcBef>
              <a:spcAft>
                <a:spcPts val="2400"/>
              </a:spcAft>
            </a:pPr>
            <a:r>
              <a:rPr lang="en-AU" sz="32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of Australian Curriculum</a:t>
            </a:r>
            <a:r>
              <a:rPr lang="en-A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 2 Essential English</a:t>
            </a:r>
            <a:br>
              <a:rPr lang="en-A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br>
              <a:rPr lang="en-A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  <a:endParaRPr lang="en-A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4"/>
          <p:cNvSpPr>
            <a:spLocks noGrp="1"/>
          </p:cNvSpPr>
          <p:nvPr>
            <p:ph type="subTitle" idx="1"/>
          </p:nvPr>
        </p:nvSpPr>
        <p:spPr>
          <a:xfrm>
            <a:off x="0" y="4653136"/>
            <a:ext cx="2555776" cy="648072"/>
          </a:xfrm>
          <a:solidFill>
            <a:srgbClr val="00B0F0"/>
          </a:solidFill>
        </p:spPr>
        <p:txBody>
          <a:bodyPr anchor="ctr" anchorCtr="0">
            <a:normAutofit/>
          </a:bodyPr>
          <a:lstStyle/>
          <a:p>
            <a:pPr marL="432000" algn="l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2, 2016</a:t>
            </a:r>
            <a:endParaRPr lang="en-A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1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Specific features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Comprehension</a:t>
            </a:r>
            <a:endParaRPr lang="en-A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specific features are as follows: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Cp1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Comprehension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information, ideas, and perspectives in texts.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Cp2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Comprehension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ways in which the creators and readers of texts use language choices and stylistic features to make meaning.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sz="2400" dirty="0"/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78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Specific features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endParaRPr lang="en-A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specific features are as follows: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An1	Analysis of ways in which creators of texts convey information, ideas, and perspectives.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An2	Analysis of the social, cultural, or technical roles of language that support effective interactions in different contexts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2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Specific features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endParaRPr lang="en-A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specific features are as follows: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Ap1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Selection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use of a range of stylistic features and language choices to convey information, ideas, and perspectives in a context.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Ap2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Creation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texts for different purposes using appropriate textual conventions, in real or imagined contexts.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64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" y="-243408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Autofit/>
          </a:bodyPr>
          <a:lstStyle/>
          <a:p>
            <a: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School Assessment </a:t>
            </a:r>
            <a:b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32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Assessment Type 1: Responding to texts </a:t>
            </a:r>
            <a:endParaRPr lang="en-AU" sz="32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0445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produce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responses to texts. At least one of the responses must be produced in written form, and at least one response in oral or multimodal form.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written response should be a maximum of 800 words; an oral response should be a maximum of 6 minutes; a response in multimodal form should be of equivalent length.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" y="-243408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Autofit/>
          </a:bodyPr>
          <a:lstStyle/>
          <a:p>
            <a: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School Assessment </a:t>
            </a:r>
            <a:b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32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Assessment Type 2 : Creating texts</a:t>
            </a:r>
            <a:endParaRPr lang="en-AU" sz="32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Students create written, oral, and multimodal texts for procedural, imaginative, analytical, persuasive, and/or interpretive purposes. 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Students create: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one advocacy text 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two additional texts. 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At least one of the responses must be in written form, and at least one in oral or multimodal form. 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written text should be a maximum of 800 words; an oral response should be a maximum of 6 minutes; a text in multimodal form should be of equivalent length.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3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" y="-243408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Autofit/>
          </a:bodyPr>
          <a:lstStyle/>
          <a:p>
            <a:r>
              <a:rPr lang="en-AU" sz="4000" b="1" spc="-150" dirty="0">
                <a:solidFill>
                  <a:schemeClr val="bg1"/>
                </a:solidFill>
                <a:latin typeface="Arial" panose="020B0604020202020204" pitchFamily="34" charset="0"/>
              </a:rPr>
              <a:t>Advocacy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Students produce at least one text that advocates for an issue, cause, or process relevant to a context. Students could, for example, create a text advocating for: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 improved process or procedure in a workplace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change to a rule or process in a sporting context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ethical treatment of an individual or group of individuals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provision of a service or infrastructure in a local community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action to encourage or prevent change within a community. 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89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89" y="-243408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Autofit/>
          </a:bodyPr>
          <a:lstStyle/>
          <a:p>
            <a: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External Assessment </a:t>
            </a:r>
            <a:br>
              <a:rPr lang="en-US" sz="36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32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Assessment Type 3: Language Study</a:t>
            </a:r>
            <a:endParaRPr lang="en-AU" sz="32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03244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focus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understanding of the use of spoken, non-verbal, visual, and/or written language by people in a chosen local, national, or international context.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Although the language report is an independent study, it is appropriate for teachers to advise and support students in choosing a focus for study as well as to provide a structure for the completion of the report. It is not appropriate for students to undertake this study as a shared exercise.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17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en-US" sz="54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Performance Standards</a:t>
            </a:r>
            <a:endParaRPr lang="en-AU" sz="54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96044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link to assessment design criteria and specific features</a:t>
            </a:r>
            <a:endParaRPr lang="en-AU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80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en-US" sz="54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Text Lists</a:t>
            </a:r>
            <a:endParaRPr lang="en-AU" sz="54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96044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 of text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lists</a:t>
            </a:r>
          </a:p>
          <a:p>
            <a:pPr lvl="1">
              <a:spcBef>
                <a:spcPts val="3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combined list for Stage 1 and Stage 2</a:t>
            </a:r>
          </a:p>
          <a:p>
            <a:pPr lvl="1">
              <a:spcBef>
                <a:spcPts val="300"/>
              </a:spcBef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welcome further suggestions for text lists. 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4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0" y="332656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300"/>
              </a:lnSpc>
            </a:pPr>
            <a:r>
              <a:rPr lang="en-AU" b="1" spc="-150" dirty="0">
                <a:solidFill>
                  <a:schemeClr val="bg1"/>
                </a:solidFill>
                <a:latin typeface="Arial" panose="020B0604020202020204" pitchFamily="34" charset="0"/>
              </a:rPr>
              <a:t>4 Phases of Quality Assurance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646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51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Program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38437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AU" dirty="0" smtClean="0"/>
              <a:t>	Program </a:t>
            </a:r>
            <a:r>
              <a:rPr lang="en-AU" dirty="0"/>
              <a:t>for the workshop </a:t>
            </a:r>
            <a:endParaRPr lang="en-AU" sz="2800" dirty="0"/>
          </a:p>
          <a:p>
            <a:pPr marL="971550" lvl="1" indent="-514350">
              <a:buFont typeface="+mj-lt"/>
              <a:buAutoNum type="arabicPeriod"/>
            </a:pPr>
            <a:r>
              <a:rPr lang="en-AU" dirty="0"/>
              <a:t>Overview of subject changes (approx. 30 mins)</a:t>
            </a:r>
            <a:endParaRPr lang="en-AU" sz="2400" dirty="0"/>
          </a:p>
          <a:p>
            <a:pPr marL="971550" lvl="1" indent="-514350">
              <a:buFont typeface="+mj-lt"/>
              <a:buAutoNum type="arabicPeriod"/>
            </a:pPr>
            <a:r>
              <a:rPr lang="en-AU" dirty="0"/>
              <a:t>Assessment type 1 – </a:t>
            </a:r>
            <a:r>
              <a:rPr lang="en-AU" dirty="0" smtClean="0"/>
              <a:t>Responding </a:t>
            </a:r>
            <a:r>
              <a:rPr lang="en-AU" dirty="0"/>
              <a:t>to </a:t>
            </a:r>
            <a:r>
              <a:rPr lang="en-AU" dirty="0" smtClean="0"/>
              <a:t>Texts </a:t>
            </a:r>
            <a:r>
              <a:rPr lang="en-AU" dirty="0"/>
              <a:t>(approx. </a:t>
            </a:r>
            <a:r>
              <a:rPr lang="en-AU" dirty="0" smtClean="0"/>
              <a:t>30 </a:t>
            </a:r>
            <a:r>
              <a:rPr lang="en-AU" dirty="0"/>
              <a:t>mins)</a:t>
            </a:r>
            <a:endParaRPr lang="en-AU" sz="2400" dirty="0"/>
          </a:p>
          <a:p>
            <a:pPr marL="971550" lvl="1" indent="-514350">
              <a:buFont typeface="+mj-lt"/>
              <a:buAutoNum type="arabicPeriod"/>
            </a:pPr>
            <a:r>
              <a:rPr lang="en-AU" dirty="0"/>
              <a:t>Assessment type 2 – Creating texts (approx. </a:t>
            </a:r>
            <a:r>
              <a:rPr lang="en-AU" dirty="0" smtClean="0"/>
              <a:t>30 </a:t>
            </a:r>
            <a:r>
              <a:rPr lang="en-AU" dirty="0"/>
              <a:t>mins)</a:t>
            </a:r>
            <a:endParaRPr lang="en-AU" sz="2400" dirty="0"/>
          </a:p>
          <a:p>
            <a:pPr marL="971550" lvl="1" indent="-514350">
              <a:buFont typeface="+mj-lt"/>
              <a:buAutoNum type="arabicPeriod"/>
            </a:pPr>
            <a:r>
              <a:rPr lang="en-AU" dirty="0"/>
              <a:t>Assessment type 3 - L</a:t>
            </a:r>
            <a:r>
              <a:rPr lang="en-AU" dirty="0" smtClean="0"/>
              <a:t>anguage Study (approx</a:t>
            </a:r>
            <a:r>
              <a:rPr lang="en-AU" dirty="0"/>
              <a:t>. 45 </a:t>
            </a:r>
            <a:r>
              <a:rPr lang="en-AU" dirty="0" smtClean="0"/>
              <a:t>mins)</a:t>
            </a:r>
            <a:endParaRPr lang="en-AU" sz="2400" dirty="0"/>
          </a:p>
          <a:p>
            <a:pPr marL="971550" lvl="1" indent="-514350">
              <a:buFont typeface="+mj-lt"/>
              <a:buAutoNum type="arabicPeriod"/>
            </a:pPr>
            <a:r>
              <a:rPr lang="en-AU" dirty="0"/>
              <a:t>Learning and Assessment </a:t>
            </a:r>
            <a:r>
              <a:rPr lang="en-AU" dirty="0" smtClean="0"/>
              <a:t>Plans (</a:t>
            </a:r>
            <a:r>
              <a:rPr lang="en-AU" dirty="0"/>
              <a:t>approx. </a:t>
            </a:r>
            <a:r>
              <a:rPr lang="en-AU" dirty="0" smtClean="0"/>
              <a:t>30 mins)</a:t>
            </a:r>
            <a:endParaRPr lang="en-AU" sz="2400" dirty="0"/>
          </a:p>
          <a:p>
            <a:pPr marL="457200" indent="-457200">
              <a:buClr>
                <a:srgbClr val="00B0F0"/>
              </a:buClr>
              <a:buAutoNum type="arabicPeriod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00B0F0"/>
              </a:buClr>
              <a:buAutoNum type="arabicPeriod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8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7768"/>
            <a:ext cx="9144000" cy="1143000"/>
          </a:xfrm>
        </p:spPr>
        <p:txBody>
          <a:bodyPr>
            <a:normAutofit/>
          </a:bodyPr>
          <a:lstStyle/>
          <a:p>
            <a:r>
              <a:rPr lang="en-US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Learning and Assessment Plans</a:t>
            </a:r>
            <a:endParaRPr lang="en-AU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1368152"/>
          </a:xfrm>
        </p:spPr>
        <p:txBody>
          <a:bodyPr>
            <a:normAutofit/>
          </a:bodyPr>
          <a:lstStyle/>
          <a:p>
            <a:pPr lvl="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and Assessment Plans simplified</a:t>
            </a: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cover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sheet and the 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ssessment overview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</a:t>
            </a: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preapproved options available from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20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7768"/>
            <a:ext cx="9144000" cy="1143000"/>
          </a:xfrm>
        </p:spPr>
        <p:txBody>
          <a:bodyPr>
            <a:normAutofit/>
          </a:bodyPr>
          <a:lstStyle/>
          <a:p>
            <a:r>
              <a:rPr lang="en-US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Feedback about Stage 1 changes</a:t>
            </a:r>
            <a:endParaRPr lang="en-AU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2592287"/>
          </a:xfrm>
        </p:spPr>
        <p:txBody>
          <a:bodyPr>
            <a:normAutofit/>
          </a:bodyPr>
          <a:lstStyle/>
          <a:p>
            <a:pPr marL="0" lvl="0" indent="0">
              <a:buClr>
                <a:srgbClr val="00B0F0"/>
              </a:buClr>
              <a:buNone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provide feedback on the form provided, 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8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through-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rgbClr val="00B0F0"/>
              </a:buClr>
              <a:buNone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Michael.Randall@sa.gov.au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rgbClr val="00B0F0"/>
              </a:buClr>
              <a:buNone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0" indent="0">
              <a:buClr>
                <a:srgbClr val="00B0F0"/>
              </a:buClr>
              <a:buNone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Meride.Howley@sa.gov.au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rgbClr val="00B0F0"/>
              </a:buClr>
              <a:buNone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32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7768"/>
            <a:ext cx="9144000" cy="1143000"/>
          </a:xfrm>
        </p:spPr>
        <p:txBody>
          <a:bodyPr>
            <a:normAutofit/>
          </a:bodyPr>
          <a:lstStyle/>
          <a:p>
            <a:r>
              <a:rPr lang="en-US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SACE E- Assessment</a:t>
            </a:r>
            <a:endParaRPr lang="en-AU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312367"/>
          </a:xfrm>
        </p:spPr>
        <p:txBody>
          <a:bodyPr>
            <a:normAutofit/>
          </a:bodyPr>
          <a:lstStyle/>
          <a:p>
            <a:pPr lvl="0"/>
            <a:r>
              <a:rPr lang="en-AU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E-Clarifying/Learning</a:t>
            </a:r>
            <a:endParaRPr lang="en-A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AU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E-Moderation </a:t>
            </a:r>
          </a:p>
          <a:p>
            <a:pPr lvl="0"/>
            <a:r>
              <a:rPr lang="en-AU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E-Submission of student work </a:t>
            </a:r>
            <a:endParaRPr lang="en-AU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AU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E-Marking </a:t>
            </a:r>
          </a:p>
          <a:p>
            <a:pPr lvl="0"/>
            <a:r>
              <a:rPr lang="en-AU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E-Examinations </a:t>
            </a:r>
            <a:r>
              <a:rPr lang="en-AU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432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Background to integration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 fontScale="25000" lnSpcReduction="20000"/>
          </a:bodyPr>
          <a:lstStyle/>
          <a:p>
            <a:pPr marL="1085850" lvl="2" indent="-171450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Reference group - English teachers from across sectors and members of the standards leadership team</a:t>
            </a:r>
          </a:p>
          <a:p>
            <a:pPr marL="1085850" lvl="2" indent="-171450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Writing teams established from reference groups </a:t>
            </a:r>
          </a:p>
          <a:p>
            <a:pPr marL="1085850" lvl="2" indent="-171450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Focus group </a:t>
            </a:r>
          </a:p>
          <a:p>
            <a:pPr marL="1085850" lvl="2" indent="-171450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Online consultation </a:t>
            </a:r>
          </a:p>
          <a:p>
            <a:pPr marL="1085850" lvl="2" indent="-171450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Revision based on online consultation</a:t>
            </a:r>
          </a:p>
          <a:p>
            <a:pPr lvl="2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Accreditation, Recognition and Certification Committee </a:t>
            </a:r>
          </a:p>
          <a:p>
            <a:pPr lvl="2"/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SACE Board approved</a:t>
            </a:r>
            <a:endParaRPr lang="en-AU" sz="9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00B0F0"/>
              </a:buClr>
              <a:buNone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35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75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7" y="44624"/>
            <a:ext cx="9139353" cy="1426169"/>
          </a:xfrm>
        </p:spPr>
        <p:txBody>
          <a:bodyPr lIns="36000" rIns="36000">
            <a:normAutofit/>
          </a:bodyPr>
          <a:lstStyle/>
          <a:p>
            <a:r>
              <a:rPr lang="en-US" sz="5400" b="1" spc="-15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Subjects</a:t>
            </a:r>
            <a:endParaRPr lang="en-AU" sz="5400" spc="-1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1520" y="1412776"/>
            <a:ext cx="8640960" cy="1426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no prerequisites for Stage 2 English subjects however, the most common pathways are likely to be:</a:t>
            </a: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780928"/>
            <a:ext cx="8496944" cy="265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6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600400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with Australian Curriculum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capabilities 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7504" y="44624"/>
            <a:ext cx="8928992" cy="1426169"/>
          </a:xfrm>
          <a:prstGeom prst="rect">
            <a:avLst/>
          </a:prstGeom>
        </p:spPr>
        <p:txBody>
          <a:bodyPr vert="horz" lIns="36000" tIns="45720" rIns="3600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spc="-150" dirty="0">
                <a:solidFill>
                  <a:schemeClr val="bg1"/>
                </a:solidFill>
                <a:latin typeface="Arial" panose="020B0604020202020204" pitchFamily="34" charset="0"/>
              </a:rPr>
              <a:t>Capabilities</a:t>
            </a:r>
            <a:endParaRPr lang="en-AU" sz="5400" spc="-1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7584" y="2564904"/>
            <a:ext cx="676875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The SACE identifies seven capabilities. They are: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numeracy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information and communication technology (ICT) capability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critical and creative thinking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personal and social capability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ethical understanding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intercultural understanding.</a:t>
            </a:r>
            <a:endParaRPr lang="en-A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4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Learning requirements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5283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this subject, students are expected to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extend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skills through reading, viewing, writing, listening, and speaking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consider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respond to information, ideas, and perspectives in texts selected from social, cultural, community, workplace, and/or imaginative contexts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3. examine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effect of language choices, conventions, and stylistic features in a range of texts for different audiences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4. analyse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role of language in supporting effective interaction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5. create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oral, written, and multimodal texts that communicate information, ideas, and perspectives for a range of purposes.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37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13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Content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38437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onsider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students know and understand about the use of spoken and written language in vocational, school, cultural, social, and/or personal contexts.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Decisions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about the content of the teaching and learning program should centre on ways in which students use language to establish and maintain effective connections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various local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national, or international,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contexts and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may be accessed in person or online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8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Assessment design criteria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this subject, the assessment design criteria are: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comprehension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analysis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application.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400" dirty="0" smtClean="0"/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47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spc="-150" dirty="0" smtClean="0">
                <a:solidFill>
                  <a:schemeClr val="bg1"/>
                </a:solidFill>
                <a:latin typeface="Arial" panose="020B0604020202020204" pitchFamily="34" charset="0"/>
              </a:rPr>
              <a:t>Specific features</a:t>
            </a:r>
            <a:endParaRPr lang="en-AU" sz="4800" b="1" spc="-15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endParaRPr lang="en-A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specific features are as follows: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C1	Clarity and coherence of written and spoken expression, using appropriate vocabulary.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C2	Use of accurate, clear, and fluent expression as well as appropriate textual conventions and register for audience and purpose.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AU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834</TotalTime>
  <Words>1369</Words>
  <Application>Microsoft Office PowerPoint</Application>
  <PresentationFormat>On-screen Show (4:3)</PresentationFormat>
  <Paragraphs>225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PowerPoint template</vt:lpstr>
      <vt:lpstr>Integration of Australian Curriculum Stage 2 Essential English Implementation Workshops</vt:lpstr>
      <vt:lpstr>Program</vt:lpstr>
      <vt:lpstr>Background to integration</vt:lpstr>
      <vt:lpstr>English Subjects</vt:lpstr>
      <vt:lpstr>PowerPoint Presentation</vt:lpstr>
      <vt:lpstr>Learning requirements</vt:lpstr>
      <vt:lpstr>Content</vt:lpstr>
      <vt:lpstr>Assessment design criteria</vt:lpstr>
      <vt:lpstr>Specific features</vt:lpstr>
      <vt:lpstr>Specific features</vt:lpstr>
      <vt:lpstr>Specific features</vt:lpstr>
      <vt:lpstr>Specific features</vt:lpstr>
      <vt:lpstr>School Assessment  Assessment Type 1: Responding to texts </vt:lpstr>
      <vt:lpstr>School Assessment  Assessment Type 2 : Creating texts</vt:lpstr>
      <vt:lpstr>Advocacy Text</vt:lpstr>
      <vt:lpstr>External Assessment  Assessment Type 3: Language Study</vt:lpstr>
      <vt:lpstr>Performance Standards</vt:lpstr>
      <vt:lpstr>Text Lists</vt:lpstr>
      <vt:lpstr>PowerPoint Presentation</vt:lpstr>
      <vt:lpstr>Learning and Assessment Plans</vt:lpstr>
      <vt:lpstr>Feedback about Stage 1 changes</vt:lpstr>
      <vt:lpstr>SACE E- Assessment</vt:lpstr>
    </vt:vector>
  </TitlesOfParts>
  <Company>SACE Board of South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SACE Board of South Australia</dc:title>
  <dc:creator>Nadine Bjelic</dc:creator>
  <cp:lastModifiedBy>Michael Randall</cp:lastModifiedBy>
  <cp:revision>69</cp:revision>
  <cp:lastPrinted>2016-05-03T02:37:04Z</cp:lastPrinted>
  <dcterms:created xsi:type="dcterms:W3CDTF">2014-12-09T22:39:17Z</dcterms:created>
  <dcterms:modified xsi:type="dcterms:W3CDTF">2016-05-24T02:45:27Z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A521231</vt:lpwstr>
  </property>
  <property fmtid="{D5CDD505-2E9C-101B-9397-08002B2CF9AE}" pid="4" name="Objective-Title">
    <vt:lpwstr>Stage 2 Implementation PowerPoint template - Essential English</vt:lpwstr>
  </property>
  <property fmtid="{D5CDD505-2E9C-101B-9397-08002B2CF9AE}" pid="5" name="Objective-Comment">
    <vt:lpwstr/>
  </property>
  <property fmtid="{D5CDD505-2E9C-101B-9397-08002B2CF9AE}" pid="6" name="Objective-CreationStamp">
    <vt:filetime>2016-04-05T02:51:18Z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2016-05-24T02:44:48Z</vt:filetime>
  </property>
  <property fmtid="{D5CDD505-2E9C-101B-9397-08002B2CF9AE}" pid="11" name="Objective-Owner">
    <vt:lpwstr>Michael Randall</vt:lpwstr>
  </property>
  <property fmtid="{D5CDD505-2E9C-101B-9397-08002B2CF9AE}" pid="12" name="Objective-Path">
    <vt:lpwstr>Objective Global Folder:Curriculum:Curriculum renewal:Australian Curriculum:IMPLEMENTATION WORKSHOP PLANNING:English:Workshops 2016:Stage 2 ETE:</vt:lpwstr>
  </property>
  <property fmtid="{D5CDD505-2E9C-101B-9397-08002B2CF9AE}" pid="13" name="Objective-Parent">
    <vt:lpwstr>Stage 2 ETE</vt:lpwstr>
  </property>
  <property fmtid="{D5CDD505-2E9C-101B-9397-08002B2CF9AE}" pid="14" name="Objective-State">
    <vt:lpwstr>Being Edited</vt:lpwstr>
  </property>
  <property fmtid="{D5CDD505-2E9C-101B-9397-08002B2CF9AE}" pid="15" name="Objective-Version">
    <vt:lpwstr>4.1</vt:lpwstr>
  </property>
  <property fmtid="{D5CDD505-2E9C-101B-9397-08002B2CF9AE}" pid="16" name="Objective-VersionNumber">
    <vt:r8>11</vt:r8>
  </property>
  <property fmtid="{D5CDD505-2E9C-101B-9397-08002B2CF9AE}" pid="17" name="Objective-VersionComment">
    <vt:lpwstr/>
  </property>
  <property fmtid="{D5CDD505-2E9C-101B-9397-08002B2CF9AE}" pid="18" name="Objective-FileNumber">
    <vt:lpwstr>qA13706</vt:lpwstr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</Properties>
</file>