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 id="2147483672" r:id="rId3"/>
  </p:sldMasterIdLst>
  <p:notesMasterIdLst>
    <p:notesMasterId r:id="rId18"/>
  </p:notesMasterIdLst>
  <p:sldIdLst>
    <p:sldId id="256" r:id="rId4"/>
    <p:sldId id="301" r:id="rId5"/>
    <p:sldId id="304" r:id="rId6"/>
    <p:sldId id="302" r:id="rId7"/>
    <p:sldId id="266" r:id="rId8"/>
    <p:sldId id="294" r:id="rId9"/>
    <p:sldId id="281" r:id="rId10"/>
    <p:sldId id="299" r:id="rId11"/>
    <p:sldId id="305" r:id="rId12"/>
    <p:sldId id="303" r:id="rId13"/>
    <p:sldId id="279" r:id="rId14"/>
    <p:sldId id="278" r:id="rId15"/>
    <p:sldId id="286" r:id="rId16"/>
    <p:sldId id="306" r:id="rId17"/>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766DE3-4E6B-47FA-81A0-34D4E70A9828}" v="36" dt="2021-02-23T03:30:17.6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0" d="100"/>
          <a:sy n="80" d="100"/>
        </p:scale>
        <p:origin x="6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ustomXml" Target="../customXml/item1.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AE867E3F-06D8-44F4-AEDF-65305047EA0E}" type="datetimeFigureOut">
              <a:rPr lang="en-AU" smtClean="0"/>
              <a:t>23/02/2021</a:t>
            </a:fld>
            <a:endParaRPr lang="en-AU"/>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EA57EE0F-BC16-4A24-8D3C-7C27AC051F0C}" type="slidenum">
              <a:rPr lang="en-AU" smtClean="0"/>
              <a:t>‹#›</a:t>
            </a:fld>
            <a:endParaRPr lang="en-AU"/>
          </a:p>
        </p:txBody>
      </p:sp>
    </p:spTree>
    <p:extLst>
      <p:ext uri="{BB962C8B-B14F-4D97-AF65-F5344CB8AC3E}">
        <p14:creationId xmlns:p14="http://schemas.microsoft.com/office/powerpoint/2010/main" val="3531087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Laps are going up. </a:t>
            </a:r>
          </a:p>
          <a:p>
            <a:r>
              <a:rPr lang="en-US" dirty="0"/>
              <a:t>Preapproved and school developed template available.</a:t>
            </a:r>
            <a:r>
              <a:rPr lang="en-US" baseline="0" dirty="0"/>
              <a:t> </a:t>
            </a:r>
            <a:endParaRPr lang="en-AU" dirty="0"/>
          </a:p>
        </p:txBody>
      </p:sp>
      <p:sp>
        <p:nvSpPr>
          <p:cNvPr id="4" name="Slide Number Placeholder 3"/>
          <p:cNvSpPr>
            <a:spLocks noGrp="1"/>
          </p:cNvSpPr>
          <p:nvPr>
            <p:ph type="sldNum" sz="quarter" idx="10"/>
          </p:nvPr>
        </p:nvSpPr>
        <p:spPr/>
        <p:txBody>
          <a:bodyPr/>
          <a:lstStyle/>
          <a:p>
            <a:fld id="{577D19D3-E760-4DE9-9E97-7388D4CD712C}" type="slidenum">
              <a:rPr lang="en-AU" smtClean="0"/>
              <a:t>4</a:t>
            </a:fld>
            <a:endParaRPr lang="en-AU"/>
          </a:p>
        </p:txBody>
      </p:sp>
    </p:spTree>
    <p:extLst>
      <p:ext uri="{BB962C8B-B14F-4D97-AF65-F5344CB8AC3E}">
        <p14:creationId xmlns:p14="http://schemas.microsoft.com/office/powerpoint/2010/main" val="385557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Stage 1 has two assessment types- Specialised Skills Task</a:t>
            </a:r>
            <a:r>
              <a:rPr lang="en-US" baseline="0" dirty="0"/>
              <a:t> and Design Process and Solution. Remember each assessment type should have a weighting of at last 20 %</a:t>
            </a:r>
          </a:p>
          <a:p>
            <a:r>
              <a:rPr lang="en-US" baseline="0" dirty="0"/>
              <a:t>You can decide what proportion (%) goes to which assessment type. Please record this on your LAP. Remember 100% school assessment.</a:t>
            </a:r>
          </a:p>
          <a:p>
            <a:r>
              <a:rPr lang="en-US" baseline="0" dirty="0"/>
              <a:t>Focus on developing skills to support Stage 2 requirements.</a:t>
            </a:r>
            <a:endParaRPr lang="en-AU" dirty="0"/>
          </a:p>
        </p:txBody>
      </p:sp>
      <p:sp>
        <p:nvSpPr>
          <p:cNvPr id="4" name="Slide Number Placeholder 3"/>
          <p:cNvSpPr>
            <a:spLocks noGrp="1"/>
          </p:cNvSpPr>
          <p:nvPr>
            <p:ph type="sldNum" sz="quarter" idx="10"/>
          </p:nvPr>
        </p:nvSpPr>
        <p:spPr/>
        <p:txBody>
          <a:bodyPr/>
          <a:lstStyle/>
          <a:p>
            <a:fld id="{577D19D3-E760-4DE9-9E97-7388D4CD712C}" type="slidenum">
              <a:rPr lang="en-AU" smtClean="0"/>
              <a:t>5</a:t>
            </a:fld>
            <a:endParaRPr lang="en-AU"/>
          </a:p>
        </p:txBody>
      </p:sp>
    </p:spTree>
    <p:extLst>
      <p:ext uri="{BB962C8B-B14F-4D97-AF65-F5344CB8AC3E}">
        <p14:creationId xmlns:p14="http://schemas.microsoft.com/office/powerpoint/2010/main" val="858678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77D19D3-E760-4DE9-9E97-7388D4CD712C}" type="slidenum">
              <a:rPr lang="en-AU" smtClean="0"/>
              <a:t>6</a:t>
            </a:fld>
            <a:endParaRPr lang="en-AU"/>
          </a:p>
        </p:txBody>
      </p:sp>
    </p:spTree>
    <p:extLst>
      <p:ext uri="{BB962C8B-B14F-4D97-AF65-F5344CB8AC3E}">
        <p14:creationId xmlns:p14="http://schemas.microsoft.com/office/powerpoint/2010/main" val="2550811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Stage 2 the weightings are set for each assessment type. Use these as a guide to determine time required</a:t>
            </a:r>
            <a:r>
              <a:rPr lang="en-US" baseline="0" dirty="0"/>
              <a:t> and </a:t>
            </a:r>
            <a:r>
              <a:rPr lang="en-US" dirty="0"/>
              <a:t>when to undertake assessment types </a:t>
            </a:r>
          </a:p>
          <a:p>
            <a:r>
              <a:rPr lang="en-US" dirty="0"/>
              <a:t>As AT2; design process and solution is 50 % consider the students time (approx. 60 hours) in order to complete the product or solution and evidence required. </a:t>
            </a:r>
          </a:p>
          <a:p>
            <a:r>
              <a:rPr lang="en-US" dirty="0"/>
              <a:t>New subject outline have re-arranged components of previous tasks </a:t>
            </a:r>
            <a:r>
              <a:rPr lang="en-US" baseline="0" dirty="0"/>
              <a:t>but …….the new tasks need to align with the new performance standards.</a:t>
            </a:r>
          </a:p>
          <a:p>
            <a:endParaRPr lang="en-US" baseline="0" dirty="0"/>
          </a:p>
          <a:p>
            <a:r>
              <a:rPr lang="en-US" baseline="0" dirty="0"/>
              <a:t>Review adapted sample. Table groups. Discuss</a:t>
            </a:r>
          </a:p>
          <a:p>
            <a:r>
              <a:rPr lang="en-US" baseline="0" dirty="0"/>
              <a:t>Schedule what it might look like.</a:t>
            </a:r>
          </a:p>
        </p:txBody>
      </p:sp>
      <p:sp>
        <p:nvSpPr>
          <p:cNvPr id="4" name="Slide Number Placeholder 3"/>
          <p:cNvSpPr>
            <a:spLocks noGrp="1"/>
          </p:cNvSpPr>
          <p:nvPr>
            <p:ph type="sldNum" sz="quarter" idx="10"/>
          </p:nvPr>
        </p:nvSpPr>
        <p:spPr/>
        <p:txBody>
          <a:bodyPr/>
          <a:lstStyle/>
          <a:p>
            <a:fld id="{577D19D3-E760-4DE9-9E97-7388D4CD712C}" type="slidenum">
              <a:rPr lang="en-AU" smtClean="0"/>
              <a:t>7</a:t>
            </a:fld>
            <a:endParaRPr lang="en-AU"/>
          </a:p>
        </p:txBody>
      </p:sp>
    </p:spTree>
    <p:extLst>
      <p:ext uri="{BB962C8B-B14F-4D97-AF65-F5344CB8AC3E}">
        <p14:creationId xmlns:p14="http://schemas.microsoft.com/office/powerpoint/2010/main" val="2740151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77D19D3-E760-4DE9-9E97-7388D4CD712C}" type="slidenum">
              <a:rPr lang="en-AU" smtClean="0"/>
              <a:t>8</a:t>
            </a:fld>
            <a:endParaRPr lang="en-AU"/>
          </a:p>
        </p:txBody>
      </p:sp>
    </p:spTree>
    <p:extLst>
      <p:ext uri="{BB962C8B-B14F-4D97-AF65-F5344CB8AC3E}">
        <p14:creationId xmlns:p14="http://schemas.microsoft.com/office/powerpoint/2010/main" val="2193015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Ensure file types that can be viewed when work is submitted</a:t>
            </a:r>
            <a:r>
              <a:rPr lang="en-US" baseline="0" dirty="0"/>
              <a:t> in the external uploading in schools online</a:t>
            </a:r>
            <a:endParaRPr lang="en-AU" dirty="0"/>
          </a:p>
        </p:txBody>
      </p:sp>
      <p:sp>
        <p:nvSpPr>
          <p:cNvPr id="4" name="Slide Number Placeholder 3"/>
          <p:cNvSpPr>
            <a:spLocks noGrp="1"/>
          </p:cNvSpPr>
          <p:nvPr>
            <p:ph type="sldNum" sz="quarter" idx="10"/>
          </p:nvPr>
        </p:nvSpPr>
        <p:spPr/>
        <p:txBody>
          <a:bodyPr/>
          <a:lstStyle/>
          <a:p>
            <a:fld id="{577D19D3-E760-4DE9-9E97-7388D4CD712C}" type="slidenum">
              <a:rPr lang="en-AU" smtClean="0"/>
              <a:t>11</a:t>
            </a:fld>
            <a:endParaRPr lang="en-AU"/>
          </a:p>
        </p:txBody>
      </p:sp>
    </p:spTree>
    <p:extLst>
      <p:ext uri="{BB962C8B-B14F-4D97-AF65-F5344CB8AC3E}">
        <p14:creationId xmlns:p14="http://schemas.microsoft.com/office/powerpoint/2010/main" val="577106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aseline="0" dirty="0"/>
              <a:t>In 2020 both external and school assessment for stage 2 results and student work will be submitted through schools online</a:t>
            </a:r>
            <a:endParaRPr lang="en-US" sz="1600" dirty="0"/>
          </a:p>
          <a:p>
            <a:endParaRPr lang="en-AU" dirty="0"/>
          </a:p>
        </p:txBody>
      </p:sp>
      <p:sp>
        <p:nvSpPr>
          <p:cNvPr id="4" name="Date Placeholder 3"/>
          <p:cNvSpPr>
            <a:spLocks noGrp="1"/>
          </p:cNvSpPr>
          <p:nvPr>
            <p:ph type="dt" idx="10"/>
          </p:nvPr>
        </p:nvSpPr>
        <p:spPr/>
        <p:txBody>
          <a:bodyPr/>
          <a:lstStyle/>
          <a:p>
            <a:fld id="{C14E46B2-86D9-4650-A846-F3665A6F2C3C}" type="datetime8">
              <a:rPr lang="en-AU" smtClean="0"/>
              <a:t>23/02/2021 2:09 PM</a:t>
            </a:fld>
            <a:endParaRPr lang="en-AU"/>
          </a:p>
        </p:txBody>
      </p:sp>
      <p:sp>
        <p:nvSpPr>
          <p:cNvPr id="5" name="Slide Number Placeholder 4"/>
          <p:cNvSpPr>
            <a:spLocks noGrp="1"/>
          </p:cNvSpPr>
          <p:nvPr>
            <p:ph type="sldNum" sz="quarter" idx="11"/>
          </p:nvPr>
        </p:nvSpPr>
        <p:spPr/>
        <p:txBody>
          <a:bodyPr/>
          <a:lstStyle/>
          <a:p>
            <a:fld id="{0A2D857A-01A8-4C59-A3A3-9D1C003E6D3C}" type="slidenum">
              <a:rPr lang="en-AU" smtClean="0"/>
              <a:pPr/>
              <a:t>12</a:t>
            </a:fld>
            <a:endParaRPr lang="en-AU"/>
          </a:p>
        </p:txBody>
      </p:sp>
    </p:spTree>
    <p:extLst>
      <p:ext uri="{BB962C8B-B14F-4D97-AF65-F5344CB8AC3E}">
        <p14:creationId xmlns:p14="http://schemas.microsoft.com/office/powerpoint/2010/main" val="1061370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Accessing PLATO- re special provisions, clarifying courses, ( all have PD certificate)</a:t>
            </a:r>
            <a:endParaRPr lang="en-AU" dirty="0"/>
          </a:p>
        </p:txBody>
      </p:sp>
      <p:sp>
        <p:nvSpPr>
          <p:cNvPr id="4" name="Slide Number Placeholder 3"/>
          <p:cNvSpPr>
            <a:spLocks noGrp="1"/>
          </p:cNvSpPr>
          <p:nvPr>
            <p:ph type="sldNum" sz="quarter" idx="10"/>
          </p:nvPr>
        </p:nvSpPr>
        <p:spPr/>
        <p:txBody>
          <a:bodyPr/>
          <a:lstStyle/>
          <a:p>
            <a:fld id="{577D19D3-E760-4DE9-9E97-7388D4CD712C}" type="slidenum">
              <a:rPr lang="en-AU" smtClean="0"/>
              <a:t>13</a:t>
            </a:fld>
            <a:endParaRPr lang="en-AU"/>
          </a:p>
        </p:txBody>
      </p:sp>
    </p:spTree>
    <p:extLst>
      <p:ext uri="{BB962C8B-B14F-4D97-AF65-F5344CB8AC3E}">
        <p14:creationId xmlns:p14="http://schemas.microsoft.com/office/powerpoint/2010/main" val="233124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1DB29-05A0-4B29-BC4E-91851795D7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E85966D-AC00-4DEA-BE15-DDDB784EBF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F45F031-5070-45D9-9232-311E2BC8DE35}"/>
              </a:ext>
            </a:extLst>
          </p:cNvPr>
          <p:cNvSpPr>
            <a:spLocks noGrp="1"/>
          </p:cNvSpPr>
          <p:nvPr>
            <p:ph type="dt" sz="half" idx="10"/>
          </p:nvPr>
        </p:nvSpPr>
        <p:spPr/>
        <p:txBody>
          <a:bodyPr/>
          <a:lstStyle/>
          <a:p>
            <a:fld id="{02C486D7-2DF9-4EFC-9BC8-44F9C266BCB3}" type="datetimeFigureOut">
              <a:rPr lang="en-AU" smtClean="0"/>
              <a:t>23/02/2021</a:t>
            </a:fld>
            <a:endParaRPr lang="en-AU"/>
          </a:p>
        </p:txBody>
      </p:sp>
      <p:sp>
        <p:nvSpPr>
          <p:cNvPr id="5" name="Footer Placeholder 4">
            <a:extLst>
              <a:ext uri="{FF2B5EF4-FFF2-40B4-BE49-F238E27FC236}">
                <a16:creationId xmlns:a16="http://schemas.microsoft.com/office/drawing/2014/main" id="{1FCD0B6E-3B09-4A62-B397-B1459FB2EE3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0F211CF-3621-4A02-8284-B99A1A9436F9}"/>
              </a:ext>
            </a:extLst>
          </p:cNvPr>
          <p:cNvSpPr>
            <a:spLocks noGrp="1"/>
          </p:cNvSpPr>
          <p:nvPr>
            <p:ph type="sldNum" sz="quarter" idx="12"/>
          </p:nvPr>
        </p:nvSpPr>
        <p:spPr/>
        <p:txBody>
          <a:bodyPr/>
          <a:lstStyle/>
          <a:p>
            <a:fld id="{9BAE8DA0-F597-4EFA-B9B1-F66C321CDB05}" type="slidenum">
              <a:rPr lang="en-AU" smtClean="0"/>
              <a:t>‹#›</a:t>
            </a:fld>
            <a:endParaRPr lang="en-AU"/>
          </a:p>
        </p:txBody>
      </p:sp>
    </p:spTree>
    <p:extLst>
      <p:ext uri="{BB962C8B-B14F-4D97-AF65-F5344CB8AC3E}">
        <p14:creationId xmlns:p14="http://schemas.microsoft.com/office/powerpoint/2010/main" val="1145909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7F427-A76E-4680-B5BE-0222D31D3F29}"/>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4F1D962-88FE-4F88-973C-A9289B8921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8B16016-AA7C-4F59-8C3B-689027A8D1F0}"/>
              </a:ext>
            </a:extLst>
          </p:cNvPr>
          <p:cNvSpPr>
            <a:spLocks noGrp="1"/>
          </p:cNvSpPr>
          <p:nvPr>
            <p:ph type="dt" sz="half" idx="10"/>
          </p:nvPr>
        </p:nvSpPr>
        <p:spPr/>
        <p:txBody>
          <a:bodyPr/>
          <a:lstStyle/>
          <a:p>
            <a:fld id="{02C486D7-2DF9-4EFC-9BC8-44F9C266BCB3}" type="datetimeFigureOut">
              <a:rPr lang="en-AU" smtClean="0"/>
              <a:t>23/02/2021</a:t>
            </a:fld>
            <a:endParaRPr lang="en-AU"/>
          </a:p>
        </p:txBody>
      </p:sp>
      <p:sp>
        <p:nvSpPr>
          <p:cNvPr id="5" name="Footer Placeholder 4">
            <a:extLst>
              <a:ext uri="{FF2B5EF4-FFF2-40B4-BE49-F238E27FC236}">
                <a16:creationId xmlns:a16="http://schemas.microsoft.com/office/drawing/2014/main" id="{891109D4-9AD2-47B9-B6B6-1A9A6B244A3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28F0B7F-332C-4426-9550-AF079ED0FCD6}"/>
              </a:ext>
            </a:extLst>
          </p:cNvPr>
          <p:cNvSpPr>
            <a:spLocks noGrp="1"/>
          </p:cNvSpPr>
          <p:nvPr>
            <p:ph type="sldNum" sz="quarter" idx="12"/>
          </p:nvPr>
        </p:nvSpPr>
        <p:spPr/>
        <p:txBody>
          <a:bodyPr/>
          <a:lstStyle/>
          <a:p>
            <a:fld id="{9BAE8DA0-F597-4EFA-B9B1-F66C321CDB05}" type="slidenum">
              <a:rPr lang="en-AU" smtClean="0"/>
              <a:t>‹#›</a:t>
            </a:fld>
            <a:endParaRPr lang="en-AU"/>
          </a:p>
        </p:txBody>
      </p:sp>
    </p:spTree>
    <p:extLst>
      <p:ext uri="{BB962C8B-B14F-4D97-AF65-F5344CB8AC3E}">
        <p14:creationId xmlns:p14="http://schemas.microsoft.com/office/powerpoint/2010/main" val="311436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683796-1B4C-4BB1-918D-0934C28BC0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1840817-C970-4203-BC92-92D8991388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B2D74A4-31C3-4D8F-83C4-1F2D7F55560A}"/>
              </a:ext>
            </a:extLst>
          </p:cNvPr>
          <p:cNvSpPr>
            <a:spLocks noGrp="1"/>
          </p:cNvSpPr>
          <p:nvPr>
            <p:ph type="dt" sz="half" idx="10"/>
          </p:nvPr>
        </p:nvSpPr>
        <p:spPr/>
        <p:txBody>
          <a:bodyPr/>
          <a:lstStyle/>
          <a:p>
            <a:fld id="{02C486D7-2DF9-4EFC-9BC8-44F9C266BCB3}" type="datetimeFigureOut">
              <a:rPr lang="en-AU" smtClean="0"/>
              <a:t>23/02/2021</a:t>
            </a:fld>
            <a:endParaRPr lang="en-AU"/>
          </a:p>
        </p:txBody>
      </p:sp>
      <p:sp>
        <p:nvSpPr>
          <p:cNvPr id="5" name="Footer Placeholder 4">
            <a:extLst>
              <a:ext uri="{FF2B5EF4-FFF2-40B4-BE49-F238E27FC236}">
                <a16:creationId xmlns:a16="http://schemas.microsoft.com/office/drawing/2014/main" id="{5AFDAB68-D4AD-453B-8E07-0CDE54944F1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CEFF63-D5BA-43BA-9F00-9B25085FC1E2}"/>
              </a:ext>
            </a:extLst>
          </p:cNvPr>
          <p:cNvSpPr>
            <a:spLocks noGrp="1"/>
          </p:cNvSpPr>
          <p:nvPr>
            <p:ph type="sldNum" sz="quarter" idx="12"/>
          </p:nvPr>
        </p:nvSpPr>
        <p:spPr/>
        <p:txBody>
          <a:bodyPr/>
          <a:lstStyle/>
          <a:p>
            <a:fld id="{9BAE8DA0-F597-4EFA-B9B1-F66C321CDB05}" type="slidenum">
              <a:rPr lang="en-AU" smtClean="0"/>
              <a:t>‹#›</a:t>
            </a:fld>
            <a:endParaRPr lang="en-AU"/>
          </a:p>
        </p:txBody>
      </p:sp>
    </p:spTree>
    <p:extLst>
      <p:ext uri="{BB962C8B-B14F-4D97-AF65-F5344CB8AC3E}">
        <p14:creationId xmlns:p14="http://schemas.microsoft.com/office/powerpoint/2010/main" val="2246693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5E5A5-E03D-47DD-AF39-51A78A534D1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1930438-93D3-4072-99BB-4190BE0C8C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372049F-DB6D-4127-8FEE-C161DD8626E5}"/>
              </a:ext>
            </a:extLst>
          </p:cNvPr>
          <p:cNvSpPr>
            <a:spLocks noGrp="1"/>
          </p:cNvSpPr>
          <p:nvPr>
            <p:ph type="dt" sz="half" idx="10"/>
          </p:nvPr>
        </p:nvSpPr>
        <p:spPr/>
        <p:txBody>
          <a:bodyPr/>
          <a:lstStyle/>
          <a:p>
            <a:fld id="{087FDD17-136C-46F5-92FB-978B4D0B52F4}" type="datetimeFigureOut">
              <a:rPr lang="en-AU" smtClean="0"/>
              <a:t>23/02/2021</a:t>
            </a:fld>
            <a:endParaRPr lang="en-AU"/>
          </a:p>
        </p:txBody>
      </p:sp>
      <p:sp>
        <p:nvSpPr>
          <p:cNvPr id="5" name="Footer Placeholder 4">
            <a:extLst>
              <a:ext uri="{FF2B5EF4-FFF2-40B4-BE49-F238E27FC236}">
                <a16:creationId xmlns:a16="http://schemas.microsoft.com/office/drawing/2014/main" id="{32DA5F48-C863-4A88-800F-A74DA1218A6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8692608-F7FD-47C8-9D2A-8EE4EBB10C2A}"/>
              </a:ext>
            </a:extLst>
          </p:cNvPr>
          <p:cNvSpPr>
            <a:spLocks noGrp="1"/>
          </p:cNvSpPr>
          <p:nvPr>
            <p:ph type="sldNum" sz="quarter" idx="12"/>
          </p:nvPr>
        </p:nvSpPr>
        <p:spPr/>
        <p:txBody>
          <a:bodyPr/>
          <a:lstStyle/>
          <a:p>
            <a:fld id="{969B8B78-F35A-4D87-877D-6DCE9B8E1BC1}" type="slidenum">
              <a:rPr lang="en-AU" smtClean="0"/>
              <a:t>‹#›</a:t>
            </a:fld>
            <a:endParaRPr lang="en-AU"/>
          </a:p>
        </p:txBody>
      </p:sp>
    </p:spTree>
    <p:extLst>
      <p:ext uri="{BB962C8B-B14F-4D97-AF65-F5344CB8AC3E}">
        <p14:creationId xmlns:p14="http://schemas.microsoft.com/office/powerpoint/2010/main" val="4260215015"/>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16A7-83C6-44A8-92E3-9257FBF778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B39614D-F740-4D57-BD0E-C0E59698D5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A76F0D4-9178-4417-9AEC-990CDDEBA719}"/>
              </a:ext>
            </a:extLst>
          </p:cNvPr>
          <p:cNvSpPr>
            <a:spLocks noGrp="1"/>
          </p:cNvSpPr>
          <p:nvPr>
            <p:ph type="dt" sz="half" idx="10"/>
          </p:nvPr>
        </p:nvSpPr>
        <p:spPr/>
        <p:txBody>
          <a:bodyPr/>
          <a:lstStyle/>
          <a:p>
            <a:fld id="{77072635-266F-4274-AD67-E2A13FF46E20}" type="datetimeFigureOut">
              <a:rPr lang="en-AU" smtClean="0"/>
              <a:t>23/02/2021</a:t>
            </a:fld>
            <a:endParaRPr lang="en-AU"/>
          </a:p>
        </p:txBody>
      </p:sp>
      <p:sp>
        <p:nvSpPr>
          <p:cNvPr id="5" name="Footer Placeholder 4">
            <a:extLst>
              <a:ext uri="{FF2B5EF4-FFF2-40B4-BE49-F238E27FC236}">
                <a16:creationId xmlns:a16="http://schemas.microsoft.com/office/drawing/2014/main" id="{584AE954-D900-40A1-9149-AD4D3A33CD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088EC9-536D-4D8C-8F49-472CF4B697A6}"/>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1446760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A1199-05B4-434A-A33E-83F9FCF4D12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C4B5B30-7117-4D38-B36B-ACC5F2A21D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F8AE855-425F-4FB3-AFEA-BBC63E4C1B2C}"/>
              </a:ext>
            </a:extLst>
          </p:cNvPr>
          <p:cNvSpPr>
            <a:spLocks noGrp="1"/>
          </p:cNvSpPr>
          <p:nvPr>
            <p:ph type="dt" sz="half" idx="10"/>
          </p:nvPr>
        </p:nvSpPr>
        <p:spPr/>
        <p:txBody>
          <a:bodyPr/>
          <a:lstStyle/>
          <a:p>
            <a:fld id="{02C486D7-2DF9-4EFC-9BC8-44F9C266BCB3}" type="datetimeFigureOut">
              <a:rPr lang="en-AU" smtClean="0"/>
              <a:t>23/02/2021</a:t>
            </a:fld>
            <a:endParaRPr lang="en-AU"/>
          </a:p>
        </p:txBody>
      </p:sp>
      <p:sp>
        <p:nvSpPr>
          <p:cNvPr id="5" name="Footer Placeholder 4">
            <a:extLst>
              <a:ext uri="{FF2B5EF4-FFF2-40B4-BE49-F238E27FC236}">
                <a16:creationId xmlns:a16="http://schemas.microsoft.com/office/drawing/2014/main" id="{FB487B79-946B-4457-BE89-0E04FDFCE86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88F0ED4-434E-46FB-8352-9E261B83258D}"/>
              </a:ext>
            </a:extLst>
          </p:cNvPr>
          <p:cNvSpPr>
            <a:spLocks noGrp="1"/>
          </p:cNvSpPr>
          <p:nvPr>
            <p:ph type="sldNum" sz="quarter" idx="12"/>
          </p:nvPr>
        </p:nvSpPr>
        <p:spPr/>
        <p:txBody>
          <a:bodyPr/>
          <a:lstStyle/>
          <a:p>
            <a:fld id="{9BAE8DA0-F597-4EFA-B9B1-F66C321CDB05}" type="slidenum">
              <a:rPr lang="en-AU" smtClean="0"/>
              <a:t>‹#›</a:t>
            </a:fld>
            <a:endParaRPr lang="en-AU"/>
          </a:p>
        </p:txBody>
      </p:sp>
    </p:spTree>
    <p:extLst>
      <p:ext uri="{BB962C8B-B14F-4D97-AF65-F5344CB8AC3E}">
        <p14:creationId xmlns:p14="http://schemas.microsoft.com/office/powerpoint/2010/main" val="2632368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FFAE-02AD-4CEA-92F7-3E2F08AAFE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0DA7E7A7-583B-4642-A46E-A129F8EFF2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53DDCE-E7A8-47EC-AC5F-B13D9B76F7B9}"/>
              </a:ext>
            </a:extLst>
          </p:cNvPr>
          <p:cNvSpPr>
            <a:spLocks noGrp="1"/>
          </p:cNvSpPr>
          <p:nvPr>
            <p:ph type="dt" sz="half" idx="10"/>
          </p:nvPr>
        </p:nvSpPr>
        <p:spPr/>
        <p:txBody>
          <a:bodyPr/>
          <a:lstStyle/>
          <a:p>
            <a:fld id="{02C486D7-2DF9-4EFC-9BC8-44F9C266BCB3}" type="datetimeFigureOut">
              <a:rPr lang="en-AU" smtClean="0"/>
              <a:t>23/02/2021</a:t>
            </a:fld>
            <a:endParaRPr lang="en-AU"/>
          </a:p>
        </p:txBody>
      </p:sp>
      <p:sp>
        <p:nvSpPr>
          <p:cNvPr id="5" name="Footer Placeholder 4">
            <a:extLst>
              <a:ext uri="{FF2B5EF4-FFF2-40B4-BE49-F238E27FC236}">
                <a16:creationId xmlns:a16="http://schemas.microsoft.com/office/drawing/2014/main" id="{B108CC70-23C7-4482-849A-D035ED431E2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FC2D8A4-4746-4404-A593-B2EBBAAE6AEB}"/>
              </a:ext>
            </a:extLst>
          </p:cNvPr>
          <p:cNvSpPr>
            <a:spLocks noGrp="1"/>
          </p:cNvSpPr>
          <p:nvPr>
            <p:ph type="sldNum" sz="quarter" idx="12"/>
          </p:nvPr>
        </p:nvSpPr>
        <p:spPr/>
        <p:txBody>
          <a:bodyPr/>
          <a:lstStyle/>
          <a:p>
            <a:fld id="{9BAE8DA0-F597-4EFA-B9B1-F66C321CDB05}" type="slidenum">
              <a:rPr lang="en-AU" smtClean="0"/>
              <a:t>‹#›</a:t>
            </a:fld>
            <a:endParaRPr lang="en-AU"/>
          </a:p>
        </p:txBody>
      </p:sp>
    </p:spTree>
    <p:extLst>
      <p:ext uri="{BB962C8B-B14F-4D97-AF65-F5344CB8AC3E}">
        <p14:creationId xmlns:p14="http://schemas.microsoft.com/office/powerpoint/2010/main" val="1711655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0D2A3-EA45-4803-82CD-22825CB89EB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ED459CA-77F7-493E-AF49-6AE7DE39C7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F586677F-469F-4CF2-9250-EA7A45524F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BFAF3829-F411-4B63-B171-B17B99C4E41F}"/>
              </a:ext>
            </a:extLst>
          </p:cNvPr>
          <p:cNvSpPr>
            <a:spLocks noGrp="1"/>
          </p:cNvSpPr>
          <p:nvPr>
            <p:ph type="dt" sz="half" idx="10"/>
          </p:nvPr>
        </p:nvSpPr>
        <p:spPr/>
        <p:txBody>
          <a:bodyPr/>
          <a:lstStyle/>
          <a:p>
            <a:fld id="{02C486D7-2DF9-4EFC-9BC8-44F9C266BCB3}" type="datetimeFigureOut">
              <a:rPr lang="en-AU" smtClean="0"/>
              <a:t>23/02/2021</a:t>
            </a:fld>
            <a:endParaRPr lang="en-AU"/>
          </a:p>
        </p:txBody>
      </p:sp>
      <p:sp>
        <p:nvSpPr>
          <p:cNvPr id="6" name="Footer Placeholder 5">
            <a:extLst>
              <a:ext uri="{FF2B5EF4-FFF2-40B4-BE49-F238E27FC236}">
                <a16:creationId xmlns:a16="http://schemas.microsoft.com/office/drawing/2014/main" id="{839043CC-A802-4A66-9F49-DEB31338D93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A8B1AB9-1A6B-4891-A11E-22857B2CEA04}"/>
              </a:ext>
            </a:extLst>
          </p:cNvPr>
          <p:cNvSpPr>
            <a:spLocks noGrp="1"/>
          </p:cNvSpPr>
          <p:nvPr>
            <p:ph type="sldNum" sz="quarter" idx="12"/>
          </p:nvPr>
        </p:nvSpPr>
        <p:spPr/>
        <p:txBody>
          <a:bodyPr/>
          <a:lstStyle/>
          <a:p>
            <a:fld id="{9BAE8DA0-F597-4EFA-B9B1-F66C321CDB05}" type="slidenum">
              <a:rPr lang="en-AU" smtClean="0"/>
              <a:t>‹#›</a:t>
            </a:fld>
            <a:endParaRPr lang="en-AU"/>
          </a:p>
        </p:txBody>
      </p:sp>
    </p:spTree>
    <p:extLst>
      <p:ext uri="{BB962C8B-B14F-4D97-AF65-F5344CB8AC3E}">
        <p14:creationId xmlns:p14="http://schemas.microsoft.com/office/powerpoint/2010/main" val="3387087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1E52-3722-4DEC-A4EE-026A5EE962C9}"/>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113AF6F-F5FC-4DC3-B1B6-F2ACFE5B12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728D70-6CD2-468C-8D66-7E0FB84924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C82294EF-5F18-40E6-8345-093112B2BA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E83CEB-2339-45EB-84FA-5E4BD0D631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B2AA3BA-B4FD-4E14-BC72-AEE5BB5D1C0D}"/>
              </a:ext>
            </a:extLst>
          </p:cNvPr>
          <p:cNvSpPr>
            <a:spLocks noGrp="1"/>
          </p:cNvSpPr>
          <p:nvPr>
            <p:ph type="dt" sz="half" idx="10"/>
          </p:nvPr>
        </p:nvSpPr>
        <p:spPr/>
        <p:txBody>
          <a:bodyPr/>
          <a:lstStyle/>
          <a:p>
            <a:fld id="{02C486D7-2DF9-4EFC-9BC8-44F9C266BCB3}" type="datetimeFigureOut">
              <a:rPr lang="en-AU" smtClean="0"/>
              <a:t>23/02/2021</a:t>
            </a:fld>
            <a:endParaRPr lang="en-AU"/>
          </a:p>
        </p:txBody>
      </p:sp>
      <p:sp>
        <p:nvSpPr>
          <p:cNvPr id="8" name="Footer Placeholder 7">
            <a:extLst>
              <a:ext uri="{FF2B5EF4-FFF2-40B4-BE49-F238E27FC236}">
                <a16:creationId xmlns:a16="http://schemas.microsoft.com/office/drawing/2014/main" id="{99FC6BA9-7758-4ECC-A5C3-69DEE35A8627}"/>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E3AB1CC2-09D2-4FC1-AD66-2D69172A6B4F}"/>
              </a:ext>
            </a:extLst>
          </p:cNvPr>
          <p:cNvSpPr>
            <a:spLocks noGrp="1"/>
          </p:cNvSpPr>
          <p:nvPr>
            <p:ph type="sldNum" sz="quarter" idx="12"/>
          </p:nvPr>
        </p:nvSpPr>
        <p:spPr/>
        <p:txBody>
          <a:bodyPr/>
          <a:lstStyle/>
          <a:p>
            <a:fld id="{9BAE8DA0-F597-4EFA-B9B1-F66C321CDB05}" type="slidenum">
              <a:rPr lang="en-AU" smtClean="0"/>
              <a:t>‹#›</a:t>
            </a:fld>
            <a:endParaRPr lang="en-AU"/>
          </a:p>
        </p:txBody>
      </p:sp>
    </p:spTree>
    <p:extLst>
      <p:ext uri="{BB962C8B-B14F-4D97-AF65-F5344CB8AC3E}">
        <p14:creationId xmlns:p14="http://schemas.microsoft.com/office/powerpoint/2010/main" val="3306148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112C7-AEAE-431F-9DD4-76827EEBBA9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FC5B1125-34BD-438D-95A3-C391DC2529BA}"/>
              </a:ext>
            </a:extLst>
          </p:cNvPr>
          <p:cNvSpPr>
            <a:spLocks noGrp="1"/>
          </p:cNvSpPr>
          <p:nvPr>
            <p:ph type="dt" sz="half" idx="10"/>
          </p:nvPr>
        </p:nvSpPr>
        <p:spPr/>
        <p:txBody>
          <a:bodyPr/>
          <a:lstStyle/>
          <a:p>
            <a:fld id="{02C486D7-2DF9-4EFC-9BC8-44F9C266BCB3}" type="datetimeFigureOut">
              <a:rPr lang="en-AU" smtClean="0"/>
              <a:t>23/02/2021</a:t>
            </a:fld>
            <a:endParaRPr lang="en-AU"/>
          </a:p>
        </p:txBody>
      </p:sp>
      <p:sp>
        <p:nvSpPr>
          <p:cNvPr id="4" name="Footer Placeholder 3">
            <a:extLst>
              <a:ext uri="{FF2B5EF4-FFF2-40B4-BE49-F238E27FC236}">
                <a16:creationId xmlns:a16="http://schemas.microsoft.com/office/drawing/2014/main" id="{9A5154A7-5F8A-48FA-854B-E92CD2916E3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38AAB41-FAA5-41CD-99B7-C722FEA72ECC}"/>
              </a:ext>
            </a:extLst>
          </p:cNvPr>
          <p:cNvSpPr>
            <a:spLocks noGrp="1"/>
          </p:cNvSpPr>
          <p:nvPr>
            <p:ph type="sldNum" sz="quarter" idx="12"/>
          </p:nvPr>
        </p:nvSpPr>
        <p:spPr/>
        <p:txBody>
          <a:bodyPr/>
          <a:lstStyle/>
          <a:p>
            <a:fld id="{9BAE8DA0-F597-4EFA-B9B1-F66C321CDB05}" type="slidenum">
              <a:rPr lang="en-AU" smtClean="0"/>
              <a:t>‹#›</a:t>
            </a:fld>
            <a:endParaRPr lang="en-AU"/>
          </a:p>
        </p:txBody>
      </p:sp>
    </p:spTree>
    <p:extLst>
      <p:ext uri="{BB962C8B-B14F-4D97-AF65-F5344CB8AC3E}">
        <p14:creationId xmlns:p14="http://schemas.microsoft.com/office/powerpoint/2010/main" val="293159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9078C2-DFAF-4AF7-99C9-70D791A195FA}"/>
              </a:ext>
            </a:extLst>
          </p:cNvPr>
          <p:cNvSpPr>
            <a:spLocks noGrp="1"/>
          </p:cNvSpPr>
          <p:nvPr>
            <p:ph type="dt" sz="half" idx="10"/>
          </p:nvPr>
        </p:nvSpPr>
        <p:spPr/>
        <p:txBody>
          <a:bodyPr/>
          <a:lstStyle/>
          <a:p>
            <a:fld id="{02C486D7-2DF9-4EFC-9BC8-44F9C266BCB3}" type="datetimeFigureOut">
              <a:rPr lang="en-AU" smtClean="0"/>
              <a:t>23/02/2021</a:t>
            </a:fld>
            <a:endParaRPr lang="en-AU"/>
          </a:p>
        </p:txBody>
      </p:sp>
      <p:sp>
        <p:nvSpPr>
          <p:cNvPr id="3" name="Footer Placeholder 2">
            <a:extLst>
              <a:ext uri="{FF2B5EF4-FFF2-40B4-BE49-F238E27FC236}">
                <a16:creationId xmlns:a16="http://schemas.microsoft.com/office/drawing/2014/main" id="{76638CD6-62EA-49B9-8978-F914BF0E2EF5}"/>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FA76F55C-4AFB-47BF-B64D-7F6B7A3EEFB4}"/>
              </a:ext>
            </a:extLst>
          </p:cNvPr>
          <p:cNvSpPr>
            <a:spLocks noGrp="1"/>
          </p:cNvSpPr>
          <p:nvPr>
            <p:ph type="sldNum" sz="quarter" idx="12"/>
          </p:nvPr>
        </p:nvSpPr>
        <p:spPr/>
        <p:txBody>
          <a:bodyPr/>
          <a:lstStyle/>
          <a:p>
            <a:fld id="{9BAE8DA0-F597-4EFA-B9B1-F66C321CDB05}" type="slidenum">
              <a:rPr lang="en-AU" smtClean="0"/>
              <a:t>‹#›</a:t>
            </a:fld>
            <a:endParaRPr lang="en-AU"/>
          </a:p>
        </p:txBody>
      </p:sp>
    </p:spTree>
    <p:extLst>
      <p:ext uri="{BB962C8B-B14F-4D97-AF65-F5344CB8AC3E}">
        <p14:creationId xmlns:p14="http://schemas.microsoft.com/office/powerpoint/2010/main" val="3958131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73B8A-66B0-4E16-9900-C6464E0C13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68F0CD16-1C93-4126-AD02-61CC4D26D2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C5B3A3F-5CC9-42B2-ACA9-8FAB7A979E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16D630-D4FF-469D-BFE1-A2E3F2A2750D}"/>
              </a:ext>
            </a:extLst>
          </p:cNvPr>
          <p:cNvSpPr>
            <a:spLocks noGrp="1"/>
          </p:cNvSpPr>
          <p:nvPr>
            <p:ph type="dt" sz="half" idx="10"/>
          </p:nvPr>
        </p:nvSpPr>
        <p:spPr/>
        <p:txBody>
          <a:bodyPr/>
          <a:lstStyle/>
          <a:p>
            <a:fld id="{02C486D7-2DF9-4EFC-9BC8-44F9C266BCB3}" type="datetimeFigureOut">
              <a:rPr lang="en-AU" smtClean="0"/>
              <a:t>23/02/2021</a:t>
            </a:fld>
            <a:endParaRPr lang="en-AU"/>
          </a:p>
        </p:txBody>
      </p:sp>
      <p:sp>
        <p:nvSpPr>
          <p:cNvPr id="6" name="Footer Placeholder 5">
            <a:extLst>
              <a:ext uri="{FF2B5EF4-FFF2-40B4-BE49-F238E27FC236}">
                <a16:creationId xmlns:a16="http://schemas.microsoft.com/office/drawing/2014/main" id="{697D17C7-A2B4-4A6C-90A1-BE257E7553F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4BE630B-C5CB-4D4A-93C7-E85A398C90BE}"/>
              </a:ext>
            </a:extLst>
          </p:cNvPr>
          <p:cNvSpPr>
            <a:spLocks noGrp="1"/>
          </p:cNvSpPr>
          <p:nvPr>
            <p:ph type="sldNum" sz="quarter" idx="12"/>
          </p:nvPr>
        </p:nvSpPr>
        <p:spPr/>
        <p:txBody>
          <a:bodyPr/>
          <a:lstStyle/>
          <a:p>
            <a:fld id="{9BAE8DA0-F597-4EFA-B9B1-F66C321CDB05}" type="slidenum">
              <a:rPr lang="en-AU" smtClean="0"/>
              <a:t>‹#›</a:t>
            </a:fld>
            <a:endParaRPr lang="en-AU"/>
          </a:p>
        </p:txBody>
      </p:sp>
    </p:spTree>
    <p:extLst>
      <p:ext uri="{BB962C8B-B14F-4D97-AF65-F5344CB8AC3E}">
        <p14:creationId xmlns:p14="http://schemas.microsoft.com/office/powerpoint/2010/main" val="1322723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700BA-E63A-4AF9-B681-18D1BB0582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DD816DB4-9254-4192-8F2F-139A5BFBD1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5082D8B3-979E-4798-A066-8BE5509C8B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6E4589-EB08-43CA-A196-509687A2BE6B}"/>
              </a:ext>
            </a:extLst>
          </p:cNvPr>
          <p:cNvSpPr>
            <a:spLocks noGrp="1"/>
          </p:cNvSpPr>
          <p:nvPr>
            <p:ph type="dt" sz="half" idx="10"/>
          </p:nvPr>
        </p:nvSpPr>
        <p:spPr/>
        <p:txBody>
          <a:bodyPr/>
          <a:lstStyle/>
          <a:p>
            <a:fld id="{02C486D7-2DF9-4EFC-9BC8-44F9C266BCB3}" type="datetimeFigureOut">
              <a:rPr lang="en-AU" smtClean="0"/>
              <a:t>23/02/2021</a:t>
            </a:fld>
            <a:endParaRPr lang="en-AU"/>
          </a:p>
        </p:txBody>
      </p:sp>
      <p:sp>
        <p:nvSpPr>
          <p:cNvPr id="6" name="Footer Placeholder 5">
            <a:extLst>
              <a:ext uri="{FF2B5EF4-FFF2-40B4-BE49-F238E27FC236}">
                <a16:creationId xmlns:a16="http://schemas.microsoft.com/office/drawing/2014/main" id="{D2FDDCD0-2DBA-4D97-82BC-3EF6313A49A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8260EFC-83E7-4E79-A702-6F8078642247}"/>
              </a:ext>
            </a:extLst>
          </p:cNvPr>
          <p:cNvSpPr>
            <a:spLocks noGrp="1"/>
          </p:cNvSpPr>
          <p:nvPr>
            <p:ph type="sldNum" sz="quarter" idx="12"/>
          </p:nvPr>
        </p:nvSpPr>
        <p:spPr/>
        <p:txBody>
          <a:bodyPr/>
          <a:lstStyle/>
          <a:p>
            <a:fld id="{9BAE8DA0-F597-4EFA-B9B1-F66C321CDB05}" type="slidenum">
              <a:rPr lang="en-AU" smtClean="0"/>
              <a:t>‹#›</a:t>
            </a:fld>
            <a:endParaRPr lang="en-AU"/>
          </a:p>
        </p:txBody>
      </p:sp>
    </p:spTree>
    <p:extLst>
      <p:ext uri="{BB962C8B-B14F-4D97-AF65-F5344CB8AC3E}">
        <p14:creationId xmlns:p14="http://schemas.microsoft.com/office/powerpoint/2010/main" val="3370950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E43FA7-72E6-4117-82AE-98EE2895D5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14FCD93-22FE-4D00-996F-07684B58DC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F16BE3B-9E5B-4C32-975F-0CA5B9E417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C486D7-2DF9-4EFC-9BC8-44F9C266BCB3}" type="datetimeFigureOut">
              <a:rPr lang="en-AU" smtClean="0"/>
              <a:t>23/02/2021</a:t>
            </a:fld>
            <a:endParaRPr lang="en-AU"/>
          </a:p>
        </p:txBody>
      </p:sp>
      <p:sp>
        <p:nvSpPr>
          <p:cNvPr id="5" name="Footer Placeholder 4">
            <a:extLst>
              <a:ext uri="{FF2B5EF4-FFF2-40B4-BE49-F238E27FC236}">
                <a16:creationId xmlns:a16="http://schemas.microsoft.com/office/drawing/2014/main" id="{8920BEC1-9DC6-4913-8D94-EB26B04776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A98682F-DEC1-41CF-9864-F4F38713AC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AE8DA0-F597-4EFA-B9B1-F66C321CDB05}" type="slidenum">
              <a:rPr lang="en-AU" smtClean="0"/>
              <a:t>‹#›</a:t>
            </a:fld>
            <a:endParaRPr lang="en-AU"/>
          </a:p>
        </p:txBody>
      </p:sp>
    </p:spTree>
    <p:extLst>
      <p:ext uri="{BB962C8B-B14F-4D97-AF65-F5344CB8AC3E}">
        <p14:creationId xmlns:p14="http://schemas.microsoft.com/office/powerpoint/2010/main" val="203494529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429410-F19D-465F-A69D-53A18EB4A5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0230BF4-032E-4751-8112-CBFED33231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A1C776D-08BA-4EDD-AE68-1E6104521B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7FDD17-136C-46F5-92FB-978B4D0B52F4}" type="datetimeFigureOut">
              <a:rPr lang="en-AU" smtClean="0"/>
              <a:t>23/02/2021</a:t>
            </a:fld>
            <a:endParaRPr lang="en-AU"/>
          </a:p>
        </p:txBody>
      </p:sp>
      <p:sp>
        <p:nvSpPr>
          <p:cNvPr id="5" name="Footer Placeholder 4">
            <a:extLst>
              <a:ext uri="{FF2B5EF4-FFF2-40B4-BE49-F238E27FC236}">
                <a16:creationId xmlns:a16="http://schemas.microsoft.com/office/drawing/2014/main" id="{B58C546F-FA2F-48A8-8659-10FE86FB84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010C5AA9-3D7E-4ABA-BE79-4B96286691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9B8B78-F35A-4D87-877D-6DCE9B8E1BC1}" type="slidenum">
              <a:rPr lang="en-AU" smtClean="0"/>
              <a:t>‹#›</a:t>
            </a:fld>
            <a:endParaRPr lang="en-AU"/>
          </a:p>
        </p:txBody>
      </p:sp>
    </p:spTree>
    <p:extLst>
      <p:ext uri="{BB962C8B-B14F-4D97-AF65-F5344CB8AC3E}">
        <p14:creationId xmlns:p14="http://schemas.microsoft.com/office/powerpoint/2010/main" val="3250906132"/>
      </p:ext>
    </p:extLst>
  </p:cSld>
  <p:clrMap bg1="lt1" tx1="dk1" bg2="lt2" tx2="dk2" accent1="accent1" accent2="accent2" accent3="accent3" accent4="accent4" accent5="accent5" accent6="accent6" hlink="hlink" folHlink="folHlink"/>
  <p:sldLayoutIdLst>
    <p:sldLayoutId id="2147483650" r:id="rId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descr="Background image">
            <a:extLst>
              <a:ext uri="{FF2B5EF4-FFF2-40B4-BE49-F238E27FC236}">
                <a16:creationId xmlns:a16="http://schemas.microsoft.com/office/drawing/2014/main" id="{01D4127B-5622-4564-884C-620D79E95CA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12193200" cy="68607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693338F7-69E3-44DD-9C3C-DB962E8CE0A1}"/>
              </a:ext>
            </a:extLst>
          </p:cNvPr>
          <p:cNvSpPr>
            <a:spLocks noGrp="1"/>
          </p:cNvSpPr>
          <p:nvPr>
            <p:ph type="title"/>
          </p:nvPr>
        </p:nvSpPr>
        <p:spPr>
          <a:xfrm>
            <a:off x="912000" y="205200"/>
            <a:ext cx="10670400" cy="856800"/>
          </a:xfrm>
          <a:prstGeom prst="rect">
            <a:avLst/>
          </a:prstGeom>
        </p:spPr>
        <p:txBody>
          <a:bodyPr vert="horz" lIns="91440" tIns="45720" rIns="91440" bIns="45720" rtlCol="0" anchor="ctr">
            <a:no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90C5E048-4355-4E22-89B3-5E8BCAFAD876}"/>
              </a:ext>
            </a:extLst>
          </p:cNvPr>
          <p:cNvSpPr>
            <a:spLocks noGrp="1"/>
          </p:cNvSpPr>
          <p:nvPr>
            <p:ph type="body" idx="1"/>
          </p:nvPr>
        </p:nvSpPr>
        <p:spPr>
          <a:xfrm>
            <a:off x="912000" y="1198799"/>
            <a:ext cx="10670400" cy="489600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5"/>
            <a:endParaRPr lang="en-AU" dirty="0"/>
          </a:p>
        </p:txBody>
      </p:sp>
      <p:sp>
        <p:nvSpPr>
          <p:cNvPr id="4" name="Date Placeholder 3">
            <a:extLst>
              <a:ext uri="{FF2B5EF4-FFF2-40B4-BE49-F238E27FC236}">
                <a16:creationId xmlns:a16="http://schemas.microsoft.com/office/drawing/2014/main" id="{750B0C0E-C649-4B48-BCB3-B04F9845C61E}"/>
              </a:ext>
            </a:extLst>
          </p:cNvPr>
          <p:cNvSpPr>
            <a:spLocks noGrp="1"/>
          </p:cNvSpPr>
          <p:nvPr>
            <p:ph type="dt" sz="half" idx="2"/>
          </p:nvPr>
        </p:nvSpPr>
        <p:spPr>
          <a:xfrm>
            <a:off x="9120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97DF10E-5731-44F6-A0B6-9762C6D5057B}" type="datetimeFigureOut">
              <a:rPr lang="en-AU" smtClean="0"/>
              <a:t>23/02/2021</a:t>
            </a:fld>
            <a:endParaRPr lang="en-AU"/>
          </a:p>
        </p:txBody>
      </p:sp>
      <p:sp>
        <p:nvSpPr>
          <p:cNvPr id="5" name="Footer Placeholder 4">
            <a:extLst>
              <a:ext uri="{FF2B5EF4-FFF2-40B4-BE49-F238E27FC236}">
                <a16:creationId xmlns:a16="http://schemas.microsoft.com/office/drawing/2014/main" id="{6C763B3A-4186-4315-9688-1A6F25DB2998}"/>
              </a:ext>
            </a:extLst>
          </p:cNvPr>
          <p:cNvSpPr>
            <a:spLocks noGrp="1"/>
          </p:cNvSpPr>
          <p:nvPr>
            <p:ph type="ftr" sz="quarter" idx="3"/>
          </p:nvPr>
        </p:nvSpPr>
        <p:spPr>
          <a:xfrm>
            <a:off x="41898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474D1F9-886E-4E18-B990-E276A7692893}"/>
              </a:ext>
            </a:extLst>
          </p:cNvPr>
          <p:cNvSpPr>
            <a:spLocks noGrp="1"/>
          </p:cNvSpPr>
          <p:nvPr>
            <p:ph type="sldNum" sz="quarter" idx="4"/>
          </p:nvPr>
        </p:nvSpPr>
        <p:spPr>
          <a:xfrm>
            <a:off x="88392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5D73AC-B34D-41F3-95C2-C5ADD5569B25}" type="slidenum">
              <a:rPr lang="en-AU" smtClean="0"/>
              <a:t>‹#›</a:t>
            </a:fld>
            <a:endParaRPr lang="en-AU"/>
          </a:p>
        </p:txBody>
      </p:sp>
    </p:spTree>
    <p:extLst>
      <p:ext uri="{BB962C8B-B14F-4D97-AF65-F5344CB8AC3E}">
        <p14:creationId xmlns:p14="http://schemas.microsoft.com/office/powerpoint/2010/main" val="2573821988"/>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685800" rtl="0" eaLnBrk="1" latinLnBrk="0" hangingPunct="1">
        <a:lnSpc>
          <a:spcPct val="90000"/>
        </a:lnSpc>
        <a:spcBef>
          <a:spcPct val="0"/>
        </a:spcBef>
        <a:buNone/>
        <a:defRPr sz="3600" kern="1200">
          <a:solidFill>
            <a:schemeClr val="accent2"/>
          </a:solidFill>
          <a:latin typeface="+mj-lt"/>
          <a:ea typeface="+mj-ea"/>
          <a:cs typeface="+mj-cs"/>
        </a:defRPr>
      </a:lvl1pPr>
    </p:titleStyle>
    <p:bodyStyle>
      <a:lvl1pPr marL="0" indent="0" algn="l" defTabSz="685800" rtl="0" eaLnBrk="1" latinLnBrk="0" hangingPunct="1">
        <a:lnSpc>
          <a:spcPct val="90000"/>
        </a:lnSpc>
        <a:spcBef>
          <a:spcPts val="750"/>
        </a:spcBef>
        <a:buFont typeface="Calibri" panose="020F0502020204030204" pitchFamily="34" charset="0"/>
        <a:buChar char="﻿"/>
        <a:defRPr sz="2400" kern="1200">
          <a:solidFill>
            <a:schemeClr val="accent2"/>
          </a:solidFill>
          <a:latin typeface="+mn-lt"/>
          <a:ea typeface="+mn-ea"/>
          <a:cs typeface="+mn-cs"/>
        </a:defRPr>
      </a:lvl1pPr>
      <a:lvl2pPr marL="226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2pPr>
      <a:lvl3pPr marL="457200" indent="-1701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3pPr>
      <a:lvl4pPr marL="684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4pPr>
      <a:lvl5pPr marL="910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5pPr>
      <a:lvl6pPr marL="11376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6pPr>
      <a:lvl7pPr marL="13644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7pPr>
      <a:lvl8pPr marL="15912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8pPr>
      <a:lvl9pPr marL="1818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s://www.sace.sa.edu.au/documents/652891/3091266/Teacher+Instruction+Sheet+Booklet.pdf/24fa4323-196d-4f8d-ac0a-d01d590d1e98"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hyperlink" Target="https://www.sace.sa.edu.au/teaching/resulting/online-submissi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Arc 31">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3AE6CB-B9D5-42E4-9395-0E7DA7AF5C2A}"/>
              </a:ext>
            </a:extLst>
          </p:cNvPr>
          <p:cNvSpPr>
            <a:spLocks noGrp="1"/>
          </p:cNvSpPr>
          <p:nvPr>
            <p:ph type="ctrTitle"/>
          </p:nvPr>
        </p:nvSpPr>
        <p:spPr>
          <a:xfrm>
            <a:off x="4038600" y="1939159"/>
            <a:ext cx="7644627" cy="2751086"/>
          </a:xfrm>
        </p:spPr>
        <p:txBody>
          <a:bodyPr>
            <a:normAutofit/>
          </a:bodyPr>
          <a:lstStyle/>
          <a:p>
            <a:pPr algn="r"/>
            <a:r>
              <a:rPr lang="en-US"/>
              <a:t>Design, Technology and Engineering</a:t>
            </a:r>
            <a:endParaRPr lang="en-AU"/>
          </a:p>
        </p:txBody>
      </p:sp>
      <p:sp>
        <p:nvSpPr>
          <p:cNvPr id="3" name="Subtitle 2">
            <a:extLst>
              <a:ext uri="{FF2B5EF4-FFF2-40B4-BE49-F238E27FC236}">
                <a16:creationId xmlns:a16="http://schemas.microsoft.com/office/drawing/2014/main" id="{245B0EC2-F2F2-4835-AA6B-851636EA859D}"/>
              </a:ext>
            </a:extLst>
          </p:cNvPr>
          <p:cNvSpPr>
            <a:spLocks noGrp="1"/>
          </p:cNvSpPr>
          <p:nvPr>
            <p:ph type="subTitle" idx="1"/>
          </p:nvPr>
        </p:nvSpPr>
        <p:spPr>
          <a:xfrm>
            <a:off x="4038600" y="4782320"/>
            <a:ext cx="7644627" cy="1329443"/>
          </a:xfrm>
        </p:spPr>
        <p:txBody>
          <a:bodyPr>
            <a:normAutofit/>
          </a:bodyPr>
          <a:lstStyle/>
          <a:p>
            <a:pPr algn="r"/>
            <a:r>
              <a:rPr lang="en-US"/>
              <a:t>Planning </a:t>
            </a:r>
          </a:p>
          <a:p>
            <a:pPr algn="r"/>
            <a:r>
              <a:rPr lang="en-US"/>
              <a:t>Term 1 2021</a:t>
            </a:r>
            <a:endParaRPr lang="en-AU"/>
          </a:p>
        </p:txBody>
      </p:sp>
    </p:spTree>
    <p:extLst>
      <p:ext uri="{BB962C8B-B14F-4D97-AF65-F5344CB8AC3E}">
        <p14:creationId xmlns:p14="http://schemas.microsoft.com/office/powerpoint/2010/main" val="132916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8D7AA-7876-47E2-97AC-434DBD132A8B}"/>
              </a:ext>
            </a:extLst>
          </p:cNvPr>
          <p:cNvSpPr>
            <a:spLocks noGrp="1"/>
          </p:cNvSpPr>
          <p:nvPr>
            <p:ph type="title"/>
          </p:nvPr>
        </p:nvSpPr>
        <p:spPr/>
        <p:txBody>
          <a:bodyPr/>
          <a:lstStyle/>
          <a:p>
            <a:r>
              <a:rPr lang="en-US" dirty="0"/>
              <a:t>Results sheets</a:t>
            </a:r>
            <a:endParaRPr lang="en-AU" dirty="0"/>
          </a:p>
        </p:txBody>
      </p:sp>
      <p:pic>
        <p:nvPicPr>
          <p:cNvPr id="4" name="Content Placeholder 3">
            <a:extLst>
              <a:ext uri="{FF2B5EF4-FFF2-40B4-BE49-F238E27FC236}">
                <a16:creationId xmlns:a16="http://schemas.microsoft.com/office/drawing/2014/main" id="{B7D6C95E-2BB3-41BB-B152-9438D76FC668}"/>
              </a:ext>
            </a:extLst>
          </p:cNvPr>
          <p:cNvPicPr>
            <a:picLocks noGrp="1" noChangeAspect="1"/>
          </p:cNvPicPr>
          <p:nvPr>
            <p:ph idx="1"/>
          </p:nvPr>
        </p:nvPicPr>
        <p:blipFill>
          <a:blip r:embed="rId2"/>
          <a:stretch>
            <a:fillRect/>
          </a:stretch>
        </p:blipFill>
        <p:spPr>
          <a:xfrm>
            <a:off x="5598676" y="3815085"/>
            <a:ext cx="6238875" cy="2676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BC823F68-708B-4FC4-84C3-335C59DA4C5F}"/>
              </a:ext>
            </a:extLst>
          </p:cNvPr>
          <p:cNvPicPr>
            <a:picLocks noChangeAspect="1"/>
          </p:cNvPicPr>
          <p:nvPr/>
        </p:nvPicPr>
        <p:blipFill>
          <a:blip r:embed="rId3"/>
          <a:stretch>
            <a:fillRect/>
          </a:stretch>
        </p:blipFill>
        <p:spPr>
          <a:xfrm>
            <a:off x="8805577" y="236427"/>
            <a:ext cx="1977744" cy="2805059"/>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7F593CE2-C59B-4240-B9D2-D5A58C8CDA18}"/>
              </a:ext>
            </a:extLst>
          </p:cNvPr>
          <p:cNvPicPr>
            <a:picLocks noChangeAspect="1"/>
          </p:cNvPicPr>
          <p:nvPr/>
        </p:nvPicPr>
        <p:blipFill>
          <a:blip r:embed="rId4"/>
          <a:stretch>
            <a:fillRect/>
          </a:stretch>
        </p:blipFill>
        <p:spPr>
          <a:xfrm>
            <a:off x="462601" y="3109710"/>
            <a:ext cx="4743450" cy="3162300"/>
          </a:xfrm>
          <a:prstGeom prst="rect">
            <a:avLst/>
          </a:prstGeom>
        </p:spPr>
      </p:pic>
      <p:pic>
        <p:nvPicPr>
          <p:cNvPr id="8" name="Picture 7">
            <a:extLst>
              <a:ext uri="{FF2B5EF4-FFF2-40B4-BE49-F238E27FC236}">
                <a16:creationId xmlns:a16="http://schemas.microsoft.com/office/drawing/2014/main" id="{3654F421-8D20-4FF1-A13C-3D2D80C5AA71}"/>
              </a:ext>
            </a:extLst>
          </p:cNvPr>
          <p:cNvPicPr>
            <a:picLocks noChangeAspect="1"/>
          </p:cNvPicPr>
          <p:nvPr/>
        </p:nvPicPr>
        <p:blipFill>
          <a:blip r:embed="rId5"/>
          <a:stretch>
            <a:fillRect/>
          </a:stretch>
        </p:blipFill>
        <p:spPr>
          <a:xfrm>
            <a:off x="5206051" y="493658"/>
            <a:ext cx="2928364" cy="2676525"/>
          </a:xfrm>
          <a:prstGeom prst="rect">
            <a:avLst/>
          </a:prstGeom>
        </p:spPr>
      </p:pic>
      <p:sp>
        <p:nvSpPr>
          <p:cNvPr id="9" name="Rectangle 8">
            <a:extLst>
              <a:ext uri="{FF2B5EF4-FFF2-40B4-BE49-F238E27FC236}">
                <a16:creationId xmlns:a16="http://schemas.microsoft.com/office/drawing/2014/main" id="{2B3C8A4A-0395-4092-9B2F-2F16D7C2140F}"/>
              </a:ext>
            </a:extLst>
          </p:cNvPr>
          <p:cNvSpPr/>
          <p:nvPr/>
        </p:nvSpPr>
        <p:spPr>
          <a:xfrm>
            <a:off x="7490479" y="3151073"/>
            <a:ext cx="4238920" cy="584775"/>
          </a:xfrm>
          <a:prstGeom prst="rect">
            <a:avLst/>
          </a:prstGeom>
        </p:spPr>
        <p:txBody>
          <a:bodyPr wrap="square">
            <a:spAutoFit/>
          </a:bodyPr>
          <a:lstStyle/>
          <a:p>
            <a:r>
              <a:rPr lang="en-AU" sz="1000" dirty="0">
                <a:hlinkClick r:id="rId6"/>
              </a:rPr>
              <a:t>https://www.sace.sa.edu.au/documents/652891/3091266/Teacher+Instruction+Sheet+Booklet.pdf/24fa4323-196d-4f8d-ac0a-d01d590d1e98</a:t>
            </a:r>
            <a:endParaRPr lang="en-AU" sz="1000" dirty="0"/>
          </a:p>
          <a:p>
            <a:endParaRPr lang="en-AU" sz="1200" dirty="0"/>
          </a:p>
        </p:txBody>
      </p:sp>
      <p:pic>
        <p:nvPicPr>
          <p:cNvPr id="10" name="Picture 9">
            <a:extLst>
              <a:ext uri="{FF2B5EF4-FFF2-40B4-BE49-F238E27FC236}">
                <a16:creationId xmlns:a16="http://schemas.microsoft.com/office/drawing/2014/main" id="{66EEC686-9142-45D6-B63D-FD56FBF991CF}"/>
              </a:ext>
            </a:extLst>
          </p:cNvPr>
          <p:cNvPicPr>
            <a:picLocks noChangeAspect="1"/>
          </p:cNvPicPr>
          <p:nvPr/>
        </p:nvPicPr>
        <p:blipFill>
          <a:blip r:embed="rId7"/>
          <a:stretch>
            <a:fillRect/>
          </a:stretch>
        </p:blipFill>
        <p:spPr>
          <a:xfrm>
            <a:off x="583292" y="1399601"/>
            <a:ext cx="4502068" cy="1305083"/>
          </a:xfrm>
          <a:prstGeom prst="rect">
            <a:avLst/>
          </a:prstGeom>
        </p:spPr>
      </p:pic>
      <p:sp>
        <p:nvSpPr>
          <p:cNvPr id="11" name="Oval 10">
            <a:extLst>
              <a:ext uri="{FF2B5EF4-FFF2-40B4-BE49-F238E27FC236}">
                <a16:creationId xmlns:a16="http://schemas.microsoft.com/office/drawing/2014/main" id="{A3740C75-0218-44C3-AF25-F849230FDDCE}"/>
              </a:ext>
            </a:extLst>
          </p:cNvPr>
          <p:cNvSpPr/>
          <p:nvPr/>
        </p:nvSpPr>
        <p:spPr>
          <a:xfrm>
            <a:off x="3403076" y="1502797"/>
            <a:ext cx="527901" cy="4108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36441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Schools Online - processes and procedure</a:t>
            </a:r>
            <a:endParaRPr lang="en-AU" dirty="0"/>
          </a:p>
        </p:txBody>
      </p:sp>
      <p:pic>
        <p:nvPicPr>
          <p:cNvPr id="4" name="Content Placeholder 3"/>
          <p:cNvPicPr>
            <a:picLocks noGrp="1" noChangeAspect="1"/>
          </p:cNvPicPr>
          <p:nvPr>
            <p:ph idx="1"/>
          </p:nvPr>
        </p:nvPicPr>
        <p:blipFill>
          <a:blip r:embed="rId3"/>
          <a:stretch>
            <a:fillRect/>
          </a:stretch>
        </p:blipFill>
        <p:spPr>
          <a:xfrm>
            <a:off x="591188" y="1789044"/>
            <a:ext cx="6231360" cy="4168516"/>
          </a:xfrm>
          <a:prstGeom prst="rect">
            <a:avLst/>
          </a:prstGeom>
        </p:spPr>
      </p:pic>
      <p:pic>
        <p:nvPicPr>
          <p:cNvPr id="3" name="Picture 2">
            <a:extLst>
              <a:ext uri="{FF2B5EF4-FFF2-40B4-BE49-F238E27FC236}">
                <a16:creationId xmlns:a16="http://schemas.microsoft.com/office/drawing/2014/main" id="{39A2CA23-E948-4780-9EA4-B6D3A4C1BA53}"/>
              </a:ext>
            </a:extLst>
          </p:cNvPr>
          <p:cNvPicPr>
            <a:picLocks noChangeAspect="1"/>
          </p:cNvPicPr>
          <p:nvPr/>
        </p:nvPicPr>
        <p:blipFill>
          <a:blip r:embed="rId4"/>
          <a:stretch>
            <a:fillRect/>
          </a:stretch>
        </p:blipFill>
        <p:spPr>
          <a:xfrm>
            <a:off x="6669218" y="1690688"/>
            <a:ext cx="4837153" cy="45096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7966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741" y="240370"/>
            <a:ext cx="10670400" cy="856800"/>
          </a:xfrm>
        </p:spPr>
        <p:txBody>
          <a:bodyPr/>
          <a:lstStyle/>
          <a:p>
            <a:r>
              <a:rPr lang="en-US" dirty="0">
                <a:latin typeface="Roboto Light" panose="02000000000000000000" pitchFamily="2" charset="0"/>
                <a:ea typeface="Roboto Light" panose="02000000000000000000" pitchFamily="2" charset="0"/>
              </a:rPr>
              <a:t>Schools online</a:t>
            </a:r>
            <a:endParaRPr lang="en-AU" dirty="0">
              <a:latin typeface="Roboto Light" panose="02000000000000000000" pitchFamily="2" charset="0"/>
              <a:ea typeface="Roboto Light" panose="02000000000000000000" pitchFamily="2" charset="0"/>
            </a:endParaRPr>
          </a:p>
        </p:txBody>
      </p:sp>
      <p:sp>
        <p:nvSpPr>
          <p:cNvPr id="3" name="Content Placeholder 2"/>
          <p:cNvSpPr>
            <a:spLocks noGrp="1"/>
          </p:cNvSpPr>
          <p:nvPr>
            <p:ph idx="1"/>
          </p:nvPr>
        </p:nvSpPr>
        <p:spPr>
          <a:xfrm>
            <a:off x="1086741" y="1417639"/>
            <a:ext cx="10320917" cy="4708525"/>
          </a:xfrm>
        </p:spPr>
        <p:txBody>
          <a:bodyPr>
            <a:normAutofit fontScale="62500" lnSpcReduction="20000"/>
          </a:bodyPr>
          <a:lstStyle/>
          <a:p>
            <a:pPr>
              <a:spcAft>
                <a:spcPts val="1600"/>
              </a:spcAft>
            </a:pPr>
            <a:r>
              <a:rPr lang="en-US" sz="3200" dirty="0">
                <a:latin typeface="Roboto Light" panose="02000000000000000000" pitchFamily="2" charset="0"/>
                <a:ea typeface="Roboto Light" panose="02000000000000000000" pitchFamily="2" charset="0"/>
              </a:rPr>
              <a:t>Submission of results </a:t>
            </a:r>
          </a:p>
          <a:p>
            <a:pPr>
              <a:spcAft>
                <a:spcPts val="1600"/>
              </a:spcAft>
              <a:buNone/>
            </a:pPr>
            <a:r>
              <a:rPr lang="en-AU" sz="3300" b="1" dirty="0">
                <a:solidFill>
                  <a:srgbClr val="FF3300"/>
                </a:solidFill>
                <a:latin typeface="Roboto Light" panose="02000000000000000000" pitchFamily="2" charset="0"/>
                <a:ea typeface="Roboto Light" panose="02000000000000000000" pitchFamily="2" charset="0"/>
                <a:cs typeface="Arial" panose="020B0604020202020204" pitchFamily="34" charset="0"/>
                <a:hlinkClick r:id="rId3"/>
              </a:rPr>
              <a:t>https://www.sace.sa.edu.au/teaching/resulting/online-submission</a:t>
            </a:r>
            <a:endParaRPr lang="en-AU" sz="3300" b="1" dirty="0">
              <a:solidFill>
                <a:srgbClr val="FF3300"/>
              </a:solidFill>
              <a:latin typeface="Roboto Light" panose="02000000000000000000" pitchFamily="2" charset="0"/>
              <a:ea typeface="Roboto Light" panose="02000000000000000000" pitchFamily="2" charset="0"/>
              <a:cs typeface="Arial" panose="020B0604020202020204" pitchFamily="34" charset="0"/>
            </a:endParaRPr>
          </a:p>
          <a:p>
            <a:pPr>
              <a:spcAft>
                <a:spcPts val="1600"/>
              </a:spcAft>
            </a:pPr>
            <a:r>
              <a:rPr lang="en-US" sz="3300" b="1" dirty="0">
                <a:solidFill>
                  <a:srgbClr val="FF3300"/>
                </a:solidFill>
                <a:latin typeface="Roboto Light" panose="02000000000000000000" pitchFamily="2" charset="0"/>
                <a:ea typeface="Roboto Light" panose="02000000000000000000" pitchFamily="2" charset="0"/>
                <a:cs typeface="Arial" panose="020B0604020202020204" pitchFamily="34" charset="0"/>
              </a:rPr>
              <a:t>Tasks submitted electronically</a:t>
            </a:r>
          </a:p>
          <a:p>
            <a:pPr>
              <a:spcAft>
                <a:spcPts val="1600"/>
              </a:spcAft>
            </a:pPr>
            <a:r>
              <a:rPr lang="en-AU" sz="3300" dirty="0">
                <a:latin typeface="Roboto Light" panose="02000000000000000000" pitchFamily="2" charset="0"/>
                <a:ea typeface="Roboto Light" panose="02000000000000000000" pitchFamily="2" charset="0"/>
              </a:rPr>
              <a:t>Standard file naming protocol:</a:t>
            </a:r>
          </a:p>
          <a:p>
            <a:pPr>
              <a:spcAft>
                <a:spcPts val="1600"/>
              </a:spcAft>
            </a:pPr>
            <a:endParaRPr lang="en-US" dirty="0">
              <a:latin typeface="Roboto Light" panose="02000000000000000000" pitchFamily="2" charset="0"/>
              <a:ea typeface="Roboto Light" panose="02000000000000000000" pitchFamily="2" charset="0"/>
            </a:endParaRPr>
          </a:p>
          <a:p>
            <a:pPr>
              <a:spcAft>
                <a:spcPts val="1600"/>
              </a:spcAft>
            </a:pPr>
            <a:endParaRPr lang="en-US" dirty="0">
              <a:latin typeface="Roboto Light" panose="02000000000000000000" pitchFamily="2" charset="0"/>
              <a:ea typeface="Roboto Light" panose="02000000000000000000" pitchFamily="2" charset="0"/>
            </a:endParaRPr>
          </a:p>
          <a:p>
            <a:pPr>
              <a:spcAft>
                <a:spcPts val="1600"/>
              </a:spcAft>
            </a:pPr>
            <a:endParaRPr lang="en-US" dirty="0">
              <a:latin typeface="Roboto Light" panose="02000000000000000000" pitchFamily="2" charset="0"/>
              <a:ea typeface="Roboto Light" panose="02000000000000000000" pitchFamily="2" charset="0"/>
            </a:endParaRPr>
          </a:p>
          <a:p>
            <a:pPr>
              <a:spcAft>
                <a:spcPts val="1600"/>
              </a:spcAft>
            </a:pPr>
            <a:endParaRPr lang="en-AU" dirty="0">
              <a:latin typeface="Roboto Light" panose="02000000000000000000" pitchFamily="2" charset="0"/>
              <a:ea typeface="Roboto Light" panose="02000000000000000000" pitchFamily="2" charset="0"/>
            </a:endParaRPr>
          </a:p>
          <a:p>
            <a:pPr>
              <a:spcAft>
                <a:spcPts val="1600"/>
              </a:spcAft>
              <a:buNone/>
            </a:pPr>
            <a:r>
              <a:rPr lang="en-AU" dirty="0">
                <a:latin typeface="Roboto Light" panose="02000000000000000000" pitchFamily="2" charset="0"/>
                <a:ea typeface="Roboto Light" panose="02000000000000000000" pitchFamily="2" charset="0"/>
              </a:rPr>
              <a:t>     </a:t>
            </a:r>
            <a:endParaRPr lang="en-AU" dirty="0"/>
          </a:p>
        </p:txBody>
      </p:sp>
      <p:pic>
        <p:nvPicPr>
          <p:cNvPr id="5" name="Picture 4"/>
          <p:cNvPicPr>
            <a:picLocks noChangeAspect="1"/>
          </p:cNvPicPr>
          <p:nvPr/>
        </p:nvPicPr>
        <p:blipFill>
          <a:blip r:embed="rId4"/>
          <a:stretch>
            <a:fillRect/>
          </a:stretch>
        </p:blipFill>
        <p:spPr>
          <a:xfrm>
            <a:off x="1086741" y="4082832"/>
            <a:ext cx="7857967" cy="1731920"/>
          </a:xfrm>
          <a:prstGeom prst="rect">
            <a:avLst/>
          </a:prstGeom>
        </p:spPr>
      </p:pic>
      <p:pic>
        <p:nvPicPr>
          <p:cNvPr id="4" name="Picture 3"/>
          <p:cNvPicPr>
            <a:picLocks noChangeAspect="1"/>
          </p:cNvPicPr>
          <p:nvPr/>
        </p:nvPicPr>
        <p:blipFill>
          <a:blip r:embed="rId5"/>
          <a:stretch>
            <a:fillRect/>
          </a:stretch>
        </p:blipFill>
        <p:spPr>
          <a:xfrm>
            <a:off x="8944708" y="2476965"/>
            <a:ext cx="3153508" cy="2570795"/>
          </a:xfrm>
          <a:prstGeom prst="rect">
            <a:avLst/>
          </a:prstGeom>
        </p:spPr>
      </p:pic>
    </p:spTree>
    <p:extLst>
      <p:ext uri="{BB962C8B-B14F-4D97-AF65-F5344CB8AC3E}">
        <p14:creationId xmlns:p14="http://schemas.microsoft.com/office/powerpoint/2010/main" val="164398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123" y="177083"/>
            <a:ext cx="10515600" cy="1325563"/>
          </a:xfrm>
        </p:spPr>
        <p:txBody>
          <a:bodyPr/>
          <a:lstStyle/>
          <a:p>
            <a:r>
              <a:rPr lang="en-US" dirty="0"/>
              <a:t>PLATO</a:t>
            </a:r>
            <a:endParaRPr lang="en-AU" dirty="0"/>
          </a:p>
        </p:txBody>
      </p:sp>
      <p:pic>
        <p:nvPicPr>
          <p:cNvPr id="4" name="Content Placeholder 3"/>
          <p:cNvPicPr>
            <a:picLocks noGrp="1" noChangeAspect="1"/>
          </p:cNvPicPr>
          <p:nvPr>
            <p:ph idx="1"/>
          </p:nvPr>
        </p:nvPicPr>
        <p:blipFill>
          <a:blip r:embed="rId3"/>
          <a:stretch>
            <a:fillRect/>
          </a:stretch>
        </p:blipFill>
        <p:spPr>
          <a:xfrm>
            <a:off x="911225" y="1245696"/>
            <a:ext cx="9305437" cy="224757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888947" y="4003428"/>
            <a:ext cx="1857375" cy="2371725"/>
          </a:xfrm>
          <a:prstGeom prst="rect">
            <a:avLst/>
          </a:prstGeom>
          <a:ln>
            <a:noFill/>
          </a:ln>
          <a:effectLst>
            <a:outerShdw blurRad="292100" dist="139700" dir="2700000" algn="tl" rotWithShape="0">
              <a:srgbClr val="333333">
                <a:alpha val="65000"/>
              </a:srgbClr>
            </a:outerShdw>
          </a:effectLst>
        </p:spPr>
      </p:pic>
      <p:sp>
        <p:nvSpPr>
          <p:cNvPr id="6" name="Right Arrow 5"/>
          <p:cNvSpPr/>
          <p:nvPr/>
        </p:nvSpPr>
        <p:spPr>
          <a:xfrm>
            <a:off x="2854323" y="4826388"/>
            <a:ext cx="668216"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p:cNvSpPr/>
          <p:nvPr/>
        </p:nvSpPr>
        <p:spPr>
          <a:xfrm>
            <a:off x="9097107" y="1464452"/>
            <a:ext cx="961292" cy="773723"/>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a:extLst>
              <a:ext uri="{FF2B5EF4-FFF2-40B4-BE49-F238E27FC236}">
                <a16:creationId xmlns:a16="http://schemas.microsoft.com/office/drawing/2014/main" id="{405B10B8-984E-4FB5-B72B-6D7C68EAA40F}"/>
              </a:ext>
            </a:extLst>
          </p:cNvPr>
          <p:cNvPicPr>
            <a:picLocks noChangeAspect="1"/>
          </p:cNvPicPr>
          <p:nvPr/>
        </p:nvPicPr>
        <p:blipFill>
          <a:blip r:embed="rId5"/>
          <a:stretch>
            <a:fillRect/>
          </a:stretch>
        </p:blipFill>
        <p:spPr>
          <a:xfrm>
            <a:off x="3630540" y="3712027"/>
            <a:ext cx="5312404" cy="2685922"/>
          </a:xfrm>
          <a:prstGeom prst="rect">
            <a:avLst/>
          </a:prstGeom>
        </p:spPr>
      </p:pic>
      <p:pic>
        <p:nvPicPr>
          <p:cNvPr id="9" name="Picture 8"/>
          <p:cNvPicPr/>
          <p:nvPr/>
        </p:nvPicPr>
        <p:blipFill rotWithShape="1">
          <a:blip r:embed="rId6"/>
          <a:srcRect b="37308"/>
          <a:stretch/>
        </p:blipFill>
        <p:spPr bwMode="auto">
          <a:xfrm>
            <a:off x="8387364" y="3275701"/>
            <a:ext cx="3162400" cy="1476277"/>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B7B28278-90AF-4931-9273-DFD553BEB15A}"/>
              </a:ext>
            </a:extLst>
          </p:cNvPr>
          <p:cNvSpPr txBox="1"/>
          <p:nvPr/>
        </p:nvSpPr>
        <p:spPr>
          <a:xfrm>
            <a:off x="9290483" y="5664193"/>
            <a:ext cx="2151240" cy="1077218"/>
          </a:xfrm>
          <a:prstGeom prst="rect">
            <a:avLst/>
          </a:prstGeom>
          <a:noFill/>
        </p:spPr>
        <p:txBody>
          <a:bodyPr wrap="square" rtlCol="0">
            <a:spAutoFit/>
          </a:bodyPr>
          <a:lstStyle/>
          <a:p>
            <a:r>
              <a:rPr lang="en-US" sz="1600" i="1" dirty="0">
                <a:solidFill>
                  <a:srgbClr val="FF0000"/>
                </a:solidFill>
              </a:rPr>
              <a:t>New calibration activities for each of the Stage 2 DT&amp;E codes available late April.</a:t>
            </a:r>
            <a:endParaRPr lang="en-AU" sz="1600" i="1" dirty="0">
              <a:solidFill>
                <a:srgbClr val="FF0000"/>
              </a:solidFill>
            </a:endParaRPr>
          </a:p>
        </p:txBody>
      </p:sp>
      <p:pic>
        <p:nvPicPr>
          <p:cNvPr id="11" name="Picture 10">
            <a:extLst>
              <a:ext uri="{FF2B5EF4-FFF2-40B4-BE49-F238E27FC236}">
                <a16:creationId xmlns:a16="http://schemas.microsoft.com/office/drawing/2014/main" id="{0ACBB365-DBCF-4778-9A19-360E2D4DB6A2}"/>
              </a:ext>
            </a:extLst>
          </p:cNvPr>
          <p:cNvPicPr>
            <a:picLocks noChangeAspect="1"/>
          </p:cNvPicPr>
          <p:nvPr/>
        </p:nvPicPr>
        <p:blipFill>
          <a:blip r:embed="rId7"/>
          <a:stretch>
            <a:fillRect/>
          </a:stretch>
        </p:blipFill>
        <p:spPr>
          <a:xfrm>
            <a:off x="9050945" y="4960990"/>
            <a:ext cx="2932965" cy="645196"/>
          </a:xfrm>
          <a:prstGeom prst="rect">
            <a:avLst/>
          </a:prstGeom>
        </p:spPr>
      </p:pic>
    </p:spTree>
    <p:extLst>
      <p:ext uri="{BB962C8B-B14F-4D97-AF65-F5344CB8AC3E}">
        <p14:creationId xmlns:p14="http://schemas.microsoft.com/office/powerpoint/2010/main" val="54354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79C0369-A022-4605-B2F4-7773B74CC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FFFD28B7-CC22-4615-B487-71F011040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Rectangle 8">
            <a:extLst>
              <a:ext uri="{FF2B5EF4-FFF2-40B4-BE49-F238E27FC236}">
                <a16:creationId xmlns:a16="http://schemas.microsoft.com/office/drawing/2014/main" id="{712E4DE6-A2E5-4786-B1B9-795E13D12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7">
            <a:extLst>
              <a:ext uri="{FF2B5EF4-FFF2-40B4-BE49-F238E27FC236}">
                <a16:creationId xmlns:a16="http://schemas.microsoft.com/office/drawing/2014/main" id="{176DEB1C-09CA-478A-AEEF-963E89897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8">
            <a:extLst>
              <a:ext uri="{FF2B5EF4-FFF2-40B4-BE49-F238E27FC236}">
                <a16:creationId xmlns:a16="http://schemas.microsoft.com/office/drawing/2014/main" id="{28861D55-9A89-4552-8E10-2201E1991D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8" y="644382"/>
            <a:ext cx="10734055"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8484735-D9FB-4EE9-9107-1319C9B5DB95}"/>
              </a:ext>
            </a:extLst>
          </p:cNvPr>
          <p:cNvSpPr>
            <a:spLocks noGrp="1"/>
          </p:cNvSpPr>
          <p:nvPr>
            <p:ph type="title"/>
          </p:nvPr>
        </p:nvSpPr>
        <p:spPr>
          <a:xfrm>
            <a:off x="1570455" y="1118009"/>
            <a:ext cx="4194241" cy="3180360"/>
          </a:xfrm>
        </p:spPr>
        <p:txBody>
          <a:bodyPr vert="horz" lIns="91440" tIns="45720" rIns="91440" bIns="45720" rtlCol="0" anchor="b">
            <a:normAutofit/>
          </a:bodyPr>
          <a:lstStyle/>
          <a:p>
            <a:r>
              <a:rPr lang="en-US" sz="5400" kern="1200">
                <a:solidFill>
                  <a:srgbClr val="FFFFFF"/>
                </a:solidFill>
                <a:latin typeface="+mj-lt"/>
                <a:ea typeface="+mj-ea"/>
                <a:cs typeface="+mj-cs"/>
              </a:rPr>
              <a:t>Contact details</a:t>
            </a:r>
          </a:p>
        </p:txBody>
      </p:sp>
      <p:pic>
        <p:nvPicPr>
          <p:cNvPr id="4" name="Content Placeholder 3">
            <a:extLst>
              <a:ext uri="{FF2B5EF4-FFF2-40B4-BE49-F238E27FC236}">
                <a16:creationId xmlns:a16="http://schemas.microsoft.com/office/drawing/2014/main" id="{D177B4CD-868D-4BE4-B58F-31426C16A7A5}"/>
              </a:ext>
            </a:extLst>
          </p:cNvPr>
          <p:cNvPicPr>
            <a:picLocks noChangeAspect="1"/>
          </p:cNvPicPr>
          <p:nvPr/>
        </p:nvPicPr>
        <p:blipFill rotWithShape="1">
          <a:blip r:embed="rId2"/>
          <a:srcRect r="1" b="11334"/>
          <a:stretch/>
        </p:blipFill>
        <p:spPr>
          <a:xfrm>
            <a:off x="6417734" y="1549187"/>
            <a:ext cx="4650482" cy="3450666"/>
          </a:xfrm>
          <a:prstGeom prst="rect">
            <a:avLst/>
          </a:prstGeom>
        </p:spPr>
      </p:pic>
    </p:spTree>
    <p:extLst>
      <p:ext uri="{BB962C8B-B14F-4D97-AF65-F5344CB8AC3E}">
        <p14:creationId xmlns:p14="http://schemas.microsoft.com/office/powerpoint/2010/main" val="2785152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70A8B2-7ACC-426E-96BB-0811E52F7ADD}"/>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600"/>
              <a:t>SACE website</a:t>
            </a:r>
          </a:p>
        </p:txBody>
      </p:sp>
      <p:sp>
        <p:nvSpPr>
          <p:cNvPr id="32"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Graphical user interface, text, application, website&#10;&#10;Description automatically generated">
            <a:extLst>
              <a:ext uri="{FF2B5EF4-FFF2-40B4-BE49-F238E27FC236}">
                <a16:creationId xmlns:a16="http://schemas.microsoft.com/office/drawing/2014/main" id="{9E6BD460-DB51-452A-8A7B-710C02DF5942}"/>
              </a:ext>
            </a:extLst>
          </p:cNvPr>
          <p:cNvPicPr>
            <a:picLocks noChangeAspect="1"/>
          </p:cNvPicPr>
          <p:nvPr/>
        </p:nvPicPr>
        <p:blipFill rotWithShape="1">
          <a:blip r:embed="rId2"/>
          <a:srcRect t="9720" r="3" b="7907"/>
          <a:stretch/>
        </p:blipFill>
        <p:spPr>
          <a:xfrm>
            <a:off x="320040" y="2797887"/>
            <a:ext cx="5614416" cy="3295242"/>
          </a:xfrm>
          <a:prstGeom prst="rect">
            <a:avLst/>
          </a:prstGeom>
        </p:spPr>
      </p:pic>
      <p:pic>
        <p:nvPicPr>
          <p:cNvPr id="5" name="Content Placeholder 4">
            <a:extLst>
              <a:ext uri="{FF2B5EF4-FFF2-40B4-BE49-F238E27FC236}">
                <a16:creationId xmlns:a16="http://schemas.microsoft.com/office/drawing/2014/main" id="{2CACBD8D-6FB2-40D5-8C9C-6874C9EDAD09}"/>
              </a:ext>
            </a:extLst>
          </p:cNvPr>
          <p:cNvPicPr>
            <a:picLocks noGrp="1" noChangeAspect="1"/>
          </p:cNvPicPr>
          <p:nvPr>
            <p:ph idx="1"/>
          </p:nvPr>
        </p:nvPicPr>
        <p:blipFill>
          <a:blip r:embed="rId3"/>
          <a:stretch>
            <a:fillRect/>
          </a:stretch>
        </p:blipFill>
        <p:spPr>
          <a:xfrm>
            <a:off x="6254496" y="2747147"/>
            <a:ext cx="5614416" cy="3396721"/>
          </a:xfrm>
          <a:prstGeom prst="rect">
            <a:avLst/>
          </a:prstGeom>
        </p:spPr>
      </p:pic>
    </p:spTree>
    <p:extLst>
      <p:ext uri="{BB962C8B-B14F-4D97-AF65-F5344CB8AC3E}">
        <p14:creationId xmlns:p14="http://schemas.microsoft.com/office/powerpoint/2010/main" val="100204265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EBD60F5-5012-444C-B730-FC42D5B01304}"/>
              </a:ext>
            </a:extLst>
          </p:cNvPr>
          <p:cNvPicPr>
            <a:picLocks noGrp="1" noChangeAspect="1"/>
          </p:cNvPicPr>
          <p:nvPr>
            <p:ph idx="1"/>
          </p:nvPr>
        </p:nvPicPr>
        <p:blipFill>
          <a:blip r:embed="rId2"/>
          <a:stretch>
            <a:fillRect/>
          </a:stretch>
        </p:blipFill>
        <p:spPr>
          <a:xfrm>
            <a:off x="1152879" y="1174710"/>
            <a:ext cx="1505042" cy="4895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072345F6-6BF8-4774-88D6-B1ACD0EC759B}"/>
              </a:ext>
            </a:extLst>
          </p:cNvPr>
          <p:cNvPicPr>
            <a:picLocks noChangeAspect="1"/>
          </p:cNvPicPr>
          <p:nvPr/>
        </p:nvPicPr>
        <p:blipFill>
          <a:blip r:embed="rId3"/>
          <a:stretch>
            <a:fillRect/>
          </a:stretch>
        </p:blipFill>
        <p:spPr>
          <a:xfrm>
            <a:off x="3094374" y="205200"/>
            <a:ext cx="4139787" cy="5694668"/>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6D023605-DFDF-4392-B5F2-3F95C3A6248B}"/>
              </a:ext>
            </a:extLst>
          </p:cNvPr>
          <p:cNvPicPr>
            <a:picLocks noChangeAspect="1"/>
          </p:cNvPicPr>
          <p:nvPr/>
        </p:nvPicPr>
        <p:blipFill>
          <a:blip r:embed="rId4"/>
          <a:stretch>
            <a:fillRect/>
          </a:stretch>
        </p:blipFill>
        <p:spPr>
          <a:xfrm>
            <a:off x="7455537" y="684793"/>
            <a:ext cx="4065903" cy="58057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21090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LAPS</a:t>
            </a:r>
            <a:endParaRPr lang="en-AU" dirty="0"/>
          </a:p>
        </p:txBody>
      </p:sp>
      <p:pic>
        <p:nvPicPr>
          <p:cNvPr id="10" name="Content Placeholder 9">
            <a:extLst>
              <a:ext uri="{FF2B5EF4-FFF2-40B4-BE49-F238E27FC236}">
                <a16:creationId xmlns:a16="http://schemas.microsoft.com/office/drawing/2014/main" id="{8B41CB67-CF30-45BB-B3D2-E6D508A4E36C}"/>
              </a:ext>
            </a:extLst>
          </p:cNvPr>
          <p:cNvPicPr>
            <a:picLocks noGrp="1" noChangeAspect="1"/>
          </p:cNvPicPr>
          <p:nvPr>
            <p:ph idx="1"/>
          </p:nvPr>
        </p:nvPicPr>
        <p:blipFill>
          <a:blip r:embed="rId3"/>
          <a:stretch>
            <a:fillRect/>
          </a:stretch>
        </p:blipFill>
        <p:spPr>
          <a:xfrm>
            <a:off x="1003447" y="1142904"/>
            <a:ext cx="5032137" cy="4895850"/>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0CD3846A-9D22-48EB-AF52-B1F07D371BDD}"/>
              </a:ext>
            </a:extLst>
          </p:cNvPr>
          <p:cNvPicPr>
            <a:picLocks noChangeAspect="1"/>
          </p:cNvPicPr>
          <p:nvPr/>
        </p:nvPicPr>
        <p:blipFill>
          <a:blip r:embed="rId4"/>
          <a:stretch>
            <a:fillRect/>
          </a:stretch>
        </p:blipFill>
        <p:spPr>
          <a:xfrm>
            <a:off x="6395027" y="205200"/>
            <a:ext cx="5294813" cy="4895850"/>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F18ABBFE-F6FC-4FDA-B76D-2264FB13CEF2}"/>
              </a:ext>
            </a:extLst>
          </p:cNvPr>
          <p:cNvPicPr>
            <a:picLocks noChangeAspect="1"/>
          </p:cNvPicPr>
          <p:nvPr/>
        </p:nvPicPr>
        <p:blipFill rotWithShape="1">
          <a:blip r:embed="rId5"/>
          <a:srcRect t="13963"/>
          <a:stretch/>
        </p:blipFill>
        <p:spPr>
          <a:xfrm>
            <a:off x="6395027" y="5101050"/>
            <a:ext cx="5294813" cy="11173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9320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48611700"/>
              </p:ext>
            </p:extLst>
          </p:nvPr>
        </p:nvGraphicFramePr>
        <p:xfrm>
          <a:off x="1255593" y="141317"/>
          <a:ext cx="10762765" cy="6617284"/>
        </p:xfrm>
        <a:graphic>
          <a:graphicData uri="http://schemas.openxmlformats.org/drawingml/2006/table">
            <a:tbl>
              <a:tblPr firstRow="1" firstCol="1" bandRow="1">
                <a:tableStyleId>{93296810-A885-4BE3-A3E7-6D5BEEA58F35}</a:tableStyleId>
              </a:tblPr>
              <a:tblGrid>
                <a:gridCol w="2194095">
                  <a:extLst>
                    <a:ext uri="{9D8B030D-6E8A-4147-A177-3AD203B41FA5}">
                      <a16:colId xmlns:a16="http://schemas.microsoft.com/office/drawing/2014/main" val="4045315631"/>
                    </a:ext>
                  </a:extLst>
                </a:gridCol>
                <a:gridCol w="4284335">
                  <a:extLst>
                    <a:ext uri="{9D8B030D-6E8A-4147-A177-3AD203B41FA5}">
                      <a16:colId xmlns:a16="http://schemas.microsoft.com/office/drawing/2014/main" val="3979078099"/>
                    </a:ext>
                  </a:extLst>
                </a:gridCol>
                <a:gridCol w="4284335">
                  <a:extLst>
                    <a:ext uri="{9D8B030D-6E8A-4147-A177-3AD203B41FA5}">
                      <a16:colId xmlns:a16="http://schemas.microsoft.com/office/drawing/2014/main" val="2525248188"/>
                    </a:ext>
                  </a:extLst>
                </a:gridCol>
              </a:tblGrid>
              <a:tr h="877392">
                <a:tc>
                  <a:txBody>
                    <a:bodyPr/>
                    <a:lstStyle/>
                    <a:p>
                      <a:pPr algn="ctr">
                        <a:lnSpc>
                          <a:spcPct val="107000"/>
                        </a:lnSpc>
                        <a:spcAft>
                          <a:spcPts val="0"/>
                        </a:spcAft>
                      </a:pPr>
                      <a:r>
                        <a:rPr lang="en-AU" sz="700" dirty="0">
                          <a:effectLst/>
                        </a:rPr>
                        <a:t> </a:t>
                      </a:r>
                      <a:r>
                        <a:rPr lang="en-AU" sz="3200" dirty="0">
                          <a:effectLst/>
                        </a:rPr>
                        <a:t>Stage1</a:t>
                      </a:r>
                      <a:endParaRPr lang="en-A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6329" marR="46329" marT="0" marB="0" anchor="ctr"/>
                </a:tc>
                <a:tc>
                  <a:txBody>
                    <a:bodyPr/>
                    <a:lstStyle/>
                    <a:p>
                      <a:pPr algn="ctr">
                        <a:spcBef>
                          <a:spcPts val="600"/>
                        </a:spcBef>
                        <a:spcAft>
                          <a:spcPts val="0"/>
                        </a:spcAft>
                      </a:pPr>
                      <a:r>
                        <a:rPr lang="en-US" sz="1800" dirty="0">
                          <a:effectLst/>
                        </a:rPr>
                        <a:t>Assessment Type 1:</a:t>
                      </a:r>
                      <a:endParaRPr lang="en-AU" sz="1800" dirty="0">
                        <a:effectLst/>
                      </a:endParaRPr>
                    </a:p>
                    <a:p>
                      <a:pPr algn="ctr">
                        <a:spcBef>
                          <a:spcPts val="600"/>
                        </a:spcBef>
                        <a:spcAft>
                          <a:spcPts val="0"/>
                        </a:spcAft>
                      </a:pPr>
                      <a:r>
                        <a:rPr lang="en-US" sz="1800" dirty="0">
                          <a:effectLst/>
                        </a:rPr>
                        <a:t>Specialised Skills Task</a:t>
                      </a:r>
                      <a:endParaRPr lang="en-AU"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6329" marR="46329" marT="0" marB="0" anchor="ctr"/>
                </a:tc>
                <a:tc>
                  <a:txBody>
                    <a:bodyPr/>
                    <a:lstStyle/>
                    <a:p>
                      <a:pPr algn="ctr">
                        <a:spcBef>
                          <a:spcPts val="600"/>
                        </a:spcBef>
                        <a:spcAft>
                          <a:spcPts val="0"/>
                        </a:spcAft>
                      </a:pPr>
                      <a:r>
                        <a:rPr lang="en-US" sz="1800" dirty="0">
                          <a:effectLst/>
                        </a:rPr>
                        <a:t>Assessment Type 2:</a:t>
                      </a:r>
                      <a:endParaRPr lang="en-AU" sz="1800" dirty="0">
                        <a:effectLst/>
                      </a:endParaRPr>
                    </a:p>
                    <a:p>
                      <a:pPr algn="ctr">
                        <a:spcBef>
                          <a:spcPts val="600"/>
                        </a:spcBef>
                        <a:spcAft>
                          <a:spcPts val="0"/>
                        </a:spcAft>
                      </a:pPr>
                      <a:r>
                        <a:rPr lang="en-US" sz="1800" dirty="0">
                          <a:effectLst/>
                        </a:rPr>
                        <a:t>Design Process and Solution</a:t>
                      </a:r>
                      <a:endParaRPr lang="en-AU"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6329" marR="46329" marT="0" marB="0" anchor="ctr"/>
                </a:tc>
                <a:extLst>
                  <a:ext uri="{0D108BD9-81ED-4DB2-BD59-A6C34878D82A}">
                    <a16:rowId xmlns:a16="http://schemas.microsoft.com/office/drawing/2014/main" val="1308884558"/>
                  </a:ext>
                </a:extLst>
              </a:tr>
              <a:tr h="3186809">
                <a:tc>
                  <a:txBody>
                    <a:bodyPr/>
                    <a:lstStyle/>
                    <a:p>
                      <a:pPr algn="ctr">
                        <a:spcBef>
                          <a:spcPts val="600"/>
                        </a:spcBef>
                        <a:spcAft>
                          <a:spcPts val="0"/>
                        </a:spcAft>
                      </a:pPr>
                      <a:r>
                        <a:rPr lang="en-US" sz="1100" dirty="0">
                          <a:effectLst/>
                        </a:rPr>
                        <a:t>  </a:t>
                      </a:r>
                      <a:endParaRPr lang="en-AU" sz="1100" dirty="0">
                        <a:effectLst/>
                      </a:endParaRPr>
                    </a:p>
                    <a:p>
                      <a:pPr marL="228600" indent="-228600" algn="ctr">
                        <a:spcBef>
                          <a:spcPts val="600"/>
                        </a:spcBef>
                        <a:spcAft>
                          <a:spcPts val="0"/>
                        </a:spcAft>
                        <a:buAutoNum type="arabicPlain" startAt="10"/>
                      </a:pPr>
                      <a:r>
                        <a:rPr lang="en-US" sz="1800" kern="1200" dirty="0">
                          <a:effectLst/>
                        </a:rPr>
                        <a:t> Credit</a:t>
                      </a:r>
                    </a:p>
                    <a:p>
                      <a:pPr marL="228600" indent="-228600" algn="ctr">
                        <a:spcBef>
                          <a:spcPts val="600"/>
                        </a:spcBef>
                        <a:spcAft>
                          <a:spcPts val="0"/>
                        </a:spcAft>
                        <a:buAutoNum type="arabicPlain" startAt="10"/>
                      </a:pPr>
                      <a:endParaRPr lang="en-AU" sz="1100" dirty="0">
                        <a:effectLst/>
                      </a:endParaRPr>
                    </a:p>
                    <a:p>
                      <a:pPr marL="0" lvl="0" indent="0">
                        <a:spcBef>
                          <a:spcPts val="600"/>
                        </a:spcBef>
                        <a:spcAft>
                          <a:spcPts val="0"/>
                        </a:spcAft>
                        <a:buFontTx/>
                        <a:buNone/>
                      </a:pPr>
                      <a:r>
                        <a:rPr lang="en-US" sz="1400" dirty="0">
                          <a:effectLst/>
                        </a:rPr>
                        <a:t>Three assessments</a:t>
                      </a:r>
                    </a:p>
                    <a:p>
                      <a:pPr marL="0" lvl="0" indent="0">
                        <a:spcBef>
                          <a:spcPts val="600"/>
                        </a:spcBef>
                        <a:spcAft>
                          <a:spcPts val="0"/>
                        </a:spcAft>
                        <a:buFontTx/>
                        <a:buNone/>
                      </a:pPr>
                      <a:endParaRPr lang="en-AU" sz="1400" dirty="0">
                        <a:effectLst/>
                      </a:endParaRPr>
                    </a:p>
                    <a:p>
                      <a:pPr marL="0" lvl="0" indent="0">
                        <a:spcBef>
                          <a:spcPts val="600"/>
                        </a:spcBef>
                        <a:spcAft>
                          <a:spcPts val="0"/>
                        </a:spcAft>
                        <a:buFontTx/>
                        <a:buNone/>
                      </a:pPr>
                      <a:r>
                        <a:rPr lang="en-US" sz="1400" dirty="0">
                          <a:effectLst/>
                        </a:rPr>
                        <a:t>Each assessment type should have a weighting of at least 20 %</a:t>
                      </a:r>
                      <a:endPar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6329" marR="46329" marT="0" marB="0"/>
                </a:tc>
                <a:tc>
                  <a:txBody>
                    <a:bodyPr/>
                    <a:lstStyle/>
                    <a:p>
                      <a:pPr algn="ctr">
                        <a:spcBef>
                          <a:spcPts val="600"/>
                        </a:spcBef>
                        <a:spcAft>
                          <a:spcPts val="0"/>
                        </a:spcAft>
                      </a:pPr>
                      <a:endParaRPr lang="en-US" sz="1400" dirty="0">
                        <a:effectLst/>
                      </a:endParaRPr>
                    </a:p>
                    <a:p>
                      <a:pPr algn="ctr">
                        <a:spcBef>
                          <a:spcPts val="600"/>
                        </a:spcBef>
                        <a:spcAft>
                          <a:spcPts val="0"/>
                        </a:spcAft>
                      </a:pPr>
                      <a:r>
                        <a:rPr lang="en-US" sz="1400" dirty="0">
                          <a:effectLst/>
                        </a:rPr>
                        <a:t>Students undertake two specialised skills tasks</a:t>
                      </a:r>
                      <a:endParaRPr lang="en-AU" sz="1400" dirty="0">
                        <a:effectLst/>
                      </a:endParaRPr>
                    </a:p>
                    <a:p>
                      <a:pPr algn="ctr">
                        <a:spcBef>
                          <a:spcPts val="600"/>
                        </a:spcBef>
                        <a:spcAft>
                          <a:spcPts val="0"/>
                        </a:spcAft>
                      </a:pPr>
                      <a:r>
                        <a:rPr lang="en-US" sz="1400" dirty="0">
                          <a:effectLst/>
                        </a:rPr>
                        <a:t> </a:t>
                      </a:r>
                      <a:endParaRPr lang="en-AU" sz="1400" dirty="0">
                        <a:effectLst/>
                      </a:endParaRPr>
                    </a:p>
                    <a:p>
                      <a:pPr marL="342900" lvl="0" indent="-342900">
                        <a:spcBef>
                          <a:spcPts val="600"/>
                        </a:spcBef>
                        <a:spcAft>
                          <a:spcPts val="0"/>
                        </a:spcAft>
                        <a:buFont typeface="Symbol" panose="05050102010706020507" pitchFamily="18" charset="2"/>
                        <a:buChar char=""/>
                      </a:pPr>
                      <a:r>
                        <a:rPr lang="en-US" sz="1400" dirty="0">
                          <a:effectLst/>
                        </a:rPr>
                        <a:t>Evidence for each task presented should be completed in multimodal form to a maximum of three minutes</a:t>
                      </a:r>
                      <a:endPar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6329" marR="46329" marT="0" marB="0"/>
                </a:tc>
                <a:tc>
                  <a:txBody>
                    <a:bodyPr/>
                    <a:lstStyle/>
                    <a:p>
                      <a:pPr algn="ctr">
                        <a:spcBef>
                          <a:spcPts val="600"/>
                        </a:spcBef>
                        <a:spcAft>
                          <a:spcPts val="0"/>
                        </a:spcAft>
                      </a:pPr>
                      <a:endParaRPr lang="en-US" sz="1400" dirty="0">
                        <a:effectLst/>
                      </a:endParaRPr>
                    </a:p>
                    <a:p>
                      <a:pPr algn="ctr">
                        <a:spcBef>
                          <a:spcPts val="600"/>
                        </a:spcBef>
                        <a:spcAft>
                          <a:spcPts val="0"/>
                        </a:spcAft>
                      </a:pPr>
                      <a:r>
                        <a:rPr lang="en-US" sz="1400" dirty="0">
                          <a:effectLst/>
                        </a:rPr>
                        <a:t>Students undertake one Design process and solution task consisting of two parts;</a:t>
                      </a:r>
                      <a:endParaRPr lang="en-AU" sz="1400" dirty="0">
                        <a:effectLst/>
                      </a:endParaRPr>
                    </a:p>
                    <a:p>
                      <a:pPr algn="ctr">
                        <a:spcBef>
                          <a:spcPts val="600"/>
                        </a:spcBef>
                        <a:spcAft>
                          <a:spcPts val="0"/>
                        </a:spcAft>
                      </a:pPr>
                      <a:r>
                        <a:rPr lang="en-US" sz="1400" dirty="0">
                          <a:effectLst/>
                        </a:rPr>
                        <a:t>Part 1- Design development</a:t>
                      </a:r>
                      <a:endParaRPr lang="en-AU" sz="1400" dirty="0">
                        <a:effectLst/>
                      </a:endParaRPr>
                    </a:p>
                    <a:p>
                      <a:pPr algn="ctr">
                        <a:spcBef>
                          <a:spcPts val="600"/>
                        </a:spcBef>
                        <a:spcAft>
                          <a:spcPts val="0"/>
                        </a:spcAft>
                      </a:pPr>
                      <a:r>
                        <a:rPr lang="en-US" sz="1400" dirty="0">
                          <a:effectLst/>
                        </a:rPr>
                        <a:t>Part 2- Solution realisation</a:t>
                      </a:r>
                      <a:endParaRPr lang="en-AU" sz="1400" dirty="0">
                        <a:effectLst/>
                      </a:endParaRPr>
                    </a:p>
                    <a:p>
                      <a:pPr marL="342900" lvl="0" indent="-342900">
                        <a:spcBef>
                          <a:spcPts val="600"/>
                        </a:spcBef>
                        <a:spcAft>
                          <a:spcPts val="0"/>
                        </a:spcAft>
                        <a:buFont typeface="Symbol" panose="05050102010706020507" pitchFamily="18" charset="2"/>
                        <a:buChar char=""/>
                      </a:pPr>
                      <a:r>
                        <a:rPr lang="en-US" sz="1400" dirty="0">
                          <a:effectLst/>
                        </a:rPr>
                        <a:t>The evidence for the design development should be a maximum of 1000 words if written or 6 minutes of recorded oral communication, or the equivalent in multimodal form. </a:t>
                      </a:r>
                      <a:endParaRPr lang="en-AU" sz="1400" dirty="0">
                        <a:effectLst/>
                      </a:endParaRPr>
                    </a:p>
                    <a:p>
                      <a:pPr marL="342900" lvl="0" indent="-342900">
                        <a:spcBef>
                          <a:spcPts val="600"/>
                        </a:spcBef>
                        <a:spcAft>
                          <a:spcPts val="0"/>
                        </a:spcAft>
                        <a:buFont typeface="Symbol" panose="05050102010706020507" pitchFamily="18" charset="2"/>
                        <a:buChar char=""/>
                      </a:pPr>
                      <a:r>
                        <a:rPr lang="en-US" sz="1400" dirty="0">
                          <a:effectLst/>
                        </a:rPr>
                        <a:t>The evidence for the solution realisation should be a maximum of 500 words if written or 3 minutes of recorded oral communication, or the equivalent in multimodal form. </a:t>
                      </a:r>
                      <a:endParaRPr lang="en-AU" sz="1400" dirty="0">
                        <a:effectLst/>
                      </a:endParaRPr>
                    </a:p>
                    <a:p>
                      <a:pPr>
                        <a:lnSpc>
                          <a:spcPct val="107000"/>
                        </a:lnSpc>
                        <a:spcAft>
                          <a:spcPts val="0"/>
                        </a:spcAft>
                      </a:pPr>
                      <a:r>
                        <a:rPr lang="en-AU" sz="1400" dirty="0">
                          <a:effectLst/>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329" marR="46329" marT="0" marB="0"/>
                </a:tc>
                <a:extLst>
                  <a:ext uri="{0D108BD9-81ED-4DB2-BD59-A6C34878D82A}">
                    <a16:rowId xmlns:a16="http://schemas.microsoft.com/office/drawing/2014/main" val="69045441"/>
                  </a:ext>
                </a:extLst>
              </a:tr>
              <a:tr h="2227775">
                <a:tc>
                  <a:txBody>
                    <a:bodyPr/>
                    <a:lstStyle/>
                    <a:p>
                      <a:pPr algn="ctr">
                        <a:spcBef>
                          <a:spcPts val="600"/>
                        </a:spcBef>
                        <a:spcAft>
                          <a:spcPts val="0"/>
                        </a:spcAft>
                      </a:pPr>
                      <a:r>
                        <a:rPr lang="en-US" sz="1100" dirty="0">
                          <a:effectLst/>
                        </a:rPr>
                        <a:t> </a:t>
                      </a:r>
                      <a:endParaRPr lang="en-AU" sz="1100" dirty="0">
                        <a:effectLst/>
                      </a:endParaRPr>
                    </a:p>
                    <a:p>
                      <a:pPr algn="ctr">
                        <a:spcBef>
                          <a:spcPts val="600"/>
                        </a:spcBef>
                        <a:spcAft>
                          <a:spcPts val="0"/>
                        </a:spcAft>
                      </a:pPr>
                      <a:r>
                        <a:rPr lang="en-US" sz="1800" kern="1200" dirty="0">
                          <a:effectLst/>
                        </a:rPr>
                        <a:t>20 credit</a:t>
                      </a:r>
                    </a:p>
                    <a:p>
                      <a:pPr algn="ctr">
                        <a:spcBef>
                          <a:spcPts val="600"/>
                        </a:spcBef>
                        <a:spcAft>
                          <a:spcPts val="0"/>
                        </a:spcAft>
                      </a:pPr>
                      <a:endParaRPr lang="en-AU" sz="1100" dirty="0">
                        <a:effectLst/>
                      </a:endParaRPr>
                    </a:p>
                    <a:p>
                      <a:pPr marL="0" lvl="0" indent="0">
                        <a:spcBef>
                          <a:spcPts val="600"/>
                        </a:spcBef>
                        <a:spcAft>
                          <a:spcPts val="0"/>
                        </a:spcAft>
                        <a:buFontTx/>
                        <a:buNone/>
                      </a:pPr>
                      <a:r>
                        <a:rPr lang="en-US" sz="1400" dirty="0">
                          <a:effectLst/>
                        </a:rPr>
                        <a:t>Up to six assessments</a:t>
                      </a:r>
                    </a:p>
                    <a:p>
                      <a:pPr marL="0" lvl="0" indent="0">
                        <a:spcBef>
                          <a:spcPts val="600"/>
                        </a:spcBef>
                        <a:spcAft>
                          <a:spcPts val="0"/>
                        </a:spcAft>
                        <a:buFontTx/>
                        <a:buNone/>
                      </a:pPr>
                      <a:endParaRPr lang="en-AU" sz="1400" dirty="0">
                        <a:effectLst/>
                      </a:endParaRPr>
                    </a:p>
                    <a:p>
                      <a:pPr marL="0" lvl="0" indent="0">
                        <a:spcBef>
                          <a:spcPts val="600"/>
                        </a:spcBef>
                        <a:spcAft>
                          <a:spcPts val="0"/>
                        </a:spcAft>
                        <a:buFontTx/>
                        <a:buNone/>
                      </a:pPr>
                      <a:r>
                        <a:rPr lang="en-US" sz="1400" dirty="0">
                          <a:effectLst/>
                        </a:rPr>
                        <a:t>Each assessment type should have a weighting of at least 20 %</a:t>
                      </a:r>
                      <a:endParaRPr lang="en-AU" sz="1400" dirty="0">
                        <a:effectLst/>
                      </a:endParaRPr>
                    </a:p>
                    <a:p>
                      <a:pPr>
                        <a:spcBef>
                          <a:spcPts val="600"/>
                        </a:spcBef>
                        <a:spcAft>
                          <a:spcPts val="0"/>
                        </a:spcAft>
                      </a:pPr>
                      <a:r>
                        <a:rPr lang="en-US" sz="1400" dirty="0">
                          <a:effectLst/>
                        </a:rPr>
                        <a:t> </a:t>
                      </a:r>
                      <a:endPar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6329" marR="46329" marT="0" marB="0"/>
                </a:tc>
                <a:tc>
                  <a:txBody>
                    <a:bodyPr/>
                    <a:lstStyle/>
                    <a:p>
                      <a:pPr algn="ctr">
                        <a:spcBef>
                          <a:spcPts val="600"/>
                        </a:spcBef>
                        <a:spcAft>
                          <a:spcPts val="0"/>
                        </a:spcAft>
                      </a:pPr>
                      <a:endParaRPr lang="en-US" sz="1400" dirty="0">
                        <a:effectLst/>
                      </a:endParaRPr>
                    </a:p>
                    <a:p>
                      <a:pPr algn="ctr">
                        <a:spcBef>
                          <a:spcPts val="600"/>
                        </a:spcBef>
                        <a:spcAft>
                          <a:spcPts val="0"/>
                        </a:spcAft>
                      </a:pPr>
                      <a:r>
                        <a:rPr lang="en-US" sz="1400" dirty="0">
                          <a:effectLst/>
                        </a:rPr>
                        <a:t>Students undertake two or more specialised skills tasks</a:t>
                      </a:r>
                      <a:endParaRPr lang="en-AU" sz="1400" dirty="0">
                        <a:effectLst/>
                      </a:endParaRPr>
                    </a:p>
                    <a:p>
                      <a:pPr>
                        <a:spcBef>
                          <a:spcPts val="600"/>
                        </a:spcBef>
                        <a:spcAft>
                          <a:spcPts val="0"/>
                        </a:spcAft>
                      </a:pPr>
                      <a:r>
                        <a:rPr lang="en-US" sz="1400" dirty="0">
                          <a:effectLst/>
                        </a:rPr>
                        <a:t> </a:t>
                      </a:r>
                      <a:endParaRPr lang="en-AU" sz="1400" dirty="0">
                        <a:effectLst/>
                      </a:endParaRPr>
                    </a:p>
                    <a:p>
                      <a:pPr marL="342900" lvl="0" indent="-342900">
                        <a:spcBef>
                          <a:spcPts val="600"/>
                        </a:spcBef>
                        <a:spcAft>
                          <a:spcPts val="0"/>
                        </a:spcAft>
                        <a:buFont typeface="Symbol" panose="05050102010706020507" pitchFamily="18" charset="2"/>
                        <a:buChar char=""/>
                      </a:pPr>
                      <a:r>
                        <a:rPr lang="en-US" sz="1400" dirty="0">
                          <a:effectLst/>
                        </a:rPr>
                        <a:t>Evidence for each task presented should be completed in multimodal form to a maximum of three minutes</a:t>
                      </a:r>
                      <a:endPar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6329" marR="46329" marT="0" marB="0"/>
                </a:tc>
                <a:tc>
                  <a:txBody>
                    <a:bodyPr/>
                    <a:lstStyle/>
                    <a:p>
                      <a:pPr algn="ctr">
                        <a:spcBef>
                          <a:spcPts val="600"/>
                        </a:spcBef>
                        <a:spcAft>
                          <a:spcPts val="0"/>
                        </a:spcAft>
                      </a:pPr>
                      <a:endParaRPr lang="en-US" sz="1400" dirty="0">
                        <a:effectLst/>
                      </a:endParaRPr>
                    </a:p>
                    <a:p>
                      <a:pPr algn="ctr">
                        <a:spcBef>
                          <a:spcPts val="600"/>
                        </a:spcBef>
                        <a:spcAft>
                          <a:spcPts val="0"/>
                        </a:spcAft>
                      </a:pPr>
                      <a:r>
                        <a:rPr lang="en-US" sz="1400" dirty="0">
                          <a:effectLst/>
                        </a:rPr>
                        <a:t>For a 20-credit subject, students create one or more design process and solution tasks.</a:t>
                      </a:r>
                    </a:p>
                    <a:p>
                      <a:pPr algn="ctr">
                        <a:spcBef>
                          <a:spcPts val="600"/>
                        </a:spcBef>
                        <a:spcAft>
                          <a:spcPts val="0"/>
                        </a:spcAft>
                      </a:pPr>
                      <a:endParaRPr lang="en-AU" sz="1400" dirty="0">
                        <a:effectLst/>
                      </a:endParaRPr>
                    </a:p>
                    <a:p>
                      <a:pPr marL="342900" lvl="0" indent="-342900">
                        <a:spcBef>
                          <a:spcPts val="600"/>
                        </a:spcBef>
                        <a:spcAft>
                          <a:spcPts val="0"/>
                        </a:spcAft>
                        <a:buFont typeface="Symbol" panose="05050102010706020507" pitchFamily="18" charset="2"/>
                        <a:buChar char=""/>
                      </a:pPr>
                      <a:r>
                        <a:rPr lang="en-US" sz="1400" dirty="0">
                          <a:effectLst/>
                        </a:rPr>
                        <a:t>For a 20-credit subject, the combined evidence for Assessment Type 2 should be a maximum of 3000 words if written or a maximum of 18 minutes of recorded oral communication, or the equivalent in multimodal form.</a:t>
                      </a:r>
                      <a:endParaRPr lang="en-AU" sz="1400" dirty="0">
                        <a:effectLst/>
                      </a:endParaRPr>
                    </a:p>
                    <a:p>
                      <a:pPr>
                        <a:lnSpc>
                          <a:spcPct val="107000"/>
                        </a:lnSpc>
                        <a:spcAft>
                          <a:spcPts val="0"/>
                        </a:spcAft>
                      </a:pPr>
                      <a:r>
                        <a:rPr lang="en-AU" sz="1400" dirty="0">
                          <a:effectLst/>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329" marR="46329" marT="0" marB="0"/>
                </a:tc>
                <a:extLst>
                  <a:ext uri="{0D108BD9-81ED-4DB2-BD59-A6C34878D82A}">
                    <a16:rowId xmlns:a16="http://schemas.microsoft.com/office/drawing/2014/main" val="2975716340"/>
                  </a:ext>
                </a:extLst>
              </a:tr>
            </a:tbl>
          </a:graphicData>
        </a:graphic>
      </p:graphicFrame>
    </p:spTree>
    <p:extLst>
      <p:ext uri="{BB962C8B-B14F-4D97-AF65-F5344CB8AC3E}">
        <p14:creationId xmlns:p14="http://schemas.microsoft.com/office/powerpoint/2010/main" val="4101217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 1 Assessment Description</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5818620"/>
              </p:ext>
            </p:extLst>
          </p:nvPr>
        </p:nvGraphicFramePr>
        <p:xfrm>
          <a:off x="585747" y="1372910"/>
          <a:ext cx="11020506" cy="5498783"/>
        </p:xfrm>
        <a:graphic>
          <a:graphicData uri="http://schemas.openxmlformats.org/drawingml/2006/table">
            <a:tbl>
              <a:tblPr firstRow="1" bandRow="1">
                <a:tableStyleId>{93296810-A885-4BE3-A3E7-6D5BEEA58F35}</a:tableStyleId>
              </a:tblPr>
              <a:tblGrid>
                <a:gridCol w="2401886">
                  <a:extLst>
                    <a:ext uri="{9D8B030D-6E8A-4147-A177-3AD203B41FA5}">
                      <a16:colId xmlns:a16="http://schemas.microsoft.com/office/drawing/2014/main" val="1200354360"/>
                    </a:ext>
                  </a:extLst>
                </a:gridCol>
                <a:gridCol w="4309310">
                  <a:extLst>
                    <a:ext uri="{9D8B030D-6E8A-4147-A177-3AD203B41FA5}">
                      <a16:colId xmlns:a16="http://schemas.microsoft.com/office/drawing/2014/main" val="3155024175"/>
                    </a:ext>
                  </a:extLst>
                </a:gridCol>
                <a:gridCol w="4309310">
                  <a:extLst>
                    <a:ext uri="{9D8B030D-6E8A-4147-A177-3AD203B41FA5}">
                      <a16:colId xmlns:a16="http://schemas.microsoft.com/office/drawing/2014/main" val="4130737611"/>
                    </a:ext>
                  </a:extLst>
                </a:gridCol>
              </a:tblGrid>
              <a:tr h="448686">
                <a:tc>
                  <a:txBody>
                    <a:bodyPr/>
                    <a:lstStyle/>
                    <a:p>
                      <a:r>
                        <a:rPr lang="en-US" sz="1600" dirty="0"/>
                        <a:t>Stage 1</a:t>
                      </a:r>
                      <a:endParaRPr lang="en-AU" sz="1600" dirty="0"/>
                    </a:p>
                  </a:txBody>
                  <a:tcPr/>
                </a:tc>
                <a:tc>
                  <a:txBody>
                    <a:bodyPr/>
                    <a:lstStyle/>
                    <a:p>
                      <a:pPr algn="ctr">
                        <a:lnSpc>
                          <a:spcPct val="107000"/>
                        </a:lnSpc>
                        <a:spcBef>
                          <a:spcPts val="600"/>
                        </a:spcBef>
                        <a:spcAft>
                          <a:spcPts val="600"/>
                        </a:spcAft>
                      </a:pPr>
                      <a:r>
                        <a:rPr lang="en-US" sz="1600" dirty="0">
                          <a:effectLst/>
                        </a:rPr>
                        <a:t>Assessment Type 1:</a:t>
                      </a:r>
                      <a:br>
                        <a:rPr lang="en-US" sz="1600" dirty="0">
                          <a:effectLst/>
                        </a:rPr>
                      </a:br>
                      <a:r>
                        <a:rPr lang="en-US" sz="1600" dirty="0">
                          <a:effectLst/>
                        </a:rPr>
                        <a:t>Specialised Skills Task</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en-US" sz="1600" dirty="0">
                          <a:effectLst/>
                        </a:rPr>
                        <a:t>Assessment Type 2:</a:t>
                      </a:r>
                      <a:br>
                        <a:rPr lang="en-US" sz="1600" dirty="0">
                          <a:effectLst/>
                        </a:rPr>
                      </a:br>
                      <a:r>
                        <a:rPr lang="en-US" sz="1600" dirty="0">
                          <a:effectLst/>
                        </a:rPr>
                        <a:t>Design Process and Solution</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2094702"/>
                  </a:ext>
                </a:extLst>
              </a:tr>
              <a:tr h="4556659">
                <a:tc>
                  <a:txBody>
                    <a:bodyPr/>
                    <a:lstStyle/>
                    <a:p>
                      <a:pPr algn="ctr">
                        <a:spcBef>
                          <a:spcPts val="200"/>
                        </a:spcBef>
                        <a:spcAft>
                          <a:spcPts val="200"/>
                        </a:spcAft>
                      </a:pPr>
                      <a:r>
                        <a:rPr lang="en-US" sz="1600" dirty="0">
                          <a:effectLst/>
                        </a:rPr>
                        <a:t> </a:t>
                      </a:r>
                      <a:endParaRPr lang="en-AU" sz="1600" dirty="0">
                        <a:effectLst/>
                      </a:endParaRPr>
                    </a:p>
                    <a:p>
                      <a:pPr algn="ctr">
                        <a:lnSpc>
                          <a:spcPct val="107000"/>
                        </a:lnSpc>
                        <a:spcAft>
                          <a:spcPts val="0"/>
                        </a:spcAft>
                      </a:pPr>
                      <a:r>
                        <a:rPr lang="en-US" sz="1600" dirty="0">
                          <a:effectLst/>
                        </a:rPr>
                        <a:t> </a:t>
                      </a:r>
                      <a:endParaRPr lang="en-AU" sz="1600" dirty="0">
                        <a:effectLst/>
                      </a:endParaRPr>
                    </a:p>
                    <a:p>
                      <a:pPr algn="ctr">
                        <a:lnSpc>
                          <a:spcPct val="107000"/>
                        </a:lnSpc>
                        <a:spcAft>
                          <a:spcPts val="0"/>
                        </a:spcAft>
                      </a:pPr>
                      <a:r>
                        <a:rPr lang="en-US" sz="1600" dirty="0">
                          <a:effectLst/>
                        </a:rPr>
                        <a:t> </a:t>
                      </a:r>
                      <a:endParaRPr lang="en-AU" sz="1600" dirty="0">
                        <a:effectLst/>
                      </a:endParaRPr>
                    </a:p>
                    <a:p>
                      <a:pPr algn="ctr">
                        <a:lnSpc>
                          <a:spcPct val="107000"/>
                        </a:lnSpc>
                        <a:spcAft>
                          <a:spcPts val="0"/>
                        </a:spcAft>
                      </a:pPr>
                      <a:r>
                        <a:rPr lang="en-US" sz="1600" dirty="0">
                          <a:effectLst/>
                        </a:rPr>
                        <a:t>Assessment description</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endParaRPr lang="en-US" sz="1600" dirty="0">
                        <a:effectLst/>
                      </a:endParaRPr>
                    </a:p>
                    <a:p>
                      <a:pPr>
                        <a:spcBef>
                          <a:spcPts val="600"/>
                        </a:spcBef>
                        <a:spcAft>
                          <a:spcPts val="0"/>
                        </a:spcAft>
                      </a:pPr>
                      <a:r>
                        <a:rPr lang="en-US" sz="1600" dirty="0">
                          <a:effectLst/>
                        </a:rPr>
                        <a:t>Students develop knowledge and skills through specialised skills tasks. They apply the skills, processes and techniques in the related context. This informs the design development for a solution in Assessment Type 2.</a:t>
                      </a:r>
                    </a:p>
                    <a:p>
                      <a:pPr>
                        <a:spcBef>
                          <a:spcPts val="600"/>
                        </a:spcBef>
                        <a:spcAft>
                          <a:spcPts val="0"/>
                        </a:spcAft>
                      </a:pPr>
                      <a:r>
                        <a:rPr lang="en-US" sz="1600" dirty="0">
                          <a:effectLst/>
                        </a:rPr>
                        <a:t>Students evaluate and assess the development of their own skills in this assessment task. They review how these processes and techniques may influence their solution.</a:t>
                      </a:r>
                      <a:endParaRPr lang="en-AU" sz="1600" dirty="0">
                        <a:effectLst/>
                      </a:endParaRPr>
                    </a:p>
                    <a:p>
                      <a:pPr>
                        <a:spcBef>
                          <a:spcPts val="200"/>
                        </a:spcBef>
                        <a:spcAft>
                          <a:spcPts val="200"/>
                        </a:spcAft>
                      </a:pPr>
                      <a:r>
                        <a:rPr lang="en-AU" sz="1600" dirty="0">
                          <a:effectLst/>
                        </a:rPr>
                        <a:t>Students and teachers negotiate whether it would be appropriate to demonstrate these processes and techniques in a single session, or over a more extended period. This assessment could consist of one activity or a series of activities</a:t>
                      </a:r>
                      <a:endParaRPr lang="en-AU" sz="1600" dirty="0">
                        <a:effectLst/>
                        <a:latin typeface="Roboto Light" panose="02000000000000000000" pitchFamily="2" charset="0"/>
                        <a:ea typeface="SimSun" panose="02010600030101010101" pitchFamily="2" charset="-122"/>
                        <a:cs typeface="Arial" panose="020B0604020202020204" pitchFamily="34" charset="0"/>
                      </a:endParaRPr>
                    </a:p>
                  </a:txBody>
                  <a:tcPr marL="68580" marR="68580" marT="0" marB="0"/>
                </a:tc>
                <a:tc>
                  <a:txBody>
                    <a:bodyPr/>
                    <a:lstStyle/>
                    <a:p>
                      <a:pPr>
                        <a:spcBef>
                          <a:spcPts val="200"/>
                        </a:spcBef>
                        <a:spcAft>
                          <a:spcPts val="200"/>
                        </a:spcAft>
                      </a:pPr>
                      <a:endParaRPr lang="en-US" sz="1600" dirty="0">
                        <a:effectLst/>
                      </a:endParaRPr>
                    </a:p>
                    <a:p>
                      <a:pPr>
                        <a:spcBef>
                          <a:spcPts val="200"/>
                        </a:spcBef>
                        <a:spcAft>
                          <a:spcPts val="200"/>
                        </a:spcAft>
                      </a:pPr>
                      <a:r>
                        <a:rPr lang="en-US" sz="1600" dirty="0">
                          <a:effectLst/>
                        </a:rPr>
                        <a:t>Part 1 - Design development</a:t>
                      </a:r>
                      <a:endParaRPr lang="en-AU" sz="1600" dirty="0">
                        <a:effectLst/>
                      </a:endParaRPr>
                    </a:p>
                    <a:p>
                      <a:pPr>
                        <a:spcBef>
                          <a:spcPts val="600"/>
                        </a:spcBef>
                        <a:spcAft>
                          <a:spcPts val="0"/>
                        </a:spcAft>
                      </a:pPr>
                      <a:r>
                        <a:rPr lang="en-US" sz="1600" dirty="0">
                          <a:effectLst/>
                        </a:rPr>
                        <a:t>Students show evidence of key design phases of investigation and analysis, design development and planning. This could be completed individually or as part of a collaborative task. </a:t>
                      </a:r>
                      <a:endParaRPr lang="en-AU" sz="1600" dirty="0">
                        <a:effectLst/>
                      </a:endParaRPr>
                    </a:p>
                    <a:p>
                      <a:pPr>
                        <a:spcBef>
                          <a:spcPts val="200"/>
                        </a:spcBef>
                        <a:spcAft>
                          <a:spcPts val="200"/>
                        </a:spcAft>
                      </a:pPr>
                      <a:r>
                        <a:rPr lang="en-US" sz="1600" dirty="0">
                          <a:effectLst/>
                        </a:rPr>
                        <a:t> </a:t>
                      </a:r>
                      <a:endParaRPr lang="en-AU" sz="1600" dirty="0">
                        <a:effectLst/>
                      </a:endParaRPr>
                    </a:p>
                    <a:p>
                      <a:pPr>
                        <a:spcBef>
                          <a:spcPts val="200"/>
                        </a:spcBef>
                        <a:spcAft>
                          <a:spcPts val="200"/>
                        </a:spcAft>
                      </a:pPr>
                      <a:r>
                        <a:rPr lang="en-US" sz="1600" dirty="0">
                          <a:effectLst/>
                        </a:rPr>
                        <a:t>Part 2 - Solution realisation</a:t>
                      </a:r>
                      <a:endParaRPr lang="en-AU" sz="1600" dirty="0">
                        <a:effectLst/>
                      </a:endParaRPr>
                    </a:p>
                    <a:p>
                      <a:pPr>
                        <a:spcBef>
                          <a:spcPts val="600"/>
                        </a:spcBef>
                        <a:spcAft>
                          <a:spcPts val="0"/>
                        </a:spcAft>
                      </a:pPr>
                      <a:r>
                        <a:rPr lang="en-US" sz="1600" dirty="0">
                          <a:effectLst/>
                        </a:rPr>
                        <a:t>Students create and evaluate the solution. The student provides evidence of the solution in the form of images or a video recording and evaluates the completed solution. Students should evaluate how well the requirements of the design brief have been met including what worked well, what did not go according to plan, and what was learnt. Students consider possible modifications to improve the outcome and discuss how the solution is to be used.</a:t>
                      </a:r>
                      <a:endParaRPr lang="en-AU" sz="1600" dirty="0">
                        <a:effectLst/>
                      </a:endParaRPr>
                    </a:p>
                    <a:p>
                      <a:pPr>
                        <a:spcBef>
                          <a:spcPts val="200"/>
                        </a:spcBef>
                        <a:spcAft>
                          <a:spcPts val="200"/>
                        </a:spcAft>
                      </a:pPr>
                      <a:r>
                        <a:rPr lang="en-US" sz="1600" dirty="0">
                          <a:effectLst/>
                        </a:rPr>
                        <a:t> </a:t>
                      </a:r>
                      <a:endParaRPr lang="en-AU" sz="1600" dirty="0">
                        <a:effectLst/>
                        <a:latin typeface="Roboto Light" panose="02000000000000000000" pitchFamily="2"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180577238"/>
                  </a:ext>
                </a:extLst>
              </a:tr>
            </a:tbl>
          </a:graphicData>
        </a:graphic>
      </p:graphicFrame>
    </p:spTree>
    <p:extLst>
      <p:ext uri="{BB962C8B-B14F-4D97-AF65-F5344CB8AC3E}">
        <p14:creationId xmlns:p14="http://schemas.microsoft.com/office/powerpoint/2010/main" val="2429037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108" y="81553"/>
            <a:ext cx="2174100" cy="622385"/>
          </a:xfrm>
        </p:spPr>
        <p:txBody>
          <a:bodyPr>
            <a:normAutofit fontScale="90000"/>
          </a:bodyPr>
          <a:lstStyle/>
          <a:p>
            <a:r>
              <a:rPr lang="en-US" dirty="0"/>
              <a:t>Stage 2 </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8990729"/>
              </p:ext>
            </p:extLst>
          </p:nvPr>
        </p:nvGraphicFramePr>
        <p:xfrm>
          <a:off x="321820" y="692259"/>
          <a:ext cx="6196775" cy="5440680"/>
        </p:xfrm>
        <a:graphic>
          <a:graphicData uri="http://schemas.openxmlformats.org/drawingml/2006/table">
            <a:tbl>
              <a:tblPr firstRow="1" bandRow="1">
                <a:tableStyleId>{21E4AEA4-8DFA-4A89-87EB-49C32662AFE0}</a:tableStyleId>
              </a:tblPr>
              <a:tblGrid>
                <a:gridCol w="1427467">
                  <a:extLst>
                    <a:ext uri="{9D8B030D-6E8A-4147-A177-3AD203B41FA5}">
                      <a16:colId xmlns:a16="http://schemas.microsoft.com/office/drawing/2014/main" val="2942942310"/>
                    </a:ext>
                  </a:extLst>
                </a:gridCol>
                <a:gridCol w="1020014">
                  <a:extLst>
                    <a:ext uri="{9D8B030D-6E8A-4147-A177-3AD203B41FA5}">
                      <a16:colId xmlns:a16="http://schemas.microsoft.com/office/drawing/2014/main" val="643267512"/>
                    </a:ext>
                  </a:extLst>
                </a:gridCol>
                <a:gridCol w="1863585">
                  <a:extLst>
                    <a:ext uri="{9D8B030D-6E8A-4147-A177-3AD203B41FA5}">
                      <a16:colId xmlns:a16="http://schemas.microsoft.com/office/drawing/2014/main" val="3895591021"/>
                    </a:ext>
                  </a:extLst>
                </a:gridCol>
                <a:gridCol w="1885709">
                  <a:extLst>
                    <a:ext uri="{9D8B030D-6E8A-4147-A177-3AD203B41FA5}">
                      <a16:colId xmlns:a16="http://schemas.microsoft.com/office/drawing/2014/main" val="829119863"/>
                    </a:ext>
                  </a:extLst>
                </a:gridCol>
              </a:tblGrid>
              <a:tr h="267255">
                <a:tc gridSpan="4">
                  <a:txBody>
                    <a:bodyPr/>
                    <a:lstStyle/>
                    <a:p>
                      <a:r>
                        <a:rPr lang="en-US" dirty="0"/>
                        <a:t>School Assessment</a:t>
                      </a:r>
                      <a:endParaRPr lang="en-AU" dirty="0"/>
                    </a:p>
                  </a:txBody>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4196855868"/>
                  </a:ext>
                </a:extLst>
              </a:tr>
              <a:tr h="467695">
                <a:tc>
                  <a:txBody>
                    <a:bodyPr/>
                    <a:lstStyle/>
                    <a:p>
                      <a:r>
                        <a:rPr lang="en-US" dirty="0"/>
                        <a:t>Assessment Type</a:t>
                      </a:r>
                      <a:endParaRPr lang="en-AU" dirty="0"/>
                    </a:p>
                  </a:txBody>
                  <a:tcPr/>
                </a:tc>
                <a:tc>
                  <a:txBody>
                    <a:bodyPr/>
                    <a:lstStyle/>
                    <a:p>
                      <a:r>
                        <a:rPr lang="en-US" dirty="0"/>
                        <a:t>Number of tasks</a:t>
                      </a:r>
                      <a:endParaRPr lang="en-AU" dirty="0"/>
                    </a:p>
                  </a:txBody>
                  <a:tcPr/>
                </a:tc>
                <a:tc>
                  <a:txBody>
                    <a:bodyPr/>
                    <a:lstStyle/>
                    <a:p>
                      <a:r>
                        <a:rPr lang="en-US" dirty="0"/>
                        <a:t>Evidence</a:t>
                      </a:r>
                      <a:endParaRPr lang="en-AU" dirty="0"/>
                    </a:p>
                  </a:txBody>
                  <a:tcPr/>
                </a:tc>
                <a:tc>
                  <a:txBody>
                    <a:bodyPr/>
                    <a:lstStyle/>
                    <a:p>
                      <a:r>
                        <a:rPr lang="en-US" dirty="0"/>
                        <a:t>Assessment Design Criteria</a:t>
                      </a:r>
                      <a:endParaRPr lang="en-AU" dirty="0"/>
                    </a:p>
                  </a:txBody>
                  <a:tcPr/>
                </a:tc>
                <a:extLst>
                  <a:ext uri="{0D108BD9-81ED-4DB2-BD59-A6C34878D82A}">
                    <a16:rowId xmlns:a16="http://schemas.microsoft.com/office/drawing/2014/main" val="3736467680"/>
                  </a:ext>
                </a:extLst>
              </a:tr>
              <a:tr h="1018908">
                <a:tc>
                  <a:txBody>
                    <a:bodyPr/>
                    <a:lstStyle/>
                    <a:p>
                      <a:r>
                        <a:rPr lang="en-US" dirty="0"/>
                        <a:t>AT1: Specialised Skills Task</a:t>
                      </a:r>
                    </a:p>
                    <a:p>
                      <a:r>
                        <a:rPr lang="en-US" dirty="0"/>
                        <a:t>(20%)</a:t>
                      </a:r>
                      <a:endParaRPr lang="en-AU" dirty="0"/>
                    </a:p>
                  </a:txBody>
                  <a:tcPr/>
                </a:tc>
                <a:tc>
                  <a:txBody>
                    <a:bodyPr/>
                    <a:lstStyle/>
                    <a:p>
                      <a:r>
                        <a:rPr lang="en-US" dirty="0"/>
                        <a:t>two</a:t>
                      </a:r>
                      <a:endParaRPr lang="en-AU"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kern="1200" dirty="0">
                          <a:effectLst/>
                        </a:rPr>
                        <a:t>Evidence for this assessment type should be provided in multimodal form to a maximum of 6 minutes, 1000 words in written form or a combination of these. </a:t>
                      </a:r>
                      <a:endParaRPr lang="en-AU" sz="1350" kern="1200" dirty="0">
                        <a:effectLst/>
                      </a:endParaRPr>
                    </a:p>
                    <a:p>
                      <a:endParaRPr lang="en-AU" dirty="0"/>
                    </a:p>
                  </a:txBody>
                  <a:tcPr/>
                </a:tc>
                <a:tc>
                  <a:txBody>
                    <a:bodyPr/>
                    <a:lstStyle/>
                    <a:p>
                      <a:r>
                        <a:rPr lang="en-US" dirty="0"/>
                        <a:t>Production </a:t>
                      </a:r>
                    </a:p>
                    <a:p>
                      <a:r>
                        <a:rPr lang="en-US" dirty="0"/>
                        <a:t>Evaluation</a:t>
                      </a:r>
                      <a:endParaRPr lang="en-AU" dirty="0"/>
                    </a:p>
                  </a:txBody>
                  <a:tcPr/>
                </a:tc>
                <a:extLst>
                  <a:ext uri="{0D108BD9-81ED-4DB2-BD59-A6C34878D82A}">
                    <a16:rowId xmlns:a16="http://schemas.microsoft.com/office/drawing/2014/main" val="3022083184"/>
                  </a:ext>
                </a:extLst>
              </a:tr>
              <a:tr h="1319569">
                <a:tc>
                  <a:txBody>
                    <a:bodyPr/>
                    <a:lstStyle/>
                    <a:p>
                      <a:r>
                        <a:rPr lang="en-US" dirty="0"/>
                        <a:t>AT2: Design Process and Solution</a:t>
                      </a:r>
                    </a:p>
                    <a:p>
                      <a:r>
                        <a:rPr lang="en-US" dirty="0"/>
                        <a:t>(50%)</a:t>
                      </a:r>
                      <a:endParaRPr lang="en-AU" dirty="0"/>
                    </a:p>
                  </a:txBody>
                  <a:tcPr/>
                </a:tc>
                <a:tc>
                  <a:txBody>
                    <a:bodyPr/>
                    <a:lstStyle/>
                    <a:p>
                      <a:r>
                        <a:rPr lang="en-US" dirty="0"/>
                        <a:t>One</a:t>
                      </a:r>
                    </a:p>
                    <a:p>
                      <a:r>
                        <a:rPr lang="en-US" sz="1200" dirty="0"/>
                        <a:t>(up to three sections)</a:t>
                      </a:r>
                      <a:endParaRPr lang="en-AU"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kern="1200" dirty="0">
                          <a:effectLst/>
                        </a:rPr>
                        <a:t>The task(s) should be up to a total maximum of 2000 words or the equivalent in multimodal form where 6 minutes is equivalent to 1000 words. The task must showcase and evaluate the solution or product. </a:t>
                      </a:r>
                      <a:endParaRPr lang="en-AU" sz="1350" kern="1200" dirty="0">
                        <a:effectLst/>
                      </a:endParaRPr>
                    </a:p>
                    <a:p>
                      <a:endParaRPr lang="en-AU" dirty="0"/>
                    </a:p>
                  </a:txBody>
                  <a:tcPr/>
                </a:tc>
                <a:tc>
                  <a:txBody>
                    <a:bodyPr/>
                    <a:lstStyle/>
                    <a:p>
                      <a:r>
                        <a:rPr lang="en-US" dirty="0"/>
                        <a:t>Investigation and Analysis</a:t>
                      </a:r>
                    </a:p>
                    <a:p>
                      <a:r>
                        <a:rPr lang="en-US" dirty="0"/>
                        <a:t>Design Development and Planning</a:t>
                      </a:r>
                    </a:p>
                    <a:p>
                      <a:r>
                        <a:rPr lang="en-US" dirty="0"/>
                        <a:t>Production</a:t>
                      </a:r>
                    </a:p>
                    <a:p>
                      <a:r>
                        <a:rPr lang="en-US" dirty="0"/>
                        <a:t>Evaluation</a:t>
                      </a:r>
                      <a:endParaRPr lang="en-AU" dirty="0"/>
                    </a:p>
                  </a:txBody>
                  <a:tcPr/>
                </a:tc>
                <a:extLst>
                  <a:ext uri="{0D108BD9-81ED-4DB2-BD59-A6C34878D82A}">
                    <a16:rowId xmlns:a16="http://schemas.microsoft.com/office/drawing/2014/main" val="244173293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60710840"/>
              </p:ext>
            </p:extLst>
          </p:nvPr>
        </p:nvGraphicFramePr>
        <p:xfrm>
          <a:off x="6774511" y="708162"/>
          <a:ext cx="5353878" cy="5451130"/>
        </p:xfrm>
        <a:graphic>
          <a:graphicData uri="http://schemas.openxmlformats.org/drawingml/2006/table">
            <a:tbl>
              <a:tblPr firstRow="1" bandRow="1">
                <a:tableStyleId>{5C22544A-7EE6-4342-B048-85BDC9FD1C3A}</a:tableStyleId>
              </a:tblPr>
              <a:tblGrid>
                <a:gridCol w="1089329">
                  <a:extLst>
                    <a:ext uri="{9D8B030D-6E8A-4147-A177-3AD203B41FA5}">
                      <a16:colId xmlns:a16="http://schemas.microsoft.com/office/drawing/2014/main" val="3545354869"/>
                    </a:ext>
                  </a:extLst>
                </a:gridCol>
                <a:gridCol w="1020829">
                  <a:extLst>
                    <a:ext uri="{9D8B030D-6E8A-4147-A177-3AD203B41FA5}">
                      <a16:colId xmlns:a16="http://schemas.microsoft.com/office/drawing/2014/main" val="3331659169"/>
                    </a:ext>
                  </a:extLst>
                </a:gridCol>
                <a:gridCol w="1738274">
                  <a:extLst>
                    <a:ext uri="{9D8B030D-6E8A-4147-A177-3AD203B41FA5}">
                      <a16:colId xmlns:a16="http://schemas.microsoft.com/office/drawing/2014/main" val="2567573009"/>
                    </a:ext>
                  </a:extLst>
                </a:gridCol>
                <a:gridCol w="1505446">
                  <a:extLst>
                    <a:ext uri="{9D8B030D-6E8A-4147-A177-3AD203B41FA5}">
                      <a16:colId xmlns:a16="http://schemas.microsoft.com/office/drawing/2014/main" val="4030946755"/>
                    </a:ext>
                  </a:extLst>
                </a:gridCol>
              </a:tblGrid>
              <a:tr h="355310">
                <a:tc gridSpan="4">
                  <a:txBody>
                    <a:bodyPr/>
                    <a:lstStyle/>
                    <a:p>
                      <a:r>
                        <a:rPr lang="en-US" dirty="0"/>
                        <a:t>External assessment</a:t>
                      </a:r>
                      <a:endParaRPr lang="en-AU" dirty="0"/>
                    </a:p>
                  </a:txBody>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240012162"/>
                  </a:ext>
                </a:extLst>
              </a:tr>
              <a:tr h="5085370">
                <a:tc>
                  <a:txBody>
                    <a:bodyPr/>
                    <a:lstStyle/>
                    <a:p>
                      <a:r>
                        <a:rPr lang="en-US" dirty="0"/>
                        <a:t>AT3:</a:t>
                      </a:r>
                      <a:r>
                        <a:rPr lang="en-US" baseline="0" dirty="0"/>
                        <a:t> Resource Study</a:t>
                      </a:r>
                    </a:p>
                    <a:p>
                      <a:r>
                        <a:rPr lang="en-US" baseline="0" dirty="0"/>
                        <a:t>(30%)</a:t>
                      </a:r>
                      <a:endParaRPr lang="en-AU" dirty="0"/>
                    </a:p>
                  </a:txBody>
                  <a:tcPr/>
                </a:tc>
                <a:tc>
                  <a:txBody>
                    <a:bodyPr/>
                    <a:lstStyle/>
                    <a:p>
                      <a:r>
                        <a:rPr lang="en-US" dirty="0"/>
                        <a:t>One </a:t>
                      </a:r>
                      <a:r>
                        <a:rPr lang="en-US" sz="1200" dirty="0"/>
                        <a:t>(comprising of two parts)</a:t>
                      </a:r>
                    </a:p>
                    <a:p>
                      <a:endParaRPr lang="en-US" dirty="0"/>
                    </a:p>
                  </a:txBody>
                  <a:tcPr/>
                </a:tc>
                <a:tc>
                  <a:txBody>
                    <a:bodyPr/>
                    <a:lstStyle/>
                    <a:p>
                      <a:r>
                        <a:rPr lang="en-US" dirty="0"/>
                        <a:t>Part1: Resource investigation   (I1 &amp; D2)</a:t>
                      </a:r>
                    </a:p>
                    <a:p>
                      <a:endParaRPr lang="en-US" dirty="0"/>
                    </a:p>
                    <a:p>
                      <a:r>
                        <a:rPr lang="en-US" dirty="0"/>
                        <a:t>Part 2: Issue's exploration          (I2 &amp; E1)</a:t>
                      </a:r>
                    </a:p>
                    <a:p>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350" kern="1200" dirty="0">
                          <a:solidFill>
                            <a:schemeClr val="dk1"/>
                          </a:solidFill>
                          <a:effectLst/>
                          <a:latin typeface="+mn-lt"/>
                          <a:ea typeface="+mn-ea"/>
                          <a:cs typeface="+mn-cs"/>
                        </a:rPr>
                        <a:t>The Resource Study should be presented in written or multimodal form or a combination of both. It should be up to a maximum of 2000 words if written or the equivalent in multimodal form, where 1000 words is equivalent to 6 minutes.</a:t>
                      </a:r>
                      <a:endParaRPr lang="en-AU" sz="1350" kern="1200" dirty="0">
                        <a:solidFill>
                          <a:schemeClr val="dk1"/>
                        </a:solidFill>
                        <a:effectLst/>
                        <a:latin typeface="+mn-lt"/>
                        <a:ea typeface="+mn-ea"/>
                        <a:cs typeface="+mn-cs"/>
                      </a:endParaRPr>
                    </a:p>
                  </a:txBody>
                  <a:tcPr/>
                </a:tc>
                <a:tc>
                  <a:txBody>
                    <a:bodyPr/>
                    <a:lstStyle/>
                    <a:p>
                      <a:r>
                        <a:rPr lang="en-US" dirty="0"/>
                        <a:t>Investigation and Analysis</a:t>
                      </a:r>
                    </a:p>
                    <a:p>
                      <a:r>
                        <a:rPr lang="en-US" dirty="0"/>
                        <a:t>Design Development and Planning (D2)</a:t>
                      </a:r>
                    </a:p>
                    <a:p>
                      <a:r>
                        <a:rPr lang="en-US" dirty="0"/>
                        <a:t>Evaluation</a:t>
                      </a:r>
                      <a:endParaRPr lang="en-AU" dirty="0"/>
                    </a:p>
                    <a:p>
                      <a:endParaRPr lang="en-AU" dirty="0"/>
                    </a:p>
                  </a:txBody>
                  <a:tcPr/>
                </a:tc>
                <a:extLst>
                  <a:ext uri="{0D108BD9-81ED-4DB2-BD59-A6C34878D82A}">
                    <a16:rowId xmlns:a16="http://schemas.microsoft.com/office/drawing/2014/main" val="1077471849"/>
                  </a:ext>
                </a:extLst>
              </a:tr>
            </a:tbl>
          </a:graphicData>
        </a:graphic>
      </p:graphicFrame>
    </p:spTree>
    <p:extLst>
      <p:ext uri="{BB962C8B-B14F-4D97-AF65-F5344CB8AC3E}">
        <p14:creationId xmlns:p14="http://schemas.microsoft.com/office/powerpoint/2010/main" val="1185463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Sequencing of Stage 2 tasks example</a:t>
            </a:r>
            <a:endParaRPr lang="en-AU" dirty="0"/>
          </a:p>
        </p:txBody>
      </p:sp>
      <p:graphicFrame>
        <p:nvGraphicFramePr>
          <p:cNvPr id="4" name="Content Placeholder 3"/>
          <p:cNvGraphicFramePr>
            <a:graphicFrameLocks noGrp="1"/>
          </p:cNvGraphicFramePr>
          <p:nvPr>
            <p:ph idx="1"/>
          </p:nvPr>
        </p:nvGraphicFramePr>
        <p:xfrm>
          <a:off x="887510" y="1526809"/>
          <a:ext cx="4376152" cy="4895850"/>
        </p:xfrm>
        <a:graphic>
          <a:graphicData uri="http://schemas.openxmlformats.org/drawingml/2006/table">
            <a:tbl>
              <a:tblPr firstRow="1" firstCol="1" bandRow="1">
                <a:tableStyleId>{5C22544A-7EE6-4342-B048-85BDC9FD1C3A}</a:tableStyleId>
              </a:tblPr>
              <a:tblGrid>
                <a:gridCol w="636490">
                  <a:extLst>
                    <a:ext uri="{9D8B030D-6E8A-4147-A177-3AD203B41FA5}">
                      <a16:colId xmlns:a16="http://schemas.microsoft.com/office/drawing/2014/main" val="738390499"/>
                    </a:ext>
                  </a:extLst>
                </a:gridCol>
                <a:gridCol w="1151370">
                  <a:extLst>
                    <a:ext uri="{9D8B030D-6E8A-4147-A177-3AD203B41FA5}">
                      <a16:colId xmlns:a16="http://schemas.microsoft.com/office/drawing/2014/main" val="2188376784"/>
                    </a:ext>
                  </a:extLst>
                </a:gridCol>
                <a:gridCol w="1789802">
                  <a:extLst>
                    <a:ext uri="{9D8B030D-6E8A-4147-A177-3AD203B41FA5}">
                      <a16:colId xmlns:a16="http://schemas.microsoft.com/office/drawing/2014/main" val="3948950257"/>
                    </a:ext>
                  </a:extLst>
                </a:gridCol>
                <a:gridCol w="798490">
                  <a:extLst>
                    <a:ext uri="{9D8B030D-6E8A-4147-A177-3AD203B41FA5}">
                      <a16:colId xmlns:a16="http://schemas.microsoft.com/office/drawing/2014/main" val="2359733253"/>
                    </a:ext>
                  </a:extLst>
                </a:gridCol>
              </a:tblGrid>
              <a:tr h="279763">
                <a:tc>
                  <a:txBody>
                    <a:bodyPr/>
                    <a:lstStyle/>
                    <a:p>
                      <a:pPr>
                        <a:spcAft>
                          <a:spcPts val="0"/>
                        </a:spcAft>
                      </a:pPr>
                      <a:r>
                        <a:rPr lang="en-AU" sz="900" dirty="0">
                          <a:effectLst/>
                        </a:rPr>
                        <a:t>Sequence</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a:effectLst/>
                        </a:rPr>
                        <a:t>Assignment</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a:effectLst/>
                        </a:rPr>
                        <a:t>SACE Requirements</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a:effectLst/>
                        </a:rPr>
                        <a:t>Performance standards</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extLst>
                  <a:ext uri="{0D108BD9-81ED-4DB2-BD59-A6C34878D82A}">
                    <a16:rowId xmlns:a16="http://schemas.microsoft.com/office/drawing/2014/main" val="3420009285"/>
                  </a:ext>
                </a:extLst>
              </a:tr>
              <a:tr h="559526">
                <a:tc>
                  <a:txBody>
                    <a:bodyPr/>
                    <a:lstStyle/>
                    <a:p>
                      <a:pPr>
                        <a:spcAft>
                          <a:spcPts val="0"/>
                        </a:spcAft>
                      </a:pPr>
                      <a:r>
                        <a:rPr lang="en-AU" sz="900">
                          <a:effectLst/>
                        </a:rPr>
                        <a:t>1</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dirty="0">
                          <a:effectLst/>
                        </a:rPr>
                        <a:t>AT2 Investigate</a:t>
                      </a:r>
                    </a:p>
                    <a:p>
                      <a:pPr>
                        <a:spcAft>
                          <a:spcPts val="0"/>
                        </a:spcAft>
                      </a:pPr>
                      <a:r>
                        <a:rPr lang="en-AU" sz="900" dirty="0">
                          <a:effectLst/>
                        </a:rPr>
                        <a:t> </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a:effectLst/>
                        </a:rPr>
                        <a:t>200 words or 1-minute multimodal equivalent</a:t>
                      </a:r>
                    </a:p>
                    <a:p>
                      <a:pPr>
                        <a:spcAft>
                          <a:spcPts val="0"/>
                        </a:spcAft>
                      </a:pPr>
                      <a:r>
                        <a:rPr lang="en-AU" sz="900">
                          <a:effectLst/>
                        </a:rPr>
                        <a:t> </a:t>
                      </a:r>
                    </a:p>
                    <a:p>
                      <a:pPr>
                        <a:spcAft>
                          <a:spcPts val="0"/>
                        </a:spcAft>
                      </a:pPr>
                      <a:r>
                        <a:rPr lang="en-AU" sz="900">
                          <a:effectLst/>
                        </a:rPr>
                        <a:t> </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a:effectLst/>
                        </a:rPr>
                        <a:t>I 1</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extLst>
                  <a:ext uri="{0D108BD9-81ED-4DB2-BD59-A6C34878D82A}">
                    <a16:rowId xmlns:a16="http://schemas.microsoft.com/office/drawing/2014/main" val="941581905"/>
                  </a:ext>
                </a:extLst>
              </a:tr>
              <a:tr h="559526">
                <a:tc>
                  <a:txBody>
                    <a:bodyPr/>
                    <a:lstStyle/>
                    <a:p>
                      <a:pPr>
                        <a:spcAft>
                          <a:spcPts val="0"/>
                        </a:spcAft>
                      </a:pPr>
                      <a:r>
                        <a:rPr lang="en-AU" sz="900">
                          <a:effectLst/>
                        </a:rPr>
                        <a:t>2</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dirty="0">
                          <a:effectLst/>
                        </a:rPr>
                        <a:t>AT2 Design, develop and plan</a:t>
                      </a:r>
                    </a:p>
                    <a:p>
                      <a:pPr>
                        <a:spcAft>
                          <a:spcPts val="0"/>
                        </a:spcAft>
                      </a:pPr>
                      <a:r>
                        <a:rPr lang="en-AU" sz="900" dirty="0">
                          <a:effectLst/>
                        </a:rPr>
                        <a:t> </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a:effectLst/>
                        </a:rPr>
                        <a:t>800 words or 5-minute multimodal equivalent</a:t>
                      </a:r>
                    </a:p>
                    <a:p>
                      <a:pPr>
                        <a:spcAft>
                          <a:spcPts val="0"/>
                        </a:spcAft>
                      </a:pPr>
                      <a:r>
                        <a:rPr lang="en-AU" sz="900">
                          <a:effectLst/>
                        </a:rPr>
                        <a:t> </a:t>
                      </a:r>
                    </a:p>
                    <a:p>
                      <a:pPr>
                        <a:spcAft>
                          <a:spcPts val="0"/>
                        </a:spcAft>
                      </a:pPr>
                      <a:r>
                        <a:rPr lang="en-AU" sz="900">
                          <a:effectLst/>
                        </a:rPr>
                        <a:t> </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a:effectLst/>
                        </a:rPr>
                        <a:t>D 1,2</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extLst>
                  <a:ext uri="{0D108BD9-81ED-4DB2-BD59-A6C34878D82A}">
                    <a16:rowId xmlns:a16="http://schemas.microsoft.com/office/drawing/2014/main" val="249073822"/>
                  </a:ext>
                </a:extLst>
              </a:tr>
              <a:tr h="699407">
                <a:tc>
                  <a:txBody>
                    <a:bodyPr/>
                    <a:lstStyle/>
                    <a:p>
                      <a:pPr>
                        <a:spcAft>
                          <a:spcPts val="0"/>
                        </a:spcAft>
                      </a:pPr>
                      <a:r>
                        <a:rPr lang="en-AU" sz="900">
                          <a:effectLst/>
                        </a:rPr>
                        <a:t>3</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dirty="0">
                          <a:effectLst/>
                        </a:rPr>
                        <a:t>AT3  part 1 Resource investigation</a:t>
                      </a:r>
                    </a:p>
                    <a:p>
                      <a:pPr>
                        <a:spcAft>
                          <a:spcPts val="0"/>
                        </a:spcAft>
                      </a:pPr>
                      <a:r>
                        <a:rPr lang="en-AU" sz="900" dirty="0">
                          <a:effectLst/>
                        </a:rPr>
                        <a:t> </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a:effectLst/>
                        </a:rPr>
                        <a:t>1000 words written 6-minute multimodal equivalent</a:t>
                      </a:r>
                    </a:p>
                    <a:p>
                      <a:pPr>
                        <a:spcAft>
                          <a:spcPts val="0"/>
                        </a:spcAft>
                      </a:pPr>
                      <a:r>
                        <a:rPr lang="en-AU" sz="900">
                          <a:effectLst/>
                        </a:rPr>
                        <a:t> </a:t>
                      </a:r>
                    </a:p>
                    <a:p>
                      <a:pPr>
                        <a:spcAft>
                          <a:spcPts val="0"/>
                        </a:spcAft>
                      </a:pPr>
                      <a:r>
                        <a:rPr lang="en-AU" sz="900">
                          <a:effectLst/>
                        </a:rPr>
                        <a:t> </a:t>
                      </a:r>
                    </a:p>
                    <a:p>
                      <a:pPr>
                        <a:spcAft>
                          <a:spcPts val="0"/>
                        </a:spcAft>
                      </a:pPr>
                      <a:r>
                        <a:rPr lang="en-AU" sz="900">
                          <a:effectLst/>
                        </a:rPr>
                        <a:t> </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a:effectLst/>
                        </a:rPr>
                        <a:t>I 1</a:t>
                      </a:r>
                    </a:p>
                    <a:p>
                      <a:pPr>
                        <a:spcAft>
                          <a:spcPts val="0"/>
                        </a:spcAft>
                      </a:pPr>
                      <a:r>
                        <a:rPr lang="en-AU" sz="900">
                          <a:effectLst/>
                        </a:rPr>
                        <a:t>D 2</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extLst>
                  <a:ext uri="{0D108BD9-81ED-4DB2-BD59-A6C34878D82A}">
                    <a16:rowId xmlns:a16="http://schemas.microsoft.com/office/drawing/2014/main" val="4035776140"/>
                  </a:ext>
                </a:extLst>
              </a:tr>
              <a:tr h="699407">
                <a:tc>
                  <a:txBody>
                    <a:bodyPr/>
                    <a:lstStyle/>
                    <a:p>
                      <a:pPr>
                        <a:spcAft>
                          <a:spcPts val="0"/>
                        </a:spcAft>
                      </a:pPr>
                      <a:r>
                        <a:rPr lang="en-AU" sz="900">
                          <a:effectLst/>
                        </a:rPr>
                        <a:t>4</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dirty="0">
                          <a:effectLst/>
                        </a:rPr>
                        <a:t>AT1 Skills task A</a:t>
                      </a:r>
                    </a:p>
                    <a:p>
                      <a:pPr>
                        <a:spcAft>
                          <a:spcPts val="0"/>
                        </a:spcAft>
                      </a:pPr>
                      <a:r>
                        <a:rPr lang="en-AU" sz="900" dirty="0">
                          <a:effectLst/>
                        </a:rPr>
                        <a:t> </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a:effectLst/>
                        </a:rPr>
                        <a:t>Product record and 500 word written evaluation or 3-minute multimodal equivalent</a:t>
                      </a:r>
                    </a:p>
                    <a:p>
                      <a:pPr>
                        <a:spcAft>
                          <a:spcPts val="0"/>
                        </a:spcAft>
                      </a:pPr>
                      <a:r>
                        <a:rPr lang="en-AU" sz="900">
                          <a:effectLst/>
                        </a:rPr>
                        <a:t> </a:t>
                      </a:r>
                    </a:p>
                    <a:p>
                      <a:pPr>
                        <a:spcAft>
                          <a:spcPts val="0"/>
                        </a:spcAft>
                      </a:pPr>
                      <a:r>
                        <a:rPr lang="en-AU" sz="900">
                          <a:effectLst/>
                        </a:rPr>
                        <a:t> </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a:effectLst/>
                        </a:rPr>
                        <a:t>P 1</a:t>
                      </a:r>
                    </a:p>
                    <a:p>
                      <a:pPr>
                        <a:spcAft>
                          <a:spcPts val="0"/>
                        </a:spcAft>
                      </a:pPr>
                      <a:r>
                        <a:rPr lang="en-AU" sz="900">
                          <a:effectLst/>
                        </a:rPr>
                        <a:t>E 1</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extLst>
                  <a:ext uri="{0D108BD9-81ED-4DB2-BD59-A6C34878D82A}">
                    <a16:rowId xmlns:a16="http://schemas.microsoft.com/office/drawing/2014/main" val="1536140722"/>
                  </a:ext>
                </a:extLst>
              </a:tr>
              <a:tr h="699407">
                <a:tc>
                  <a:txBody>
                    <a:bodyPr/>
                    <a:lstStyle/>
                    <a:p>
                      <a:pPr>
                        <a:spcAft>
                          <a:spcPts val="0"/>
                        </a:spcAft>
                      </a:pPr>
                      <a:r>
                        <a:rPr lang="en-AU" sz="900">
                          <a:effectLst/>
                        </a:rPr>
                        <a:t>5</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dirty="0">
                          <a:effectLst/>
                        </a:rPr>
                        <a:t>AT3  part 2 Issues Exploration</a:t>
                      </a:r>
                    </a:p>
                    <a:p>
                      <a:pPr>
                        <a:spcAft>
                          <a:spcPts val="0"/>
                        </a:spcAft>
                      </a:pPr>
                      <a:r>
                        <a:rPr lang="en-AU" sz="900" dirty="0">
                          <a:effectLst/>
                        </a:rPr>
                        <a:t> </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dirty="0">
                          <a:effectLst/>
                        </a:rPr>
                        <a:t>1000 words written or 6-minute multimodal equivalent</a:t>
                      </a:r>
                    </a:p>
                    <a:p>
                      <a:pPr>
                        <a:spcAft>
                          <a:spcPts val="0"/>
                        </a:spcAft>
                      </a:pPr>
                      <a:r>
                        <a:rPr lang="en-AU" sz="900" dirty="0">
                          <a:effectLst/>
                        </a:rPr>
                        <a:t> </a:t>
                      </a:r>
                    </a:p>
                    <a:p>
                      <a:pPr>
                        <a:spcAft>
                          <a:spcPts val="0"/>
                        </a:spcAft>
                      </a:pPr>
                      <a:r>
                        <a:rPr lang="en-AU" sz="900" dirty="0">
                          <a:effectLst/>
                        </a:rPr>
                        <a:t> </a:t>
                      </a:r>
                    </a:p>
                    <a:p>
                      <a:pPr>
                        <a:spcAft>
                          <a:spcPts val="0"/>
                        </a:spcAft>
                      </a:pPr>
                      <a:r>
                        <a:rPr lang="en-AU" sz="900" dirty="0">
                          <a:effectLst/>
                        </a:rPr>
                        <a:t> </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a:effectLst/>
                        </a:rPr>
                        <a:t>I 2</a:t>
                      </a:r>
                    </a:p>
                    <a:p>
                      <a:pPr>
                        <a:spcAft>
                          <a:spcPts val="0"/>
                        </a:spcAft>
                      </a:pPr>
                      <a:r>
                        <a:rPr lang="en-AU" sz="900">
                          <a:effectLst/>
                        </a:rPr>
                        <a:t>E 1</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extLst>
                  <a:ext uri="{0D108BD9-81ED-4DB2-BD59-A6C34878D82A}">
                    <a16:rowId xmlns:a16="http://schemas.microsoft.com/office/drawing/2014/main" val="2988083586"/>
                  </a:ext>
                </a:extLst>
              </a:tr>
              <a:tr h="699407">
                <a:tc>
                  <a:txBody>
                    <a:bodyPr/>
                    <a:lstStyle/>
                    <a:p>
                      <a:pPr>
                        <a:spcAft>
                          <a:spcPts val="0"/>
                        </a:spcAft>
                      </a:pPr>
                      <a:r>
                        <a:rPr lang="en-AU" sz="900">
                          <a:effectLst/>
                        </a:rPr>
                        <a:t>6</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dirty="0">
                          <a:effectLst/>
                        </a:rPr>
                        <a:t>AT1 Skills Task B</a:t>
                      </a:r>
                    </a:p>
                    <a:p>
                      <a:pPr>
                        <a:spcAft>
                          <a:spcPts val="0"/>
                        </a:spcAft>
                      </a:pPr>
                      <a:r>
                        <a:rPr lang="en-AU" sz="900" dirty="0">
                          <a:effectLst/>
                        </a:rPr>
                        <a:t> </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a:effectLst/>
                        </a:rPr>
                        <a:t>Product record and 500 word written evaluation or 3-minute multimodal equivalent</a:t>
                      </a:r>
                    </a:p>
                    <a:p>
                      <a:pPr>
                        <a:spcAft>
                          <a:spcPts val="0"/>
                        </a:spcAft>
                      </a:pPr>
                      <a:r>
                        <a:rPr lang="en-AU" sz="900">
                          <a:effectLst/>
                        </a:rPr>
                        <a:t> </a:t>
                      </a:r>
                    </a:p>
                    <a:p>
                      <a:pPr>
                        <a:spcAft>
                          <a:spcPts val="0"/>
                        </a:spcAft>
                      </a:pPr>
                      <a:r>
                        <a:rPr lang="en-AU" sz="900">
                          <a:effectLst/>
                        </a:rPr>
                        <a:t> </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a:effectLst/>
                        </a:rPr>
                        <a:t>P 1</a:t>
                      </a:r>
                    </a:p>
                    <a:p>
                      <a:pPr>
                        <a:spcAft>
                          <a:spcPts val="0"/>
                        </a:spcAft>
                      </a:pPr>
                      <a:r>
                        <a:rPr lang="en-AU" sz="900">
                          <a:effectLst/>
                        </a:rPr>
                        <a:t>E 1</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extLst>
                  <a:ext uri="{0D108BD9-81ED-4DB2-BD59-A6C34878D82A}">
                    <a16:rowId xmlns:a16="http://schemas.microsoft.com/office/drawing/2014/main" val="4088307728"/>
                  </a:ext>
                </a:extLst>
              </a:tr>
              <a:tr h="699407">
                <a:tc>
                  <a:txBody>
                    <a:bodyPr/>
                    <a:lstStyle/>
                    <a:p>
                      <a:pPr>
                        <a:spcAft>
                          <a:spcPts val="0"/>
                        </a:spcAft>
                      </a:pPr>
                      <a:r>
                        <a:rPr lang="en-AU" sz="900">
                          <a:effectLst/>
                        </a:rPr>
                        <a:t>7</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dirty="0">
                          <a:effectLst/>
                        </a:rPr>
                        <a:t>AT2 Produce &amp; Evaluate</a:t>
                      </a:r>
                    </a:p>
                    <a:p>
                      <a:pPr>
                        <a:spcAft>
                          <a:spcPts val="0"/>
                        </a:spcAft>
                      </a:pPr>
                      <a:r>
                        <a:rPr lang="en-AU" sz="900" dirty="0">
                          <a:effectLst/>
                        </a:rPr>
                        <a:t> </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a:effectLst/>
                        </a:rPr>
                        <a:t>Product record (500 words) and 500 word written evaluation or 3-minute multimodal equivalent</a:t>
                      </a:r>
                    </a:p>
                    <a:p>
                      <a:pPr>
                        <a:spcAft>
                          <a:spcPts val="0"/>
                        </a:spcAft>
                      </a:pPr>
                      <a:r>
                        <a:rPr lang="en-AU" sz="900">
                          <a:effectLst/>
                        </a:rPr>
                        <a:t> </a:t>
                      </a:r>
                    </a:p>
                    <a:p>
                      <a:pPr>
                        <a:spcAft>
                          <a:spcPts val="0"/>
                        </a:spcAft>
                      </a:pPr>
                      <a:r>
                        <a:rPr lang="en-AU" sz="900">
                          <a:effectLst/>
                        </a:rPr>
                        <a:t> </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dirty="0">
                          <a:effectLst/>
                        </a:rPr>
                        <a:t>P 1,2</a:t>
                      </a:r>
                    </a:p>
                    <a:p>
                      <a:pPr>
                        <a:spcAft>
                          <a:spcPts val="0"/>
                        </a:spcAft>
                      </a:pPr>
                      <a:r>
                        <a:rPr lang="en-AU" sz="900" dirty="0">
                          <a:effectLst/>
                        </a:rPr>
                        <a:t>E 1</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extLst>
                  <a:ext uri="{0D108BD9-81ED-4DB2-BD59-A6C34878D82A}">
                    <a16:rowId xmlns:a16="http://schemas.microsoft.com/office/drawing/2014/main" val="2442284237"/>
                  </a:ext>
                </a:extLst>
              </a:tr>
            </a:tbl>
          </a:graphicData>
        </a:graphic>
      </p:graphicFrame>
      <p:pic>
        <p:nvPicPr>
          <p:cNvPr id="5" name="Picture 4"/>
          <p:cNvPicPr>
            <a:picLocks noChangeAspect="1"/>
          </p:cNvPicPr>
          <p:nvPr/>
        </p:nvPicPr>
        <p:blipFill>
          <a:blip r:embed="rId3"/>
          <a:stretch>
            <a:fillRect/>
          </a:stretch>
        </p:blipFill>
        <p:spPr>
          <a:xfrm>
            <a:off x="5462955" y="1824037"/>
            <a:ext cx="6386439" cy="43013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7427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FC0060-467B-462A-8075-1D4E2D87508D}"/>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dirty="0">
                <a:solidFill>
                  <a:srgbClr val="FFFFFF"/>
                </a:solidFill>
                <a:latin typeface="+mj-lt"/>
                <a:ea typeface="+mj-ea"/>
                <a:cs typeface="+mj-cs"/>
              </a:rPr>
              <a:t>Key dates </a:t>
            </a:r>
            <a:br>
              <a:rPr lang="en-US" sz="3200" kern="1200" dirty="0">
                <a:solidFill>
                  <a:srgbClr val="FFFFFF"/>
                </a:solidFill>
                <a:latin typeface="+mj-lt"/>
                <a:ea typeface="+mj-ea"/>
                <a:cs typeface="+mj-cs"/>
              </a:rPr>
            </a:br>
            <a:r>
              <a:rPr lang="en-US" sz="3200" kern="1200" dirty="0">
                <a:solidFill>
                  <a:srgbClr val="FFFFFF"/>
                </a:solidFill>
                <a:latin typeface="+mj-lt"/>
                <a:ea typeface="+mj-ea"/>
                <a:cs typeface="+mj-cs"/>
              </a:rPr>
              <a:t>Stage 2</a:t>
            </a:r>
          </a:p>
        </p:txBody>
      </p:sp>
      <p:pic>
        <p:nvPicPr>
          <p:cNvPr id="4" name="Content Placeholder 3">
            <a:extLst>
              <a:ext uri="{FF2B5EF4-FFF2-40B4-BE49-F238E27FC236}">
                <a16:creationId xmlns:a16="http://schemas.microsoft.com/office/drawing/2014/main" id="{B4C68A4E-E92D-4D5D-8C46-84599E7B4A49}"/>
              </a:ext>
            </a:extLst>
          </p:cNvPr>
          <p:cNvPicPr>
            <a:picLocks noGrp="1" noChangeAspect="1"/>
          </p:cNvPicPr>
          <p:nvPr>
            <p:ph idx="1"/>
          </p:nvPr>
        </p:nvPicPr>
        <p:blipFill>
          <a:blip r:embed="rId2"/>
          <a:stretch>
            <a:fillRect/>
          </a:stretch>
        </p:blipFill>
        <p:spPr>
          <a:xfrm>
            <a:off x="4207933" y="968062"/>
            <a:ext cx="7347537" cy="4922851"/>
          </a:xfrm>
          <a:prstGeom prst="rect">
            <a:avLst/>
          </a:prstGeom>
        </p:spPr>
      </p:pic>
    </p:spTree>
    <p:extLst>
      <p:ext uri="{BB962C8B-B14F-4D97-AF65-F5344CB8AC3E}">
        <p14:creationId xmlns:p14="http://schemas.microsoft.com/office/powerpoint/2010/main" val="3143596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Master">
  <a:themeElements>
    <a:clrScheme name="SACE">
      <a:dk1>
        <a:sysClr val="windowText" lastClr="000000"/>
      </a:dk1>
      <a:lt1>
        <a:sysClr val="window" lastClr="FFFFFF"/>
      </a:lt1>
      <a:dk2>
        <a:srgbClr val="000000"/>
      </a:dk2>
      <a:lt2>
        <a:srgbClr val="FFFFFF"/>
      </a:lt2>
      <a:accent1>
        <a:srgbClr val="FF6319"/>
      </a:accent1>
      <a:accent2>
        <a:srgbClr val="2D2E2F"/>
      </a:accent2>
      <a:accent3>
        <a:srgbClr val="7AB800"/>
      </a:accent3>
      <a:accent4>
        <a:srgbClr val="00ADD0"/>
      </a:accent4>
      <a:accent5>
        <a:srgbClr val="DCDEDE"/>
      </a:accent5>
      <a:accent6>
        <a:srgbClr val="00819C"/>
      </a:accent6>
      <a:hlink>
        <a:srgbClr val="0000FF"/>
      </a:hlink>
      <a:folHlink>
        <a:srgbClr val="7030A0"/>
      </a:folHlink>
    </a:clrScheme>
    <a:fontScheme name="SACE">
      <a:majorFont>
        <a:latin typeface="Roboto Medium"/>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BA5437C-7B0B-412D-89E2-D97C26B0726F}" vid="{444CF575-1FF5-4921-822C-E09615AE065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A749C84F7CD24ABD4EFD71B8F8849D" ma:contentTypeVersion="12" ma:contentTypeDescription="Create a new document." ma:contentTypeScope="" ma:versionID="741421c67169e669d6918c439a139beb">
  <xsd:schema xmlns:xsd="http://www.w3.org/2001/XMLSchema" xmlns:xs="http://www.w3.org/2001/XMLSchema" xmlns:p="http://schemas.microsoft.com/office/2006/metadata/properties" xmlns:ns2="2ad4ac95-6a41-4ce8-97ee-4b2c94af493a" xmlns:ns3="21566076-0606-4024-89c6-48ee27e703c5" targetNamespace="http://schemas.microsoft.com/office/2006/metadata/properties" ma:root="true" ma:fieldsID="a374ada4e3034e1d21fba394e129bb0c" ns2:_="" ns3:_="">
    <xsd:import namespace="2ad4ac95-6a41-4ce8-97ee-4b2c94af493a"/>
    <xsd:import namespace="21566076-0606-4024-89c6-48ee27e703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d4ac95-6a41-4ce8-97ee-4b2c94af49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566076-0606-4024-89c6-48ee27e703c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4F26FA-36EA-45D5-97E2-D516643EEB87}"/>
</file>

<file path=customXml/itemProps2.xml><?xml version="1.0" encoding="utf-8"?>
<ds:datastoreItem xmlns:ds="http://schemas.openxmlformats.org/officeDocument/2006/customXml" ds:itemID="{A2E007D5-226D-438C-9203-2A1C82F7696D}"/>
</file>

<file path=customXml/itemProps3.xml><?xml version="1.0" encoding="utf-8"?>
<ds:datastoreItem xmlns:ds="http://schemas.openxmlformats.org/officeDocument/2006/customXml" ds:itemID="{DB40D344-1B8C-4E4B-805C-D62BF587458F}"/>
</file>

<file path=docProps/app.xml><?xml version="1.0" encoding="utf-8"?>
<Properties xmlns="http://schemas.openxmlformats.org/officeDocument/2006/extended-properties" xmlns:vt="http://schemas.openxmlformats.org/officeDocument/2006/docPropsVTypes">
  <TotalTime>3</TotalTime>
  <Words>1200</Words>
  <Application>Microsoft Office PowerPoint</Application>
  <PresentationFormat>Widescreen</PresentationFormat>
  <Paragraphs>196</Paragraphs>
  <Slides>14</Slides>
  <Notes>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Arial</vt:lpstr>
      <vt:lpstr>Calibri</vt:lpstr>
      <vt:lpstr>Calibri Light</vt:lpstr>
      <vt:lpstr>Roboto Light</vt:lpstr>
      <vt:lpstr>Roboto Medium</vt:lpstr>
      <vt:lpstr>Symbol</vt:lpstr>
      <vt:lpstr>Office Theme</vt:lpstr>
      <vt:lpstr>Office Theme</vt:lpstr>
      <vt:lpstr>Content Master</vt:lpstr>
      <vt:lpstr>Design, Technology and Engineering</vt:lpstr>
      <vt:lpstr>SACE website</vt:lpstr>
      <vt:lpstr>PowerPoint Presentation</vt:lpstr>
      <vt:lpstr>LAPS</vt:lpstr>
      <vt:lpstr>PowerPoint Presentation</vt:lpstr>
      <vt:lpstr>Stage 1 Assessment Description</vt:lpstr>
      <vt:lpstr>Stage 2 </vt:lpstr>
      <vt:lpstr>Sequencing of Stage 2 tasks example</vt:lpstr>
      <vt:lpstr>Key dates  Stage 2</vt:lpstr>
      <vt:lpstr>Results sheets</vt:lpstr>
      <vt:lpstr>Schools Online - processes and procedure</vt:lpstr>
      <vt:lpstr>Schools online</vt:lpstr>
      <vt:lpstr>PLATO</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Technology and Engineering</dc:title>
  <dc:creator>Cresp, Joy (SACE)</dc:creator>
  <cp:lastModifiedBy>Cresp, Joy (SACE)</cp:lastModifiedBy>
  <cp:revision>2</cp:revision>
  <dcterms:created xsi:type="dcterms:W3CDTF">2021-02-23T03:28:14Z</dcterms:created>
  <dcterms:modified xsi:type="dcterms:W3CDTF">2021-02-23T03:40:46Z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0x0101007FA749C84F7CD24ABD4EFD71B8F8849D</vt:lpwstr>
  </property>
</Properties>
</file>