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5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6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7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1.xml" ContentType="application/vnd.openxmlformats-officedocument.drawingml.chart+xml"/>
  <Override PartName="/ppt/notesSlides/notesSlide15.xml" ContentType="application/vnd.openxmlformats-officedocument.presentationml.notesSlide+xml"/>
  <Override PartName="/ppt/charts/chart2.xml" ContentType="application/vnd.openxmlformats-officedocument.drawingml.chart+xml"/>
  <Override PartName="/ppt/notesSlides/notesSlide16.xml" ContentType="application/vnd.openxmlformats-officedocument.presentationml.notesSlide+xml"/>
  <Override PartName="/ppt/charts/chart3.xml" ContentType="application/vnd.openxmlformats-officedocument.drawingml.chart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rts/chart4.xml" ContentType="application/vnd.openxmlformats-officedocument.drawingml.chart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818" r:id="rId2"/>
    <p:sldMasterId id="2147483827" r:id="rId3"/>
    <p:sldMasterId id="2147483839" r:id="rId4"/>
    <p:sldMasterId id="2147483851" r:id="rId5"/>
    <p:sldMasterId id="2147483863" r:id="rId6"/>
    <p:sldMasterId id="2147483875" r:id="rId7"/>
    <p:sldMasterId id="2147483887" r:id="rId8"/>
  </p:sldMasterIdLst>
  <p:notesMasterIdLst>
    <p:notesMasterId r:id="rId102"/>
  </p:notesMasterIdLst>
  <p:handoutMasterIdLst>
    <p:handoutMasterId r:id="rId103"/>
  </p:handoutMasterIdLst>
  <p:sldIdLst>
    <p:sldId id="341" r:id="rId9"/>
    <p:sldId id="369" r:id="rId10"/>
    <p:sldId id="370" r:id="rId11"/>
    <p:sldId id="372" r:id="rId12"/>
    <p:sldId id="373" r:id="rId13"/>
    <p:sldId id="374" r:id="rId14"/>
    <p:sldId id="375" r:id="rId15"/>
    <p:sldId id="376" r:id="rId16"/>
    <p:sldId id="371" r:id="rId17"/>
    <p:sldId id="378" r:id="rId18"/>
    <p:sldId id="379" r:id="rId19"/>
    <p:sldId id="380" r:id="rId20"/>
    <p:sldId id="381" r:id="rId21"/>
    <p:sldId id="384" r:id="rId22"/>
    <p:sldId id="385" r:id="rId23"/>
    <p:sldId id="386" r:id="rId24"/>
    <p:sldId id="388" r:id="rId25"/>
    <p:sldId id="389" r:id="rId26"/>
    <p:sldId id="390" r:id="rId27"/>
    <p:sldId id="391" r:id="rId28"/>
    <p:sldId id="392" r:id="rId29"/>
    <p:sldId id="393" r:id="rId30"/>
    <p:sldId id="394" r:id="rId31"/>
    <p:sldId id="395" r:id="rId32"/>
    <p:sldId id="404" r:id="rId33"/>
    <p:sldId id="397" r:id="rId34"/>
    <p:sldId id="403" r:id="rId35"/>
    <p:sldId id="398" r:id="rId36"/>
    <p:sldId id="399" r:id="rId37"/>
    <p:sldId id="356" r:id="rId38"/>
    <p:sldId id="357" r:id="rId39"/>
    <p:sldId id="358" r:id="rId40"/>
    <p:sldId id="359" r:id="rId41"/>
    <p:sldId id="360" r:id="rId42"/>
    <p:sldId id="321" r:id="rId43"/>
    <p:sldId id="311" r:id="rId44"/>
    <p:sldId id="361" r:id="rId45"/>
    <p:sldId id="274" r:id="rId46"/>
    <p:sldId id="275" r:id="rId47"/>
    <p:sldId id="276" r:id="rId48"/>
    <p:sldId id="277" r:id="rId49"/>
    <p:sldId id="278" r:id="rId50"/>
    <p:sldId id="279" r:id="rId51"/>
    <p:sldId id="362" r:id="rId52"/>
    <p:sldId id="322" r:id="rId53"/>
    <p:sldId id="282" r:id="rId54"/>
    <p:sldId id="353" r:id="rId55"/>
    <p:sldId id="400" r:id="rId56"/>
    <p:sldId id="354" r:id="rId57"/>
    <p:sldId id="283" r:id="rId58"/>
    <p:sldId id="284" r:id="rId59"/>
    <p:sldId id="285" r:id="rId60"/>
    <p:sldId id="286" r:id="rId61"/>
    <p:sldId id="287" r:id="rId62"/>
    <p:sldId id="288" r:id="rId63"/>
    <p:sldId id="289" r:id="rId64"/>
    <p:sldId id="290" r:id="rId65"/>
    <p:sldId id="299" r:id="rId66"/>
    <p:sldId id="300" r:id="rId67"/>
    <p:sldId id="301" r:id="rId68"/>
    <p:sldId id="325" r:id="rId69"/>
    <p:sldId id="323" r:id="rId70"/>
    <p:sldId id="292" r:id="rId71"/>
    <p:sldId id="355" r:id="rId72"/>
    <p:sldId id="327" r:id="rId73"/>
    <p:sldId id="295" r:id="rId74"/>
    <p:sldId id="324" r:id="rId75"/>
    <p:sldId id="363" r:id="rId76"/>
    <p:sldId id="297" r:id="rId77"/>
    <p:sldId id="402" r:id="rId78"/>
    <p:sldId id="326" r:id="rId79"/>
    <p:sldId id="304" r:id="rId80"/>
    <p:sldId id="305" r:id="rId81"/>
    <p:sldId id="331" r:id="rId82"/>
    <p:sldId id="330" r:id="rId83"/>
    <p:sldId id="340" r:id="rId84"/>
    <p:sldId id="333" r:id="rId85"/>
    <p:sldId id="365" r:id="rId86"/>
    <p:sldId id="366" r:id="rId87"/>
    <p:sldId id="329" r:id="rId88"/>
    <p:sldId id="342" r:id="rId89"/>
    <p:sldId id="343" r:id="rId90"/>
    <p:sldId id="344" r:id="rId91"/>
    <p:sldId id="349" r:id="rId92"/>
    <p:sldId id="350" r:id="rId93"/>
    <p:sldId id="351" r:id="rId94"/>
    <p:sldId id="345" r:id="rId95"/>
    <p:sldId id="348" r:id="rId96"/>
    <p:sldId id="346" r:id="rId97"/>
    <p:sldId id="347" r:id="rId98"/>
    <p:sldId id="401" r:id="rId99"/>
    <p:sldId id="367" r:id="rId100"/>
    <p:sldId id="368" r:id="rId101"/>
  </p:sldIdLst>
  <p:sldSz cx="9144000" cy="6858000" type="screen4x3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1C6"/>
    <a:srgbClr val="F7921E"/>
    <a:srgbClr val="001A2E"/>
    <a:srgbClr val="008080"/>
    <a:srgbClr val="F0E338"/>
    <a:srgbClr val="953735"/>
    <a:srgbClr val="000066"/>
    <a:srgbClr val="A9CF38"/>
    <a:srgbClr val="92D050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2323" autoAdjust="0"/>
    <p:restoredTop sz="93396" autoAdjust="0"/>
  </p:normalViewPr>
  <p:slideViewPr>
    <p:cSldViewPr snapToGrid="0">
      <p:cViewPr>
        <p:scale>
          <a:sx n="50" d="100"/>
          <a:sy n="50" d="100"/>
        </p:scale>
        <p:origin x="-1666" y="-71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32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63" Type="http://schemas.openxmlformats.org/officeDocument/2006/relationships/slide" Target="slides/slide55.xml"/><Relationship Id="rId68" Type="http://schemas.openxmlformats.org/officeDocument/2006/relationships/slide" Target="slides/slide60.xml"/><Relationship Id="rId84" Type="http://schemas.openxmlformats.org/officeDocument/2006/relationships/slide" Target="slides/slide76.xml"/><Relationship Id="rId89" Type="http://schemas.openxmlformats.org/officeDocument/2006/relationships/slide" Target="slides/slide81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3.xml"/><Relationship Id="rId92" Type="http://schemas.openxmlformats.org/officeDocument/2006/relationships/slide" Target="slides/slide8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07" Type="http://schemas.openxmlformats.org/officeDocument/2006/relationships/tableStyles" Target="tableStyles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66" Type="http://schemas.openxmlformats.org/officeDocument/2006/relationships/slide" Target="slides/slide58.xml"/><Relationship Id="rId74" Type="http://schemas.openxmlformats.org/officeDocument/2006/relationships/slide" Target="slides/slide66.xml"/><Relationship Id="rId79" Type="http://schemas.openxmlformats.org/officeDocument/2006/relationships/slide" Target="slides/slide71.xml"/><Relationship Id="rId87" Type="http://schemas.openxmlformats.org/officeDocument/2006/relationships/slide" Target="slides/slide79.xml"/><Relationship Id="rId102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3.xml"/><Relationship Id="rId82" Type="http://schemas.openxmlformats.org/officeDocument/2006/relationships/slide" Target="slides/slide74.xml"/><Relationship Id="rId90" Type="http://schemas.openxmlformats.org/officeDocument/2006/relationships/slide" Target="slides/slide82.xml"/><Relationship Id="rId95" Type="http://schemas.openxmlformats.org/officeDocument/2006/relationships/slide" Target="slides/slide87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slide" Target="slides/slide48.xml"/><Relationship Id="rId64" Type="http://schemas.openxmlformats.org/officeDocument/2006/relationships/slide" Target="slides/slide56.xml"/><Relationship Id="rId69" Type="http://schemas.openxmlformats.org/officeDocument/2006/relationships/slide" Target="slides/slide61.xml"/><Relationship Id="rId77" Type="http://schemas.openxmlformats.org/officeDocument/2006/relationships/slide" Target="slides/slide69.xml"/><Relationship Id="rId100" Type="http://schemas.openxmlformats.org/officeDocument/2006/relationships/slide" Target="slides/slide92.xml"/><Relationship Id="rId105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72" Type="http://schemas.openxmlformats.org/officeDocument/2006/relationships/slide" Target="slides/slide64.xml"/><Relationship Id="rId80" Type="http://schemas.openxmlformats.org/officeDocument/2006/relationships/slide" Target="slides/slide72.xml"/><Relationship Id="rId85" Type="http://schemas.openxmlformats.org/officeDocument/2006/relationships/slide" Target="slides/slide77.xml"/><Relationship Id="rId93" Type="http://schemas.openxmlformats.org/officeDocument/2006/relationships/slide" Target="slides/slide85.xml"/><Relationship Id="rId98" Type="http://schemas.openxmlformats.org/officeDocument/2006/relationships/slide" Target="slides/slide90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slide" Target="slides/slide51.xml"/><Relationship Id="rId67" Type="http://schemas.openxmlformats.org/officeDocument/2006/relationships/slide" Target="slides/slide59.xml"/><Relationship Id="rId103" Type="http://schemas.openxmlformats.org/officeDocument/2006/relationships/handoutMaster" Target="handoutMasters/handoutMaster1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62" Type="http://schemas.openxmlformats.org/officeDocument/2006/relationships/slide" Target="slides/slide54.xml"/><Relationship Id="rId70" Type="http://schemas.openxmlformats.org/officeDocument/2006/relationships/slide" Target="slides/slide62.xml"/><Relationship Id="rId75" Type="http://schemas.openxmlformats.org/officeDocument/2006/relationships/slide" Target="slides/slide67.xml"/><Relationship Id="rId83" Type="http://schemas.openxmlformats.org/officeDocument/2006/relationships/slide" Target="slides/slide75.xml"/><Relationship Id="rId88" Type="http://schemas.openxmlformats.org/officeDocument/2006/relationships/slide" Target="slides/slide80.xml"/><Relationship Id="rId91" Type="http://schemas.openxmlformats.org/officeDocument/2006/relationships/slide" Target="slides/slide83.xml"/><Relationship Id="rId96" Type="http://schemas.openxmlformats.org/officeDocument/2006/relationships/slide" Target="slides/slide8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slide" Target="slides/slide49.xml"/><Relationship Id="rId106" Type="http://schemas.openxmlformats.org/officeDocument/2006/relationships/theme" Target="theme/theme1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slide" Target="slides/slide52.xml"/><Relationship Id="rId65" Type="http://schemas.openxmlformats.org/officeDocument/2006/relationships/slide" Target="slides/slide57.xml"/><Relationship Id="rId73" Type="http://schemas.openxmlformats.org/officeDocument/2006/relationships/slide" Target="slides/slide65.xml"/><Relationship Id="rId78" Type="http://schemas.openxmlformats.org/officeDocument/2006/relationships/slide" Target="slides/slide70.xml"/><Relationship Id="rId81" Type="http://schemas.openxmlformats.org/officeDocument/2006/relationships/slide" Target="slides/slide73.xml"/><Relationship Id="rId86" Type="http://schemas.openxmlformats.org/officeDocument/2006/relationships/slide" Target="slides/slide78.xml"/><Relationship Id="rId94" Type="http://schemas.openxmlformats.org/officeDocument/2006/relationships/slide" Target="slides/slide86.xml"/><Relationship Id="rId99" Type="http://schemas.openxmlformats.org/officeDocument/2006/relationships/slide" Target="slides/slide91.xml"/><Relationship Id="rId101" Type="http://schemas.openxmlformats.org/officeDocument/2006/relationships/slide" Target="slides/slide9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6" Type="http://schemas.openxmlformats.org/officeDocument/2006/relationships/slide" Target="slides/slide68.xml"/><Relationship Id="rId97" Type="http://schemas.openxmlformats.org/officeDocument/2006/relationships/slide" Target="slides/slide89.xml"/><Relationship Id="rId10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ekawh01\Music\Desktop\Ab%20Ed\2015%20Ab%20Ed%20data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ekawh01\Music\Desktop\Ab%20Ed\2015%20Ab%20Ed%20data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ekawh01\Music\Desktop\Ab%20Ed\2015%20Ab%20Ed%20data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ekawh01\Music\Desktop\Ab%20Ed\2015%20Ab%20Ed%20dat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A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3897654835390487E-2"/>
          <c:y val="1.6834902740217001E-2"/>
          <c:w val="0.86045427245817052"/>
          <c:h val="0.90026218326762464"/>
        </c:manualLayout>
      </c:layout>
      <c:barChart>
        <c:barDir val="col"/>
        <c:grouping val="clustered"/>
        <c:varyColors val="0"/>
        <c:ser>
          <c:idx val="0"/>
          <c:order val="0"/>
          <c:tx>
            <c:v>Females</c:v>
          </c:tx>
          <c:invertIfNegative val="0"/>
          <c:cat>
            <c:numRef>
              <c:f>Sheet1!$F$5:$K$5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numCache>
            </c:numRef>
          </c:cat>
          <c:val>
            <c:numRef>
              <c:f>Sheet1!$F$6:$K$6</c:f>
              <c:numCache>
                <c:formatCode>General</c:formatCode>
                <c:ptCount val="6"/>
                <c:pt idx="0">
                  <c:v>87</c:v>
                </c:pt>
                <c:pt idx="1">
                  <c:v>125</c:v>
                </c:pt>
                <c:pt idx="2">
                  <c:v>139</c:v>
                </c:pt>
                <c:pt idx="3">
                  <c:v>173</c:v>
                </c:pt>
                <c:pt idx="4">
                  <c:v>181</c:v>
                </c:pt>
                <c:pt idx="5">
                  <c:v>190</c:v>
                </c:pt>
              </c:numCache>
            </c:numRef>
          </c:val>
        </c:ser>
        <c:ser>
          <c:idx val="1"/>
          <c:order val="1"/>
          <c:tx>
            <c:v>Males</c:v>
          </c:tx>
          <c:invertIfNegative val="0"/>
          <c:cat>
            <c:numRef>
              <c:f>Sheet1!$F$5:$K$5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numCache>
            </c:numRef>
          </c:cat>
          <c:val>
            <c:numRef>
              <c:f>Sheet1!$F$7:$K$7</c:f>
              <c:numCache>
                <c:formatCode>General</c:formatCode>
                <c:ptCount val="6"/>
                <c:pt idx="0">
                  <c:v>93</c:v>
                </c:pt>
                <c:pt idx="1">
                  <c:v>91</c:v>
                </c:pt>
                <c:pt idx="2">
                  <c:v>118</c:v>
                </c:pt>
                <c:pt idx="3">
                  <c:v>106</c:v>
                </c:pt>
                <c:pt idx="4">
                  <c:v>134</c:v>
                </c:pt>
                <c:pt idx="5">
                  <c:v>151</c:v>
                </c:pt>
              </c:numCache>
            </c:numRef>
          </c:val>
        </c:ser>
        <c:ser>
          <c:idx val="2"/>
          <c:order val="2"/>
          <c:tx>
            <c:v>Total</c:v>
          </c:tx>
          <c:invertIfNegative val="0"/>
          <c:dLbls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trendline>
            <c:trendlineType val="linear"/>
            <c:dispRSqr val="0"/>
            <c:dispEq val="0"/>
          </c:trendline>
          <c:cat>
            <c:numRef>
              <c:f>Sheet1!$F$5:$K$5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numCache>
            </c:numRef>
          </c:cat>
          <c:val>
            <c:numRef>
              <c:f>Sheet1!$F$8:$K$8</c:f>
              <c:numCache>
                <c:formatCode>General</c:formatCode>
                <c:ptCount val="6"/>
                <c:pt idx="0">
                  <c:v>180</c:v>
                </c:pt>
                <c:pt idx="1">
                  <c:v>216</c:v>
                </c:pt>
                <c:pt idx="2">
                  <c:v>257</c:v>
                </c:pt>
                <c:pt idx="3">
                  <c:v>279</c:v>
                </c:pt>
                <c:pt idx="4">
                  <c:v>315</c:v>
                </c:pt>
                <c:pt idx="5">
                  <c:v>341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5815680"/>
        <c:axId val="196202496"/>
      </c:barChart>
      <c:catAx>
        <c:axId val="1958156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96202496"/>
        <c:crosses val="autoZero"/>
        <c:auto val="1"/>
        <c:lblAlgn val="ctr"/>
        <c:lblOffset val="100"/>
        <c:noMultiLvlLbl val="0"/>
      </c:catAx>
      <c:valAx>
        <c:axId val="19620249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95815680"/>
        <c:crosses val="autoZero"/>
        <c:crossBetween val="between"/>
      </c:valAx>
    </c:plotArea>
    <c:legend>
      <c:legendPos val="r"/>
      <c:legendEntry>
        <c:idx val="3"/>
        <c:delete val="1"/>
      </c:legendEntry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A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Females</c:v>
          </c:tx>
          <c:invertIfNegative val="0"/>
          <c:cat>
            <c:numRef>
              <c:f>Sheet1!$B$15:$G$15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numCache>
            </c:numRef>
          </c:cat>
          <c:val>
            <c:numRef>
              <c:f>Sheet1!$B$16:$G$16</c:f>
              <c:numCache>
                <c:formatCode>General</c:formatCode>
                <c:ptCount val="6"/>
                <c:pt idx="0">
                  <c:v>75</c:v>
                </c:pt>
                <c:pt idx="1">
                  <c:v>110</c:v>
                </c:pt>
                <c:pt idx="2">
                  <c:v>133</c:v>
                </c:pt>
                <c:pt idx="3">
                  <c:v>160</c:v>
                </c:pt>
                <c:pt idx="4">
                  <c:v>174</c:v>
                </c:pt>
                <c:pt idx="5">
                  <c:v>181</c:v>
                </c:pt>
              </c:numCache>
            </c:numRef>
          </c:val>
        </c:ser>
        <c:ser>
          <c:idx val="1"/>
          <c:order val="1"/>
          <c:tx>
            <c:v>Males</c:v>
          </c:tx>
          <c:invertIfNegative val="0"/>
          <c:cat>
            <c:numRef>
              <c:f>Sheet1!$B$15:$G$15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numCache>
            </c:numRef>
          </c:cat>
          <c:val>
            <c:numRef>
              <c:f>Sheet1!$B$17:$G$17</c:f>
              <c:numCache>
                <c:formatCode>General</c:formatCode>
                <c:ptCount val="6"/>
                <c:pt idx="0">
                  <c:v>70</c:v>
                </c:pt>
                <c:pt idx="1">
                  <c:v>75</c:v>
                </c:pt>
                <c:pt idx="2">
                  <c:v>105</c:v>
                </c:pt>
                <c:pt idx="3">
                  <c:v>93</c:v>
                </c:pt>
                <c:pt idx="4">
                  <c:v>121</c:v>
                </c:pt>
                <c:pt idx="5">
                  <c:v>138</c:v>
                </c:pt>
              </c:numCache>
            </c:numRef>
          </c:val>
        </c:ser>
        <c:ser>
          <c:idx val="2"/>
          <c:order val="2"/>
          <c:tx>
            <c:v>Total</c:v>
          </c:tx>
          <c:invertIfNegative val="0"/>
          <c:dLbls>
            <c:dLbl>
              <c:idx val="5"/>
              <c:tx>
                <c:rich>
                  <a:bodyPr/>
                  <a:lstStyle/>
                  <a:p>
                    <a:r>
                      <a:rPr lang="en-US" smtClean="0"/>
                      <a:t>322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trendline>
            <c:trendlineType val="linear"/>
            <c:dispRSqr val="0"/>
            <c:dispEq val="0"/>
          </c:trendline>
          <c:cat>
            <c:numRef>
              <c:f>Sheet1!$B$15:$G$15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numCache>
            </c:numRef>
          </c:cat>
          <c:val>
            <c:numRef>
              <c:f>Sheet1!$B$18:$G$18</c:f>
              <c:numCache>
                <c:formatCode>General</c:formatCode>
                <c:ptCount val="6"/>
                <c:pt idx="0">
                  <c:v>145</c:v>
                </c:pt>
                <c:pt idx="1">
                  <c:v>185</c:v>
                </c:pt>
                <c:pt idx="2">
                  <c:v>238</c:v>
                </c:pt>
                <c:pt idx="3">
                  <c:v>253</c:v>
                </c:pt>
                <c:pt idx="4">
                  <c:v>295</c:v>
                </c:pt>
                <c:pt idx="5">
                  <c:v>319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507328"/>
        <c:axId val="5513216"/>
      </c:barChart>
      <c:catAx>
        <c:axId val="55073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5513216"/>
        <c:crosses val="autoZero"/>
        <c:auto val="1"/>
        <c:lblAlgn val="ctr"/>
        <c:lblOffset val="100"/>
        <c:noMultiLvlLbl val="0"/>
      </c:catAx>
      <c:valAx>
        <c:axId val="55132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5507328"/>
        <c:crosses val="autoZero"/>
        <c:crossBetween val="between"/>
      </c:valAx>
    </c:plotArea>
    <c:legend>
      <c:legendPos val="r"/>
      <c:legendEntry>
        <c:idx val="3"/>
        <c:delete val="1"/>
      </c:legendEntry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A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111351706036745"/>
          <c:y val="5.1400554097404488E-2"/>
          <c:w val="0.64603915135608048"/>
          <c:h val="0.8326195683872849"/>
        </c:manualLayout>
      </c:layout>
      <c:barChart>
        <c:barDir val="col"/>
        <c:grouping val="clustered"/>
        <c:varyColors val="0"/>
        <c:ser>
          <c:idx val="0"/>
          <c:order val="0"/>
          <c:tx>
            <c:v>Aboriginal Students</c:v>
          </c:tx>
          <c:invertIfNegative val="0"/>
          <c:dLbls>
            <c:dLbl>
              <c:idx val="0"/>
              <c:layout>
                <c:manualLayout>
                  <c:x val="-2.6839490442763887E-3"/>
                  <c:y val="-7.710403701410836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4.0259235664145835E-3"/>
                  <c:y val="5.6563813495813108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5.3678980885527774E-3"/>
                  <c:y val="8.841679971327098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6.7098726106909722E-3"/>
                  <c:y val="3.324318747081120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"/>
                  <c:y val="-4.951723089287847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1.3419745221381943E-3"/>
                  <c:y val="1.4359041195573102E-2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93.90</a:t>
                    </a:r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Sheet1!$C$35:$H$35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numCache>
            </c:numRef>
          </c:cat>
          <c:val>
            <c:numRef>
              <c:f>Sheet1!$C$36:$H$36</c:f>
              <c:numCache>
                <c:formatCode>0.00%</c:formatCode>
                <c:ptCount val="6"/>
                <c:pt idx="0">
                  <c:v>0.84299999999999997</c:v>
                </c:pt>
                <c:pt idx="1">
                  <c:v>0.84499999999999997</c:v>
                </c:pt>
                <c:pt idx="2">
                  <c:v>0.92600000000000005</c:v>
                </c:pt>
                <c:pt idx="3">
                  <c:v>0.90600000000000003</c:v>
                </c:pt>
                <c:pt idx="4">
                  <c:v>0.93</c:v>
                </c:pt>
                <c:pt idx="5">
                  <c:v>0.93500000000000005</c:v>
                </c:pt>
              </c:numCache>
            </c:numRef>
          </c:val>
        </c:ser>
        <c:ser>
          <c:idx val="1"/>
          <c:order val="1"/>
          <c:tx>
            <c:v>Total Cohort</c:v>
          </c:tx>
          <c:invertIfNegative val="0"/>
          <c:dLbls>
            <c:dLbl>
              <c:idx val="5"/>
              <c:tx>
                <c:rich>
                  <a:bodyPr/>
                  <a:lstStyle/>
                  <a:p>
                    <a:r>
                      <a:rPr lang="en-US" smtClean="0"/>
                      <a:t>96.60</a:t>
                    </a:r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Sheet1!$C$35:$H$35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numCache>
            </c:numRef>
          </c:cat>
          <c:val>
            <c:numRef>
              <c:f>Sheet1!$C$37:$H$37</c:f>
              <c:numCache>
                <c:formatCode>0.00%</c:formatCode>
                <c:ptCount val="6"/>
                <c:pt idx="0">
                  <c:v>0.91600000000000004</c:v>
                </c:pt>
                <c:pt idx="1">
                  <c:v>0.92200000000000004</c:v>
                </c:pt>
                <c:pt idx="2">
                  <c:v>0.93400000000000005</c:v>
                </c:pt>
                <c:pt idx="3">
                  <c:v>0.94399999999999995</c:v>
                </c:pt>
                <c:pt idx="4">
                  <c:v>0.96</c:v>
                </c:pt>
                <c:pt idx="5">
                  <c:v>0.96299999999999997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5562368"/>
        <c:axId val="5563904"/>
      </c:barChart>
      <c:catAx>
        <c:axId val="55623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5563904"/>
        <c:crosses val="autoZero"/>
        <c:auto val="1"/>
        <c:lblAlgn val="ctr"/>
        <c:lblOffset val="100"/>
        <c:noMultiLvlLbl val="0"/>
      </c:catAx>
      <c:valAx>
        <c:axId val="5563904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5562368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A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Aboriginal Students</c:v>
          </c:tx>
          <c:invertIfNegative val="0"/>
          <c:trendline>
            <c:trendlineType val="linear"/>
            <c:dispRSqr val="0"/>
            <c:dispEq val="0"/>
          </c:trendline>
          <c:cat>
            <c:numRef>
              <c:f>Sheet1!$B$46:$G$46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numCache>
            </c:numRef>
          </c:cat>
          <c:val>
            <c:numRef>
              <c:f>Sheet1!$B$47:$G$47</c:f>
              <c:numCache>
                <c:formatCode>General</c:formatCode>
                <c:ptCount val="6"/>
                <c:pt idx="0">
                  <c:v>83</c:v>
                </c:pt>
                <c:pt idx="1">
                  <c:v>101</c:v>
                </c:pt>
                <c:pt idx="2">
                  <c:v>130</c:v>
                </c:pt>
                <c:pt idx="3">
                  <c:v>136</c:v>
                </c:pt>
                <c:pt idx="4">
                  <c:v>149</c:v>
                </c:pt>
                <c:pt idx="5">
                  <c:v>155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030976"/>
        <c:axId val="20032512"/>
      </c:barChart>
      <c:catAx>
        <c:axId val="200309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0032512"/>
        <c:crosses val="autoZero"/>
        <c:auto val="1"/>
        <c:lblAlgn val="ctr"/>
        <c:lblOffset val="100"/>
        <c:noMultiLvlLbl val="0"/>
      </c:catAx>
      <c:valAx>
        <c:axId val="200325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030976"/>
        <c:crosses val="autoZero"/>
        <c:crossBetween val="between"/>
      </c:valAx>
    </c:plotArea>
    <c:legend>
      <c:legendPos val="r"/>
      <c:legendEntry>
        <c:idx val="1"/>
        <c:delete val="1"/>
      </c:legendEntry>
      <c:overlay val="0"/>
    </c:legend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917" cy="512058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l">
              <a:defRPr sz="1200"/>
            </a:lvl1pPr>
          </a:lstStyle>
          <a:p>
            <a:endParaRPr lang="en-AU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0725" y="0"/>
            <a:ext cx="3076917" cy="512058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r">
              <a:defRPr sz="1200"/>
            </a:lvl1pPr>
          </a:lstStyle>
          <a:p>
            <a:fld id="{19F4C793-0C1B-42C4-BA6F-136ED4D828D8}" type="datetimeFigureOut">
              <a:rPr lang="en-AU" smtClean="0"/>
              <a:t>23/03/2017</a:t>
            </a:fld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0919"/>
            <a:ext cx="3076917" cy="512058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l">
              <a:defRPr sz="1200"/>
            </a:lvl1pPr>
          </a:lstStyle>
          <a:p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0725" y="9720919"/>
            <a:ext cx="3076917" cy="512058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r">
              <a:defRPr sz="1200"/>
            </a:lvl1pPr>
          </a:lstStyle>
          <a:p>
            <a:fld id="{36847399-25FA-49AD-8213-9B73F8C52A2C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7262084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6363" cy="511731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l">
              <a:defRPr sz="1200"/>
            </a:lvl1pPr>
          </a:lstStyle>
          <a:p>
            <a:endParaRPr lang="en-A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5" y="0"/>
            <a:ext cx="3076363" cy="511731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r">
              <a:defRPr sz="1200"/>
            </a:lvl1pPr>
          </a:lstStyle>
          <a:p>
            <a:fld id="{3FBA0E7F-838D-4420-8F24-9C2999A618EB}" type="datetimeFigureOut">
              <a:rPr lang="en-AU" smtClean="0"/>
              <a:t>23/03/2017</a:t>
            </a:fld>
            <a:endParaRPr lang="en-A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59" tIns="47380" rIns="94759" bIns="47380" rtlCol="0" anchor="ctr"/>
          <a:lstStyle/>
          <a:p>
            <a:endParaRPr lang="en-A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4759" tIns="47380" rIns="94759" bIns="4738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721106"/>
            <a:ext cx="3076363" cy="511731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l">
              <a:defRPr sz="1200"/>
            </a:lvl1pPr>
          </a:lstStyle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5" y="9721106"/>
            <a:ext cx="3076363" cy="511731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r">
              <a:defRPr sz="1200"/>
            </a:lvl1pPr>
          </a:lstStyle>
          <a:p>
            <a:fld id="{7D834396-3EAF-4BD5-A1BE-63C92FD4EDA2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481314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834396-3EAF-4BD5-A1BE-63C92FD4EDA2}" type="slidenum">
              <a:rPr lang="en-AU" smtClean="0"/>
              <a:t>1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283032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A460C-A547-47D9-9A47-3BCB38E8EB03}" type="slidenum">
              <a:rPr lang="en-AU" smtClean="0">
                <a:solidFill>
                  <a:prstClr val="black"/>
                </a:solidFill>
              </a:rPr>
              <a:pPr/>
              <a:t>10</a:t>
            </a:fld>
            <a:endParaRPr lang="en-A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37821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AU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A460C-A547-47D9-9A47-3BCB38E8EB03}" type="slidenum">
              <a:rPr lang="en-AU" smtClean="0">
                <a:solidFill>
                  <a:prstClr val="black"/>
                </a:solidFill>
              </a:rPr>
              <a:pPr/>
              <a:t>11</a:t>
            </a:fld>
            <a:endParaRPr lang="en-A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6519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A460C-A547-47D9-9A47-3BCB38E8EB03}" type="slidenum">
              <a:rPr lang="en-AU" smtClean="0">
                <a:solidFill>
                  <a:prstClr val="black"/>
                </a:solidFill>
              </a:rPr>
              <a:pPr/>
              <a:t>12</a:t>
            </a:fld>
            <a:endParaRPr lang="en-A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6519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A460C-A547-47D9-9A47-3BCB38E8EB03}" type="slidenum">
              <a:rPr lang="en-AU" smtClean="0">
                <a:solidFill>
                  <a:prstClr val="black"/>
                </a:solidFill>
              </a:rPr>
              <a:pPr/>
              <a:t>13</a:t>
            </a:fld>
            <a:endParaRPr lang="en-A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7307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A460C-A547-47D9-9A47-3BCB38E8EB03}" type="slidenum">
              <a:rPr lang="en-AU" smtClean="0">
                <a:solidFill>
                  <a:prstClr val="black"/>
                </a:solidFill>
              </a:rPr>
              <a:pPr/>
              <a:t>14</a:t>
            </a:fld>
            <a:endParaRPr lang="en-A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7130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A460C-A547-47D9-9A47-3BCB38E8EB03}" type="slidenum">
              <a:rPr lang="en-AU" smtClean="0">
                <a:solidFill>
                  <a:prstClr val="black"/>
                </a:solidFill>
              </a:rPr>
              <a:pPr/>
              <a:t>15</a:t>
            </a:fld>
            <a:endParaRPr lang="en-A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1891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A460C-A547-47D9-9A47-3BCB38E8EB03}" type="slidenum">
              <a:rPr lang="en-AU" smtClean="0">
                <a:solidFill>
                  <a:prstClr val="black"/>
                </a:solidFill>
              </a:rPr>
              <a:pPr/>
              <a:t>16</a:t>
            </a:fld>
            <a:endParaRPr lang="en-A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8320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A460C-A547-47D9-9A47-3BCB38E8EB03}" type="slidenum">
              <a:rPr lang="en-AU" smtClean="0">
                <a:solidFill>
                  <a:prstClr val="black"/>
                </a:solidFill>
              </a:rPr>
              <a:pPr/>
              <a:t>17</a:t>
            </a:fld>
            <a:endParaRPr lang="en-A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26421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A460C-A547-47D9-9A47-3BCB38E8EB03}" type="slidenum">
              <a:rPr lang="en-AU" smtClean="0">
                <a:solidFill>
                  <a:prstClr val="black"/>
                </a:solidFill>
              </a:rPr>
              <a:pPr/>
              <a:t>18</a:t>
            </a:fld>
            <a:endParaRPr lang="en-A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2031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A460C-A547-47D9-9A47-3BCB38E8EB03}" type="slidenum">
              <a:rPr lang="en-AU" smtClean="0">
                <a:solidFill>
                  <a:prstClr val="black"/>
                </a:solidFill>
              </a:rPr>
              <a:pPr/>
              <a:t>19</a:t>
            </a:fld>
            <a:endParaRPr lang="en-A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4065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A460C-A547-47D9-9A47-3BCB38E8EB03}" type="slidenum">
              <a:rPr lang="en-AU" smtClean="0">
                <a:solidFill>
                  <a:prstClr val="black"/>
                </a:solidFill>
              </a:rPr>
              <a:pPr/>
              <a:t>2</a:t>
            </a:fld>
            <a:endParaRPr lang="en-A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23512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A460C-A547-47D9-9A47-3BCB38E8EB03}" type="slidenum">
              <a:rPr lang="en-AU" smtClean="0">
                <a:solidFill>
                  <a:prstClr val="black"/>
                </a:solidFill>
              </a:rPr>
              <a:pPr/>
              <a:t>20</a:t>
            </a:fld>
            <a:endParaRPr lang="en-A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577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A460C-A547-47D9-9A47-3BCB38E8EB03}" type="slidenum">
              <a:rPr lang="en-AU" smtClean="0">
                <a:solidFill>
                  <a:prstClr val="black"/>
                </a:solidFill>
              </a:rPr>
              <a:pPr/>
              <a:t>21</a:t>
            </a:fld>
            <a:endParaRPr lang="en-A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46826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A460C-A547-47D9-9A47-3BCB38E8EB03}" type="slidenum">
              <a:rPr lang="en-AU" smtClean="0">
                <a:solidFill>
                  <a:prstClr val="black"/>
                </a:solidFill>
              </a:rPr>
              <a:pPr/>
              <a:t>22</a:t>
            </a:fld>
            <a:endParaRPr lang="en-A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07662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A460C-A547-47D9-9A47-3BCB38E8EB03}" type="slidenum">
              <a:rPr lang="en-AU" smtClean="0">
                <a:solidFill>
                  <a:prstClr val="black"/>
                </a:solidFill>
              </a:rPr>
              <a:pPr/>
              <a:t>23</a:t>
            </a:fld>
            <a:endParaRPr lang="en-A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07662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A460C-A547-47D9-9A47-3BCB38E8EB03}" type="slidenum">
              <a:rPr lang="en-AU" smtClean="0">
                <a:solidFill>
                  <a:prstClr val="black"/>
                </a:solidFill>
              </a:rPr>
              <a:pPr/>
              <a:t>24</a:t>
            </a:fld>
            <a:endParaRPr lang="en-A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215846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A460C-A547-47D9-9A47-3BCB38E8EB03}" type="slidenum">
              <a:rPr lang="en-AU" smtClean="0">
                <a:solidFill>
                  <a:prstClr val="black"/>
                </a:solidFill>
              </a:rPr>
              <a:pPr/>
              <a:t>25</a:t>
            </a:fld>
            <a:endParaRPr lang="en-A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0231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A460C-A547-47D9-9A47-3BCB38E8EB03}" type="slidenum">
              <a:rPr lang="en-AU" smtClean="0">
                <a:solidFill>
                  <a:prstClr val="black"/>
                </a:solidFill>
              </a:rPr>
              <a:pPr/>
              <a:t>26</a:t>
            </a:fld>
            <a:endParaRPr lang="en-A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48922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Data Caveat </a:t>
            </a:r>
          </a:p>
          <a:p>
            <a:r>
              <a:rPr lang="en-US" dirty="0" smtClean="0"/>
              <a:t>Stage 1</a:t>
            </a:r>
          </a:p>
          <a:p>
            <a:r>
              <a:rPr lang="en-US" dirty="0" smtClean="0"/>
              <a:t>Remember this could be year 10 &amp; 11 students in these numbers</a:t>
            </a:r>
          </a:p>
          <a:p>
            <a:r>
              <a:rPr lang="en-US" dirty="0" smtClean="0"/>
              <a:t>Stage 2</a:t>
            </a:r>
          </a:p>
          <a:p>
            <a:r>
              <a:rPr lang="en-US" dirty="0" smtClean="0"/>
              <a:t>Remember at Stage 2 these numbers could include students who are in year 11 doing a Stage 2 subject plus year</a:t>
            </a:r>
            <a:r>
              <a:rPr lang="en-US" baseline="0" dirty="0" smtClean="0"/>
              <a:t> 12 students.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A460C-A547-47D9-9A47-3BCB38E8EB03}" type="slidenum">
              <a:rPr lang="en-AU" smtClean="0">
                <a:solidFill>
                  <a:prstClr val="black"/>
                </a:solidFill>
              </a:rPr>
              <a:pPr/>
              <a:t>27</a:t>
            </a:fld>
            <a:endParaRPr lang="en-A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104836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A460C-A547-47D9-9A47-3BCB38E8EB03}" type="slidenum">
              <a:rPr lang="en-AU" smtClean="0">
                <a:solidFill>
                  <a:prstClr val="black"/>
                </a:solidFill>
              </a:rPr>
              <a:pPr/>
              <a:t>28</a:t>
            </a:fld>
            <a:endParaRPr lang="en-A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14021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834396-3EAF-4BD5-A1BE-63C92FD4EDA2}" type="slidenum">
              <a:rPr lang="en-AU" smtClean="0"/>
              <a:t>29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283032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A460C-A547-47D9-9A47-3BCB38E8EB03}" type="slidenum">
              <a:rPr lang="en-AU" smtClean="0">
                <a:solidFill>
                  <a:prstClr val="black"/>
                </a:solidFill>
              </a:rPr>
              <a:pPr/>
              <a:t>3</a:t>
            </a:fld>
            <a:endParaRPr lang="en-A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65195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 smtClean="0"/>
              <a:t>2016 = 15,107</a:t>
            </a:r>
            <a:r>
              <a:rPr lang="en-AU" baseline="0" dirty="0" smtClean="0"/>
              <a:t> completers – 96.6% completion rate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834396-3EAF-4BD5-A1BE-63C92FD4EDA2}" type="slidenum">
              <a:rPr lang="en-AU" smtClean="0"/>
              <a:t>30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4648234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 smtClean="0"/>
              <a:t>2016 = 322 Aboriginal Completers, 93.9% completion rate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834396-3EAF-4BD5-A1BE-63C92FD4EDA2}" type="slidenum">
              <a:rPr lang="en-AU" smtClean="0"/>
              <a:t>31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187231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 smtClean="0"/>
              <a:t>2016 = 228 completers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834396-3EAF-4BD5-A1BE-63C92FD4EDA2}" type="slidenum">
              <a:rPr lang="en-AU" smtClean="0"/>
              <a:t>32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7684154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 smtClean="0"/>
              <a:t>2016 = 1978</a:t>
            </a:r>
            <a:r>
              <a:rPr lang="en-AU" baseline="0" dirty="0" smtClean="0"/>
              <a:t> completers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834396-3EAF-4BD5-A1BE-63C92FD4EDA2}" type="slidenum">
              <a:rPr lang="en-AU" smtClean="0"/>
              <a:t>33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3904109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834396-3EAF-4BD5-A1BE-63C92FD4EDA2}" type="slidenum">
              <a:rPr lang="en-AU" smtClean="0"/>
              <a:t>34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4967354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7593">
              <a:defRPr/>
            </a:pPr>
            <a:endParaRPr lang="en-AU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834396-3EAF-4BD5-A1BE-63C92FD4EDA2}" type="slidenum">
              <a:rPr lang="en-AU" smtClean="0">
                <a:solidFill>
                  <a:prstClr val="black"/>
                </a:solidFill>
              </a:rPr>
              <a:pPr/>
              <a:t>35</a:t>
            </a:fld>
            <a:endParaRPr lang="en-A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29294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AU" dirty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4020726" y="9720920"/>
            <a:ext cx="3076917" cy="512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69919" indent="-296123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84491" indent="-236898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58287" indent="-236898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132084" indent="-236898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605880" indent="-23689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3079676" indent="-23689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553473" indent="-23689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4027269" indent="-23689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7A581B35-F782-1441-ADEF-5C182757759C}" type="slidenum">
              <a:rPr lang="en-AU"/>
              <a:pPr eaLnBrk="1" hangingPunct="1"/>
              <a:t>36</a:t>
            </a:fld>
            <a:endParaRPr lang="en-AU" dirty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3A565-2897-43E3-8B09-E167AC1BABB6}" type="slidenum">
              <a:rPr lang="en-AU" smtClean="0"/>
              <a:t>37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9459581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3A565-2897-43E3-8B09-E167AC1BABB6}" type="slidenum">
              <a:rPr lang="en-AU" smtClean="0"/>
              <a:t>38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8922322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4020726" y="9720920"/>
            <a:ext cx="3076917" cy="512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69919" indent="-296123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84491" indent="-236898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58287" indent="-236898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132084" indent="-236898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605880" indent="-23689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3079676" indent="-23689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553473" indent="-23689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4027269" indent="-23689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5A966D49-12A4-6A4E-A2E0-113042A0B16C}" type="slidenum">
              <a:rPr lang="en-AU"/>
              <a:pPr eaLnBrk="1" hangingPunct="1"/>
              <a:t>39</a:t>
            </a:fld>
            <a:endParaRPr lang="en-A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A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sz="1200" b="0" i="0" u="none" strike="noStrike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AU" sz="1200" b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A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A460C-A547-47D9-9A47-3BCB38E8EB03}" type="slidenum">
              <a:rPr lang="en-AU" smtClean="0">
                <a:solidFill>
                  <a:prstClr val="black"/>
                </a:solidFill>
              </a:rPr>
              <a:pPr/>
              <a:t>4</a:t>
            </a:fld>
            <a:endParaRPr lang="en-A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65195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3A565-2897-43E3-8B09-E167AC1BABB6}" type="slidenum">
              <a:rPr lang="en-AU" smtClean="0"/>
              <a:t>40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2131110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4741D-683B-4E1A-9E08-301289FE4254}" type="slidenum">
              <a:rPr lang="en-AU" smtClean="0"/>
              <a:t>41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26864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3A565-2897-43E3-8B09-E167AC1BABB6}" type="slidenum">
              <a:rPr lang="en-AU" smtClean="0"/>
              <a:t>42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495698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3A565-2897-43E3-8B09-E167AC1BABB6}" type="slidenum">
              <a:rPr lang="en-AU" smtClean="0"/>
              <a:t>43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7065103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3A565-2897-43E3-8B09-E167AC1BABB6}" type="slidenum">
              <a:rPr lang="en-AU" smtClean="0"/>
              <a:t>44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919461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3A565-2897-43E3-8B09-E167AC1BABB6}" type="slidenum">
              <a:rPr lang="en-AU" smtClean="0">
                <a:solidFill>
                  <a:prstClr val="black"/>
                </a:solidFill>
              </a:rPr>
              <a:pPr/>
              <a:t>45</a:t>
            </a:fld>
            <a:endParaRPr lang="en-A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19461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i="1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3A565-2897-43E3-8B09-E167AC1BABB6}" type="slidenum">
              <a:rPr lang="en-AU" smtClean="0"/>
              <a:t>46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1601578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834396-3EAF-4BD5-A1BE-63C92FD4EDA2}" type="slidenum">
              <a:rPr lang="en-AU" smtClean="0"/>
              <a:t>47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2830326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3A565-2897-43E3-8B09-E167AC1BABB6}" type="slidenum">
              <a:rPr lang="en-AU" smtClean="0"/>
              <a:t>48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495698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i="1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3A565-2897-43E3-8B09-E167AC1BABB6}" type="slidenum">
              <a:rPr lang="en-AU" smtClean="0"/>
              <a:t>49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160157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A460C-A547-47D9-9A47-3BCB38E8EB03}" type="slidenum">
              <a:rPr lang="en-AU" smtClean="0">
                <a:solidFill>
                  <a:prstClr val="black"/>
                </a:solidFill>
              </a:rPr>
              <a:pPr/>
              <a:t>5</a:t>
            </a:fld>
            <a:endParaRPr lang="en-A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65195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 smtClean="0"/>
              <a:t>For</a:t>
            </a:r>
            <a:r>
              <a:rPr lang="en-AU" baseline="0" dirty="0" smtClean="0"/>
              <a:t> all Stage 2 subjects, paper and online, teachers will nominate their moderation sample using their Stage 2 results sheets.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3A565-2897-43E3-8B09-E167AC1BABB6}" type="slidenum">
              <a:rPr lang="en-AU" smtClean="0"/>
              <a:t>50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7881502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b="1" i="1" dirty="0"/>
              <a:t>Continue to transform moderation from a manual to an electronic process</a:t>
            </a:r>
          </a:p>
          <a:p>
            <a:endParaRPr lang="en-AU" b="1" i="1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4741D-683B-4E1A-9E08-301289FE4254}" type="slidenum">
              <a:rPr lang="en-AU" smtClean="0"/>
              <a:t>51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93212694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51470" lvl="1" indent="-177674">
              <a:buFont typeface="Arial" panose="020B0604020202020204" pitchFamily="34" charset="0"/>
              <a:buChar char="•"/>
            </a:pPr>
            <a:r>
              <a:rPr lang="en-US" baseline="0" dirty="0" smtClean="0"/>
              <a:t>Mock-up </a:t>
            </a:r>
            <a:endParaRPr lang="en-AU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4741D-683B-4E1A-9E08-301289FE4254}" type="slidenum">
              <a:rPr lang="en-AU" smtClean="0"/>
              <a:t>52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97044635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7674" marR="0" lvl="1" indent="-177674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aseline="0" dirty="0" smtClean="0"/>
              <a:t>Mock-up </a:t>
            </a:r>
            <a:endParaRPr lang="en-AU" baseline="0" dirty="0" smtClean="0"/>
          </a:p>
          <a:p>
            <a:pPr marL="177674" indent="-177674">
              <a:buFont typeface="Arial" panose="020B0604020202020204" pitchFamily="34" charset="0"/>
              <a:buChar char="•"/>
            </a:pPr>
            <a:endParaRPr lang="en-AU" dirty="0" smtClean="0"/>
          </a:p>
          <a:p>
            <a:pPr marL="651470" lvl="1" indent="-177674">
              <a:buFont typeface="Arial" panose="020B0604020202020204" pitchFamily="34" charset="0"/>
              <a:buChar char="•"/>
            </a:pPr>
            <a:endParaRPr lang="en-AU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4741D-683B-4E1A-9E08-301289FE4254}" type="slidenum">
              <a:rPr lang="en-AU" smtClean="0"/>
              <a:t>53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97044635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baseline="0" dirty="0" smtClean="0"/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Mock-up </a:t>
            </a:r>
            <a:endParaRPr lang="en-AU" baseline="0" dirty="0" smtClean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3A565-2897-43E3-8B09-E167AC1BABB6}" type="slidenum">
              <a:rPr lang="en-AU" smtClean="0"/>
              <a:t>54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24838779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Mock-up </a:t>
            </a:r>
            <a:endParaRPr lang="en-AU" baseline="0" dirty="0" smtClean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3A565-2897-43E3-8B09-E167AC1BABB6}" type="slidenum">
              <a:rPr lang="en-AU" smtClean="0"/>
              <a:t>55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70537899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Mock-up </a:t>
            </a:r>
            <a:endParaRPr lang="en-AU" baseline="0" dirty="0" smtClean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3A565-2897-43E3-8B09-E167AC1BABB6}" type="slidenum">
              <a:rPr lang="en-AU" smtClean="0"/>
              <a:t>56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70537899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Mock-up </a:t>
            </a:r>
            <a:endParaRPr lang="en-AU" baseline="0" dirty="0" smtClean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3A565-2897-43E3-8B09-E167AC1BABB6}" type="slidenum">
              <a:rPr lang="en-AU" smtClean="0"/>
              <a:t>57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70537899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Mock-up </a:t>
            </a:r>
            <a:endParaRPr lang="en-AU" baseline="0" dirty="0" smtClean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3A565-2897-43E3-8B09-E167AC1BABB6}" type="slidenum">
              <a:rPr lang="en-AU" smtClean="0"/>
              <a:t>58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19078704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Mock-up </a:t>
            </a:r>
            <a:endParaRPr lang="en-AU" baseline="0" dirty="0" smtClean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3A565-2897-43E3-8B09-E167AC1BABB6}" type="slidenum">
              <a:rPr lang="en-AU" smtClean="0"/>
              <a:t>59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961494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AU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A460C-A547-47D9-9A47-3BCB38E8EB03}" type="slidenum">
              <a:rPr lang="en-AU" smtClean="0">
                <a:solidFill>
                  <a:prstClr val="black"/>
                </a:solidFill>
              </a:rPr>
              <a:pPr/>
              <a:t>6</a:t>
            </a:fld>
            <a:endParaRPr lang="en-A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651956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Mock-up </a:t>
            </a:r>
            <a:endParaRPr lang="en-AU" baseline="0" dirty="0" smtClean="0"/>
          </a:p>
          <a:p>
            <a:endParaRPr lang="en-AU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3A565-2897-43E3-8B09-E167AC1BABB6}" type="slidenum">
              <a:rPr lang="en-AU" smtClean="0"/>
              <a:t>60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3473208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Mock-up </a:t>
            </a:r>
            <a:endParaRPr lang="en-AU" baseline="0" smtClean="0"/>
          </a:p>
          <a:p>
            <a:endParaRPr lang="en-AU" dirty="0" smtClean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834396-3EAF-4BD5-A1BE-63C92FD4EDA2}" type="slidenum">
              <a:rPr lang="en-AU" smtClean="0"/>
              <a:t>61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77539322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AU" sz="1700" dirty="0"/>
          </a:p>
          <a:p>
            <a:pPr lvl="0"/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3A565-2897-43E3-8B09-E167AC1BABB6}" type="slidenum">
              <a:rPr lang="en-AU" smtClean="0">
                <a:solidFill>
                  <a:prstClr val="black"/>
                </a:solidFill>
              </a:rPr>
              <a:pPr/>
              <a:t>62</a:t>
            </a:fld>
            <a:endParaRPr lang="en-A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549897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3A565-2897-43E3-8B09-E167AC1BABB6}" type="slidenum">
              <a:rPr lang="en-AU" smtClean="0"/>
              <a:t>63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92558989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834396-3EAF-4BD5-A1BE-63C92FD4EDA2}" type="slidenum">
              <a:rPr lang="en-AU" smtClean="0"/>
              <a:t>64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28303266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7593">
              <a:defRPr/>
            </a:pPr>
            <a:endParaRPr lang="en-AU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834396-3EAF-4BD5-A1BE-63C92FD4EDA2}" type="slidenum">
              <a:rPr lang="en-AU" smtClean="0">
                <a:solidFill>
                  <a:prstClr val="black"/>
                </a:solidFill>
              </a:rPr>
              <a:pPr/>
              <a:t>65</a:t>
            </a:fld>
            <a:endParaRPr lang="en-A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292948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3A565-2897-43E3-8B09-E167AC1BABB6}" type="slidenum">
              <a:rPr lang="en-AU" smtClean="0"/>
              <a:t>66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07540423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 smtClean="0"/>
          </a:p>
          <a:p>
            <a:endParaRPr lang="en-AU" dirty="0" smtClean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3A565-2897-43E3-8B09-E167AC1BABB6}" type="slidenum">
              <a:rPr lang="en-AU" smtClean="0">
                <a:solidFill>
                  <a:prstClr val="black"/>
                </a:solidFill>
              </a:rPr>
              <a:pPr/>
              <a:t>67</a:t>
            </a:fld>
            <a:endParaRPr lang="en-A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245731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7593"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3A565-2897-43E3-8B09-E167AC1BABB6}" type="slidenum">
              <a:rPr lang="en-AU" smtClean="0"/>
              <a:t>68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13176988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3A565-2897-43E3-8B09-E167AC1BABB6}" type="slidenum">
              <a:rPr lang="en-AU" smtClean="0"/>
              <a:t>69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884860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A460C-A547-47D9-9A47-3BCB38E8EB03}" type="slidenum">
              <a:rPr lang="en-AU" smtClean="0">
                <a:solidFill>
                  <a:prstClr val="black"/>
                </a:solidFill>
              </a:rPr>
              <a:pPr/>
              <a:t>7</a:t>
            </a:fld>
            <a:endParaRPr lang="en-A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651956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Creative Arts video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834396-3EAF-4BD5-A1BE-63C92FD4EDA2}" type="slidenum">
              <a:rPr lang="en-AU" smtClean="0"/>
              <a:t>70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39567578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7593">
              <a:defRPr/>
            </a:pPr>
            <a:endParaRPr lang="en-AU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834396-3EAF-4BD5-A1BE-63C92FD4EDA2}" type="slidenum">
              <a:rPr lang="en-AU" smtClean="0">
                <a:solidFill>
                  <a:prstClr val="black"/>
                </a:solidFill>
              </a:rPr>
              <a:pPr/>
              <a:t>71</a:t>
            </a:fld>
            <a:endParaRPr lang="en-A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292948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7593"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3A565-2897-43E3-8B09-E167AC1BABB6}" type="slidenum">
              <a:rPr lang="en-AU" smtClean="0"/>
              <a:t>72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14068857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3A565-2897-43E3-8B09-E167AC1BABB6}" type="slidenum">
              <a:rPr lang="en-AU" smtClean="0"/>
              <a:t>73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32951130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7593">
              <a:defRPr/>
            </a:pPr>
            <a:endParaRPr lang="en-AU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834396-3EAF-4BD5-A1BE-63C92FD4EDA2}" type="slidenum">
              <a:rPr lang="en-AU" smtClean="0">
                <a:solidFill>
                  <a:prstClr val="black"/>
                </a:solidFill>
              </a:rPr>
              <a:pPr/>
              <a:t>74</a:t>
            </a:fld>
            <a:endParaRPr lang="en-A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292948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7593">
              <a:defRPr/>
            </a:pPr>
            <a:endParaRPr lang="en-AU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834396-3EAF-4BD5-A1BE-63C92FD4EDA2}" type="slidenum">
              <a:rPr lang="en-AU" smtClean="0">
                <a:solidFill>
                  <a:prstClr val="black"/>
                </a:solidFill>
              </a:rPr>
              <a:pPr/>
              <a:t>75</a:t>
            </a:fld>
            <a:endParaRPr lang="en-A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292948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6C55E1-61BF-4A09-8025-B85020C68C2F}" type="slidenum">
              <a:rPr lang="en-AU" smtClean="0">
                <a:solidFill>
                  <a:prstClr val="black"/>
                </a:solidFill>
              </a:rPr>
              <a:pPr/>
              <a:t>76</a:t>
            </a:fld>
            <a:endParaRPr lang="en-A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985627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7593">
              <a:defRPr/>
            </a:pPr>
            <a:endParaRPr lang="en-AU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834396-3EAF-4BD5-A1BE-63C92FD4EDA2}" type="slidenum">
              <a:rPr lang="en-AU" smtClean="0">
                <a:solidFill>
                  <a:prstClr val="black"/>
                </a:solidFill>
              </a:rPr>
              <a:pPr/>
              <a:t>77</a:t>
            </a:fld>
            <a:endParaRPr lang="en-A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292948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5715" indent="-185715"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9D7704-ADE4-49A8-ABCB-19D4AE1FA345}" type="slidenum">
              <a:rPr lang="en-AU" smtClean="0">
                <a:solidFill>
                  <a:prstClr val="black"/>
                </a:solidFill>
              </a:rPr>
              <a:pPr/>
              <a:t>78</a:t>
            </a:fld>
            <a:endParaRPr lang="en-A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9324225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834396-3EAF-4BD5-A1BE-63C92FD4EDA2}" type="slidenum">
              <a:rPr lang="en-AU" smtClean="0">
                <a:solidFill>
                  <a:prstClr val="black"/>
                </a:solidFill>
              </a:rPr>
              <a:pPr/>
              <a:t>79</a:t>
            </a:fld>
            <a:endParaRPr lang="en-A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3032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A460C-A547-47D9-9A47-3BCB38E8EB03}" type="slidenum">
              <a:rPr lang="en-AU" smtClean="0">
                <a:solidFill>
                  <a:prstClr val="black"/>
                </a:solidFill>
              </a:rPr>
              <a:pPr/>
              <a:t>8</a:t>
            </a:fld>
            <a:endParaRPr lang="en-A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651956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7593">
              <a:defRPr/>
            </a:pPr>
            <a:endParaRPr lang="en-AU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834396-3EAF-4BD5-A1BE-63C92FD4EDA2}" type="slidenum">
              <a:rPr lang="en-AU" smtClean="0">
                <a:solidFill>
                  <a:prstClr val="black"/>
                </a:solidFill>
              </a:rPr>
              <a:pPr/>
              <a:t>80</a:t>
            </a:fld>
            <a:endParaRPr lang="en-A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292948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 smtClean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3A565-2897-43E3-8B09-E167AC1BABB6}" type="slidenum">
              <a:rPr lang="en-AU" smtClean="0"/>
              <a:t>81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17979570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3A565-2897-43E3-8B09-E167AC1BABB6}" type="slidenum">
              <a:rPr lang="en-AU" smtClean="0"/>
              <a:t>82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73689729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3A565-2897-43E3-8B09-E167AC1BABB6}" type="slidenum">
              <a:rPr lang="en-AU" smtClean="0">
                <a:solidFill>
                  <a:prstClr val="black"/>
                </a:solidFill>
              </a:rPr>
              <a:pPr/>
              <a:t>83</a:t>
            </a:fld>
            <a:endParaRPr lang="en-A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7748931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834396-3EAF-4BD5-A1BE-63C92FD4EDA2}" type="slidenum">
              <a:rPr lang="en-AU" smtClean="0"/>
              <a:t>84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95415539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834396-3EAF-4BD5-A1BE-63C92FD4EDA2}" type="slidenum">
              <a:rPr lang="en-AU" smtClean="0"/>
              <a:t>85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68259893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834396-3EAF-4BD5-A1BE-63C92FD4EDA2}" type="slidenum">
              <a:rPr lang="en-AU" smtClean="0"/>
              <a:t>86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44926683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3A565-2897-43E3-8B09-E167AC1BABB6}" type="slidenum">
              <a:rPr lang="en-AU" smtClean="0">
                <a:solidFill>
                  <a:prstClr val="black"/>
                </a:solidFill>
              </a:rPr>
              <a:pPr/>
              <a:t>87</a:t>
            </a:fld>
            <a:endParaRPr lang="en-A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671904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834396-3EAF-4BD5-A1BE-63C92FD4EDA2}" type="slidenum">
              <a:rPr lang="en-AU" smtClean="0"/>
              <a:t>88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99139308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3A565-2897-43E3-8B09-E167AC1BABB6}" type="slidenum">
              <a:rPr lang="en-AU" smtClean="0">
                <a:solidFill>
                  <a:prstClr val="black"/>
                </a:solidFill>
              </a:rPr>
              <a:pPr/>
              <a:t>89</a:t>
            </a:fld>
            <a:endParaRPr lang="en-A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0372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A460C-A547-47D9-9A47-3BCB38E8EB03}" type="slidenum">
              <a:rPr lang="en-AU" smtClean="0">
                <a:solidFill>
                  <a:prstClr val="black"/>
                </a:solidFill>
              </a:rPr>
              <a:pPr/>
              <a:t>9</a:t>
            </a:fld>
            <a:endParaRPr lang="en-A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651956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3A565-2897-43E3-8B09-E167AC1BABB6}" type="slidenum">
              <a:rPr lang="en-AU" smtClean="0">
                <a:solidFill>
                  <a:prstClr val="black"/>
                </a:solidFill>
              </a:rPr>
              <a:pPr/>
              <a:t>90</a:t>
            </a:fld>
            <a:endParaRPr lang="en-A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71374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ORLA Link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834396-3EAF-4BD5-A1BE-63C92FD4EDA2}" type="slidenum">
              <a:rPr lang="en-AU" smtClean="0"/>
              <a:t>91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97368660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834396-3EAF-4BD5-A1BE-63C92FD4EDA2}" type="slidenum">
              <a:rPr lang="en-AU" smtClean="0">
                <a:solidFill>
                  <a:prstClr val="black"/>
                </a:solidFill>
              </a:rPr>
              <a:pPr/>
              <a:t>92</a:t>
            </a:fld>
            <a:endParaRPr lang="en-A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303266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834396-3EAF-4BD5-A1BE-63C92FD4EDA2}" type="slidenum">
              <a:rPr lang="en-AU" smtClean="0"/>
              <a:t>93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28303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13747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2F56D-D496-4102-B707-18153049021D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229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2F56D-D496-4102-B707-18153049021D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7994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2F56D-D496-4102-B707-18153049021D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2093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2F56D-D496-4102-B707-18153049021D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60916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2F56D-D496-4102-B707-18153049021D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3575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2F56D-D496-4102-B707-18153049021D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4113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2F56D-D496-4102-B707-18153049021D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55655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2F56D-D496-4102-B707-18153049021D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6617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2F56D-D496-4102-B707-18153049021D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711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2F56D-D496-4102-B707-18153049021D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5804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TEXT AT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42249"/>
            <a:ext cx="7772400" cy="101653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67385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2F56D-D496-4102-B707-18153049021D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64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2F56D-D496-4102-B707-18153049021D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6533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2F56D-D496-4102-B707-18153049021D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1854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2F56D-D496-4102-B707-18153049021D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3592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2F56D-D496-4102-B707-18153049021D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4237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2F56D-D496-4102-B707-18153049021D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16698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2F56D-D496-4102-B707-18153049021D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4691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2F56D-D496-4102-B707-18153049021D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91399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2F56D-D496-4102-B707-18153049021D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99018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2F56D-D496-4102-B707-18153049021D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638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bIns="72000">
            <a:noAutofit/>
          </a:bodyPr>
          <a:lstStyle>
            <a:lvl1pPr>
              <a:defRPr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Wingdings" panose="05000000000000000000" pitchFamily="2" charset="2"/>
              <a:buChar char="§"/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00113" indent="-276225">
              <a:spcBef>
                <a:spcPts val="600"/>
              </a:spcBef>
              <a:spcAft>
                <a:spcPts val="600"/>
              </a:spcAft>
              <a:defRPr sz="22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600"/>
              </a:spcBef>
              <a:spcAft>
                <a:spcPts val="600"/>
              </a:spcAft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600"/>
              </a:spcBef>
              <a:spcAft>
                <a:spcPts val="600"/>
              </a:spcAft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60162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2F56D-D496-4102-B707-18153049021D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4863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2F56D-D496-4102-B707-18153049021D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228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2F56D-D496-4102-B707-18153049021D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93462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8C6CD-D631-4C83-A3AD-5A5C563EBC56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477769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8C6CD-D631-4C83-A3AD-5A5C563EBC56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8109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8C6CD-D631-4C83-A3AD-5A5C563EBC56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55850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8C6CD-D631-4C83-A3AD-5A5C563EBC56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03186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8C6CD-D631-4C83-A3AD-5A5C563EBC56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50572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8C6CD-D631-4C83-A3AD-5A5C563EBC56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98382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8C6CD-D631-4C83-A3AD-5A5C563EBC56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6311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imag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bIns="72000">
            <a:noAutofit/>
          </a:bodyPr>
          <a:lstStyle>
            <a:lvl1pPr>
              <a:defRPr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Wingdings" panose="05000000000000000000" pitchFamily="2" charset="2"/>
              <a:buChar char="§"/>
              <a:defRPr sz="24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00113" indent="-276225">
              <a:spcBef>
                <a:spcPts val="600"/>
              </a:spcBef>
              <a:spcAft>
                <a:spcPts val="600"/>
              </a:spcAft>
              <a:defRPr sz="22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600"/>
              </a:spcBef>
              <a:spcAft>
                <a:spcPts val="600"/>
              </a:spcAft>
              <a:defRPr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600"/>
              </a:spcBef>
              <a:spcAft>
                <a:spcPts val="600"/>
              </a:spcAft>
              <a:defRPr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22333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8C6CD-D631-4C83-A3AD-5A5C563EBC56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99638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8C6CD-D631-4C83-A3AD-5A5C563EBC56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17530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8C6CD-D631-4C83-A3AD-5A5C563EBC56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40355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8C6CD-D631-4C83-A3AD-5A5C563EBC56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36243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25AE4-7589-4BC8-A5F3-7C31D76BAF28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23/03/2017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4E838-7CC4-449F-86B9-001739794D46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38160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25AE4-7589-4BC8-A5F3-7C31D76BAF28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23/03/2017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4E838-7CC4-449F-86B9-001739794D46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58779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25AE4-7589-4BC8-A5F3-7C31D76BAF28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23/03/2017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4E838-7CC4-449F-86B9-001739794D46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58338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25AE4-7589-4BC8-A5F3-7C31D76BAF28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23/03/2017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4E838-7CC4-449F-86B9-001739794D46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56982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25AE4-7589-4BC8-A5F3-7C31D76BAF28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23/03/2017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4E838-7CC4-449F-86B9-001739794D46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8200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25AE4-7589-4BC8-A5F3-7C31D76BAF28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23/03/2017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4E838-7CC4-449F-86B9-001739794D46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7756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bIns="72000">
            <a:noAutofit/>
          </a:bodyPr>
          <a:lstStyle>
            <a:lvl1pPr>
              <a:defRPr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08421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25AE4-7589-4BC8-A5F3-7C31D76BAF28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23/03/2017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4E838-7CC4-449F-86B9-001739794D46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92672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25AE4-7589-4BC8-A5F3-7C31D76BAF28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23/03/2017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4E838-7CC4-449F-86B9-001739794D46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80829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25AE4-7589-4BC8-A5F3-7C31D76BAF28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23/03/2017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4E838-7CC4-449F-86B9-001739794D46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648943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25AE4-7589-4BC8-A5F3-7C31D76BAF28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23/03/2017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4E838-7CC4-449F-86B9-001739794D46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41310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25AE4-7589-4BC8-A5F3-7C31D76BAF28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23/03/2017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4E838-7CC4-449F-86B9-001739794D46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708535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8CC6D-5D0C-4FE8-A305-993E337F23D5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23/03/2017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EF8AB-6584-4DD7-8972-7C9C87EDA238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4227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8CC6D-5D0C-4FE8-A305-993E337F23D5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23/03/2017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EF8AB-6584-4DD7-8972-7C9C87EDA238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017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8CC6D-5D0C-4FE8-A305-993E337F23D5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23/03/2017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EF8AB-6584-4DD7-8972-7C9C87EDA238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14451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8CC6D-5D0C-4FE8-A305-993E337F23D5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23/03/2017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EF8AB-6584-4DD7-8972-7C9C87EDA238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22184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8CC6D-5D0C-4FE8-A305-993E337F23D5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23/03/2017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EF8AB-6584-4DD7-8972-7C9C87EDA238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817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117565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bIns="72000">
            <a:noAutofit/>
          </a:bodyPr>
          <a:lstStyle>
            <a:lvl1pPr>
              <a:defRPr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82251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8CC6D-5D0C-4FE8-A305-993E337F23D5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23/03/2017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EF8AB-6584-4DD7-8972-7C9C87EDA238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40609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8CC6D-5D0C-4FE8-A305-993E337F23D5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23/03/2017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EF8AB-6584-4DD7-8972-7C9C87EDA238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662600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8CC6D-5D0C-4FE8-A305-993E337F23D5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23/03/2017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EF8AB-6584-4DD7-8972-7C9C87EDA238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46117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A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8CC6D-5D0C-4FE8-A305-993E337F23D5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23/03/2017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EF8AB-6584-4DD7-8972-7C9C87EDA238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336052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8CC6D-5D0C-4FE8-A305-993E337F23D5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23/03/2017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EF8AB-6584-4DD7-8972-7C9C87EDA238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9370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8CC6D-5D0C-4FE8-A305-993E337F23D5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23/03/2017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EF8AB-6584-4DD7-8972-7C9C87EDA238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25068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2775" y="912813"/>
            <a:ext cx="7918450" cy="1470025"/>
          </a:xfrm>
        </p:spPr>
        <p:txBody>
          <a:bodyPr/>
          <a:lstStyle>
            <a:lvl1pPr algn="ctr">
              <a:defRPr sz="4400"/>
            </a:lvl1pPr>
          </a:lstStyle>
          <a:p>
            <a:pPr lvl="0"/>
            <a:r>
              <a:rPr lang="en-AU" noProof="0" smtClean="0"/>
              <a:t>Click to edit Master title style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7088" y="2492375"/>
            <a:ext cx="7488237" cy="1752600"/>
          </a:xfrm>
        </p:spPr>
        <p:txBody>
          <a:bodyPr/>
          <a:lstStyle>
            <a:lvl1pPr marL="0" indent="0" algn="ctr">
              <a:buFontTx/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AU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1944588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6401318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9316291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4313"/>
            <a:ext cx="4038600" cy="43926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4313"/>
            <a:ext cx="4038600" cy="43926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72501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874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2348043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4971964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802184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458879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829651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0290107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60350"/>
            <a:ext cx="2057400" cy="56165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60350"/>
            <a:ext cx="6019800" cy="56165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97412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057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097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77268"/>
          </a:xfrm>
          <a:prstGeom prst="rect">
            <a:avLst/>
          </a:prstGeom>
        </p:spPr>
        <p:txBody>
          <a:bodyPr vert="horz" lIns="91440" tIns="45720" rIns="91440" bIns="0" rtlCol="0" anchor="b" anchorCtr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171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89658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15" r:id="rId2"/>
    <p:sldLayoutId id="2147483650" r:id="rId3"/>
    <p:sldLayoutId id="2147483817" r:id="rId4"/>
    <p:sldLayoutId id="2147483813" r:id="rId5"/>
    <p:sldLayoutId id="2147483826" r:id="rId6"/>
    <p:sldLayoutId id="2147483814" r:id="rId7"/>
    <p:sldLayoutId id="2147483655" r:id="rId8"/>
    <p:sldLayoutId id="2147483816" r:id="rId9"/>
  </p:sldLayoutIdLst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62F56D-D496-4102-B707-18153049021D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020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62F56D-D496-4102-B707-18153049021D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844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62F56D-D496-4102-B707-18153049021D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14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AA18C6CD-D631-4C83-A3AD-5A5C563EBC56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9847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525AE4-7589-4BC8-A5F3-7C31D76BAF28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23/03/2017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74E838-7CC4-449F-86B9-001739794D46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062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3" r:id="rId10"/>
    <p:sldLayoutId id="214748387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8CC6D-5D0C-4FE8-A305-993E337F23D5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23/03/2017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CEF8AB-6584-4DD7-8972-7C9C87EDA238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025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6" r:id="rId1"/>
    <p:sldLayoutId id="2147483877" r:id="rId2"/>
    <p:sldLayoutId id="2147483878" r:id="rId3"/>
    <p:sldLayoutId id="2147483879" r:id="rId4"/>
    <p:sldLayoutId id="2147483880" r:id="rId5"/>
    <p:sldLayoutId id="2147483881" r:id="rId6"/>
    <p:sldLayoutId id="2147483882" r:id="rId7"/>
    <p:sldLayoutId id="2147483883" r:id="rId8"/>
    <p:sldLayoutId id="2147483884" r:id="rId9"/>
    <p:sldLayoutId id="2147483885" r:id="rId10"/>
    <p:sldLayoutId id="214748388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6035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US" smtClean="0"/>
              <a:t>Click to edit Master title style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84313"/>
            <a:ext cx="8229600" cy="4392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US" smtClean="0"/>
              <a:t>Click to edit Master text styles</a:t>
            </a:r>
          </a:p>
          <a:p>
            <a:pPr lvl="1"/>
            <a:r>
              <a:rPr lang="en-AU" altLang="en-US" smtClean="0"/>
              <a:t>Second level</a:t>
            </a:r>
          </a:p>
          <a:p>
            <a:pPr lvl="2"/>
            <a:r>
              <a:rPr lang="en-AU" altLang="en-US" smtClean="0"/>
              <a:t>Third level</a:t>
            </a:r>
          </a:p>
          <a:p>
            <a:pPr lvl="3"/>
            <a:r>
              <a:rPr lang="en-AU" altLang="en-US" smtClean="0"/>
              <a:t>Fourth level</a:t>
            </a:r>
          </a:p>
          <a:p>
            <a:pPr lvl="4"/>
            <a:r>
              <a:rPr lang="en-AU" alt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66455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8" r:id="rId1"/>
    <p:sldLayoutId id="2147483889" r:id="rId2"/>
    <p:sldLayoutId id="2147483890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897" r:id="rId10"/>
    <p:sldLayoutId id="214748389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81C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81C6"/>
          </a:solidFill>
          <a:latin typeface="Century Gothic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81C6"/>
          </a:solidFill>
          <a:latin typeface="Century Gothic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81C6"/>
          </a:solidFill>
          <a:latin typeface="Century Gothic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81C6"/>
          </a:solidFill>
          <a:latin typeface="Century Gothic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rgbClr val="0081C6"/>
          </a:solidFill>
          <a:latin typeface="Century Gothic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rgbClr val="0081C6"/>
          </a:solidFill>
          <a:latin typeface="Century Gothic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rgbClr val="0081C6"/>
          </a:solidFill>
          <a:latin typeface="Century Gothic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rgbClr val="0081C6"/>
          </a:solidFill>
          <a:latin typeface="Century Gothic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6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jpeg"/><Relationship Id="rId4" Type="http://schemas.openxmlformats.org/officeDocument/2006/relationships/image" Target="../media/image3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jpeg"/><Relationship Id="rId4" Type="http://schemas.openxmlformats.org/officeDocument/2006/relationships/image" Target="../media/image3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jpeg"/><Relationship Id="rId4" Type="http://schemas.openxmlformats.org/officeDocument/2006/relationships/image" Target="../media/image3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jpeg"/><Relationship Id="rId4" Type="http://schemas.openxmlformats.org/officeDocument/2006/relationships/image" Target="../media/image3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2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9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1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8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0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9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8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2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8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9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9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3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9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8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3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8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tmp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6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8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9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tmp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9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9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9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9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6.png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3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44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17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9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8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8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8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9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9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9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8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9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6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8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8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AU" dirty="0" smtClean="0"/>
              <a:t>SACE Leaders Forum </a:t>
            </a:r>
            <a:br>
              <a:rPr lang="en-AU" dirty="0" smtClean="0"/>
            </a:br>
            <a:r>
              <a:rPr lang="en-AU" dirty="0" smtClean="0"/>
              <a:t/>
            </a:r>
            <a:br>
              <a:rPr lang="en-AU" dirty="0" smtClean="0"/>
            </a:b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 smtClean="0"/>
              <a:t>March 6, 2017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5356121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274639"/>
            <a:ext cx="9036496" cy="1143000"/>
          </a:xfrm>
        </p:spPr>
        <p:txBody>
          <a:bodyPr>
            <a:normAutofit fontScale="90000"/>
          </a:bodyPr>
          <a:lstStyle/>
          <a:p>
            <a:r>
              <a:rPr lang="en-AU" altLang="en-US" b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SACE Aboriginal Education Strategy - Governance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Steering Committee</a:t>
            </a:r>
          </a:p>
          <a:p>
            <a:r>
              <a:rPr lang="en-AU" dirty="0" smtClean="0"/>
              <a:t>Working Group</a:t>
            </a:r>
            <a:endParaRPr lang="en-AU" dirty="0"/>
          </a:p>
          <a:p>
            <a:pPr lvl="1"/>
            <a:r>
              <a:rPr lang="en-AU" dirty="0" smtClean="0"/>
              <a:t>Cross sectorial representation</a:t>
            </a:r>
          </a:p>
          <a:p>
            <a:pPr lvl="1"/>
            <a:r>
              <a:rPr lang="en-AU" dirty="0" smtClean="0"/>
              <a:t>University Deans of Indigenous Educations</a:t>
            </a:r>
          </a:p>
          <a:p>
            <a:pPr lvl="1"/>
            <a:r>
              <a:rPr lang="en-AU" dirty="0" smtClean="0"/>
              <a:t>Department of Sate Development</a:t>
            </a:r>
          </a:p>
          <a:p>
            <a:pPr lvl="1"/>
            <a:r>
              <a:rPr lang="en-AU" dirty="0"/>
              <a:t>a high representation of Aboriginal </a:t>
            </a:r>
            <a:r>
              <a:rPr lang="en-AU" dirty="0" smtClean="0"/>
              <a:t>people</a:t>
            </a:r>
          </a:p>
          <a:p>
            <a:pPr lvl="1"/>
            <a:r>
              <a:rPr lang="en-AU" dirty="0" smtClean="0"/>
              <a:t>Strengths-based approach</a:t>
            </a:r>
          </a:p>
          <a:p>
            <a:pPr lvl="1"/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318598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19872" y="69369"/>
            <a:ext cx="5601298" cy="5908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8092"/>
            <a:ext cx="3354902" cy="594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53059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1680" y="5358"/>
            <a:ext cx="6164874" cy="6027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5079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07504" y="274639"/>
            <a:ext cx="9036496" cy="1143000"/>
          </a:xfrm>
        </p:spPr>
        <p:txBody>
          <a:bodyPr>
            <a:normAutofit fontScale="90000"/>
          </a:bodyPr>
          <a:lstStyle/>
          <a:p>
            <a:r>
              <a:rPr lang="en-AU" altLang="en-US" b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SCE Aboriginal Education Strategy – Spirit of the strategy</a:t>
            </a:r>
            <a:endParaRPr lang="en-A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608" y="116632"/>
            <a:ext cx="7546417" cy="5877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63479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83584" y="476672"/>
            <a:ext cx="7931224" cy="7969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4000" b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Aboriginal SACE Potential Completers 2011-2016</a:t>
            </a:r>
            <a:endParaRPr lang="en-AU" sz="4000" b="1" dirty="0">
              <a:solidFill>
                <a:srgbClr val="0070C0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5296841"/>
              </p:ext>
            </p:extLst>
          </p:nvPr>
        </p:nvGraphicFramePr>
        <p:xfrm>
          <a:off x="179512" y="1417638"/>
          <a:ext cx="8964488" cy="4603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987764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b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Aboriginal SACE completers 2011-2016</a:t>
            </a:r>
            <a:endParaRPr lang="en-AU" b="1" dirty="0">
              <a:solidFill>
                <a:srgbClr val="0070C0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0157247"/>
              </p:ext>
            </p:extLst>
          </p:nvPr>
        </p:nvGraphicFramePr>
        <p:xfrm>
          <a:off x="179512" y="1556792"/>
          <a:ext cx="8856984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149246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b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Aboriginal SACE Completion Rate Compared to the Total Cohort 2011-2016</a:t>
            </a:r>
            <a:endParaRPr lang="en-AU" b="1" dirty="0">
              <a:solidFill>
                <a:srgbClr val="0070C0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3528641"/>
              </p:ext>
            </p:extLst>
          </p:nvPr>
        </p:nvGraphicFramePr>
        <p:xfrm>
          <a:off x="-319668" y="1417638"/>
          <a:ext cx="9463667" cy="4603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172033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Near Misses 2013</a:t>
            </a:r>
            <a:endParaRPr lang="en-AU" b="1" dirty="0">
              <a:solidFill>
                <a:srgbClr val="0070C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268760"/>
            <a:ext cx="9143999" cy="4752528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Donut 2"/>
          <p:cNvSpPr/>
          <p:nvPr/>
        </p:nvSpPr>
        <p:spPr>
          <a:xfrm>
            <a:off x="4773881" y="3657600"/>
            <a:ext cx="261257" cy="249382"/>
          </a:xfrm>
          <a:prstGeom prst="donut">
            <a:avLst/>
          </a:prstGeom>
          <a:solidFill>
            <a:srgbClr val="FF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6" name="Donut 5"/>
          <p:cNvSpPr/>
          <p:nvPr/>
        </p:nvSpPr>
        <p:spPr>
          <a:xfrm>
            <a:off x="3726873" y="5555673"/>
            <a:ext cx="261257" cy="249382"/>
          </a:xfrm>
          <a:prstGeom prst="donut">
            <a:avLst/>
          </a:prstGeom>
          <a:solidFill>
            <a:srgbClr val="FF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7" name="Donut 6"/>
          <p:cNvSpPr/>
          <p:nvPr/>
        </p:nvSpPr>
        <p:spPr>
          <a:xfrm>
            <a:off x="5698177" y="3451761"/>
            <a:ext cx="417615" cy="277091"/>
          </a:xfrm>
          <a:prstGeom prst="donut">
            <a:avLst/>
          </a:prstGeom>
          <a:solidFill>
            <a:srgbClr val="FF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8" name="Down Arrow 7"/>
          <p:cNvSpPr/>
          <p:nvPr/>
        </p:nvSpPr>
        <p:spPr>
          <a:xfrm>
            <a:off x="5201392" y="3906981"/>
            <a:ext cx="484632" cy="1898073"/>
          </a:xfrm>
          <a:prstGeom prst="downArrow">
            <a:avLst/>
          </a:prstGeom>
          <a:solidFill>
            <a:srgbClr val="FF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Down Arrow 8"/>
          <p:cNvSpPr/>
          <p:nvPr/>
        </p:nvSpPr>
        <p:spPr>
          <a:xfrm>
            <a:off x="5173405" y="3189514"/>
            <a:ext cx="484632" cy="262247"/>
          </a:xfrm>
          <a:prstGeom prst="downArrow">
            <a:avLst/>
          </a:prstGeom>
          <a:solidFill>
            <a:srgbClr val="FF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" name="Down Arrow 13"/>
          <p:cNvSpPr/>
          <p:nvPr/>
        </p:nvSpPr>
        <p:spPr>
          <a:xfrm rot="2457037" flipH="1">
            <a:off x="7223744" y="2971027"/>
            <a:ext cx="116506" cy="81998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Down Arrow 14"/>
          <p:cNvSpPr/>
          <p:nvPr/>
        </p:nvSpPr>
        <p:spPr>
          <a:xfrm rot="2457037" flipH="1">
            <a:off x="7223744" y="4098192"/>
            <a:ext cx="116506" cy="81998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" name="Down Arrow 15"/>
          <p:cNvSpPr/>
          <p:nvPr/>
        </p:nvSpPr>
        <p:spPr>
          <a:xfrm rot="2457037" flipH="1">
            <a:off x="7223745" y="4699338"/>
            <a:ext cx="116506" cy="81998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402107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9" grpId="0" animBg="1"/>
      <p:bldP spid="14" grpId="0" animBg="1"/>
      <p:bldP spid="15" grpId="0" animBg="1"/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Near Misses 2014</a:t>
            </a:r>
            <a:endParaRPr lang="en-AU" b="1" dirty="0">
              <a:solidFill>
                <a:srgbClr val="0070C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21761" y="1028098"/>
            <a:ext cx="9716149" cy="4750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onut 3"/>
          <p:cNvSpPr/>
          <p:nvPr/>
        </p:nvSpPr>
        <p:spPr>
          <a:xfrm>
            <a:off x="4271812" y="2739894"/>
            <a:ext cx="205185" cy="181537"/>
          </a:xfrm>
          <a:prstGeom prst="donut">
            <a:avLst/>
          </a:prstGeom>
          <a:solidFill>
            <a:srgbClr val="FF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5" name="Donut 4"/>
          <p:cNvSpPr/>
          <p:nvPr/>
        </p:nvSpPr>
        <p:spPr>
          <a:xfrm>
            <a:off x="4265602" y="5314964"/>
            <a:ext cx="205185" cy="182570"/>
          </a:xfrm>
          <a:prstGeom prst="donut">
            <a:avLst/>
          </a:prstGeom>
          <a:solidFill>
            <a:srgbClr val="FF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6" name="Donut 5"/>
          <p:cNvSpPr/>
          <p:nvPr/>
        </p:nvSpPr>
        <p:spPr>
          <a:xfrm>
            <a:off x="5732065" y="3320971"/>
            <a:ext cx="191657" cy="187113"/>
          </a:xfrm>
          <a:prstGeom prst="donut">
            <a:avLst/>
          </a:prstGeom>
          <a:solidFill>
            <a:srgbClr val="FF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7" name="Donut 6"/>
          <p:cNvSpPr/>
          <p:nvPr/>
        </p:nvSpPr>
        <p:spPr>
          <a:xfrm>
            <a:off x="5722683" y="4379702"/>
            <a:ext cx="191657" cy="187113"/>
          </a:xfrm>
          <a:prstGeom prst="donut">
            <a:avLst/>
          </a:prstGeom>
          <a:solidFill>
            <a:srgbClr val="FF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8" name="Donut 7"/>
          <p:cNvSpPr/>
          <p:nvPr/>
        </p:nvSpPr>
        <p:spPr>
          <a:xfrm>
            <a:off x="5732065" y="5127851"/>
            <a:ext cx="191657" cy="187113"/>
          </a:xfrm>
          <a:prstGeom prst="donut">
            <a:avLst/>
          </a:prstGeom>
          <a:solidFill>
            <a:srgbClr val="FF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9" name="Down Arrow 8"/>
          <p:cNvSpPr/>
          <p:nvPr/>
        </p:nvSpPr>
        <p:spPr>
          <a:xfrm rot="2457037" flipH="1">
            <a:off x="7107248" y="2329904"/>
            <a:ext cx="116506" cy="81998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Down Arrow 9"/>
          <p:cNvSpPr/>
          <p:nvPr/>
        </p:nvSpPr>
        <p:spPr>
          <a:xfrm rot="2457037" flipH="1">
            <a:off x="7107248" y="3808991"/>
            <a:ext cx="116506" cy="81998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229572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Near Misses 2015</a:t>
            </a:r>
            <a:endParaRPr lang="en-AU" b="1" dirty="0">
              <a:solidFill>
                <a:srgbClr val="0070C0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340768"/>
            <a:ext cx="9145016" cy="421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Down Arrow 5"/>
          <p:cNvSpPr/>
          <p:nvPr/>
        </p:nvSpPr>
        <p:spPr>
          <a:xfrm rot="2457037" flipH="1">
            <a:off x="7136639" y="2856504"/>
            <a:ext cx="141863" cy="81998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Down Arrow 6"/>
          <p:cNvSpPr/>
          <p:nvPr/>
        </p:nvSpPr>
        <p:spPr>
          <a:xfrm rot="2457037" flipH="1">
            <a:off x="7149317" y="3866415"/>
            <a:ext cx="116506" cy="81998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Donut 7"/>
          <p:cNvSpPr/>
          <p:nvPr/>
        </p:nvSpPr>
        <p:spPr>
          <a:xfrm>
            <a:off x="5818512" y="4530683"/>
            <a:ext cx="191657" cy="187113"/>
          </a:xfrm>
          <a:prstGeom prst="donut">
            <a:avLst/>
          </a:prstGeom>
          <a:solidFill>
            <a:srgbClr val="FF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9" name="Donut 8"/>
          <p:cNvSpPr/>
          <p:nvPr/>
        </p:nvSpPr>
        <p:spPr>
          <a:xfrm>
            <a:off x="5818511" y="5032813"/>
            <a:ext cx="191657" cy="187113"/>
          </a:xfrm>
          <a:prstGeom prst="donut">
            <a:avLst/>
          </a:prstGeom>
          <a:solidFill>
            <a:srgbClr val="FF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10" name="Down Arrow 9"/>
          <p:cNvSpPr/>
          <p:nvPr/>
        </p:nvSpPr>
        <p:spPr>
          <a:xfrm>
            <a:off x="5116332" y="2865272"/>
            <a:ext cx="484632" cy="1665411"/>
          </a:xfrm>
          <a:prstGeom prst="downArrow">
            <a:avLst/>
          </a:prstGeom>
          <a:solidFill>
            <a:srgbClr val="FF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459846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7704" y="0"/>
            <a:ext cx="4989196" cy="5994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81452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Near Misses 2016</a:t>
            </a:r>
            <a:endParaRPr lang="en-AU" b="1" dirty="0">
              <a:solidFill>
                <a:srgbClr val="0070C0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6549869"/>
              </p:ext>
            </p:extLst>
          </p:nvPr>
        </p:nvGraphicFramePr>
        <p:xfrm>
          <a:off x="21457" y="1124744"/>
          <a:ext cx="8943030" cy="443633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30007"/>
                <a:gridCol w="641262"/>
                <a:gridCol w="641262"/>
                <a:gridCol w="765804"/>
                <a:gridCol w="516720"/>
                <a:gridCol w="641262"/>
                <a:gridCol w="734779"/>
                <a:gridCol w="641262"/>
                <a:gridCol w="561104"/>
                <a:gridCol w="641262"/>
                <a:gridCol w="721418"/>
                <a:gridCol w="855016"/>
                <a:gridCol w="951872"/>
              </a:tblGrid>
              <a:tr h="748469">
                <a:tc>
                  <a:txBody>
                    <a:bodyPr/>
                    <a:lstStyle/>
                    <a:p>
                      <a:pPr algn="ctr" fontAlgn="ctr"/>
                      <a:r>
                        <a:rPr lang="en-AU" sz="1200" u="none" strike="noStrike" dirty="0">
                          <a:effectLst/>
                        </a:rPr>
                        <a:t>No. </a:t>
                      </a:r>
                      <a:r>
                        <a:rPr lang="en-AU" sz="1200" u="none" strike="noStrike" dirty="0" err="1">
                          <a:effectLst/>
                        </a:rPr>
                        <a:t>Reqs</a:t>
                      </a:r>
                      <a:r>
                        <a:rPr lang="en-AU" sz="1200" u="none" strike="noStrike" dirty="0">
                          <a:effectLst/>
                        </a:rPr>
                        <a:t>. Not Met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AU" sz="1200" u="none" strike="noStrike" dirty="0">
                          <a:effectLst/>
                        </a:rPr>
                        <a:t>PLP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AU" sz="1200" u="none" strike="noStrike">
                          <a:effectLst/>
                        </a:rPr>
                        <a:t>Literacy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AU" sz="1200" u="none" strike="noStrike" dirty="0">
                          <a:effectLst/>
                        </a:rPr>
                        <a:t>Numeracy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AU" sz="1200" u="none" strike="noStrike">
                          <a:effectLst/>
                        </a:rPr>
                        <a:t>Free Choice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AU" sz="1200" u="none" strike="noStrike" dirty="0">
                          <a:effectLst/>
                        </a:rPr>
                        <a:t>Research Project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AU" sz="1200" u="none" strike="noStrike" dirty="0">
                          <a:effectLst/>
                        </a:rPr>
                        <a:t>60 Credits C- or Better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AU" sz="1200" u="none" strike="noStrike">
                          <a:effectLst/>
                        </a:rPr>
                        <a:t>Stage 1 Any Grade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AU" sz="1200" u="none" strike="noStrike">
                          <a:effectLst/>
                        </a:rPr>
                        <a:t>Stage 1 C or Better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AU" sz="1200" u="none" strike="noStrike">
                          <a:effectLst/>
                        </a:rPr>
                        <a:t>Stage 2 Any Grade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AU" sz="1200" u="none" strike="noStrike">
                          <a:effectLst/>
                        </a:rPr>
                        <a:t>Stage 2 C- or Better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AU" sz="1200" u="none" strike="noStrike">
                          <a:effectLst/>
                        </a:rPr>
                        <a:t>Stage 1 or 2 Total Credit Count (Any Grade)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AU" sz="1200" u="none" strike="noStrike">
                          <a:effectLst/>
                        </a:rPr>
                        <a:t>Stage 1 or 2 Total Credit Count (C or better)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ctr"/>
                </a:tc>
              </a:tr>
              <a:tr h="194098">
                <a:tc>
                  <a:txBody>
                    <a:bodyPr/>
                    <a:lstStyle/>
                    <a:p>
                      <a:pPr algn="ctr" fontAlgn="b"/>
                      <a:r>
                        <a:rPr lang="en-AU" sz="1200" u="none" strike="noStrike" dirty="0">
                          <a:effectLst/>
                        </a:rPr>
                        <a:t>1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 dirty="0">
                          <a:effectLst/>
                        </a:rPr>
                        <a:t>Yes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>
                          <a:effectLst/>
                        </a:rPr>
                        <a:t>Yes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 dirty="0">
                          <a:effectLst/>
                        </a:rPr>
                        <a:t>Yes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>
                          <a:effectLst/>
                        </a:rPr>
                        <a:t>Yes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>
                          <a:effectLst/>
                        </a:rPr>
                        <a:t>Yes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130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120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90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 dirty="0">
                          <a:effectLst/>
                        </a:rPr>
                        <a:t>50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 dirty="0">
                          <a:effectLst/>
                        </a:rPr>
                        <a:t>220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170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</a:tr>
              <a:tr h="194098">
                <a:tc>
                  <a:txBody>
                    <a:bodyPr/>
                    <a:lstStyle/>
                    <a:p>
                      <a:pPr algn="ctr" fontAlgn="b"/>
                      <a:r>
                        <a:rPr lang="en-AU" sz="1200" u="none" strike="noStrike" dirty="0">
                          <a:effectLst/>
                        </a:rPr>
                        <a:t>1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 dirty="0">
                          <a:effectLst/>
                        </a:rPr>
                        <a:t>Yes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 dirty="0">
                          <a:effectLst/>
                        </a:rPr>
                        <a:t>Yes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 dirty="0">
                          <a:effectLst/>
                        </a:rPr>
                        <a:t>Yes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>
                          <a:effectLst/>
                        </a:rPr>
                        <a:t>Yes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>
                          <a:effectLst/>
                        </a:rPr>
                        <a:t>Yes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140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130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80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 dirty="0">
                          <a:effectLst/>
                        </a:rPr>
                        <a:t>20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220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150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</a:tr>
              <a:tr h="194098">
                <a:tc>
                  <a:txBody>
                    <a:bodyPr/>
                    <a:lstStyle/>
                    <a:p>
                      <a:pPr algn="ctr" fontAlgn="b"/>
                      <a:r>
                        <a:rPr lang="en-AU" sz="1200" u="none" strike="noStrike" dirty="0">
                          <a:effectLst/>
                        </a:rPr>
                        <a:t>1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 dirty="0">
                          <a:effectLst/>
                        </a:rPr>
                        <a:t>Yes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>
                          <a:effectLst/>
                        </a:rPr>
                        <a:t>Yes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 dirty="0">
                          <a:effectLst/>
                        </a:rPr>
                        <a:t>Yes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>
                          <a:effectLst/>
                        </a:rPr>
                        <a:t>Yes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>
                          <a:effectLst/>
                        </a:rPr>
                        <a:t>Yes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165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85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 dirty="0">
                          <a:effectLst/>
                        </a:rPr>
                        <a:t>70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30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 dirty="0">
                          <a:effectLst/>
                        </a:rPr>
                        <a:t>235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115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</a:tr>
              <a:tr h="194098">
                <a:tc>
                  <a:txBody>
                    <a:bodyPr/>
                    <a:lstStyle/>
                    <a:p>
                      <a:pPr algn="ctr" fontAlgn="b"/>
                      <a:r>
                        <a:rPr lang="en-AU" sz="1200" u="none" strike="noStrike" dirty="0">
                          <a:effectLst/>
                        </a:rPr>
                        <a:t>1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 dirty="0">
                          <a:effectLst/>
                        </a:rPr>
                        <a:t>Yes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>
                          <a:effectLst/>
                        </a:rPr>
                        <a:t>Yes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 dirty="0">
                          <a:effectLst/>
                        </a:rPr>
                        <a:t>Yes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>
                          <a:effectLst/>
                        </a:rPr>
                        <a:t>Yes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>
                          <a:effectLst/>
                        </a:rPr>
                        <a:t>Yes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130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110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70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 dirty="0">
                          <a:effectLst/>
                        </a:rPr>
                        <a:t>50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 dirty="0">
                          <a:effectLst/>
                        </a:rPr>
                        <a:t>200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160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</a:tr>
              <a:tr h="194098">
                <a:tc>
                  <a:txBody>
                    <a:bodyPr/>
                    <a:lstStyle/>
                    <a:p>
                      <a:pPr algn="ctr" fontAlgn="b"/>
                      <a:r>
                        <a:rPr lang="en-AU" sz="1200" u="none" strike="noStrike" dirty="0">
                          <a:effectLst/>
                        </a:rPr>
                        <a:t>1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 dirty="0">
                          <a:effectLst/>
                        </a:rPr>
                        <a:t>Yes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>
                          <a:effectLst/>
                        </a:rPr>
                        <a:t>Yes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 dirty="0">
                          <a:effectLst/>
                        </a:rPr>
                        <a:t>Yes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>
                          <a:effectLst/>
                        </a:rPr>
                        <a:t>Yes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>
                          <a:effectLst/>
                        </a:rPr>
                        <a:t>Yes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140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100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90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50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230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150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</a:tr>
              <a:tr h="194098">
                <a:tc>
                  <a:txBody>
                    <a:bodyPr/>
                    <a:lstStyle/>
                    <a:p>
                      <a:pPr algn="ctr" fontAlgn="b"/>
                      <a:r>
                        <a:rPr lang="en-AU" sz="1200" u="none" strike="noStrike" dirty="0">
                          <a:effectLst/>
                        </a:rPr>
                        <a:t>1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 dirty="0">
                          <a:effectLst/>
                        </a:rPr>
                        <a:t>Yes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>
                          <a:effectLst/>
                        </a:rPr>
                        <a:t>Yes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 dirty="0">
                          <a:effectLst/>
                        </a:rPr>
                        <a:t>Yes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 dirty="0">
                          <a:effectLst/>
                        </a:rPr>
                        <a:t>Yes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>
                          <a:effectLst/>
                        </a:rPr>
                        <a:t>Yes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150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150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100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 dirty="0">
                          <a:effectLst/>
                        </a:rPr>
                        <a:t>5</a:t>
                      </a:r>
                      <a:r>
                        <a:rPr lang="en-AU" sz="1200" u="none" strike="noStrike" dirty="0" smtClean="0">
                          <a:effectLst/>
                        </a:rPr>
                        <a:t>0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 dirty="0">
                          <a:effectLst/>
                        </a:rPr>
                        <a:t>250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210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</a:tr>
              <a:tr h="194098">
                <a:tc>
                  <a:txBody>
                    <a:bodyPr/>
                    <a:lstStyle/>
                    <a:p>
                      <a:pPr algn="ctr" fontAlgn="b"/>
                      <a:r>
                        <a:rPr lang="en-AU" sz="1200" u="none" strike="noStrike" dirty="0">
                          <a:effectLst/>
                        </a:rPr>
                        <a:t>1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>
                          <a:effectLst/>
                        </a:rPr>
                        <a:t>Yes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>
                          <a:effectLst/>
                        </a:rPr>
                        <a:t>Yes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 dirty="0">
                          <a:effectLst/>
                        </a:rPr>
                        <a:t>Yes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 dirty="0">
                          <a:effectLst/>
                        </a:rPr>
                        <a:t>Yes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>
                          <a:effectLst/>
                        </a:rPr>
                        <a:t>Yes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110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90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90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50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200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140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</a:tr>
              <a:tr h="194098">
                <a:tc>
                  <a:txBody>
                    <a:bodyPr/>
                    <a:lstStyle/>
                    <a:p>
                      <a:pPr algn="ctr" fontAlgn="b"/>
                      <a:r>
                        <a:rPr lang="en-AU" sz="1200" u="none" strike="noStrike" dirty="0">
                          <a:effectLst/>
                        </a:rPr>
                        <a:t>1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 dirty="0">
                          <a:effectLst/>
                        </a:rPr>
                        <a:t>Yes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>
                          <a:effectLst/>
                        </a:rPr>
                        <a:t>Yes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 dirty="0">
                          <a:effectLst/>
                        </a:rPr>
                        <a:t>Yes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 dirty="0">
                          <a:effectLst/>
                        </a:rPr>
                        <a:t>Yes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>
                          <a:effectLst/>
                        </a:rPr>
                        <a:t>Yes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130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110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70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50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200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160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</a:tr>
              <a:tr h="194098">
                <a:tc>
                  <a:txBody>
                    <a:bodyPr/>
                    <a:lstStyle/>
                    <a:p>
                      <a:pPr algn="ctr" fontAlgn="b"/>
                      <a:r>
                        <a:rPr lang="en-AU" sz="1200" u="none" strike="noStrike" dirty="0">
                          <a:effectLst/>
                        </a:rPr>
                        <a:t>1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>
                          <a:effectLst/>
                        </a:rPr>
                        <a:t>Yes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>
                          <a:effectLst/>
                        </a:rPr>
                        <a:t>Yes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 dirty="0">
                          <a:effectLst/>
                        </a:rPr>
                        <a:t>Yes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>
                          <a:effectLst/>
                        </a:rPr>
                        <a:t>Yes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>
                          <a:effectLst/>
                        </a:rPr>
                        <a:t>Yes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145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125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60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40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205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165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</a:tr>
              <a:tr h="194098">
                <a:tc>
                  <a:txBody>
                    <a:bodyPr/>
                    <a:lstStyle/>
                    <a:p>
                      <a:pPr algn="ctr" fontAlgn="b"/>
                      <a:r>
                        <a:rPr lang="en-AU" sz="1200" u="none" strike="noStrike" dirty="0">
                          <a:effectLst/>
                        </a:rPr>
                        <a:t>1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 dirty="0">
                          <a:effectLst/>
                        </a:rPr>
                        <a:t>Yes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>
                          <a:effectLst/>
                        </a:rPr>
                        <a:t>Yes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 dirty="0">
                          <a:effectLst/>
                        </a:rPr>
                        <a:t>Yes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>
                          <a:effectLst/>
                        </a:rPr>
                        <a:t>Yes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 dirty="0">
                          <a:effectLst/>
                        </a:rPr>
                        <a:t>Yes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165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105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90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30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255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135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</a:tr>
              <a:tr h="194098">
                <a:tc>
                  <a:txBody>
                    <a:bodyPr/>
                    <a:lstStyle/>
                    <a:p>
                      <a:pPr algn="ctr" fontAlgn="b"/>
                      <a:r>
                        <a:rPr lang="en-AU" sz="1200" u="none" strike="noStrike" dirty="0">
                          <a:effectLst/>
                        </a:rPr>
                        <a:t>1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 dirty="0">
                          <a:effectLst/>
                        </a:rPr>
                        <a:t>Yes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>
                          <a:effectLst/>
                        </a:rPr>
                        <a:t>Yes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>
                          <a:effectLst/>
                        </a:rPr>
                        <a:t>Yes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>
                          <a:effectLst/>
                        </a:rPr>
                        <a:t>Yes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 dirty="0">
                          <a:effectLst/>
                        </a:rPr>
                        <a:t>Yes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140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100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80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80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 dirty="0">
                          <a:effectLst/>
                        </a:rPr>
                        <a:t>220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180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</a:tr>
              <a:tr h="194098">
                <a:tc>
                  <a:txBody>
                    <a:bodyPr/>
                    <a:lstStyle/>
                    <a:p>
                      <a:pPr algn="ctr" fontAlgn="b"/>
                      <a:r>
                        <a:rPr lang="en-AU" sz="1200" u="none" strike="noStrike" dirty="0">
                          <a:effectLst/>
                        </a:rPr>
                        <a:t>1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 dirty="0">
                          <a:effectLst/>
                        </a:rPr>
                        <a:t>Yes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>
                          <a:effectLst/>
                        </a:rPr>
                        <a:t>Yes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 dirty="0">
                          <a:effectLst/>
                        </a:rPr>
                        <a:t>Yes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>
                          <a:effectLst/>
                        </a:rPr>
                        <a:t>Yes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>
                          <a:effectLst/>
                        </a:rPr>
                        <a:t>Yes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150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100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70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50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220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150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</a:tr>
              <a:tr h="194098">
                <a:tc>
                  <a:txBody>
                    <a:bodyPr/>
                    <a:lstStyle/>
                    <a:p>
                      <a:pPr algn="ctr" fontAlgn="b"/>
                      <a:r>
                        <a:rPr lang="en-AU" sz="1200" u="none" strike="noStrike" dirty="0">
                          <a:effectLst/>
                        </a:rPr>
                        <a:t>1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 dirty="0">
                          <a:effectLst/>
                        </a:rPr>
                        <a:t>Yes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>
                          <a:effectLst/>
                        </a:rPr>
                        <a:t>Yes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 dirty="0">
                          <a:effectLst/>
                        </a:rPr>
                        <a:t>Yes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>
                          <a:effectLst/>
                        </a:rPr>
                        <a:t>Yes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>
                          <a:effectLst/>
                        </a:rPr>
                        <a:t>Yes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140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120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90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50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230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170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</a:tr>
              <a:tr h="194098">
                <a:tc>
                  <a:txBody>
                    <a:bodyPr/>
                    <a:lstStyle/>
                    <a:p>
                      <a:pPr algn="ctr" fontAlgn="b"/>
                      <a:r>
                        <a:rPr lang="en-AU" sz="1200" u="none" strike="noStrike" dirty="0">
                          <a:effectLst/>
                        </a:rPr>
                        <a:t>1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 dirty="0">
                          <a:effectLst/>
                        </a:rPr>
                        <a:t>Yes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>
                          <a:effectLst/>
                        </a:rPr>
                        <a:t>Yes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>
                          <a:effectLst/>
                        </a:rPr>
                        <a:t>Yes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>
                          <a:effectLst/>
                        </a:rPr>
                        <a:t>Yes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 dirty="0">
                          <a:effectLst/>
                        </a:rPr>
                        <a:t>Yes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145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125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145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125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290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250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</a:tr>
              <a:tr h="194098">
                <a:tc>
                  <a:txBody>
                    <a:bodyPr/>
                    <a:lstStyle/>
                    <a:p>
                      <a:pPr algn="ctr" fontAlgn="b"/>
                      <a:r>
                        <a:rPr lang="en-AU" sz="1200" u="none" strike="noStrike" dirty="0">
                          <a:effectLst/>
                        </a:rPr>
                        <a:t>1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 dirty="0">
                          <a:effectLst/>
                        </a:rPr>
                        <a:t>Yes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>
                          <a:effectLst/>
                        </a:rPr>
                        <a:t>Yes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 dirty="0">
                          <a:effectLst/>
                        </a:rPr>
                        <a:t>Yes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>
                          <a:effectLst/>
                        </a:rPr>
                        <a:t>Yes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 dirty="0">
                          <a:effectLst/>
                        </a:rPr>
                        <a:t>Yes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 dirty="0">
                          <a:effectLst/>
                        </a:rPr>
                        <a:t>305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295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90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80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395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375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</a:tr>
              <a:tr h="194098">
                <a:tc>
                  <a:txBody>
                    <a:bodyPr/>
                    <a:lstStyle/>
                    <a:p>
                      <a:pPr algn="ctr" fontAlgn="b"/>
                      <a:r>
                        <a:rPr lang="en-AU" sz="1200" u="none" strike="noStrike" dirty="0">
                          <a:effectLst/>
                        </a:rPr>
                        <a:t>1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 dirty="0">
                          <a:effectLst/>
                        </a:rPr>
                        <a:t>Yes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>
                          <a:effectLst/>
                        </a:rPr>
                        <a:t>Yes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 dirty="0">
                          <a:effectLst/>
                        </a:rPr>
                        <a:t>Yes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>
                          <a:effectLst/>
                        </a:rPr>
                        <a:t>Yes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 dirty="0">
                          <a:effectLst/>
                        </a:rPr>
                        <a:t>Yes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 dirty="0">
                          <a:effectLst/>
                        </a:rPr>
                        <a:t>110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 dirty="0">
                          <a:effectLst/>
                        </a:rPr>
                        <a:t>90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140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110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 dirty="0">
                          <a:effectLst/>
                        </a:rPr>
                        <a:t>250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200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</a:tr>
              <a:tr h="194098">
                <a:tc>
                  <a:txBody>
                    <a:bodyPr/>
                    <a:lstStyle/>
                    <a:p>
                      <a:pPr algn="ctr" fontAlgn="b"/>
                      <a:r>
                        <a:rPr lang="en-AU" sz="1200" u="none" strike="noStrike" dirty="0">
                          <a:effectLst/>
                        </a:rPr>
                        <a:t>1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 dirty="0">
                          <a:effectLst/>
                        </a:rPr>
                        <a:t>Yes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>
                          <a:effectLst/>
                        </a:rPr>
                        <a:t>Yes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 dirty="0">
                          <a:effectLst/>
                        </a:rPr>
                        <a:t>Yes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>
                          <a:effectLst/>
                        </a:rPr>
                        <a:t>Yes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>
                          <a:effectLst/>
                        </a:rPr>
                        <a:t>Yes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185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105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 dirty="0">
                          <a:effectLst/>
                        </a:rPr>
                        <a:t>80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50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265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155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</a:tr>
              <a:tr h="194098">
                <a:tc>
                  <a:txBody>
                    <a:bodyPr/>
                    <a:lstStyle/>
                    <a:p>
                      <a:pPr algn="ctr" fontAlgn="b"/>
                      <a:r>
                        <a:rPr lang="en-AU" sz="1200" u="none" strike="noStrike" dirty="0">
                          <a:effectLst/>
                        </a:rPr>
                        <a:t>1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 dirty="0">
                          <a:effectLst/>
                        </a:rPr>
                        <a:t>Yes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>
                          <a:effectLst/>
                        </a:rPr>
                        <a:t>Yes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 dirty="0">
                          <a:effectLst/>
                        </a:rPr>
                        <a:t>Yes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>
                          <a:effectLst/>
                        </a:rPr>
                        <a:t>Yes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>
                          <a:effectLst/>
                        </a:rPr>
                        <a:t>Yes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185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175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110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 dirty="0">
                          <a:effectLst/>
                        </a:rPr>
                        <a:t>50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295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225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</a:tr>
              <a:tr h="194098">
                <a:tc>
                  <a:txBody>
                    <a:bodyPr/>
                    <a:lstStyle/>
                    <a:p>
                      <a:pPr algn="ctr" fontAlgn="b"/>
                      <a:r>
                        <a:rPr lang="en-AU" sz="1200" u="none" strike="noStrike" dirty="0">
                          <a:effectLst/>
                        </a:rPr>
                        <a:t>1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 dirty="0">
                          <a:effectLst/>
                        </a:rPr>
                        <a:t>Yes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>
                          <a:effectLst/>
                        </a:rPr>
                        <a:t>Yes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 dirty="0">
                          <a:effectLst/>
                        </a:rPr>
                        <a:t>Yes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>
                          <a:effectLst/>
                        </a:rPr>
                        <a:t>Yes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1200" u="none" strike="noStrike">
                          <a:effectLst/>
                        </a:rPr>
                        <a:t>Yes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110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70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90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>
                          <a:effectLst/>
                        </a:rPr>
                        <a:t>50</a:t>
                      </a:r>
                      <a:endParaRPr lang="en-A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 dirty="0">
                          <a:effectLst/>
                        </a:rPr>
                        <a:t>200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200" u="none" strike="noStrike" dirty="0">
                          <a:effectLst/>
                        </a:rPr>
                        <a:t>120</a:t>
                      </a:r>
                      <a:endParaRPr lang="en-A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12" marR="9212" marT="9212" marB="0" anchor="b"/>
                </a:tc>
              </a:tr>
            </a:tbl>
          </a:graphicData>
        </a:graphic>
      </p:graphicFrame>
      <p:sp>
        <p:nvSpPr>
          <p:cNvPr id="3" name="Oval 2"/>
          <p:cNvSpPr/>
          <p:nvPr/>
        </p:nvSpPr>
        <p:spPr>
          <a:xfrm>
            <a:off x="1924600" y="3874597"/>
            <a:ext cx="287968" cy="10801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prstClr val="white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1924347" y="1281871"/>
            <a:ext cx="701895" cy="44396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3203848" y="1281871"/>
            <a:ext cx="576189" cy="44396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3870251" y="1281871"/>
            <a:ext cx="682179" cy="481655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1924600" y="4437112"/>
            <a:ext cx="287968" cy="10801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3225394" y="4653136"/>
            <a:ext cx="287968" cy="10801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prstClr val="white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3225394" y="4847418"/>
            <a:ext cx="287968" cy="10801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prstClr val="white"/>
              </a:solidFill>
            </a:endParaRPr>
          </a:p>
        </p:txBody>
      </p:sp>
      <p:sp>
        <p:nvSpPr>
          <p:cNvPr id="19" name="Down Arrow 18"/>
          <p:cNvSpPr/>
          <p:nvPr/>
        </p:nvSpPr>
        <p:spPr>
          <a:xfrm rot="5400000">
            <a:off x="7375382" y="1782082"/>
            <a:ext cx="103902" cy="409989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0" name="Down Arrow 19"/>
          <p:cNvSpPr/>
          <p:nvPr/>
        </p:nvSpPr>
        <p:spPr>
          <a:xfrm rot="5400000">
            <a:off x="7375381" y="2370418"/>
            <a:ext cx="103902" cy="409989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1" name="Down Arrow 20"/>
          <p:cNvSpPr/>
          <p:nvPr/>
        </p:nvSpPr>
        <p:spPr>
          <a:xfrm rot="5400000">
            <a:off x="7375382" y="2561804"/>
            <a:ext cx="103902" cy="409989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2" name="Down Arrow 21"/>
          <p:cNvSpPr/>
          <p:nvPr/>
        </p:nvSpPr>
        <p:spPr>
          <a:xfrm rot="5400000">
            <a:off x="7375382" y="2756734"/>
            <a:ext cx="103902" cy="409989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4" name="Down Arrow 23"/>
          <p:cNvSpPr/>
          <p:nvPr/>
        </p:nvSpPr>
        <p:spPr>
          <a:xfrm rot="5400000">
            <a:off x="7371616" y="2971159"/>
            <a:ext cx="121621" cy="409989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5" name="Down Arrow 24"/>
          <p:cNvSpPr/>
          <p:nvPr/>
        </p:nvSpPr>
        <p:spPr>
          <a:xfrm rot="5400000">
            <a:off x="7399478" y="4078716"/>
            <a:ext cx="103902" cy="409989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6" name="Down Arrow 25"/>
          <p:cNvSpPr/>
          <p:nvPr/>
        </p:nvSpPr>
        <p:spPr>
          <a:xfrm rot="5400000">
            <a:off x="7399478" y="4879702"/>
            <a:ext cx="103902" cy="409989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7" name="Down Arrow 26"/>
          <p:cNvSpPr/>
          <p:nvPr/>
        </p:nvSpPr>
        <p:spPr>
          <a:xfrm rot="5400000">
            <a:off x="7375382" y="5064000"/>
            <a:ext cx="103902" cy="409989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8" name="Down Arrow 27"/>
          <p:cNvSpPr/>
          <p:nvPr/>
        </p:nvSpPr>
        <p:spPr>
          <a:xfrm rot="5400000">
            <a:off x="7374669" y="5269562"/>
            <a:ext cx="103902" cy="409989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9" name="Down Arrow 28"/>
          <p:cNvSpPr/>
          <p:nvPr/>
        </p:nvSpPr>
        <p:spPr>
          <a:xfrm rot="5400000">
            <a:off x="7399478" y="3881518"/>
            <a:ext cx="103902" cy="409989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0" name="Down Arrow 29"/>
          <p:cNvSpPr/>
          <p:nvPr/>
        </p:nvSpPr>
        <p:spPr>
          <a:xfrm rot="5400000">
            <a:off x="7399477" y="3171404"/>
            <a:ext cx="103902" cy="409989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914389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9" grpId="0" animBg="1"/>
      <p:bldP spid="20" grpId="0" animBg="1"/>
      <p:bldP spid="21" grpId="0" animBg="1"/>
      <p:bldP spid="22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-15165"/>
            <a:ext cx="8229600" cy="1143000"/>
          </a:xfrm>
        </p:spPr>
        <p:txBody>
          <a:bodyPr/>
          <a:lstStyle/>
          <a:p>
            <a:r>
              <a:rPr lang="en-AU" b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Near Miss – Student 1</a:t>
            </a:r>
            <a:endParaRPr lang="en-AU" b="1" dirty="0">
              <a:solidFill>
                <a:srgbClr val="0070C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1680" y="1196752"/>
            <a:ext cx="5727946" cy="367240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63688" y="5013176"/>
            <a:ext cx="6408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>
                <a:solidFill>
                  <a:prstClr val="black"/>
                </a:solidFill>
              </a:rPr>
              <a:t>2MCN20	   D</a:t>
            </a:r>
            <a:r>
              <a:rPr lang="en-AU" dirty="0">
                <a:solidFill>
                  <a:prstClr val="black"/>
                </a:solidFill>
              </a:rPr>
              <a:t>+ 	</a:t>
            </a:r>
            <a:r>
              <a:rPr lang="en-AU" dirty="0" smtClean="0">
                <a:solidFill>
                  <a:prstClr val="black"/>
                </a:solidFill>
              </a:rPr>
              <a:t> </a:t>
            </a:r>
            <a:r>
              <a:rPr lang="en-AU" dirty="0">
                <a:solidFill>
                  <a:prstClr val="black"/>
                </a:solidFill>
              </a:rPr>
              <a:t>AT1=C-   AT2= D   Exam = D</a:t>
            </a:r>
          </a:p>
          <a:p>
            <a:r>
              <a:rPr lang="en-AU" dirty="0" smtClean="0">
                <a:solidFill>
                  <a:prstClr val="black"/>
                </a:solidFill>
              </a:rPr>
              <a:t>2BIG20	   </a:t>
            </a:r>
            <a:r>
              <a:rPr lang="en-AU" dirty="0">
                <a:solidFill>
                  <a:prstClr val="black"/>
                </a:solidFill>
              </a:rPr>
              <a:t>E+   	</a:t>
            </a:r>
            <a:r>
              <a:rPr lang="en-AU" dirty="0" smtClean="0">
                <a:solidFill>
                  <a:prstClr val="black"/>
                </a:solidFill>
              </a:rPr>
              <a:t> </a:t>
            </a:r>
            <a:r>
              <a:rPr lang="en-AU" dirty="0">
                <a:solidFill>
                  <a:prstClr val="black"/>
                </a:solidFill>
              </a:rPr>
              <a:t>AT1 = E    AT2= E+  Exam = </a:t>
            </a:r>
            <a:r>
              <a:rPr lang="en-AU" dirty="0" smtClean="0">
                <a:solidFill>
                  <a:prstClr val="black"/>
                </a:solidFill>
              </a:rPr>
              <a:t>D-</a:t>
            </a:r>
            <a:endParaRPr lang="en-AU" dirty="0">
              <a:solidFill>
                <a:prstClr val="black"/>
              </a:solidFill>
            </a:endParaRPr>
          </a:p>
        </p:txBody>
      </p:sp>
      <p:sp>
        <p:nvSpPr>
          <p:cNvPr id="7" name="Curved Right Arrow 6"/>
          <p:cNvSpPr/>
          <p:nvPr/>
        </p:nvSpPr>
        <p:spPr>
          <a:xfrm>
            <a:off x="899592" y="4365104"/>
            <a:ext cx="576064" cy="115212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988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en-AU" b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Near Miss – Student 2</a:t>
            </a:r>
            <a:endParaRPr lang="en-AU" b="1" dirty="0">
              <a:solidFill>
                <a:srgbClr val="0070C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5696" y="980728"/>
            <a:ext cx="5139667" cy="41764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35696" y="5157192"/>
            <a:ext cx="6840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>
                <a:solidFill>
                  <a:prstClr val="black"/>
                </a:solidFill>
              </a:rPr>
              <a:t>2MDS20 	D 	AT1</a:t>
            </a:r>
            <a:r>
              <a:rPr lang="en-AU" dirty="0">
                <a:solidFill>
                  <a:prstClr val="black"/>
                </a:solidFill>
              </a:rPr>
              <a:t>= C-	AT2= C- 	Exam N </a:t>
            </a:r>
          </a:p>
          <a:p>
            <a:r>
              <a:rPr lang="en-AU" dirty="0" smtClean="0">
                <a:solidFill>
                  <a:prstClr val="black"/>
                </a:solidFill>
              </a:rPr>
              <a:t>2CME20	E+ 	AT1= E+    AT2= E+    Exam </a:t>
            </a:r>
            <a:r>
              <a:rPr lang="en-AU" dirty="0">
                <a:solidFill>
                  <a:prstClr val="black"/>
                </a:solidFill>
              </a:rPr>
              <a:t>E+</a:t>
            </a:r>
          </a:p>
          <a:p>
            <a:r>
              <a:rPr lang="en-AU" dirty="0" smtClean="0">
                <a:solidFill>
                  <a:prstClr val="black"/>
                </a:solidFill>
              </a:rPr>
              <a:t>2PHY 20	E-	AT1 =did </a:t>
            </a:r>
            <a:r>
              <a:rPr lang="en-AU" dirty="0">
                <a:solidFill>
                  <a:prstClr val="black"/>
                </a:solidFill>
              </a:rPr>
              <a:t>not </a:t>
            </a:r>
            <a:r>
              <a:rPr lang="en-AU" dirty="0" smtClean="0">
                <a:solidFill>
                  <a:prstClr val="black"/>
                </a:solidFill>
              </a:rPr>
              <a:t>submit   AT2= E   </a:t>
            </a:r>
            <a:r>
              <a:rPr lang="en-AU" dirty="0">
                <a:solidFill>
                  <a:prstClr val="black"/>
                </a:solidFill>
              </a:rPr>
              <a:t>Exam E+</a:t>
            </a:r>
          </a:p>
        </p:txBody>
      </p:sp>
      <p:sp>
        <p:nvSpPr>
          <p:cNvPr id="6" name="Curved Right Arrow 5"/>
          <p:cNvSpPr/>
          <p:nvPr/>
        </p:nvSpPr>
        <p:spPr>
          <a:xfrm>
            <a:off x="899592" y="4365104"/>
            <a:ext cx="576064" cy="115212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58807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252"/>
            <a:ext cx="8229600" cy="1143000"/>
          </a:xfrm>
        </p:spPr>
        <p:txBody>
          <a:bodyPr/>
          <a:lstStyle/>
          <a:p>
            <a:r>
              <a:rPr lang="en-AU" b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Near Miss – Student 3</a:t>
            </a:r>
            <a:endParaRPr lang="en-AU" b="1" dirty="0">
              <a:solidFill>
                <a:srgbClr val="0070C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1916832"/>
            <a:ext cx="5143554" cy="388843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64088" y="5085184"/>
            <a:ext cx="34637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>
                <a:solidFill>
                  <a:prstClr val="black"/>
                </a:solidFill>
              </a:rPr>
              <a:t>2BIG20 </a:t>
            </a:r>
            <a:r>
              <a:rPr lang="en-AU" dirty="0">
                <a:solidFill>
                  <a:prstClr val="black"/>
                </a:solidFill>
              </a:rPr>
              <a:t>	AT1=C	</a:t>
            </a:r>
            <a:r>
              <a:rPr lang="en-AU" dirty="0" smtClean="0">
                <a:solidFill>
                  <a:prstClr val="black"/>
                </a:solidFill>
              </a:rPr>
              <a:t>AT2=D</a:t>
            </a:r>
            <a:r>
              <a:rPr lang="en-AU" dirty="0">
                <a:solidFill>
                  <a:prstClr val="black"/>
                </a:solidFill>
              </a:rPr>
              <a:t>	</a:t>
            </a:r>
            <a:r>
              <a:rPr lang="en-AU" dirty="0" smtClean="0">
                <a:solidFill>
                  <a:prstClr val="black"/>
                </a:solidFill>
              </a:rPr>
              <a:t>EX=D</a:t>
            </a:r>
            <a:endParaRPr lang="en-AU" dirty="0">
              <a:solidFill>
                <a:prstClr val="black"/>
              </a:solidFill>
            </a:endParaRPr>
          </a:p>
          <a:p>
            <a:r>
              <a:rPr lang="en-AU" dirty="0" smtClean="0">
                <a:solidFill>
                  <a:prstClr val="black"/>
                </a:solidFill>
              </a:rPr>
              <a:t>2LEG20</a:t>
            </a:r>
            <a:r>
              <a:rPr lang="en-AU" dirty="0">
                <a:solidFill>
                  <a:prstClr val="black"/>
                </a:solidFill>
              </a:rPr>
              <a:t>	AT1=D+	</a:t>
            </a:r>
            <a:r>
              <a:rPr lang="en-AU" dirty="0" smtClean="0">
                <a:solidFill>
                  <a:prstClr val="black"/>
                </a:solidFill>
              </a:rPr>
              <a:t>AT2=B-</a:t>
            </a:r>
            <a:r>
              <a:rPr lang="en-AU" dirty="0">
                <a:solidFill>
                  <a:prstClr val="black"/>
                </a:solidFill>
              </a:rPr>
              <a:t>	</a:t>
            </a:r>
            <a:r>
              <a:rPr lang="en-AU" dirty="0" smtClean="0">
                <a:solidFill>
                  <a:prstClr val="black"/>
                </a:solidFill>
              </a:rPr>
              <a:t>EX=E</a:t>
            </a:r>
            <a:endParaRPr lang="en-AU" dirty="0">
              <a:solidFill>
                <a:prstClr val="black"/>
              </a:solidFill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4860032" y="5412836"/>
            <a:ext cx="432048" cy="14575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6378" y="1108216"/>
            <a:ext cx="4542155" cy="1503045"/>
          </a:xfrm>
          <a:prstGeom prst="rect">
            <a:avLst/>
          </a:prstGeom>
        </p:spPr>
      </p:pic>
      <p:sp>
        <p:nvSpPr>
          <p:cNvPr id="8" name="Curved Up Arrow 7"/>
          <p:cNvSpPr/>
          <p:nvPr/>
        </p:nvSpPr>
        <p:spPr>
          <a:xfrm rot="20035373">
            <a:off x="4756495" y="2291467"/>
            <a:ext cx="1210762" cy="484681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0859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 smtClean="0">
                <a:solidFill>
                  <a:prstClr val="black"/>
                </a:solidFill>
              </a:rPr>
              <a:t>Aboriginal SACE Completers receiving an ATAR 2011-2016</a:t>
            </a:r>
            <a:endParaRPr lang="en-AU" dirty="0">
              <a:solidFill>
                <a:prstClr val="black"/>
              </a:solidFill>
            </a:endParaRP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3296448"/>
              </p:ext>
            </p:extLst>
          </p:nvPr>
        </p:nvGraphicFramePr>
        <p:xfrm>
          <a:off x="251520" y="1413904"/>
          <a:ext cx="8712968" cy="46073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534462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08" y="56274"/>
            <a:ext cx="8856984" cy="1143000"/>
          </a:xfrm>
        </p:spPr>
        <p:txBody>
          <a:bodyPr>
            <a:noAutofit/>
          </a:bodyPr>
          <a:lstStyle/>
          <a:p>
            <a:r>
              <a:rPr lang="en-AU" sz="3600" dirty="0"/>
              <a:t>Number of </a:t>
            </a:r>
            <a:r>
              <a:rPr lang="en-AU" sz="3600" dirty="0" smtClean="0"/>
              <a:t>2016 </a:t>
            </a:r>
            <a:r>
              <a:rPr lang="en-AU" sz="3600" dirty="0"/>
              <a:t>Aboriginal SACE Completers who also completed a VET Certificate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AU" dirty="0">
              <a:solidFill>
                <a:prstClr val="black"/>
              </a:solidFill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9271334"/>
              </p:ext>
            </p:extLst>
          </p:nvPr>
        </p:nvGraphicFramePr>
        <p:xfrm>
          <a:off x="310486" y="1417638"/>
          <a:ext cx="8523028" cy="43924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61514"/>
                <a:gridCol w="4261514"/>
              </a:tblGrid>
              <a:tr h="732082">
                <a:tc>
                  <a:txBody>
                    <a:bodyPr/>
                    <a:lstStyle/>
                    <a:p>
                      <a:pPr algn="ctr" fontAlgn="t"/>
                      <a:r>
                        <a:rPr lang="en-AU" sz="2000" b="1" u="none" strike="noStrike" dirty="0" smtClean="0">
                          <a:effectLst/>
                        </a:rPr>
                        <a:t>VET Certificate</a:t>
                      </a:r>
                      <a:r>
                        <a:rPr lang="en-AU" sz="2000" b="1" u="none" strike="noStrike" baseline="0" dirty="0" smtClean="0">
                          <a:effectLst/>
                        </a:rPr>
                        <a:t> – by AQF Level</a:t>
                      </a:r>
                      <a:endParaRPr lang="en-AU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AU" sz="2000" b="1" u="none" strike="noStrike" dirty="0">
                          <a:effectLst/>
                        </a:rPr>
                        <a:t>Number of Students</a:t>
                      </a:r>
                      <a:endParaRPr lang="en-AU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32082">
                <a:tc>
                  <a:txBody>
                    <a:bodyPr/>
                    <a:lstStyle/>
                    <a:p>
                      <a:pPr algn="ctr" fontAlgn="t"/>
                      <a:r>
                        <a:rPr lang="en-AU" sz="2000" b="1" u="none" strike="noStrike" dirty="0" smtClean="0">
                          <a:effectLst/>
                        </a:rPr>
                        <a:t>Total </a:t>
                      </a:r>
                    </a:p>
                    <a:p>
                      <a:pPr algn="ctr" fontAlgn="t"/>
                      <a:r>
                        <a:rPr lang="en-AU" sz="2000" b="1" u="none" strike="noStrike" dirty="0" smtClean="0">
                          <a:effectLst/>
                        </a:rPr>
                        <a:t>Certificate I</a:t>
                      </a:r>
                      <a:endParaRPr lang="en-AU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AU" sz="2000" b="1" u="none" strike="noStrike" dirty="0" smtClean="0">
                          <a:effectLst/>
                        </a:rPr>
                        <a:t>8</a:t>
                      </a:r>
                      <a:endParaRPr lang="en-AU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32082">
                <a:tc>
                  <a:txBody>
                    <a:bodyPr/>
                    <a:lstStyle/>
                    <a:p>
                      <a:pPr algn="ctr" fontAlgn="t"/>
                      <a:r>
                        <a:rPr lang="en-AU" sz="2000" b="1" u="none" strike="noStrike" dirty="0" smtClean="0">
                          <a:effectLst/>
                        </a:rPr>
                        <a:t>Total </a:t>
                      </a:r>
                    </a:p>
                    <a:p>
                      <a:pPr algn="ctr" fontAlgn="t"/>
                      <a:r>
                        <a:rPr lang="en-AU" sz="2000" b="1" u="none" strike="noStrike" dirty="0" smtClean="0">
                          <a:effectLst/>
                        </a:rPr>
                        <a:t>Certificate II</a:t>
                      </a:r>
                      <a:endParaRPr lang="en-AU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AU" sz="2000" b="1" u="none" strike="noStrike" dirty="0" smtClean="0">
                          <a:effectLst/>
                        </a:rPr>
                        <a:t>15</a:t>
                      </a:r>
                      <a:endParaRPr lang="en-AU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32082">
                <a:tc>
                  <a:txBody>
                    <a:bodyPr/>
                    <a:lstStyle/>
                    <a:p>
                      <a:pPr algn="ctr" fontAlgn="t"/>
                      <a:r>
                        <a:rPr lang="en-AU" sz="2000" b="1" u="none" strike="noStrike" dirty="0" smtClean="0">
                          <a:effectLst/>
                        </a:rPr>
                        <a:t>Total </a:t>
                      </a:r>
                    </a:p>
                    <a:p>
                      <a:pPr algn="ctr" fontAlgn="t"/>
                      <a:r>
                        <a:rPr lang="en-AU" sz="2000" b="1" u="none" strike="noStrike" dirty="0" smtClean="0">
                          <a:effectLst/>
                        </a:rPr>
                        <a:t>Certificate III</a:t>
                      </a:r>
                      <a:endParaRPr lang="en-AU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AU" sz="20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106</a:t>
                      </a:r>
                      <a:endParaRPr lang="en-AU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32082">
                <a:tc>
                  <a:txBody>
                    <a:bodyPr/>
                    <a:lstStyle/>
                    <a:p>
                      <a:pPr algn="ctr" fontAlgn="t"/>
                      <a:r>
                        <a:rPr lang="en-A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Total </a:t>
                      </a:r>
                    </a:p>
                    <a:p>
                      <a:pPr algn="ctr" fontAlgn="t"/>
                      <a:r>
                        <a:rPr lang="en-A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Certificate IV</a:t>
                      </a:r>
                      <a:endParaRPr lang="en-AU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AU" sz="2000" b="1" u="none" strike="noStrike" dirty="0" smtClean="0">
                          <a:effectLst/>
                        </a:rPr>
                        <a:t>2</a:t>
                      </a:r>
                      <a:endParaRPr lang="en-AU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32082">
                <a:tc>
                  <a:txBody>
                    <a:bodyPr/>
                    <a:lstStyle/>
                    <a:p>
                      <a:pPr algn="ctr" fontAlgn="t"/>
                      <a:r>
                        <a:rPr lang="en-AU" sz="2000" b="1" u="none" strike="noStrike" dirty="0">
                          <a:effectLst/>
                        </a:rPr>
                        <a:t>Total</a:t>
                      </a:r>
                      <a:endParaRPr lang="en-AU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AU" sz="2000" b="1" u="none" strike="noStrike" dirty="0" smtClean="0">
                          <a:effectLst/>
                        </a:rPr>
                        <a:t>131</a:t>
                      </a:r>
                      <a:endParaRPr lang="en-AU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00250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4900" y="66673"/>
            <a:ext cx="3505200" cy="5962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86338" y="0"/>
            <a:ext cx="3376612" cy="5978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71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sz="3600" u="none" strike="noStrike" dirty="0" smtClean="0">
                <a:effectLst/>
              </a:rPr>
              <a:t/>
            </a:r>
            <a:br>
              <a:rPr lang="en-AU" sz="3600" u="none" strike="noStrike" dirty="0" smtClean="0">
                <a:effectLst/>
              </a:rPr>
            </a:br>
            <a:r>
              <a:rPr lang="en-AU" b="1" dirty="0">
                <a:solidFill>
                  <a:srgbClr val="000000"/>
                </a:solidFill>
              </a:rPr>
              <a:t/>
            </a:r>
            <a:br>
              <a:rPr lang="en-AU" b="1" dirty="0">
                <a:solidFill>
                  <a:srgbClr val="000000"/>
                </a:solidFill>
              </a:rPr>
            </a:br>
            <a:endParaRPr lang="en-AU" dirty="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457200" y="25605"/>
            <a:ext cx="8229600" cy="1212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60000" lnSpcReduction="20000"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81C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81C6"/>
                </a:solidFill>
                <a:latin typeface="Century Gothic" pitchFamily="34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81C6"/>
                </a:solidFill>
                <a:latin typeface="Century Gothic" pitchFamily="34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81C6"/>
                </a:solidFill>
                <a:latin typeface="Century Gothic" pitchFamily="34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81C6"/>
                </a:solidFill>
                <a:latin typeface="Century Gothic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81C6"/>
                </a:solidFill>
                <a:latin typeface="Century Gothic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81C6"/>
                </a:solidFill>
                <a:latin typeface="Century Gothic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81C6"/>
                </a:solidFill>
                <a:latin typeface="Century Gothic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81C6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/>
            <a:r>
              <a:rPr lang="en-AU" sz="3600" kern="0" dirty="0" smtClean="0"/>
              <a:t/>
            </a:r>
            <a:br>
              <a:rPr lang="en-AU" sz="3600" kern="0" dirty="0" smtClean="0"/>
            </a:br>
            <a:r>
              <a:rPr lang="en-AU" sz="3600" kern="0" dirty="0" smtClean="0"/>
              <a:t>Trends in number of SA Aboriginal students </a:t>
            </a:r>
            <a:r>
              <a:rPr lang="en-AU" sz="3600" kern="0" dirty="0"/>
              <a:t>s</a:t>
            </a:r>
            <a:r>
              <a:rPr lang="en-AU" sz="3600" kern="0" dirty="0" smtClean="0"/>
              <a:t>tudying at least </a:t>
            </a:r>
            <a:r>
              <a:rPr lang="en-AU" sz="3600" kern="0" dirty="0"/>
              <a:t>o</a:t>
            </a:r>
            <a:r>
              <a:rPr lang="en-AU" sz="3600" kern="0" dirty="0" smtClean="0"/>
              <a:t>ne Stage 1 or Stage 2 Subject</a:t>
            </a:r>
            <a:r>
              <a:rPr lang="en-AU" kern="0" dirty="0" smtClean="0">
                <a:solidFill>
                  <a:srgbClr val="000000"/>
                </a:solidFill>
              </a:rPr>
              <a:t/>
            </a:r>
            <a:br>
              <a:rPr lang="en-AU" kern="0" dirty="0" smtClean="0">
                <a:solidFill>
                  <a:srgbClr val="000000"/>
                </a:solidFill>
              </a:rPr>
            </a:br>
            <a:endParaRPr lang="en-AU" kern="0" dirty="0"/>
          </a:p>
        </p:txBody>
      </p:sp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3805921"/>
              </p:ext>
            </p:extLst>
          </p:nvPr>
        </p:nvGraphicFramePr>
        <p:xfrm>
          <a:off x="196232" y="971783"/>
          <a:ext cx="8821641" cy="49402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27129"/>
                <a:gridCol w="961814"/>
                <a:gridCol w="961814"/>
                <a:gridCol w="961814"/>
                <a:gridCol w="961814"/>
                <a:gridCol w="961814"/>
                <a:gridCol w="961814"/>
                <a:gridCol w="961814"/>
                <a:gridCol w="961814"/>
              </a:tblGrid>
              <a:tr h="232955">
                <a:tc gridSpan="9">
                  <a:txBody>
                    <a:bodyPr/>
                    <a:lstStyle/>
                    <a:p>
                      <a:pPr algn="l" fontAlgn="ctr"/>
                      <a:endParaRPr lang="en-A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</a:tr>
              <a:tr h="912352">
                <a:tc>
                  <a:txBody>
                    <a:bodyPr/>
                    <a:lstStyle/>
                    <a:p>
                      <a:pPr algn="l" fontAlgn="b"/>
                      <a:endParaRPr lang="en-A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  <a:cs typeface="+mn-cs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AU" sz="1600" b="1" i="1" u="none" strike="noStrike" dirty="0">
                          <a:effectLst/>
                          <a:cs typeface="+mn-cs"/>
                        </a:rPr>
                        <a:t>Number of Stage 1 Students</a:t>
                      </a:r>
                      <a:endParaRPr lang="en-AU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  <a:cs typeface="+mn-cs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en-AU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  <a:cs typeface="+mn-cs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AU" sz="1600" b="1" i="1" u="none" strike="noStrike" dirty="0">
                          <a:effectLst/>
                          <a:cs typeface="+mn-cs"/>
                        </a:rPr>
                        <a:t>Number of Stage 2 Students</a:t>
                      </a:r>
                      <a:endParaRPr lang="en-AU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A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912352">
                <a:tc>
                  <a:txBody>
                    <a:bodyPr/>
                    <a:lstStyle/>
                    <a:p>
                      <a:pPr algn="l" fontAlgn="b"/>
                      <a:r>
                        <a:rPr lang="en-AU" sz="1600" u="none" strike="noStrike" dirty="0">
                          <a:effectLst/>
                          <a:cs typeface="+mn-cs"/>
                        </a:rPr>
                        <a:t> </a:t>
                      </a:r>
                      <a:endParaRPr lang="en-A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6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+mn-cs"/>
                        </a:rPr>
                        <a:t>2013</a:t>
                      </a:r>
                      <a:endParaRPr lang="en-AU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6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+mn-cs"/>
                        </a:rPr>
                        <a:t>2014</a:t>
                      </a:r>
                      <a:endParaRPr lang="en-AU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AU" sz="1600" b="1" i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2015</a:t>
                      </a:r>
                      <a:endParaRPr lang="en-AU" sz="1600" b="1" i="1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AU" sz="1600" b="1" i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2016</a:t>
                      </a:r>
                      <a:endParaRPr lang="en-AU" sz="1600" b="1" i="1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6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+mn-cs"/>
                        </a:rPr>
                        <a:t>2013</a:t>
                      </a:r>
                      <a:endParaRPr lang="en-AU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6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+mn-cs"/>
                        </a:rPr>
                        <a:t>2014</a:t>
                      </a:r>
                      <a:endParaRPr lang="en-AU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AU" sz="1600" b="1" i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2015</a:t>
                      </a:r>
                      <a:endParaRPr lang="en-AU" sz="1600" b="1" i="1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AU" sz="1600" b="1" i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2016</a:t>
                      </a:r>
                      <a:endParaRPr lang="en-AU" sz="1600" b="1" i="1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1057921">
                <a:tc>
                  <a:txBody>
                    <a:bodyPr/>
                    <a:lstStyle/>
                    <a:p>
                      <a:pPr algn="l" fontAlgn="b"/>
                      <a:r>
                        <a:rPr lang="en-AU" sz="1600" b="1" u="none" strike="noStrike" dirty="0">
                          <a:effectLst/>
                          <a:cs typeface="+mn-cs"/>
                        </a:rPr>
                        <a:t>SA Country</a:t>
                      </a:r>
                      <a:endParaRPr lang="en-A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16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16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542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A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583</a:t>
                      </a:r>
                      <a:endParaRPr lang="en-A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+mn-cs"/>
                        </a:rPr>
                        <a:t>621</a:t>
                      </a:r>
                      <a:endParaRPr lang="en-A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+mn-cs"/>
                        </a:rPr>
                        <a:t>702</a:t>
                      </a:r>
                      <a:endParaRPr lang="en-A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600" u="none" strike="noStrike" dirty="0" smtClean="0">
                          <a:effectLst/>
                          <a:cs typeface="+mn-cs"/>
                        </a:rPr>
                        <a:t>153</a:t>
                      </a:r>
                      <a:endParaRPr lang="en-A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+mn-cs"/>
                        </a:rPr>
                        <a:t>149</a:t>
                      </a:r>
                      <a:endParaRPr lang="en-A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AU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174</a:t>
                      </a:r>
                      <a:endParaRPr lang="en-AU" sz="16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A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201</a:t>
                      </a:r>
                      <a:endParaRPr lang="en-A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912352">
                <a:tc>
                  <a:txBody>
                    <a:bodyPr/>
                    <a:lstStyle/>
                    <a:p>
                      <a:pPr algn="l" fontAlgn="b"/>
                      <a:r>
                        <a:rPr lang="en-AU" sz="1600" b="1" u="none" strike="noStrike" dirty="0">
                          <a:effectLst/>
                          <a:cs typeface="+mn-cs"/>
                        </a:rPr>
                        <a:t>SA Metro</a:t>
                      </a:r>
                      <a:endParaRPr lang="en-A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+mn-cs"/>
                        </a:rPr>
                        <a:t>780</a:t>
                      </a:r>
                      <a:endParaRPr lang="en-A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+mn-cs"/>
                        </a:rPr>
                        <a:t>815</a:t>
                      </a:r>
                      <a:endParaRPr lang="en-A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+mn-cs"/>
                        </a:rPr>
                        <a:t>848</a:t>
                      </a:r>
                      <a:endParaRPr lang="en-A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+mn-cs"/>
                        </a:rPr>
                        <a:t>830</a:t>
                      </a:r>
                      <a:endParaRPr lang="en-A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600" u="none" strike="noStrike" dirty="0" smtClean="0">
                          <a:effectLst/>
                          <a:cs typeface="+mn-cs"/>
                        </a:rPr>
                        <a:t>261</a:t>
                      </a:r>
                      <a:endParaRPr lang="en-A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+mn-cs"/>
                        </a:rPr>
                        <a:t>303</a:t>
                      </a:r>
                      <a:endParaRPr lang="en-A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AU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294</a:t>
                      </a:r>
                      <a:endParaRPr lang="en-AU" sz="16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A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327</a:t>
                      </a:r>
                      <a:endParaRPr lang="en-A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912352">
                <a:tc>
                  <a:txBody>
                    <a:bodyPr/>
                    <a:lstStyle/>
                    <a:p>
                      <a:pPr algn="r" fontAlgn="b"/>
                      <a:r>
                        <a:rPr lang="en-AU" sz="1600" b="1" u="none" strike="noStrike" dirty="0">
                          <a:effectLst/>
                          <a:cs typeface="+mn-cs"/>
                        </a:rPr>
                        <a:t>Total</a:t>
                      </a:r>
                      <a:endParaRPr lang="en-A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+mn-cs"/>
                        </a:rPr>
                        <a:t>1322</a:t>
                      </a:r>
                      <a:endParaRPr lang="en-A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+mn-cs"/>
                        </a:rPr>
                        <a:t>1398</a:t>
                      </a:r>
                      <a:endParaRPr lang="en-A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+mn-cs"/>
                        </a:rPr>
                        <a:t>1469</a:t>
                      </a:r>
                      <a:endParaRPr lang="en-A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+mn-cs"/>
                        </a:rPr>
                        <a:t>1532</a:t>
                      </a:r>
                      <a:endParaRPr lang="en-A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600" u="none" strike="noStrike" dirty="0" smtClean="0">
                          <a:effectLst/>
                          <a:cs typeface="+mn-cs"/>
                        </a:rPr>
                        <a:t>414</a:t>
                      </a:r>
                      <a:endParaRPr lang="en-A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+mn-cs"/>
                        </a:rPr>
                        <a:t>423</a:t>
                      </a:r>
                      <a:endParaRPr lang="en-A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AU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468</a:t>
                      </a:r>
                      <a:endParaRPr lang="en-AU" sz="16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AU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529</a:t>
                      </a:r>
                      <a:endParaRPr lang="en-AU" sz="16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45510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altLang="en-US" b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Strategic Priorities 2017-2021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AU" sz="2800" b="1" u="sng" dirty="0"/>
              <a:t>EMPOWERMENT:  </a:t>
            </a:r>
            <a:r>
              <a:rPr lang="en-AU" sz="2800" u="sng" dirty="0"/>
              <a:t>Identity and Belonging  </a:t>
            </a:r>
            <a:endParaRPr lang="en-AU" sz="2800" dirty="0"/>
          </a:p>
          <a:p>
            <a:pPr lvl="0"/>
            <a:r>
              <a:rPr lang="en-AU" sz="2800" b="1" u="sng" dirty="0"/>
              <a:t>RESPECT: </a:t>
            </a:r>
            <a:r>
              <a:rPr lang="en-AU" sz="2800" u="sng" dirty="0"/>
              <a:t>Strong Commitment and High Expectations Relationships </a:t>
            </a:r>
            <a:endParaRPr lang="en-AU" sz="2800" dirty="0"/>
          </a:p>
          <a:p>
            <a:pPr lvl="0"/>
            <a:r>
              <a:rPr lang="en-AU" sz="2800" b="1" u="sng" dirty="0"/>
              <a:t>LEADERSHIP: </a:t>
            </a:r>
            <a:r>
              <a:rPr lang="en-AU" sz="2800" u="sng" dirty="0"/>
              <a:t>People and Culture </a:t>
            </a:r>
            <a:endParaRPr lang="en-AU" sz="2800" dirty="0"/>
          </a:p>
          <a:p>
            <a:pPr lvl="0"/>
            <a:r>
              <a:rPr lang="en-AU" sz="2800" b="1" u="sng" dirty="0"/>
              <a:t>CAPACITY BUILDING: </a:t>
            </a:r>
            <a:r>
              <a:rPr lang="en-AU" sz="2800" u="sng" dirty="0"/>
              <a:t>Culturally Responsive Curriculum and Assessment </a:t>
            </a:r>
            <a:endParaRPr lang="en-AU" sz="2800" dirty="0"/>
          </a:p>
          <a:p>
            <a:pPr lvl="0"/>
            <a:r>
              <a:rPr lang="en-AU" sz="2800" b="1" u="sng" dirty="0"/>
              <a:t>ACHIEVEMENT: </a:t>
            </a:r>
            <a:r>
              <a:rPr lang="en-AU" sz="2800" u="sng" dirty="0"/>
              <a:t>Excellence, Aspiration and Merit </a:t>
            </a:r>
            <a:endParaRPr lang="en-AU" sz="2800" dirty="0"/>
          </a:p>
          <a:p>
            <a:pPr lvl="0"/>
            <a:r>
              <a:rPr lang="en-AU" sz="2800" b="1" u="sng" dirty="0"/>
              <a:t>TRANSPARENCY: </a:t>
            </a:r>
            <a:r>
              <a:rPr lang="en-AU" sz="2800" u="sng" dirty="0"/>
              <a:t>Data analysis and Evaluation  </a:t>
            </a:r>
            <a:endParaRPr lang="en-AU" sz="2800" dirty="0"/>
          </a:p>
        </p:txBody>
      </p:sp>
    </p:spTree>
    <p:extLst>
      <p:ext uri="{BB962C8B-B14F-4D97-AF65-F5344CB8AC3E}">
        <p14:creationId xmlns:p14="http://schemas.microsoft.com/office/powerpoint/2010/main" val="21623622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AU" dirty="0" smtClean="0"/>
              <a:t>SACE Leaders Forum </a:t>
            </a:r>
            <a:br>
              <a:rPr lang="en-AU" dirty="0" smtClean="0"/>
            </a:br>
            <a:r>
              <a:rPr lang="en-AU" dirty="0" smtClean="0"/>
              <a:t/>
            </a:r>
            <a:br>
              <a:rPr lang="en-AU" dirty="0" smtClean="0"/>
            </a:b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 smtClean="0"/>
              <a:t>March 6, 2017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7973522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608" y="116632"/>
            <a:ext cx="7546417" cy="5877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68066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4647" y="332656"/>
            <a:ext cx="9139353" cy="9361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800"/>
              </a:lnSpc>
            </a:pPr>
            <a:r>
              <a:rPr lang="en-AU" b="1" spc="-15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Highlights</a:t>
            </a:r>
            <a:endParaRPr lang="en-AU" b="1" spc="-1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82636" y="2085913"/>
            <a:ext cx="126427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SACE completion: 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Number of students in South Australia completing the SACE </a:t>
            </a:r>
            <a:r>
              <a:rPr lang="en-A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en-AU" sz="1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2011–2016]</a:t>
            </a:r>
          </a:p>
          <a:p>
            <a:endParaRPr lang="en-AU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A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Predicted </a:t>
            </a:r>
            <a:r>
              <a:rPr lang="en-A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[2016–2020]</a:t>
            </a:r>
            <a:endParaRPr lang="en-AU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7586" y="1687753"/>
            <a:ext cx="6711885" cy="3913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1164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357110" y="1987246"/>
            <a:ext cx="140829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Aboriginal Education </a:t>
            </a:r>
            <a:r>
              <a:rPr lang="en-AU" sz="1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Strategy:</a:t>
            </a:r>
            <a:br>
              <a:rPr lang="en-AU" sz="1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A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Number </a:t>
            </a:r>
            <a:r>
              <a:rPr lang="en-A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Aboriginal students</a:t>
            </a:r>
          </a:p>
          <a:p>
            <a:r>
              <a:rPr lang="en-A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A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South</a:t>
            </a:r>
            <a:br>
              <a:rPr lang="en-A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A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Australia completing</a:t>
            </a:r>
            <a:br>
              <a:rPr lang="en-A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A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A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SACE </a:t>
            </a:r>
            <a:r>
              <a:rPr lang="en-A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A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A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[2011–2016]</a:t>
            </a:r>
          </a:p>
          <a:p>
            <a:endParaRPr lang="en-AU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A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Predicted </a:t>
            </a:r>
            <a:r>
              <a:rPr lang="en-A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en-A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2016–2020]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647" y="332656"/>
            <a:ext cx="9139353" cy="9361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800"/>
              </a:lnSpc>
            </a:pPr>
            <a:r>
              <a:rPr lang="en-AU" b="1" spc="-15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Highlights</a:t>
            </a:r>
            <a:endParaRPr lang="en-AU" b="1" spc="-1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70284" y="1844824"/>
            <a:ext cx="6852520" cy="3608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9530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136465" y="2348880"/>
            <a:ext cx="1757436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Modified Subjects:  </a:t>
            </a:r>
            <a:r>
              <a:rPr lang="en-A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Number of students completing the SACE with at least one modified subject at Stage 1 or Stage </a:t>
            </a:r>
            <a:r>
              <a:rPr lang="en-A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br>
              <a:rPr lang="en-A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A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[2011–2016]</a:t>
            </a:r>
          </a:p>
          <a:p>
            <a:endParaRPr lang="en-AU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A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Predicted </a:t>
            </a:r>
            <a:endParaRPr lang="en-AU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A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en-A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2016–2020]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647" y="332656"/>
            <a:ext cx="9139353" cy="9361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800"/>
              </a:lnSpc>
            </a:pPr>
            <a:r>
              <a:rPr lang="en-AU" b="1" spc="-15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Highlights</a:t>
            </a:r>
            <a:endParaRPr lang="en-AU" b="1" spc="-1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79784" y="1772816"/>
            <a:ext cx="6852520" cy="3608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9958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282120" y="2348880"/>
            <a:ext cx="185992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Vocational education and training:</a:t>
            </a:r>
            <a:br>
              <a:rPr lang="en-AU" sz="1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A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Number of South Australian students who completed the SACE as well as a VET Certificate III </a:t>
            </a:r>
            <a:r>
              <a:rPr lang="en-A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[2011–2016]</a:t>
            </a:r>
          </a:p>
          <a:p>
            <a:endParaRPr lang="en-AU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A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Predicted </a:t>
            </a:r>
          </a:p>
          <a:p>
            <a:r>
              <a:rPr lang="en-A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[2016–2020]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647" y="332656"/>
            <a:ext cx="9139353" cy="9361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800"/>
              </a:lnSpc>
            </a:pPr>
            <a:r>
              <a:rPr lang="en-AU" b="1" spc="-15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Highlights</a:t>
            </a:r>
            <a:endParaRPr lang="en-AU" b="1" spc="-1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57064" y="1883421"/>
            <a:ext cx="6925056" cy="3608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9825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277620" y="2013920"/>
            <a:ext cx="154141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Moderation outcomes</a:t>
            </a:r>
            <a:r>
              <a:rPr lang="en-US" sz="1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Proportion of South Australian Stage 2 school assessment component grades confirmed at moderation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A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[2011–2016]</a:t>
            </a:r>
          </a:p>
          <a:p>
            <a:endParaRPr lang="en-AU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A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Predicted </a:t>
            </a:r>
          </a:p>
          <a:p>
            <a:r>
              <a:rPr lang="en-A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[2016–2020]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647" y="332656"/>
            <a:ext cx="9139353" cy="9361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800"/>
              </a:lnSpc>
            </a:pPr>
            <a:r>
              <a:rPr lang="en-AU" b="1" spc="-15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Highlights</a:t>
            </a:r>
            <a:endParaRPr lang="en-AU" b="1" spc="-1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C:\Users\langla01\AppData\Local\Microsoft\Windows\Temporary Internet Files\Content.Outlook\WQ6UJ0V9\2016-20-SACE-Strat-GRAPH-confirmed-moderate-completers and predicted-01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772816"/>
            <a:ext cx="6986016" cy="3608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4624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-41537" y="0"/>
            <a:ext cx="9185537" cy="1062841"/>
          </a:xfrm>
          <a:prstGeom prst="rect">
            <a:avLst/>
          </a:prstGeom>
          <a:solidFill>
            <a:srgbClr val="001A2E"/>
          </a:solidFill>
        </p:spPr>
        <p:txBody>
          <a:bodyPr vert="horz" wrap="square" lIns="91440" tIns="91440" rIns="91440" bIns="180000" rtlCol="0" anchor="b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400"/>
              </a:lnSpc>
            </a:pPr>
            <a:r>
              <a:rPr lang="en-US" sz="3600" b="1" dirty="0" smtClean="0">
                <a:solidFill>
                  <a:prstClr val="white"/>
                </a:solidFill>
                <a:cs typeface="Arial" panose="020B0604020202020204" pitchFamily="34" charset="0"/>
              </a:rPr>
              <a:t>SACE Board Strategic Plan </a:t>
            </a:r>
            <a:r>
              <a:rPr lang="en-US" sz="3600" dirty="0" smtClean="0">
                <a:solidFill>
                  <a:prstClr val="white"/>
                </a:solidFill>
                <a:cs typeface="Arial" panose="020B0604020202020204" pitchFamily="34" charset="0"/>
              </a:rPr>
              <a:t>2016-2020</a:t>
            </a:r>
            <a:endParaRPr lang="en-US" sz="4000" dirty="0" smtClean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3468" y="1381853"/>
            <a:ext cx="5135525" cy="5476147"/>
          </a:xfrm>
          <a:prstGeom prst="rect">
            <a:avLst/>
          </a:prstGeom>
        </p:spPr>
      </p:pic>
      <p:sp>
        <p:nvSpPr>
          <p:cNvPr id="9" name="Down Arrow 8"/>
          <p:cNvSpPr/>
          <p:nvPr/>
        </p:nvSpPr>
        <p:spPr>
          <a:xfrm rot="1985329">
            <a:off x="5544625" y="1031087"/>
            <a:ext cx="991805" cy="940429"/>
          </a:xfrm>
          <a:prstGeom prst="down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10" name="Down Arrow 9"/>
          <p:cNvSpPr/>
          <p:nvPr/>
        </p:nvSpPr>
        <p:spPr>
          <a:xfrm rot="17310237">
            <a:off x="1314145" y="2689944"/>
            <a:ext cx="991805" cy="940429"/>
          </a:xfrm>
          <a:prstGeom prst="down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13" name="Down Arrow 12"/>
          <p:cNvSpPr/>
          <p:nvPr/>
        </p:nvSpPr>
        <p:spPr>
          <a:xfrm rot="3880390">
            <a:off x="6853971" y="2647824"/>
            <a:ext cx="991805" cy="940429"/>
          </a:xfrm>
          <a:prstGeom prst="down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16326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9" grpId="0" animBg="1"/>
      <p:bldP spid="10" grpId="0" animBg="1"/>
      <p:bldP spid="1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2" descr="C:\Users\langla01\AppData\Local\Microsoft\Windows\Temporary Internet Files\Content.Outlook\WQ6UJ0V9\willunga-laptops (2)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57151"/>
            <a:ext cx="9144001" cy="6019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428875" y="9524"/>
            <a:ext cx="6657976" cy="1600202"/>
          </a:xfrm>
          <a:prstGeom prst="rect">
            <a:avLst/>
          </a:prstGeom>
          <a:solidFill>
            <a:schemeClr val="bg1">
              <a:alpha val="68000"/>
            </a:scheme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9" name="TextBox 8"/>
          <p:cNvSpPr txBox="1"/>
          <p:nvPr/>
        </p:nvSpPr>
        <p:spPr>
          <a:xfrm>
            <a:off x="1781944" y="180974"/>
            <a:ext cx="70922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2000" i="1" dirty="0">
                <a:latin typeface="Arial" charset="0"/>
                <a:cs typeface="Arial" charset="0"/>
              </a:rPr>
              <a:t>W</a:t>
            </a:r>
            <a:r>
              <a:rPr lang="en-AU" sz="2000" i="1" dirty="0" smtClean="0">
                <a:latin typeface="Arial" charset="0"/>
                <a:cs typeface="Arial" charset="0"/>
              </a:rPr>
              <a:t>e </a:t>
            </a:r>
            <a:r>
              <a:rPr lang="en-AU" sz="2000" i="1" dirty="0">
                <a:latin typeface="Arial" charset="0"/>
                <a:cs typeface="Arial" charset="0"/>
              </a:rPr>
              <a:t>need to ensure that the ways </a:t>
            </a:r>
            <a:r>
              <a:rPr lang="en-AU" sz="2000" i="1" dirty="0" smtClean="0">
                <a:latin typeface="Arial" charset="0"/>
                <a:cs typeface="Arial" charset="0"/>
              </a:rPr>
              <a:t>SACE assessments are administered</a:t>
            </a:r>
            <a:r>
              <a:rPr lang="en-AU" sz="2000" i="1" dirty="0">
                <a:latin typeface="Arial" charset="0"/>
                <a:cs typeface="Arial" charset="0"/>
              </a:rPr>
              <a:t>, submitted, assessed and quality assured, </a:t>
            </a:r>
            <a:endParaRPr lang="en-AU" sz="2000" i="1" dirty="0" smtClean="0">
              <a:latin typeface="Arial" charset="0"/>
              <a:cs typeface="Arial" charset="0"/>
            </a:endParaRPr>
          </a:p>
          <a:p>
            <a:pPr algn="r"/>
            <a:r>
              <a:rPr lang="en-AU" sz="2000" i="1" dirty="0" smtClean="0">
                <a:latin typeface="Arial" charset="0"/>
                <a:cs typeface="Arial" charset="0"/>
              </a:rPr>
              <a:t>recognise </a:t>
            </a:r>
            <a:r>
              <a:rPr lang="en-AU" sz="2000" i="1" dirty="0">
                <a:latin typeface="Arial" charset="0"/>
                <a:cs typeface="Arial" charset="0"/>
              </a:rPr>
              <a:t>the way that students </a:t>
            </a:r>
            <a:r>
              <a:rPr lang="en-AU" sz="2000" i="1" dirty="0" smtClean="0">
                <a:latin typeface="Arial" charset="0"/>
                <a:cs typeface="Arial" charset="0"/>
              </a:rPr>
              <a:t>use technology</a:t>
            </a:r>
          </a:p>
          <a:p>
            <a:pPr algn="r"/>
            <a:r>
              <a:rPr lang="en-AU" sz="2000" i="1" dirty="0" smtClean="0">
                <a:latin typeface="Arial" charset="0"/>
                <a:cs typeface="Arial" charset="0"/>
              </a:rPr>
              <a:t> </a:t>
            </a:r>
            <a:r>
              <a:rPr lang="en-AU" sz="2000" i="1" dirty="0">
                <a:latin typeface="Arial" charset="0"/>
                <a:cs typeface="Arial" charset="0"/>
              </a:rPr>
              <a:t>to demonstrate their </a:t>
            </a:r>
            <a:r>
              <a:rPr lang="en-AU" sz="2000" i="1" dirty="0" smtClean="0">
                <a:latin typeface="Arial" charset="0"/>
                <a:cs typeface="Arial" charset="0"/>
              </a:rPr>
              <a:t>learning.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94501649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Arrow Connector 2"/>
          <p:cNvCxnSpPr/>
          <p:nvPr/>
        </p:nvCxnSpPr>
        <p:spPr>
          <a:xfrm>
            <a:off x="527971" y="3393640"/>
            <a:ext cx="7962900" cy="0"/>
          </a:xfrm>
          <a:prstGeom prst="straightConnector1">
            <a:avLst/>
          </a:prstGeom>
          <a:ln w="50800">
            <a:solidFill>
              <a:schemeClr val="tx2"/>
            </a:solidFill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138974" y="1481352"/>
            <a:ext cx="4870793" cy="3019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Freeform 8"/>
          <p:cNvSpPr/>
          <p:nvPr/>
        </p:nvSpPr>
        <p:spPr>
          <a:xfrm>
            <a:off x="1461421" y="3393641"/>
            <a:ext cx="6096001" cy="1695590"/>
          </a:xfrm>
          <a:custGeom>
            <a:avLst/>
            <a:gdLst>
              <a:gd name="connsiteX0" fmla="*/ 0 w 5762625"/>
              <a:gd name="connsiteY0" fmla="*/ 28575 h 1047750"/>
              <a:gd name="connsiteX1" fmla="*/ 0 w 5762625"/>
              <a:gd name="connsiteY1" fmla="*/ 1047750 h 1047750"/>
              <a:gd name="connsiteX2" fmla="*/ 5762625 w 5762625"/>
              <a:gd name="connsiteY2" fmla="*/ 1047750 h 1047750"/>
              <a:gd name="connsiteX3" fmla="*/ 5762625 w 5762625"/>
              <a:gd name="connsiteY3" fmla="*/ 0 h 1047750"/>
              <a:gd name="connsiteX4" fmla="*/ 5734050 w 5762625"/>
              <a:gd name="connsiteY4" fmla="*/ 0 h 1047750"/>
              <a:gd name="connsiteX0" fmla="*/ 0 w 6391275"/>
              <a:gd name="connsiteY0" fmla="*/ 457200 h 1476375"/>
              <a:gd name="connsiteX1" fmla="*/ 0 w 6391275"/>
              <a:gd name="connsiteY1" fmla="*/ 1476375 h 1476375"/>
              <a:gd name="connsiteX2" fmla="*/ 5762625 w 6391275"/>
              <a:gd name="connsiteY2" fmla="*/ 1476375 h 1476375"/>
              <a:gd name="connsiteX3" fmla="*/ 5762625 w 6391275"/>
              <a:gd name="connsiteY3" fmla="*/ 428625 h 1476375"/>
              <a:gd name="connsiteX4" fmla="*/ 6391275 w 6391275"/>
              <a:gd name="connsiteY4" fmla="*/ 0 h 1476375"/>
              <a:gd name="connsiteX0" fmla="*/ 0 w 6391275"/>
              <a:gd name="connsiteY0" fmla="*/ 457200 h 1476375"/>
              <a:gd name="connsiteX1" fmla="*/ 0 w 6391275"/>
              <a:gd name="connsiteY1" fmla="*/ 1476375 h 1476375"/>
              <a:gd name="connsiteX2" fmla="*/ 5762625 w 6391275"/>
              <a:gd name="connsiteY2" fmla="*/ 1476375 h 1476375"/>
              <a:gd name="connsiteX3" fmla="*/ 6391275 w 6391275"/>
              <a:gd name="connsiteY3" fmla="*/ 0 h 1476375"/>
              <a:gd name="connsiteX0" fmla="*/ 0 w 5762625"/>
              <a:gd name="connsiteY0" fmla="*/ 504825 h 1524000"/>
              <a:gd name="connsiteX1" fmla="*/ 0 w 5762625"/>
              <a:gd name="connsiteY1" fmla="*/ 1524000 h 1524000"/>
              <a:gd name="connsiteX2" fmla="*/ 5762625 w 5762625"/>
              <a:gd name="connsiteY2" fmla="*/ 1524000 h 1524000"/>
              <a:gd name="connsiteX3" fmla="*/ 5753100 w 5762625"/>
              <a:gd name="connsiteY3" fmla="*/ 0 h 1524000"/>
              <a:gd name="connsiteX0" fmla="*/ 0 w 5762625"/>
              <a:gd name="connsiteY0" fmla="*/ 0 h 1019175"/>
              <a:gd name="connsiteX1" fmla="*/ 0 w 5762625"/>
              <a:gd name="connsiteY1" fmla="*/ 1019175 h 1019175"/>
              <a:gd name="connsiteX2" fmla="*/ 5762625 w 5762625"/>
              <a:gd name="connsiteY2" fmla="*/ 1019175 h 1019175"/>
              <a:gd name="connsiteX3" fmla="*/ 5762625 w 5762625"/>
              <a:gd name="connsiteY3" fmla="*/ 38100 h 1019175"/>
              <a:gd name="connsiteX0" fmla="*/ 0 w 5762625"/>
              <a:gd name="connsiteY0" fmla="*/ 0 h 1019175"/>
              <a:gd name="connsiteX1" fmla="*/ 0 w 5762625"/>
              <a:gd name="connsiteY1" fmla="*/ 1019175 h 1019175"/>
              <a:gd name="connsiteX2" fmla="*/ 5762625 w 5762625"/>
              <a:gd name="connsiteY2" fmla="*/ 1019175 h 1019175"/>
              <a:gd name="connsiteX3" fmla="*/ 5762625 w 5762625"/>
              <a:gd name="connsiteY3" fmla="*/ 9474 h 1019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62625" h="1019175">
                <a:moveTo>
                  <a:pt x="0" y="0"/>
                </a:moveTo>
                <a:lnTo>
                  <a:pt x="0" y="1019175"/>
                </a:lnTo>
                <a:lnTo>
                  <a:pt x="5762625" y="1019175"/>
                </a:lnTo>
                <a:lnTo>
                  <a:pt x="5762625" y="9474"/>
                </a:lnTo>
              </a:path>
            </a:pathLst>
          </a:custGeom>
          <a:ln w="50800">
            <a:solidFill>
              <a:schemeClr val="tx2"/>
            </a:solidFill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TextBox 9"/>
          <p:cNvSpPr txBox="1"/>
          <p:nvPr/>
        </p:nvSpPr>
        <p:spPr>
          <a:xfrm>
            <a:off x="3547396" y="5224126"/>
            <a:ext cx="1924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200" b="1" i="1" dirty="0" smtClean="0"/>
              <a:t>Bypass</a:t>
            </a:r>
            <a:endParaRPr lang="en-AU" sz="3200" b="1" i="1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274638"/>
            <a:ext cx="9144000" cy="87726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AU" dirty="0" smtClean="0">
                <a:solidFill>
                  <a:schemeClr val="tx1"/>
                </a:solidFill>
                <a:latin typeface="Arial"/>
                <a:cs typeface="Arial"/>
              </a:rPr>
              <a:t>Submission of Materials</a:t>
            </a:r>
            <a:endParaRPr lang="en-AU" dirty="0">
              <a:solidFill>
                <a:schemeClr val="tx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1257889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Content Placeholder 1"/>
          <p:cNvPicPr>
            <a:picLocks noGrp="1" noChangeAspect="1"/>
          </p:cNvPicPr>
          <p:nvPr>
            <p:ph idx="4294967295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71349" y="0"/>
            <a:ext cx="4672651" cy="5961801"/>
          </a:xfrm>
        </p:spPr>
      </p:pic>
      <p:pic>
        <p:nvPicPr>
          <p:cNvPr id="4" name="Content Placeholder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4471351" cy="5961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5248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7726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AU" sz="3000" dirty="0">
                <a:latin typeface="Arial"/>
                <a:cs typeface="Arial"/>
              </a:rPr>
              <a:t>How much time do teachers spend preparing evidence for moderation and marking</a:t>
            </a:r>
            <a:r>
              <a:rPr lang="en-AU" sz="3000" dirty="0" smtClean="0">
                <a:latin typeface="Arial"/>
                <a:cs typeface="Arial"/>
              </a:rPr>
              <a:t>?</a:t>
            </a:r>
            <a:endParaRPr lang="en-AU" sz="3000" dirty="0">
              <a:latin typeface="Arial"/>
              <a:cs typeface="Arial"/>
            </a:endParaRPr>
          </a:p>
        </p:txBody>
      </p:sp>
      <p:graphicFrame>
        <p:nvGraphicFramePr>
          <p:cNvPr id="6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2467430"/>
              </p:ext>
            </p:extLst>
          </p:nvPr>
        </p:nvGraphicFramePr>
        <p:xfrm>
          <a:off x="2181305" y="1983179"/>
          <a:ext cx="4350123" cy="3185885"/>
        </p:xfrm>
        <a:graphic>
          <a:graphicData uri="http://schemas.openxmlformats.org/drawingml/2006/table">
            <a:tbl>
              <a:tblPr/>
              <a:tblGrid>
                <a:gridCol w="2920325"/>
                <a:gridCol w="1429798"/>
              </a:tblGrid>
              <a:tr h="637177">
                <a:tc>
                  <a:txBody>
                    <a:bodyPr/>
                    <a:lstStyle/>
                    <a:p>
                      <a:pPr algn="l" fontAlgn="b"/>
                      <a:r>
                        <a:rPr lang="en-AU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Less </a:t>
                      </a:r>
                      <a:r>
                        <a:rPr lang="en-A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than 1 hour</a:t>
                      </a:r>
                    </a:p>
                  </a:txBody>
                  <a:tcPr marL="9524" marR="9524" marT="9523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</a:t>
                      </a:r>
                      <a:r>
                        <a:rPr lang="en-AU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 </a:t>
                      </a:r>
                      <a:endParaRPr lang="en-AU" sz="2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4" marR="9524" marT="9523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7177">
                <a:tc>
                  <a:txBody>
                    <a:bodyPr/>
                    <a:lstStyle/>
                    <a:p>
                      <a:pPr algn="l" fontAlgn="b"/>
                      <a:r>
                        <a:rPr lang="en-AU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1-2 </a:t>
                      </a:r>
                      <a:r>
                        <a:rPr lang="en-A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hours</a:t>
                      </a:r>
                    </a:p>
                  </a:txBody>
                  <a:tcPr marL="9524" marR="9524" marT="9523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21%</a:t>
                      </a:r>
                    </a:p>
                  </a:txBody>
                  <a:tcPr marL="9524" marR="9524" marT="9523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7177">
                <a:tc>
                  <a:txBody>
                    <a:bodyPr/>
                    <a:lstStyle/>
                    <a:p>
                      <a:pPr algn="l" fontAlgn="b"/>
                      <a:r>
                        <a:rPr lang="en-AU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3-6 </a:t>
                      </a:r>
                      <a:r>
                        <a:rPr lang="en-A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hours</a:t>
                      </a:r>
                    </a:p>
                  </a:txBody>
                  <a:tcPr marL="9524" marR="9524" marT="9523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30%</a:t>
                      </a:r>
                    </a:p>
                  </a:txBody>
                  <a:tcPr marL="9524" marR="9524" marT="9523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7177">
                <a:tc>
                  <a:txBody>
                    <a:bodyPr/>
                    <a:lstStyle/>
                    <a:p>
                      <a:pPr algn="l" fontAlgn="b"/>
                      <a:r>
                        <a:rPr lang="en-AU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1 </a:t>
                      </a:r>
                      <a:r>
                        <a:rPr lang="en-A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day</a:t>
                      </a:r>
                    </a:p>
                  </a:txBody>
                  <a:tcPr marL="9524" marR="9524" marT="9523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16%</a:t>
                      </a:r>
                    </a:p>
                  </a:txBody>
                  <a:tcPr marL="9524" marR="9524" marT="9523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7177">
                <a:tc>
                  <a:txBody>
                    <a:bodyPr/>
                    <a:lstStyle/>
                    <a:p>
                      <a:pPr algn="l" fontAlgn="b"/>
                      <a:r>
                        <a:rPr lang="en-AU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More </a:t>
                      </a:r>
                      <a:r>
                        <a:rPr lang="en-A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than 1 day</a:t>
                      </a:r>
                    </a:p>
                  </a:txBody>
                  <a:tcPr marL="9524" marR="9524" marT="9523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24%</a:t>
                      </a:r>
                    </a:p>
                  </a:txBody>
                  <a:tcPr marL="9524" marR="9524" marT="9523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011252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69" y="1484784"/>
            <a:ext cx="4615589" cy="4555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984" y="0"/>
            <a:ext cx="4430252" cy="43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88854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School Assessment Materials</a:t>
            </a:r>
            <a:endParaRPr lang="en-AU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1299851"/>
              </p:ext>
            </p:extLst>
          </p:nvPr>
        </p:nvGraphicFramePr>
        <p:xfrm>
          <a:off x="539552" y="1484782"/>
          <a:ext cx="7992000" cy="4125442"/>
        </p:xfrm>
        <a:graphic>
          <a:graphicData uri="http://schemas.openxmlformats.org/drawingml/2006/table">
            <a:tbl>
              <a:tblPr/>
              <a:tblGrid>
                <a:gridCol w="2592000"/>
                <a:gridCol w="1800000"/>
                <a:gridCol w="1800000"/>
                <a:gridCol w="1800000"/>
              </a:tblGrid>
              <a:tr h="467032">
                <a:tc rowSpan="2"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Format</a:t>
                      </a:r>
                      <a:endParaRPr lang="en-US" sz="2000" b="1" i="0" u="none" strike="noStrike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083" marR="5083" marT="50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083" marR="5083" marT="50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31682">
                <a:tc vMerge="1">
                  <a:txBody>
                    <a:bodyPr/>
                    <a:lstStyle/>
                    <a:p>
                      <a:pPr algn="l" fontAlgn="b"/>
                      <a:endParaRPr lang="en-US" sz="2000" b="0" i="0" u="none" strike="noStrike" baseline="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students develop</a:t>
                      </a:r>
                      <a:endParaRPr lang="en-US" sz="2000" b="1" i="0" u="none" strike="noStrike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students </a:t>
                      </a:r>
                    </a:p>
                    <a:p>
                      <a:pPr algn="ctr" fontAlgn="b"/>
                      <a:r>
                        <a:rPr lang="en-US" sz="2000" b="1" i="0" u="none" strike="noStrike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submit</a:t>
                      </a:r>
                      <a:endParaRPr lang="en-US" sz="2000" b="1" i="0" u="none" strike="noStrike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Teacher submits</a:t>
                      </a:r>
                      <a:endParaRPr lang="en-US" sz="2000" b="1" i="0" u="none" strike="noStrike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73168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 </a:t>
                      </a:r>
                      <a:r>
                        <a:rPr lang="en-US" sz="2000" b="0" i="0" u="none" strike="noStrike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electronic</a:t>
                      </a:r>
                    </a:p>
                  </a:txBody>
                  <a:tcPr marL="108000" marR="46800" marT="46800" marB="468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2000" b="0" i="0" u="none" strike="noStrike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20%</a:t>
                      </a:r>
                      <a:endParaRPr lang="mr-IN" sz="2000" b="0" i="0" u="none" strike="noStrike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6800" marR="46800" marT="108000" marB="468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2000" b="0" i="0" u="none" strike="noStrike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  <a:r>
                        <a:rPr lang="mr-IN" sz="2000" b="0" i="0" u="none" strike="noStrike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%</a:t>
                      </a:r>
                      <a:endParaRPr lang="mr-IN" sz="2000" b="0" i="0" u="none" strike="noStrike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6800" marR="46800" marT="108000" marB="468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2000" b="0" i="0" u="none" strike="noStrike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6%</a:t>
                      </a:r>
                      <a:endParaRPr lang="mr-IN" sz="2000" b="0" i="0" u="none" strike="noStrike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6800" marR="46800" marT="108000" marB="468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3168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Mostly </a:t>
                      </a:r>
                      <a:r>
                        <a:rPr lang="en-US" sz="2000" b="0" i="0" u="none" strike="noStrike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electronic </a:t>
                      </a:r>
                      <a:r>
                        <a:rPr lang="en-US" sz="2000" b="0" i="0" u="none" strike="noStrike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2000" b="0" i="0" u="none" strike="noStrike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2000" b="0" i="0" u="none" strike="noStrike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but </a:t>
                      </a:r>
                      <a:r>
                        <a:rPr lang="en-US" sz="2000" b="0" i="0" u="none" strike="noStrike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some paper</a:t>
                      </a:r>
                    </a:p>
                  </a:txBody>
                  <a:tcPr marL="108000" marR="46800" marT="46800" marB="468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2000" b="0" i="0" u="none" strike="noStrike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36%</a:t>
                      </a:r>
                    </a:p>
                  </a:txBody>
                  <a:tcPr marL="46800" marR="46800" marT="108000" marB="468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2000" b="0" i="0" u="none" strike="noStrike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24%</a:t>
                      </a:r>
                    </a:p>
                  </a:txBody>
                  <a:tcPr marL="46800" marR="46800" marT="108000" marB="468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2000" b="0" i="0" u="none" strike="noStrike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7%</a:t>
                      </a:r>
                    </a:p>
                  </a:txBody>
                  <a:tcPr marL="46800" marR="46800" marT="108000" marB="468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3168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Some </a:t>
                      </a:r>
                      <a:r>
                        <a:rPr lang="en-US" sz="2000" b="0" i="0" u="none" strike="noStrike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electronic </a:t>
                      </a:r>
                      <a:r>
                        <a:rPr lang="en-US" sz="2000" b="0" i="0" u="none" strike="noStrike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2000" b="0" i="0" u="none" strike="noStrike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2000" b="0" i="0" u="none" strike="noStrike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but </a:t>
                      </a:r>
                      <a:r>
                        <a:rPr lang="en-US" sz="2000" b="0" i="0" u="none" strike="noStrike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mostly paper</a:t>
                      </a:r>
                    </a:p>
                  </a:txBody>
                  <a:tcPr marL="108000" marR="46800" marT="46800" marB="468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2000" b="0" i="0" u="none" strike="noStrike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  <a:r>
                        <a:rPr lang="mr-IN" sz="2000" b="0" i="0" u="none" strike="noStrike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%</a:t>
                      </a:r>
                      <a:endParaRPr lang="mr-IN" sz="2000" b="0" i="0" u="none" strike="noStrike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6800" marR="46800" marT="108000" marB="468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2000" b="0" i="0" u="none" strike="noStrike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26%</a:t>
                      </a:r>
                      <a:endParaRPr lang="mr-IN" sz="2000" b="0" i="0" u="none" strike="noStrike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6800" marR="46800" marT="108000" marB="468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2000" b="0" i="0" u="none" strike="noStrike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24%</a:t>
                      </a:r>
                    </a:p>
                  </a:txBody>
                  <a:tcPr marL="46800" marR="46800" marT="108000" marB="468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3168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 paper</a:t>
                      </a:r>
                      <a:endParaRPr lang="en-US" sz="2000" b="0" i="0" u="none" strike="noStrike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46800" marT="46800" marB="468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2000" b="0" i="0" u="none" strike="noStrike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19%</a:t>
                      </a:r>
                    </a:p>
                  </a:txBody>
                  <a:tcPr marL="46800" marR="46800" marT="108000" marB="468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2000" b="0" i="0" u="none" strike="noStrike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33%</a:t>
                      </a:r>
                      <a:endParaRPr lang="mr-IN" sz="2000" b="0" i="0" u="none" strike="noStrike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6800" marR="46800" marT="108000" marB="468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2000" b="0" i="0" u="none" strike="noStrike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63%</a:t>
                      </a:r>
                      <a:endParaRPr lang="mr-IN" sz="2000" b="0" i="0" u="none" strike="noStrike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6800" marR="46800" marT="108000" marB="468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31916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4082913" y="2007290"/>
            <a:ext cx="4389904" cy="3700839"/>
            <a:chOff x="1954263" y="1268760"/>
            <a:chExt cx="6218137" cy="5805591"/>
          </a:xfrm>
        </p:grpSpPr>
        <p:cxnSp>
          <p:nvCxnSpPr>
            <p:cNvPr id="5" name="Elbow Connector 4"/>
            <p:cNvCxnSpPr/>
            <p:nvPr/>
          </p:nvCxnSpPr>
          <p:spPr>
            <a:xfrm rot="10800000" flipV="1">
              <a:off x="5076056" y="1268760"/>
              <a:ext cx="3096344" cy="1944216"/>
            </a:xfrm>
            <a:prstGeom prst="bentConnector3">
              <a:avLst/>
            </a:prstGeom>
            <a:ln w="762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Elbow Connector 6"/>
            <p:cNvCxnSpPr/>
            <p:nvPr/>
          </p:nvCxnSpPr>
          <p:spPr>
            <a:xfrm rot="10800000" flipV="1">
              <a:off x="3527884" y="3190206"/>
              <a:ext cx="3096344" cy="1944216"/>
            </a:xfrm>
            <a:prstGeom prst="bentConnector3">
              <a:avLst/>
            </a:prstGeom>
            <a:ln w="762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Elbow Connector 7"/>
            <p:cNvCxnSpPr/>
            <p:nvPr/>
          </p:nvCxnSpPr>
          <p:spPr>
            <a:xfrm rot="10800000" flipV="1">
              <a:off x="1954263" y="5130135"/>
              <a:ext cx="3096344" cy="1944216"/>
            </a:xfrm>
            <a:prstGeom prst="bentConnector3">
              <a:avLst/>
            </a:prstGeom>
            <a:ln w="762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Box 9"/>
          <p:cNvSpPr txBox="1"/>
          <p:nvPr/>
        </p:nvSpPr>
        <p:spPr>
          <a:xfrm>
            <a:off x="5364764" y="4872135"/>
            <a:ext cx="13959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dirty="0" smtClean="0"/>
              <a:t>2017</a:t>
            </a:r>
            <a:endParaRPr lang="en-AU" sz="3200" dirty="0"/>
          </a:p>
        </p:txBody>
      </p:sp>
      <p:sp>
        <p:nvSpPr>
          <p:cNvPr id="13" name="TextBox 12"/>
          <p:cNvSpPr txBox="1"/>
          <p:nvPr/>
        </p:nvSpPr>
        <p:spPr>
          <a:xfrm>
            <a:off x="6524103" y="3607468"/>
            <a:ext cx="13721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dirty="0" smtClean="0"/>
              <a:t>2018 </a:t>
            </a:r>
            <a:endParaRPr lang="en-AU" sz="3200" dirty="0"/>
          </a:p>
        </p:txBody>
      </p:sp>
      <p:sp>
        <p:nvSpPr>
          <p:cNvPr id="14" name="TextBox 13"/>
          <p:cNvSpPr txBox="1"/>
          <p:nvPr/>
        </p:nvSpPr>
        <p:spPr>
          <a:xfrm>
            <a:off x="7480390" y="2029620"/>
            <a:ext cx="11560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dirty="0" smtClean="0"/>
              <a:t>Towards</a:t>
            </a:r>
            <a:r>
              <a:rPr lang="en-AU" sz="3200" dirty="0" smtClean="0"/>
              <a:t> 2020</a:t>
            </a:r>
            <a:endParaRPr lang="en-AU" sz="3200" dirty="0"/>
          </a:p>
        </p:txBody>
      </p:sp>
      <p:sp>
        <p:nvSpPr>
          <p:cNvPr id="17" name="Rounded Rectangular Callout 16"/>
          <p:cNvSpPr/>
          <p:nvPr/>
        </p:nvSpPr>
        <p:spPr>
          <a:xfrm>
            <a:off x="542925" y="4137065"/>
            <a:ext cx="3854313" cy="1078151"/>
          </a:xfrm>
          <a:prstGeom prst="wedgeRoundRectCallout">
            <a:avLst>
              <a:gd name="adj1" fmla="val 65891"/>
              <a:gd name="adj2" fmla="val 8223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 smtClean="0"/>
              <a:t>Subjects selected on the basis that students’ evidence of learning is developed in electronic formats</a:t>
            </a:r>
            <a:endParaRPr lang="en-AU" dirty="0"/>
          </a:p>
        </p:txBody>
      </p:sp>
      <p:sp>
        <p:nvSpPr>
          <p:cNvPr id="18" name="Rounded Rectangular Callout 17"/>
          <p:cNvSpPr/>
          <p:nvPr/>
        </p:nvSpPr>
        <p:spPr>
          <a:xfrm>
            <a:off x="542924" y="2709339"/>
            <a:ext cx="4821839" cy="1028707"/>
          </a:xfrm>
          <a:prstGeom prst="wedgeRoundRectCallout">
            <a:avLst>
              <a:gd name="adj1" fmla="val 66814"/>
              <a:gd name="adj2" fmla="val 9920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 smtClean="0"/>
              <a:t>More subjects. Subjects selected on the basis that students’ evidence of learning is ‘mostly’ developed in electronic formats</a:t>
            </a:r>
            <a:endParaRPr lang="en-AU" dirty="0"/>
          </a:p>
        </p:txBody>
      </p:sp>
      <p:sp>
        <p:nvSpPr>
          <p:cNvPr id="20" name="Rounded Rectangular Callout 19"/>
          <p:cNvSpPr/>
          <p:nvPr/>
        </p:nvSpPr>
        <p:spPr>
          <a:xfrm>
            <a:off x="542924" y="1502093"/>
            <a:ext cx="5743924" cy="745807"/>
          </a:xfrm>
          <a:prstGeom prst="wedgeRoundRectCallout">
            <a:avLst>
              <a:gd name="adj1" fmla="val 67059"/>
              <a:gd name="adj2" fmla="val 14272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 smtClean="0"/>
              <a:t>More subjects. Further consultation providing some solutions to online submission barriers</a:t>
            </a:r>
            <a:endParaRPr lang="en-A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3200" dirty="0" smtClean="0"/>
              <a:t>Journey to online submission, </a:t>
            </a:r>
            <a:br>
              <a:rPr lang="en-AU" sz="3200" dirty="0" smtClean="0"/>
            </a:br>
            <a:r>
              <a:rPr lang="en-AU" sz="3200" dirty="0" smtClean="0"/>
              <a:t>online moderation and online marking</a:t>
            </a:r>
            <a:endParaRPr lang="en-AU" sz="3200" dirty="0"/>
          </a:p>
        </p:txBody>
      </p:sp>
    </p:spTree>
    <p:extLst>
      <p:ext uri="{BB962C8B-B14F-4D97-AF65-F5344CB8AC3E}">
        <p14:creationId xmlns:p14="http://schemas.microsoft.com/office/powerpoint/2010/main" val="379001924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100" dirty="0"/>
              <a:t>Subjects commencing the </a:t>
            </a:r>
            <a:r>
              <a:rPr lang="en-US" sz="3100" dirty="0" smtClean="0"/>
              <a:t>online transition in </a:t>
            </a:r>
            <a:r>
              <a:rPr lang="en-US" sz="3100" dirty="0"/>
              <a:t>2017 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6765520"/>
              </p:ext>
            </p:extLst>
          </p:nvPr>
        </p:nvGraphicFramePr>
        <p:xfrm>
          <a:off x="803201" y="2245246"/>
          <a:ext cx="7560000" cy="2492475"/>
        </p:xfrm>
        <a:graphic>
          <a:graphicData uri="http://schemas.openxmlformats.org/drawingml/2006/table">
            <a:tbl>
              <a:tblPr/>
              <a:tblGrid>
                <a:gridCol w="3780000"/>
                <a:gridCol w="3780000"/>
              </a:tblGrid>
              <a:tr h="67207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School </a:t>
                      </a:r>
                      <a:r>
                        <a:rPr lang="en-AU" sz="20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Assessment</a:t>
                      </a:r>
                      <a:endParaRPr lang="en-AU" sz="2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External </a:t>
                      </a:r>
                      <a:r>
                        <a:rPr lang="en-AU" sz="20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Assessment</a:t>
                      </a:r>
                      <a:endParaRPr lang="en-AU" sz="2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672075">
                <a:tc>
                  <a:txBody>
                    <a:bodyPr/>
                    <a:lstStyle/>
                    <a:p>
                      <a:pPr lvl="0" algn="l"/>
                      <a:r>
                        <a:rPr lang="en-A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Stage 2 Classical Studies</a:t>
                      </a:r>
                    </a:p>
                    <a:p>
                      <a:pPr lvl="0" algn="l"/>
                      <a:r>
                        <a:rPr lang="en-A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Stage 2 English Literary Studies</a:t>
                      </a:r>
                    </a:p>
                    <a:p>
                      <a:pPr lvl="0" algn="l"/>
                      <a:r>
                        <a:rPr lang="en-A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Stage 2 Indonesian (continuers)</a:t>
                      </a:r>
                    </a:p>
                    <a:p>
                      <a:pPr lvl="0" algn="l"/>
                      <a:r>
                        <a:rPr lang="en-A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Stage 2 Media Studies</a:t>
                      </a:r>
                    </a:p>
                    <a:p>
                      <a:pPr lvl="0" algn="l"/>
                      <a:r>
                        <a:rPr lang="en-A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Stage 2 Music Technology</a:t>
                      </a:r>
                    </a:p>
                    <a:p>
                      <a:pPr lvl="0" algn="l"/>
                      <a:r>
                        <a:rPr lang="en-A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Stage 2 Philosophy </a:t>
                      </a:r>
                      <a:endParaRPr lang="en-AU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16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A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Stage 2 Health</a:t>
                      </a:r>
                    </a:p>
                    <a:p>
                      <a:pPr lvl="0" algn="l"/>
                      <a:r>
                        <a:rPr lang="en-A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Stage 2 Media Studies</a:t>
                      </a:r>
                    </a:p>
                    <a:p>
                      <a:pPr lvl="0" algn="l"/>
                      <a:r>
                        <a:rPr lang="en-A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Stage 2 Philosophy</a:t>
                      </a:r>
                    </a:p>
                    <a:p>
                      <a:pPr lvl="0" algn="l"/>
                      <a:r>
                        <a:rPr lang="en-A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Stage 2 Essential English</a:t>
                      </a:r>
                    </a:p>
                    <a:p>
                      <a:pPr lvl="0" algn="l"/>
                      <a:r>
                        <a:rPr lang="en-A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Stage 2 Community Studies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737408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aller01\Desktop\schools online lin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" y="1825943"/>
            <a:ext cx="7010400" cy="4579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94360" y="351708"/>
            <a:ext cx="70104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Functionality of Schools Online</a:t>
            </a:r>
          </a:p>
          <a:p>
            <a:r>
              <a:rPr lang="en-US" sz="3200" dirty="0" smtClean="0"/>
              <a:t>Online Submission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Note: This </a:t>
            </a:r>
            <a:r>
              <a:rPr lang="en-US" b="1" dirty="0" smtClean="0">
                <a:solidFill>
                  <a:srgbClr val="FF0000"/>
                </a:solidFill>
              </a:rPr>
              <a:t>will be linked to a video at a later date</a:t>
            </a:r>
            <a:endParaRPr lang="en-A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388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0" y="274638"/>
            <a:ext cx="9144000" cy="87726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A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Communication and preparation</a:t>
            </a:r>
            <a:endParaRPr lang="en-AU" dirty="0">
              <a:solidFill>
                <a:schemeClr val="tx2">
                  <a:lumMod val="60000"/>
                  <a:lumOff val="40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17776" y="1964880"/>
            <a:ext cx="5220808" cy="3411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7807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976421" y="2026805"/>
            <a:ext cx="7347099" cy="2664936"/>
            <a:chOff x="992370" y="2712942"/>
            <a:chExt cx="7347099" cy="2664936"/>
          </a:xfrm>
        </p:grpSpPr>
        <p:sp>
          <p:nvSpPr>
            <p:cNvPr id="2" name="TextBox 1"/>
            <p:cNvSpPr txBox="1"/>
            <p:nvPr/>
          </p:nvSpPr>
          <p:spPr>
            <a:xfrm>
              <a:off x="2130055" y="2712942"/>
              <a:ext cx="5039832" cy="646331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AU" sz="3600" dirty="0" smtClean="0"/>
                <a:t>Online submission</a:t>
              </a:r>
              <a:endParaRPr lang="en-AU" sz="36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92370" y="4177549"/>
              <a:ext cx="3211033" cy="1200329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AU" sz="3600" dirty="0" smtClean="0"/>
                <a:t>Online moderation</a:t>
              </a:r>
              <a:endParaRPr lang="en-AU" sz="36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128436" y="4177549"/>
              <a:ext cx="3211033" cy="1200329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AU" sz="3600" dirty="0" smtClean="0"/>
                <a:t>Online marking</a:t>
              </a:r>
              <a:endParaRPr lang="en-AU" sz="3600" dirty="0"/>
            </a:p>
          </p:txBody>
        </p:sp>
        <p:cxnSp>
          <p:nvCxnSpPr>
            <p:cNvPr id="7" name="Elbow Connector 6"/>
            <p:cNvCxnSpPr>
              <a:stCxn id="2" idx="2"/>
              <a:endCxn id="6" idx="0"/>
            </p:cNvCxnSpPr>
            <p:nvPr/>
          </p:nvCxnSpPr>
          <p:spPr>
            <a:xfrm rot="16200000" flipH="1">
              <a:off x="5282824" y="2726420"/>
              <a:ext cx="818276" cy="2083982"/>
            </a:xfrm>
            <a:prstGeom prst="bentConnector3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Elbow Connector 9"/>
            <p:cNvCxnSpPr>
              <a:stCxn id="2" idx="2"/>
              <a:endCxn id="5" idx="0"/>
            </p:cNvCxnSpPr>
            <p:nvPr/>
          </p:nvCxnSpPr>
          <p:spPr>
            <a:xfrm rot="5400000">
              <a:off x="3214791" y="2742369"/>
              <a:ext cx="818276" cy="2052084"/>
            </a:xfrm>
            <a:prstGeom prst="bentConnector3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/>
          <p:cNvGrpSpPr/>
          <p:nvPr/>
        </p:nvGrpSpPr>
        <p:grpSpPr>
          <a:xfrm>
            <a:off x="976420" y="526179"/>
            <a:ext cx="7347099" cy="1500626"/>
            <a:chOff x="976420" y="526179"/>
            <a:chExt cx="7347099" cy="1500626"/>
          </a:xfrm>
        </p:grpSpPr>
        <p:sp>
          <p:nvSpPr>
            <p:cNvPr id="12" name="TextBox 11"/>
            <p:cNvSpPr txBox="1"/>
            <p:nvPr/>
          </p:nvSpPr>
          <p:spPr>
            <a:xfrm>
              <a:off x="976420" y="526179"/>
              <a:ext cx="7347099" cy="646331"/>
            </a:xfrm>
            <a:prstGeom prst="rect">
              <a:avLst/>
            </a:prstGeom>
            <a:solidFill>
              <a:srgbClr val="0081C6"/>
            </a:solidFill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AU" sz="3600" dirty="0" smtClean="0">
                  <a:solidFill>
                    <a:schemeClr val="bg1"/>
                  </a:solidFill>
                </a:rPr>
                <a:t>Governing principles</a:t>
              </a:r>
              <a:endParaRPr lang="en-AU" sz="3600" dirty="0">
                <a:solidFill>
                  <a:schemeClr val="bg1"/>
                </a:solidFill>
              </a:endParaRPr>
            </a:p>
          </p:txBody>
        </p:sp>
        <p:cxnSp>
          <p:nvCxnSpPr>
            <p:cNvPr id="15" name="Straight Connector 14"/>
            <p:cNvCxnSpPr>
              <a:stCxn id="2" idx="0"/>
            </p:cNvCxnSpPr>
            <p:nvPr/>
          </p:nvCxnSpPr>
          <p:spPr>
            <a:xfrm flipV="1">
              <a:off x="4634022" y="1172510"/>
              <a:ext cx="0" cy="854295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4404741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76249" y="1304925"/>
            <a:ext cx="8191501" cy="4171950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en-AU" sz="3800" i="1" dirty="0" smtClean="0"/>
              <a:t>‘The </a:t>
            </a:r>
            <a:r>
              <a:rPr lang="en-AU" sz="3800" i="1" dirty="0"/>
              <a:t>primary responsibility for </a:t>
            </a:r>
            <a:r>
              <a:rPr lang="en-AU" sz="3800" i="1" dirty="0" smtClean="0"/>
              <a:t>school </a:t>
            </a:r>
            <a:r>
              <a:rPr lang="en-AU" sz="3800" i="1" dirty="0"/>
              <a:t>assessment and its integrity resides with schools. </a:t>
            </a:r>
            <a:endParaRPr lang="en-AU" sz="3800" dirty="0" smtClean="0"/>
          </a:p>
          <a:p>
            <a:pPr marL="0" indent="0" algn="r">
              <a:buNone/>
            </a:pPr>
            <a:endParaRPr lang="en-AU" sz="3800" dirty="0" smtClean="0"/>
          </a:p>
          <a:p>
            <a:pPr algn="r"/>
            <a:endParaRPr lang="en-AU" sz="3800" dirty="0"/>
          </a:p>
        </p:txBody>
      </p:sp>
    </p:spTree>
    <p:extLst>
      <p:ext uri="{BB962C8B-B14F-4D97-AF65-F5344CB8AC3E}">
        <p14:creationId xmlns:p14="http://schemas.microsoft.com/office/powerpoint/2010/main" val="412051750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1050" y="1771650"/>
            <a:ext cx="7772400" cy="1276350"/>
          </a:xfrm>
        </p:spPr>
        <p:txBody>
          <a:bodyPr>
            <a:normAutofit fontScale="90000"/>
          </a:bodyPr>
          <a:lstStyle/>
          <a:p>
            <a:r>
              <a:rPr lang="en-AU" dirty="0" smtClean="0"/>
              <a:t>Discussion and Reflection</a:t>
            </a:r>
            <a:br>
              <a:rPr lang="en-AU" dirty="0" smtClean="0"/>
            </a:br>
            <a:r>
              <a:rPr lang="en-AU" dirty="0" smtClean="0"/>
              <a:t/>
            </a:r>
            <a:br>
              <a:rPr lang="en-AU" dirty="0" smtClean="0"/>
            </a:b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4450" y="2476500"/>
            <a:ext cx="6400800" cy="2324100"/>
          </a:xfrm>
        </p:spPr>
        <p:txBody>
          <a:bodyPr>
            <a:normAutofit fontScale="92500" lnSpcReduction="20000"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AU" sz="5100" dirty="0"/>
              <a:t>q</a:t>
            </a:r>
            <a:r>
              <a:rPr lang="en-AU" sz="5100" dirty="0" smtClean="0"/>
              <a:t>uestions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AU" sz="5100" dirty="0" smtClean="0"/>
              <a:t>implications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AU" sz="5100" dirty="0" smtClean="0"/>
              <a:t>feedback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7779108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8344" y="0"/>
            <a:ext cx="8229600" cy="877268"/>
          </a:xfrm>
        </p:spPr>
        <p:txBody>
          <a:bodyPr>
            <a:noAutofit/>
          </a:bodyPr>
          <a:lstStyle/>
          <a:p>
            <a:r>
              <a:rPr lang="en-US" sz="3200" dirty="0" smtClean="0"/>
              <a:t>Considerations</a:t>
            </a:r>
            <a:endParaRPr lang="en-US" sz="3100" dirty="0"/>
          </a:p>
        </p:txBody>
      </p:sp>
      <p:sp>
        <p:nvSpPr>
          <p:cNvPr id="5" name="TextBox 4"/>
          <p:cNvSpPr txBox="1"/>
          <p:nvPr/>
        </p:nvSpPr>
        <p:spPr>
          <a:xfrm>
            <a:off x="648584" y="1796901"/>
            <a:ext cx="7262037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/>
              <a:t>Online Submission of Materials </a:t>
            </a:r>
          </a:p>
          <a:p>
            <a:pPr marL="1371600" lvl="2" indent="-457200">
              <a:buFontTx/>
              <a:buChar char="-"/>
            </a:pPr>
            <a:r>
              <a:rPr lang="en-US" sz="1600" dirty="0"/>
              <a:t>School Bandwidth </a:t>
            </a:r>
          </a:p>
          <a:p>
            <a:pPr marL="1371600" lvl="2" indent="-457200">
              <a:buFontTx/>
              <a:buChar char="-"/>
            </a:pPr>
            <a:r>
              <a:rPr lang="en-US" sz="1600" dirty="0" smtClean="0"/>
              <a:t>File </a:t>
            </a:r>
            <a:r>
              <a:rPr lang="en-US" sz="1600" dirty="0"/>
              <a:t>formats/naming conventions</a:t>
            </a:r>
          </a:p>
          <a:p>
            <a:pPr marL="1371600" lvl="2" indent="-457200">
              <a:buFontTx/>
              <a:buChar char="-"/>
            </a:pPr>
            <a:r>
              <a:rPr lang="en-US" sz="1600" dirty="0" smtClean="0"/>
              <a:t>Features </a:t>
            </a:r>
            <a:r>
              <a:rPr lang="en-US" sz="1600" dirty="0"/>
              <a:t>of System</a:t>
            </a:r>
          </a:p>
          <a:p>
            <a:pPr marL="2286000" lvl="4" indent="-457200">
              <a:buFontTx/>
              <a:buChar char="-"/>
            </a:pPr>
            <a:endParaRPr lang="en-US" sz="1400" dirty="0"/>
          </a:p>
          <a:p>
            <a:r>
              <a:rPr lang="en-US" sz="2600" dirty="0"/>
              <a:t>Online Marking and Moderation </a:t>
            </a:r>
          </a:p>
          <a:p>
            <a:pPr marL="1371600" lvl="2" indent="-457200">
              <a:buFontTx/>
              <a:buChar char="-"/>
            </a:pPr>
            <a:r>
              <a:rPr lang="en-US" sz="1600" dirty="0"/>
              <a:t>Viewing material on screen </a:t>
            </a:r>
          </a:p>
          <a:p>
            <a:pPr marL="1371600" lvl="2" indent="-457200">
              <a:buFontTx/>
              <a:buChar char="-"/>
            </a:pPr>
            <a:r>
              <a:rPr lang="en-US" sz="1600" dirty="0"/>
              <a:t>Device requirements</a:t>
            </a:r>
          </a:p>
          <a:p>
            <a:pPr marL="1371600" lvl="2" indent="-457200">
              <a:buFontTx/>
              <a:buChar char="-"/>
            </a:pPr>
            <a:r>
              <a:rPr lang="en-US" sz="1600" dirty="0"/>
              <a:t>Location of Activity – central or any location</a:t>
            </a:r>
          </a:p>
          <a:p>
            <a:pPr marL="1371600" lvl="2" indent="-457200">
              <a:buFontTx/>
              <a:buChar char="-"/>
            </a:pPr>
            <a:r>
              <a:rPr lang="en-US" sz="1600" dirty="0"/>
              <a:t>Training and Support 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3689585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76249" y="1304925"/>
            <a:ext cx="8191501" cy="4171950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en-AU" sz="3800" i="1" dirty="0" smtClean="0"/>
              <a:t>‘As </a:t>
            </a:r>
            <a:r>
              <a:rPr lang="en-AU" sz="3800" i="1" dirty="0"/>
              <a:t>professionals, teachers are best placed to </a:t>
            </a:r>
            <a:r>
              <a:rPr lang="en-AU" sz="3800" i="1" dirty="0" smtClean="0"/>
              <a:t>make decisions about student’s learning, record their </a:t>
            </a:r>
            <a:r>
              <a:rPr lang="en-AU" sz="3800" i="1" dirty="0"/>
              <a:t>results and select </a:t>
            </a:r>
            <a:r>
              <a:rPr lang="en-AU" sz="3800" i="1" dirty="0" smtClean="0"/>
              <a:t>student </a:t>
            </a:r>
            <a:r>
              <a:rPr lang="en-AU" sz="3800" i="1" dirty="0"/>
              <a:t>work for </a:t>
            </a:r>
            <a:r>
              <a:rPr lang="en-AU" sz="3800" i="1" dirty="0" smtClean="0"/>
              <a:t>moderation.</a:t>
            </a:r>
            <a:r>
              <a:rPr lang="en-AU" sz="3800" dirty="0" smtClean="0"/>
              <a:t>’</a:t>
            </a:r>
          </a:p>
          <a:p>
            <a:pPr marL="0" indent="0" algn="r">
              <a:buNone/>
            </a:pPr>
            <a:endParaRPr lang="en-AU" sz="3800" dirty="0" smtClean="0"/>
          </a:p>
          <a:p>
            <a:pPr algn="r"/>
            <a:endParaRPr lang="en-AU" sz="3800" dirty="0"/>
          </a:p>
        </p:txBody>
      </p:sp>
    </p:spTree>
    <p:extLst>
      <p:ext uri="{BB962C8B-B14F-4D97-AF65-F5344CB8AC3E}">
        <p14:creationId xmlns:p14="http://schemas.microsoft.com/office/powerpoint/2010/main" val="379429239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26235" y="548680"/>
            <a:ext cx="5178363" cy="5072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332656"/>
            <a:ext cx="3114675" cy="501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48291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524" y="439614"/>
            <a:ext cx="9153524" cy="5526821"/>
          </a:xfrm>
        </p:spPr>
      </p:pic>
      <p:sp>
        <p:nvSpPr>
          <p:cNvPr id="3" name="TextBox 2"/>
          <p:cNvSpPr txBox="1"/>
          <p:nvPr/>
        </p:nvSpPr>
        <p:spPr>
          <a:xfrm>
            <a:off x="6602513" y="2515884"/>
            <a:ext cx="122413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Sample</a:t>
            </a:r>
            <a:endParaRPr lang="en-AU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Down Arrow 4"/>
          <p:cNvSpPr/>
          <p:nvPr/>
        </p:nvSpPr>
        <p:spPr>
          <a:xfrm rot="5059470">
            <a:off x="7101769" y="4103423"/>
            <a:ext cx="584736" cy="657828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2" name="TextBox 1"/>
          <p:cNvSpPr txBox="1"/>
          <p:nvPr/>
        </p:nvSpPr>
        <p:spPr>
          <a:xfrm>
            <a:off x="8846289" y="4088659"/>
            <a:ext cx="5103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000" dirty="0" smtClean="0"/>
              <a:t>A-</a:t>
            </a:r>
            <a:endParaRPr lang="en-AU" sz="1000" dirty="0"/>
          </a:p>
        </p:txBody>
      </p:sp>
    </p:spTree>
    <p:extLst>
      <p:ext uri="{BB962C8B-B14F-4D97-AF65-F5344CB8AC3E}">
        <p14:creationId xmlns:p14="http://schemas.microsoft.com/office/powerpoint/2010/main" val="122292849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Stage 2 Moderation - Mozilla Firefox"/>
          <p:cNvPicPr>
            <a:picLocks noGrp="1" noChangeAspect="1"/>
          </p:cNvPicPr>
          <p:nvPr>
            <p:ph idx="4294967295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9144001" cy="5962650"/>
          </a:xfrm>
        </p:spPr>
      </p:pic>
    </p:spTree>
    <p:extLst>
      <p:ext uri="{BB962C8B-B14F-4D97-AF65-F5344CB8AC3E}">
        <p14:creationId xmlns:p14="http://schemas.microsoft.com/office/powerpoint/2010/main" val="207835504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166" y="0"/>
            <a:ext cx="7289800" cy="6848475"/>
          </a:xfrm>
        </p:spPr>
      </p:pic>
      <p:sp>
        <p:nvSpPr>
          <p:cNvPr id="5" name="TextBox 4"/>
          <p:cNvSpPr txBox="1"/>
          <p:nvPr/>
        </p:nvSpPr>
        <p:spPr>
          <a:xfrm>
            <a:off x="2187119" y="345360"/>
            <a:ext cx="4115148" cy="3231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AU" sz="1500" b="1" dirty="0" smtClean="0">
                <a:solidFill>
                  <a:srgbClr val="0091C4"/>
                </a:solidFill>
              </a:rPr>
              <a:t>2017 Stage 2 Moderation: Moderation Task</a:t>
            </a:r>
            <a:endParaRPr lang="en-AU" sz="1500" b="1" dirty="0">
              <a:solidFill>
                <a:srgbClr val="0091C4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14130" y="752200"/>
            <a:ext cx="976470" cy="215444"/>
          </a:xfrm>
          <a:prstGeom prst="rect">
            <a:avLst/>
          </a:prstGeom>
          <a:solidFill>
            <a:srgbClr val="0091C4"/>
          </a:solidFill>
        </p:spPr>
        <p:txBody>
          <a:bodyPr wrap="square" rtlCol="0">
            <a:spAutoFit/>
          </a:bodyPr>
          <a:lstStyle/>
          <a:p>
            <a:r>
              <a:rPr lang="en-AU" sz="800" b="1" dirty="0" smtClean="0">
                <a:solidFill>
                  <a:schemeClr val="bg1"/>
                </a:solidFill>
              </a:rPr>
              <a:t>English</a:t>
            </a:r>
            <a:endParaRPr lang="en-AU" sz="8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90600" y="752200"/>
            <a:ext cx="576000" cy="215444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AU" sz="800" b="1" dirty="0" smtClean="0">
                <a:solidFill>
                  <a:schemeClr val="bg1"/>
                </a:solidFill>
              </a:rPr>
              <a:t>2ESH20</a:t>
            </a:r>
            <a:endParaRPr lang="en-AU" sz="800" b="1" dirty="0">
              <a:solidFill>
                <a:schemeClr val="bg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2F56D-D496-4102-B707-18153049021D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52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6594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9144000" cy="6856620"/>
          </a:xfrm>
        </p:spPr>
      </p:pic>
      <p:sp>
        <p:nvSpPr>
          <p:cNvPr id="9" name="TextBox 8"/>
          <p:cNvSpPr txBox="1"/>
          <p:nvPr/>
        </p:nvSpPr>
        <p:spPr>
          <a:xfrm>
            <a:off x="75735" y="101025"/>
            <a:ext cx="5615616" cy="4001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AU" sz="2000" b="1" dirty="0" smtClean="0">
                <a:solidFill>
                  <a:srgbClr val="0091C4"/>
                </a:solidFill>
              </a:rPr>
              <a:t>2017 Stage 2 Moderation: Moderation Task</a:t>
            </a:r>
            <a:endParaRPr lang="en-AU" sz="2000" b="1" dirty="0">
              <a:solidFill>
                <a:srgbClr val="0091C4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5150" y="595173"/>
            <a:ext cx="1694715" cy="288000"/>
          </a:xfrm>
          <a:prstGeom prst="rect">
            <a:avLst/>
          </a:prstGeom>
          <a:solidFill>
            <a:srgbClr val="0091C4"/>
          </a:solidFill>
        </p:spPr>
        <p:txBody>
          <a:bodyPr wrap="square" rtlCol="0" anchor="ctr" anchorCtr="0">
            <a:spAutoFit/>
          </a:bodyPr>
          <a:lstStyle/>
          <a:p>
            <a:r>
              <a:rPr lang="en-AU" sz="1050" b="1" dirty="0" smtClean="0">
                <a:solidFill>
                  <a:prstClr val="white"/>
                </a:solidFill>
                <a:latin typeface="Calibri"/>
              </a:rPr>
              <a:t>English</a:t>
            </a:r>
            <a:endParaRPr lang="en-AU" sz="1050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09865" y="595173"/>
            <a:ext cx="999678" cy="288000"/>
          </a:xfrm>
          <a:prstGeom prst="rect">
            <a:avLst/>
          </a:prstGeom>
          <a:solidFill>
            <a:srgbClr val="0070C0"/>
          </a:solidFill>
        </p:spPr>
        <p:txBody>
          <a:bodyPr wrap="square" rtlCol="0" anchor="ctr" anchorCtr="0">
            <a:spAutoFit/>
          </a:bodyPr>
          <a:lstStyle/>
          <a:p>
            <a:r>
              <a:rPr lang="en-AU" sz="1050" b="1" dirty="0" smtClean="0">
                <a:solidFill>
                  <a:prstClr val="white"/>
                </a:solidFill>
                <a:latin typeface="Calibri"/>
              </a:rPr>
              <a:t>2ESH20</a:t>
            </a:r>
            <a:endParaRPr lang="en-AU" sz="1050" b="1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4057470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519113"/>
            <a:ext cx="9143999" cy="4644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249335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Online Marking</a:t>
            </a:r>
            <a:endParaRPr lang="en-AU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4605" y="1158764"/>
            <a:ext cx="7709158" cy="569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6980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76384"/>
            <a:ext cx="9144000" cy="19407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268777"/>
            <a:ext cx="9144000" cy="1585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90173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71721"/>
            <a:ext cx="9144000" cy="5356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96209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6076" y="988827"/>
            <a:ext cx="9180075" cy="6325949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Online Learning</a:t>
            </a:r>
            <a:endParaRPr lang="en-AU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9142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60208"/>
            <a:ext cx="9144000" cy="630109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670" y="260208"/>
            <a:ext cx="9120351" cy="6281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0152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4464496" cy="4583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65649" y="2490910"/>
            <a:ext cx="4112916" cy="3537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52644" y="-24919"/>
            <a:ext cx="3816424" cy="2721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32679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878027"/>
            <a:ext cx="9144000" cy="5109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0152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18499457"/>
          </a:xfrm>
          <a:prstGeom prst="rect">
            <a:avLst/>
          </a:prstGeom>
        </p:spPr>
      </p:pic>
      <p:sp>
        <p:nvSpPr>
          <p:cNvPr id="4" name="Isosceles Triangle 3"/>
          <p:cNvSpPr/>
          <p:nvPr/>
        </p:nvSpPr>
        <p:spPr>
          <a:xfrm rot="13637685">
            <a:off x="4361660" y="3261294"/>
            <a:ext cx="902524" cy="760020"/>
          </a:xfrm>
          <a:prstGeom prst="triangle">
            <a:avLst/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5" name="TextBox 4"/>
          <p:cNvSpPr txBox="1"/>
          <p:nvPr/>
        </p:nvSpPr>
        <p:spPr>
          <a:xfrm rot="19032367">
            <a:off x="4581163" y="2409486"/>
            <a:ext cx="2683823" cy="369332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A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Feedback and reports</a:t>
            </a:r>
            <a:endParaRPr lang="en-A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8C6CD-D631-4C83-A3AD-5A5C563EBC56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61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7342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1.75763E-7 L -1.11111E-6 -1.65988 " pathEditMode="fixed" rAng="0" ptsTypes="AA">
                                      <p:cBhvr>
                                        <p:cTn id="6" dur="1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30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0375" y="773832"/>
            <a:ext cx="8229600" cy="1863080"/>
          </a:xfrm>
        </p:spPr>
        <p:txBody>
          <a:bodyPr>
            <a:normAutofit fontScale="90000"/>
          </a:bodyPr>
          <a:lstStyle/>
          <a:p>
            <a:r>
              <a:rPr lang="en-AU" sz="7300" b="1" dirty="0" smtClean="0"/>
              <a:t>Online Examinations</a:t>
            </a:r>
            <a:r>
              <a:rPr lang="en-AU" sz="3600" dirty="0" smtClean="0"/>
              <a:t/>
            </a:r>
            <a:br>
              <a:rPr lang="en-AU" sz="3600" dirty="0" smtClean="0"/>
            </a:br>
            <a:r>
              <a:rPr lang="en-AU" sz="3600" dirty="0"/>
              <a:t/>
            </a:r>
            <a:br>
              <a:rPr lang="en-AU" sz="3600" dirty="0"/>
            </a:br>
            <a:r>
              <a:rPr lang="en-AU" sz="3600" i="1" dirty="0" smtClean="0"/>
              <a:t>Enter   </a:t>
            </a:r>
            <a:r>
              <a:rPr lang="en-AU" dirty="0"/>
              <a:t/>
            </a:r>
            <a:br>
              <a:rPr lang="en-AU" dirty="0"/>
            </a:br>
            <a:endParaRPr lang="en-AU" dirty="0"/>
          </a:p>
        </p:txBody>
      </p:sp>
      <p:sp>
        <p:nvSpPr>
          <p:cNvPr id="4" name="AutoShape 4" descr="Image result for click cursor symbo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dirty="0">
              <a:solidFill>
                <a:prstClr val="black"/>
              </a:solidFill>
            </a:endParaRPr>
          </a:p>
        </p:txBody>
      </p:sp>
      <p:pic>
        <p:nvPicPr>
          <p:cNvPr id="2056" name="Picture 8" descr="Image result for click cursor symbo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60316" y="2420888"/>
            <a:ext cx="2667868" cy="3381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2F56D-D496-4102-B707-18153049021D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62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3668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Our needs</a:t>
            </a:r>
            <a:endParaRPr lang="en-AU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20917" y="1789387"/>
            <a:ext cx="6109138" cy="3539358"/>
          </a:xfrm>
        </p:spPr>
        <p:txBody>
          <a:bodyPr/>
          <a:lstStyle/>
          <a:p>
            <a:r>
              <a:rPr lang="en-AU" dirty="0" smtClean="0"/>
              <a:t>Design and setting</a:t>
            </a:r>
          </a:p>
          <a:p>
            <a:r>
              <a:rPr lang="en-AU" dirty="0" smtClean="0"/>
              <a:t>Management of the exam</a:t>
            </a:r>
          </a:p>
          <a:p>
            <a:r>
              <a:rPr lang="en-AU" dirty="0" smtClean="0"/>
              <a:t>Security – delivery and marking</a:t>
            </a:r>
          </a:p>
          <a:p>
            <a:r>
              <a:rPr lang="en-AU" dirty="0" smtClean="0"/>
              <a:t>Special provisions</a:t>
            </a:r>
          </a:p>
          <a:p>
            <a:r>
              <a:rPr lang="en-AU" dirty="0" smtClean="0"/>
              <a:t>Privacy </a:t>
            </a:r>
          </a:p>
          <a:p>
            <a:r>
              <a:rPr lang="en-AU" dirty="0" smtClean="0"/>
              <a:t>High availability and high performance, for high stakes delivery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5844468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1050" y="1771650"/>
            <a:ext cx="7772400" cy="1276350"/>
          </a:xfrm>
        </p:spPr>
        <p:txBody>
          <a:bodyPr>
            <a:normAutofit fontScale="90000"/>
          </a:bodyPr>
          <a:lstStyle/>
          <a:p>
            <a:r>
              <a:rPr lang="en-AU" dirty="0" smtClean="0"/>
              <a:t>Discussion and Reflection</a:t>
            </a:r>
            <a:br>
              <a:rPr lang="en-AU" dirty="0" smtClean="0"/>
            </a:br>
            <a:r>
              <a:rPr lang="en-AU" dirty="0" smtClean="0"/>
              <a:t/>
            </a:r>
            <a:br>
              <a:rPr lang="en-AU" dirty="0" smtClean="0"/>
            </a:b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4450" y="2476500"/>
            <a:ext cx="6400800" cy="2324100"/>
          </a:xfrm>
        </p:spPr>
        <p:txBody>
          <a:bodyPr>
            <a:normAutofit fontScale="92500" lnSpcReduction="20000"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AU" sz="5100" dirty="0"/>
              <a:t>q</a:t>
            </a:r>
            <a:r>
              <a:rPr lang="en-AU" sz="5100" dirty="0" smtClean="0"/>
              <a:t>uestions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AU" sz="5100" dirty="0" smtClean="0"/>
              <a:t>implications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AU" sz="5100" dirty="0" smtClean="0"/>
              <a:t>feedback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18014640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-41537" y="0"/>
            <a:ext cx="9185537" cy="1062841"/>
          </a:xfrm>
          <a:prstGeom prst="rect">
            <a:avLst/>
          </a:prstGeom>
          <a:solidFill>
            <a:srgbClr val="001A2E"/>
          </a:solidFill>
        </p:spPr>
        <p:txBody>
          <a:bodyPr vert="horz" wrap="square" lIns="91440" tIns="91440" rIns="91440" bIns="180000" rtlCol="0" anchor="b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400"/>
              </a:lnSpc>
            </a:pPr>
            <a:r>
              <a:rPr lang="en-US" sz="3600" b="1" dirty="0" smtClean="0">
                <a:solidFill>
                  <a:prstClr val="white"/>
                </a:solidFill>
                <a:cs typeface="Arial" panose="020B0604020202020204" pitchFamily="34" charset="0"/>
              </a:rPr>
              <a:t>SACE Board Strategic Plan </a:t>
            </a:r>
            <a:r>
              <a:rPr lang="en-US" sz="3600" dirty="0" smtClean="0">
                <a:solidFill>
                  <a:prstClr val="white"/>
                </a:solidFill>
                <a:cs typeface="Arial" panose="020B0604020202020204" pitchFamily="34" charset="0"/>
              </a:rPr>
              <a:t>2016-2020</a:t>
            </a:r>
            <a:endParaRPr lang="en-US" sz="4000" dirty="0" smtClean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3468" y="1381853"/>
            <a:ext cx="5135525" cy="5476147"/>
          </a:xfrm>
          <a:prstGeom prst="rect">
            <a:avLst/>
          </a:prstGeom>
        </p:spPr>
      </p:pic>
      <p:sp>
        <p:nvSpPr>
          <p:cNvPr id="9" name="Down Arrow 8"/>
          <p:cNvSpPr/>
          <p:nvPr/>
        </p:nvSpPr>
        <p:spPr>
          <a:xfrm rot="14234184">
            <a:off x="1823962" y="5114355"/>
            <a:ext cx="991805" cy="940429"/>
          </a:xfrm>
          <a:prstGeom prst="down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50522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9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own Arrow 9"/>
          <p:cNvSpPr/>
          <p:nvPr/>
        </p:nvSpPr>
        <p:spPr>
          <a:xfrm rot="16200000">
            <a:off x="1775793" y="1845139"/>
            <a:ext cx="428897" cy="799902"/>
          </a:xfrm>
          <a:prstGeom prst="downArrow">
            <a:avLst/>
          </a:prstGeom>
          <a:gradFill flip="none" rotWithShape="0">
            <a:gsLst>
              <a:gs pos="0">
                <a:schemeClr val="accent6">
                  <a:tint val="66000"/>
                  <a:satMod val="160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12" name="Oval 11"/>
          <p:cNvSpPr/>
          <p:nvPr/>
        </p:nvSpPr>
        <p:spPr>
          <a:xfrm>
            <a:off x="263503" y="1525091"/>
            <a:ext cx="1440000" cy="1440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14" name="TextBox 13"/>
          <p:cNvSpPr txBox="1"/>
          <p:nvPr/>
        </p:nvSpPr>
        <p:spPr>
          <a:xfrm>
            <a:off x="376716" y="1643795"/>
            <a:ext cx="121357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800" b="1" dirty="0" smtClean="0"/>
              <a:t>16 </a:t>
            </a:r>
          </a:p>
          <a:p>
            <a:pPr algn="ctr"/>
            <a:r>
              <a:rPr lang="en-AU" dirty="0" smtClean="0"/>
              <a:t>subjects</a:t>
            </a:r>
            <a:endParaRPr lang="en-AU" dirty="0"/>
          </a:p>
        </p:txBody>
      </p:sp>
      <p:sp>
        <p:nvSpPr>
          <p:cNvPr id="2" name="Rectangle 1"/>
          <p:cNvSpPr/>
          <p:nvPr/>
        </p:nvSpPr>
        <p:spPr>
          <a:xfrm>
            <a:off x="353503" y="814297"/>
            <a:ext cx="1260000" cy="612000"/>
          </a:xfrm>
          <a:prstGeom prst="rect">
            <a:avLst/>
          </a:prstGeom>
          <a:solidFill>
            <a:schemeClr val="tx2"/>
          </a:solidFill>
        </p:spPr>
        <p:txBody>
          <a:bodyPr wrap="none" anchor="ctr" anchorCtr="0">
            <a:spAutoFit/>
          </a:bodyPr>
          <a:lstStyle/>
          <a:p>
            <a:pPr algn="ctr" fontAlgn="ctr"/>
            <a:r>
              <a:rPr lang="en-AU" sz="3200" b="1" dirty="0">
                <a:solidFill>
                  <a:schemeClr val="bg1"/>
                </a:solidFill>
              </a:rPr>
              <a:t>2014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390191" y="800686"/>
            <a:ext cx="2160000" cy="612000"/>
          </a:xfrm>
          <a:prstGeom prst="rect">
            <a:avLst/>
          </a:prstGeom>
          <a:solidFill>
            <a:schemeClr val="tx2"/>
          </a:solidFill>
        </p:spPr>
        <p:txBody>
          <a:bodyPr wrap="none" anchor="ctr" anchorCtr="0">
            <a:noAutofit/>
          </a:bodyPr>
          <a:lstStyle/>
          <a:p>
            <a:pPr algn="ctr" fontAlgn="ctr"/>
            <a:r>
              <a:rPr lang="en-AU" sz="3200" b="1" dirty="0" smtClean="0">
                <a:solidFill>
                  <a:schemeClr val="bg1"/>
                </a:solidFill>
              </a:rPr>
              <a:t>2016−17</a:t>
            </a:r>
            <a:endParaRPr lang="en-AU" sz="3200" b="1" dirty="0">
              <a:solidFill>
                <a:schemeClr val="bg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661768" y="800686"/>
            <a:ext cx="2160000" cy="612000"/>
          </a:xfrm>
          <a:prstGeom prst="rect">
            <a:avLst/>
          </a:prstGeom>
          <a:solidFill>
            <a:schemeClr val="tx2"/>
          </a:solidFill>
        </p:spPr>
        <p:txBody>
          <a:bodyPr wrap="none" anchor="ctr" anchorCtr="0">
            <a:noAutofit/>
          </a:bodyPr>
          <a:lstStyle/>
          <a:p>
            <a:pPr algn="ctr" fontAlgn="ctr"/>
            <a:r>
              <a:rPr lang="en-AU" sz="3200" b="1" dirty="0" smtClean="0">
                <a:solidFill>
                  <a:schemeClr val="bg1"/>
                </a:solidFill>
              </a:rPr>
              <a:t>2017−18</a:t>
            </a:r>
            <a:endParaRPr lang="en-AU" sz="3200" b="1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536559" y="800686"/>
            <a:ext cx="1260000" cy="612000"/>
          </a:xfrm>
          <a:prstGeom prst="rect">
            <a:avLst/>
          </a:prstGeom>
          <a:solidFill>
            <a:schemeClr val="tx2"/>
          </a:solidFill>
        </p:spPr>
        <p:txBody>
          <a:bodyPr wrap="none" anchor="ctr" anchorCtr="0">
            <a:noAutofit/>
          </a:bodyPr>
          <a:lstStyle/>
          <a:p>
            <a:pPr algn="ctr" fontAlgn="ctr"/>
            <a:r>
              <a:rPr lang="en-AU" sz="3200" b="1" dirty="0" smtClean="0">
                <a:solidFill>
                  <a:schemeClr val="bg1"/>
                </a:solidFill>
              </a:rPr>
              <a:t>2021</a:t>
            </a:r>
            <a:endParaRPr lang="en-AU" sz="32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01588" y="1703845"/>
            <a:ext cx="1937206" cy="15696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ctr"/>
            <a:r>
              <a:rPr lang="en-AU" sz="1700" dirty="0"/>
              <a:t>Aboriginal Studies</a:t>
            </a:r>
          </a:p>
          <a:p>
            <a:pPr fontAlgn="ctr"/>
            <a:r>
              <a:rPr lang="en-AU" sz="1700" dirty="0"/>
              <a:t>Digital Technologies</a:t>
            </a:r>
          </a:p>
          <a:p>
            <a:pPr fontAlgn="ctr"/>
            <a:r>
              <a:rPr lang="en-AU" sz="1700" dirty="0"/>
              <a:t>Integrated Learning</a:t>
            </a:r>
          </a:p>
          <a:p>
            <a:pPr fontAlgn="ctr"/>
            <a:r>
              <a:rPr lang="en-AU" sz="1700" dirty="0"/>
              <a:t>Music subjects </a:t>
            </a:r>
          </a:p>
          <a:p>
            <a:pPr fontAlgn="b"/>
            <a:r>
              <a:rPr lang="en-AU" sz="1700" dirty="0"/>
              <a:t>Physical Education</a:t>
            </a:r>
          </a:p>
          <a:p>
            <a:pPr fontAlgn="ctr"/>
            <a:r>
              <a:rPr lang="en-AU" sz="1700" dirty="0"/>
              <a:t>Scientific </a:t>
            </a:r>
            <a:r>
              <a:rPr lang="en-AU" sz="1700" dirty="0" smtClean="0"/>
              <a:t>Studies</a:t>
            </a:r>
            <a:endParaRPr lang="en-AU" sz="1700" dirty="0"/>
          </a:p>
        </p:txBody>
      </p:sp>
      <p:sp>
        <p:nvSpPr>
          <p:cNvPr id="6" name="TextBox 5"/>
          <p:cNvSpPr txBox="1"/>
          <p:nvPr/>
        </p:nvSpPr>
        <p:spPr>
          <a:xfrm>
            <a:off x="4789484" y="1723577"/>
            <a:ext cx="1904569" cy="34932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AU" sz="1700" dirty="0"/>
              <a:t>Accounting</a:t>
            </a:r>
          </a:p>
          <a:p>
            <a:pPr fontAlgn="ctr"/>
            <a:r>
              <a:rPr lang="en-AU" sz="1700" dirty="0"/>
              <a:t>Aust. Languages</a:t>
            </a:r>
          </a:p>
          <a:p>
            <a:pPr fontAlgn="ctr"/>
            <a:r>
              <a:rPr lang="en-AU" sz="1700" dirty="0"/>
              <a:t>Aust. &amp; Int. Politics</a:t>
            </a:r>
          </a:p>
          <a:p>
            <a:pPr fontAlgn="ctr"/>
            <a:r>
              <a:rPr lang="en-AU" sz="1700" dirty="0"/>
              <a:t>Bus. &amp; Enterprise</a:t>
            </a:r>
          </a:p>
          <a:p>
            <a:pPr fontAlgn="ctr"/>
            <a:r>
              <a:rPr lang="en-AU" sz="1700" dirty="0"/>
              <a:t>Cross-disc. Studies</a:t>
            </a:r>
          </a:p>
          <a:p>
            <a:pPr fontAlgn="ctr"/>
            <a:r>
              <a:rPr lang="en-AU" sz="1700" dirty="0"/>
              <a:t>Dance</a:t>
            </a:r>
          </a:p>
          <a:p>
            <a:pPr fontAlgn="ctr"/>
            <a:r>
              <a:rPr lang="en-AU" sz="1700" dirty="0"/>
              <a:t>Drama</a:t>
            </a:r>
          </a:p>
          <a:p>
            <a:pPr fontAlgn="ctr"/>
            <a:r>
              <a:rPr lang="en-AU" sz="1700" dirty="0"/>
              <a:t>Economics</a:t>
            </a:r>
          </a:p>
          <a:p>
            <a:pPr fontAlgn="ctr"/>
            <a:r>
              <a:rPr lang="en-AU" sz="1700" dirty="0"/>
              <a:t>Health</a:t>
            </a:r>
          </a:p>
          <a:p>
            <a:pPr fontAlgn="ctr"/>
            <a:r>
              <a:rPr lang="en-AU" sz="1700" dirty="0"/>
              <a:t>Nutrition </a:t>
            </a:r>
          </a:p>
          <a:p>
            <a:pPr fontAlgn="ctr"/>
            <a:r>
              <a:rPr lang="en-AU" sz="1700" dirty="0"/>
              <a:t>Philosophy</a:t>
            </a:r>
          </a:p>
          <a:p>
            <a:pPr fontAlgn="ctr"/>
            <a:r>
              <a:rPr lang="en-AU" sz="1700" dirty="0"/>
              <a:t>Psychology</a:t>
            </a:r>
          </a:p>
          <a:p>
            <a:pPr fontAlgn="ctr"/>
            <a:r>
              <a:rPr lang="en-AU" sz="1700" dirty="0"/>
              <a:t>Society and </a:t>
            </a:r>
            <a:r>
              <a:rPr lang="en-AU" sz="1700" dirty="0" smtClean="0"/>
              <a:t>Culture</a:t>
            </a:r>
            <a:endParaRPr lang="en-AU" sz="1700" dirty="0"/>
          </a:p>
        </p:txBody>
      </p:sp>
      <p:sp>
        <p:nvSpPr>
          <p:cNvPr id="20" name="Oval 19"/>
          <p:cNvSpPr/>
          <p:nvPr/>
        </p:nvSpPr>
        <p:spPr>
          <a:xfrm>
            <a:off x="7446559" y="1525091"/>
            <a:ext cx="1440000" cy="1440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21" name="TextBox 20"/>
          <p:cNvSpPr txBox="1"/>
          <p:nvPr/>
        </p:nvSpPr>
        <p:spPr>
          <a:xfrm>
            <a:off x="7559772" y="1643795"/>
            <a:ext cx="121357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800" b="1" dirty="0" smtClean="0"/>
              <a:t>30 </a:t>
            </a:r>
          </a:p>
          <a:p>
            <a:pPr algn="ctr"/>
            <a:r>
              <a:rPr lang="en-AU" dirty="0" smtClean="0"/>
              <a:t>subjects</a:t>
            </a:r>
            <a:endParaRPr lang="en-AU" dirty="0"/>
          </a:p>
        </p:txBody>
      </p:sp>
      <p:sp>
        <p:nvSpPr>
          <p:cNvPr id="22" name="Down Arrow 21"/>
          <p:cNvSpPr/>
          <p:nvPr/>
        </p:nvSpPr>
        <p:spPr>
          <a:xfrm rot="16200000">
            <a:off x="6865377" y="1845140"/>
            <a:ext cx="428897" cy="799902"/>
          </a:xfrm>
          <a:prstGeom prst="downArrow">
            <a:avLst/>
          </a:prstGeom>
          <a:gradFill flip="none" rotWithShape="0">
            <a:gsLst>
              <a:gs pos="0">
                <a:schemeClr val="accent6">
                  <a:tint val="66000"/>
                  <a:satMod val="160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6606867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A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Image result for transformatio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3323" y="2141041"/>
            <a:ext cx="6991350" cy="183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2F56D-D496-4102-B707-18153049021D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67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226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42736" y="906517"/>
            <a:ext cx="5817476" cy="3153103"/>
          </a:xfrm>
        </p:spPr>
        <p:txBody>
          <a:bodyPr>
            <a:normAutofit fontScale="92500" lnSpcReduction="20000"/>
          </a:bodyPr>
          <a:lstStyle/>
          <a:p>
            <a:pPr>
              <a:buClr>
                <a:srgbClr val="00B0F0"/>
              </a:buClr>
              <a:buSzPct val="100000"/>
              <a:buFont typeface="Wingdings" panose="05000000000000000000" pitchFamily="2" charset="2"/>
              <a:buChar char="§"/>
            </a:pPr>
            <a:r>
              <a:rPr lang="en-AU" dirty="0"/>
              <a:t>Growth in capabilities</a:t>
            </a:r>
          </a:p>
          <a:p>
            <a:pPr>
              <a:buClr>
                <a:srgbClr val="00B0F0"/>
              </a:buClr>
              <a:buSzPct val="100000"/>
              <a:buFont typeface="Wingdings" panose="05000000000000000000" pitchFamily="2" charset="2"/>
              <a:buChar char="§"/>
            </a:pPr>
            <a:r>
              <a:rPr lang="en-AU" dirty="0"/>
              <a:t>Conceptual and contextual learning</a:t>
            </a:r>
          </a:p>
          <a:p>
            <a:pPr>
              <a:buClr>
                <a:srgbClr val="00B0F0"/>
              </a:buClr>
              <a:buSzPct val="100000"/>
              <a:buFont typeface="Wingdings" panose="05000000000000000000" pitchFamily="2" charset="2"/>
              <a:buChar char="§"/>
            </a:pPr>
            <a:r>
              <a:rPr lang="en-AU" dirty="0"/>
              <a:t>Transformative learning</a:t>
            </a:r>
          </a:p>
          <a:p>
            <a:pPr>
              <a:buClr>
                <a:srgbClr val="00B0F0"/>
              </a:buClr>
              <a:buSzPct val="100000"/>
              <a:buFont typeface="Wingdings" panose="05000000000000000000" pitchFamily="2" charset="2"/>
              <a:buChar char="§"/>
            </a:pPr>
            <a:r>
              <a:rPr lang="en-AU" dirty="0"/>
              <a:t>Relevant, engaging learning</a:t>
            </a:r>
          </a:p>
          <a:p>
            <a:pPr>
              <a:buClr>
                <a:srgbClr val="00B0F0"/>
              </a:buClr>
              <a:buSzPct val="100000"/>
              <a:buFont typeface="Wingdings" panose="05000000000000000000" pitchFamily="2" charset="2"/>
              <a:buChar char="§"/>
            </a:pPr>
            <a:r>
              <a:rPr lang="en-AU" dirty="0"/>
              <a:t>Collaborative learning</a:t>
            </a:r>
          </a:p>
          <a:p>
            <a:pPr>
              <a:buClr>
                <a:srgbClr val="00B0F0"/>
              </a:buClr>
              <a:buSzPct val="100000"/>
              <a:buFont typeface="Wingdings" panose="05000000000000000000" pitchFamily="2" charset="2"/>
              <a:buChar char="§"/>
            </a:pPr>
            <a:r>
              <a:rPr lang="en-AU" dirty="0"/>
              <a:t>Quality </a:t>
            </a:r>
            <a:r>
              <a:rPr lang="en-AU" dirty="0" smtClean="0"/>
              <a:t>assessment</a:t>
            </a:r>
            <a:endParaRPr lang="en-AU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3928" y="2487168"/>
            <a:ext cx="2896648" cy="3468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45983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creen Clippin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950"/>
          <a:stretch/>
        </p:blipFill>
        <p:spPr>
          <a:xfrm>
            <a:off x="0" y="118242"/>
            <a:ext cx="9229060" cy="6739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31179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292" y="764704"/>
            <a:ext cx="9282297" cy="44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84019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4642" y="1850065"/>
            <a:ext cx="62625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Please visit the following link to view the Creative Arts video</a:t>
            </a:r>
            <a:endParaRPr lang="en-AU" dirty="0" smtClean="0"/>
          </a:p>
          <a:p>
            <a:endParaRPr lang="en-AU" dirty="0"/>
          </a:p>
          <a:p>
            <a:r>
              <a:rPr lang="en-AU" dirty="0"/>
              <a:t>https://www.sace.sa.edu.au/web/creative-arts</a:t>
            </a:r>
          </a:p>
        </p:txBody>
      </p:sp>
    </p:spTree>
    <p:extLst>
      <p:ext uri="{BB962C8B-B14F-4D97-AF65-F5344CB8AC3E}">
        <p14:creationId xmlns:p14="http://schemas.microsoft.com/office/powerpoint/2010/main" val="3425060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-41537" y="0"/>
            <a:ext cx="9185537" cy="1062841"/>
          </a:xfrm>
          <a:prstGeom prst="rect">
            <a:avLst/>
          </a:prstGeom>
          <a:solidFill>
            <a:srgbClr val="001A2E"/>
          </a:solidFill>
        </p:spPr>
        <p:txBody>
          <a:bodyPr vert="horz" wrap="square" lIns="91440" tIns="91440" rIns="91440" bIns="180000" rtlCol="0" anchor="b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400"/>
              </a:lnSpc>
            </a:pPr>
            <a:r>
              <a:rPr lang="en-US" sz="3600" b="1" dirty="0" smtClean="0">
                <a:solidFill>
                  <a:prstClr val="white"/>
                </a:solidFill>
                <a:cs typeface="Arial" panose="020B0604020202020204" pitchFamily="34" charset="0"/>
              </a:rPr>
              <a:t>SACE Board Strategic Plan </a:t>
            </a:r>
            <a:r>
              <a:rPr lang="en-US" sz="3600" dirty="0" smtClean="0">
                <a:solidFill>
                  <a:prstClr val="white"/>
                </a:solidFill>
                <a:cs typeface="Arial" panose="020B0604020202020204" pitchFamily="34" charset="0"/>
              </a:rPr>
              <a:t>2016-2020</a:t>
            </a:r>
            <a:endParaRPr lang="en-US" sz="4000" dirty="0" smtClean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3468" y="1381853"/>
            <a:ext cx="5135525" cy="5476147"/>
          </a:xfrm>
          <a:prstGeom prst="rect">
            <a:avLst/>
          </a:prstGeom>
        </p:spPr>
      </p:pic>
      <p:sp>
        <p:nvSpPr>
          <p:cNvPr id="9" name="Down Arrow 8"/>
          <p:cNvSpPr/>
          <p:nvPr/>
        </p:nvSpPr>
        <p:spPr>
          <a:xfrm rot="7507554">
            <a:off x="6380197" y="5114354"/>
            <a:ext cx="991805" cy="940429"/>
          </a:xfrm>
          <a:prstGeom prst="down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75448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9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580" y="19050"/>
            <a:ext cx="83900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60651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langla01\AppData\Local\Microsoft\Windows\Temporary Internet Files\Content.Outlook\WQ6UJ0V9\IMG_3635 (2)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66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596624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-41537" y="0"/>
            <a:ext cx="9185537" cy="1062841"/>
          </a:xfrm>
          <a:prstGeom prst="rect">
            <a:avLst/>
          </a:prstGeom>
          <a:solidFill>
            <a:srgbClr val="001A2E"/>
          </a:solidFill>
        </p:spPr>
        <p:txBody>
          <a:bodyPr vert="horz" wrap="square" lIns="91440" tIns="91440" rIns="91440" bIns="180000" rtlCol="0" anchor="b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400"/>
              </a:lnSpc>
            </a:pPr>
            <a:r>
              <a:rPr lang="en-US" sz="4000" dirty="0" smtClean="0">
                <a:solidFill>
                  <a:prstClr val="white"/>
                </a:solidFill>
                <a:cs typeface="Arial" panose="020B0604020202020204" pitchFamily="34" charset="0"/>
              </a:rPr>
              <a:t>SACE International 2017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7076891"/>
              </p:ext>
            </p:extLst>
          </p:nvPr>
        </p:nvGraphicFramePr>
        <p:xfrm>
          <a:off x="220716" y="1481960"/>
          <a:ext cx="8592207" cy="39079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67179"/>
                <a:gridCol w="1785418"/>
                <a:gridCol w="1785418"/>
                <a:gridCol w="1785418"/>
                <a:gridCol w="1668774"/>
              </a:tblGrid>
              <a:tr h="3359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800" dirty="0">
                          <a:effectLst/>
                        </a:rPr>
                        <a:t> </a:t>
                      </a:r>
                      <a:endParaRPr lang="en-A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800" b="1" dirty="0">
                          <a:effectLst/>
                        </a:rPr>
                        <a:t>2017</a:t>
                      </a:r>
                      <a:endParaRPr lang="en-A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800" b="1" dirty="0">
                          <a:effectLst/>
                        </a:rPr>
                        <a:t>2018</a:t>
                      </a:r>
                      <a:endParaRPr lang="en-A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800" b="1" dirty="0">
                          <a:effectLst/>
                        </a:rPr>
                        <a:t>2019</a:t>
                      </a:r>
                      <a:endParaRPr lang="en-A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800" b="1" dirty="0">
                          <a:effectLst/>
                        </a:rPr>
                        <a:t>2020</a:t>
                      </a:r>
                      <a:endParaRPr lang="en-A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59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800" dirty="0">
                          <a:effectLst/>
                        </a:rPr>
                        <a:t>Malaysia*</a:t>
                      </a:r>
                      <a:endParaRPr lang="en-A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800" dirty="0">
                          <a:effectLst/>
                        </a:rPr>
                        <a:t>5</a:t>
                      </a:r>
                      <a:endParaRPr lang="en-A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800" dirty="0">
                          <a:effectLst/>
                        </a:rPr>
                        <a:t>5</a:t>
                      </a:r>
                      <a:endParaRPr lang="en-A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800" dirty="0">
                          <a:effectLst/>
                        </a:rPr>
                        <a:t>5</a:t>
                      </a:r>
                      <a:endParaRPr lang="en-A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800" dirty="0">
                          <a:effectLst/>
                        </a:rPr>
                        <a:t>5</a:t>
                      </a:r>
                      <a:endParaRPr lang="en-A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59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800" dirty="0">
                          <a:effectLst/>
                        </a:rPr>
                        <a:t>China</a:t>
                      </a:r>
                      <a:endParaRPr lang="en-A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800" dirty="0">
                          <a:effectLst/>
                        </a:rPr>
                        <a:t>9</a:t>
                      </a:r>
                      <a:endParaRPr lang="en-A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800" dirty="0">
                          <a:effectLst/>
                        </a:rPr>
                        <a:t>13</a:t>
                      </a:r>
                      <a:endParaRPr lang="en-A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800" dirty="0">
                          <a:effectLst/>
                        </a:rPr>
                        <a:t>16</a:t>
                      </a:r>
                      <a:endParaRPr lang="en-A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800" dirty="0">
                          <a:effectLst/>
                        </a:rPr>
                        <a:t>19</a:t>
                      </a:r>
                      <a:endParaRPr lang="en-A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59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800" dirty="0">
                          <a:effectLst/>
                        </a:rPr>
                        <a:t>Vietnam</a:t>
                      </a:r>
                      <a:endParaRPr lang="en-A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800" dirty="0">
                          <a:effectLst/>
                        </a:rPr>
                        <a:t>1</a:t>
                      </a:r>
                      <a:endParaRPr lang="en-A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800" dirty="0">
                          <a:effectLst/>
                        </a:rPr>
                        <a:t> </a:t>
                      </a:r>
                      <a:endParaRPr lang="en-A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800" dirty="0">
                          <a:effectLst/>
                        </a:rPr>
                        <a:t>2</a:t>
                      </a:r>
                      <a:endParaRPr lang="en-A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800" dirty="0">
                          <a:effectLst/>
                        </a:rPr>
                        <a:t>4</a:t>
                      </a:r>
                      <a:endParaRPr lang="en-A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59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800" dirty="0">
                          <a:effectLst/>
                        </a:rPr>
                        <a:t>India/Nepal</a:t>
                      </a:r>
                      <a:endParaRPr lang="en-A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800" dirty="0">
                          <a:effectLst/>
                        </a:rPr>
                        <a:t> </a:t>
                      </a:r>
                      <a:endParaRPr lang="en-A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800" dirty="0">
                          <a:effectLst/>
                        </a:rPr>
                        <a:t> </a:t>
                      </a:r>
                      <a:endParaRPr lang="en-A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800" dirty="0">
                          <a:effectLst/>
                        </a:rPr>
                        <a:t>2</a:t>
                      </a:r>
                      <a:endParaRPr lang="en-A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800" dirty="0">
                          <a:effectLst/>
                        </a:rPr>
                        <a:t>4</a:t>
                      </a:r>
                      <a:endParaRPr lang="en-A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796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800" dirty="0">
                          <a:effectLst/>
                        </a:rPr>
                        <a:t>Other, e.g. Vanuatu, Indonesia, Thailand, Philippines</a:t>
                      </a:r>
                      <a:endParaRPr lang="en-A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800" dirty="0">
                          <a:effectLst/>
                        </a:rPr>
                        <a:t> </a:t>
                      </a:r>
                      <a:endParaRPr lang="en-A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800" dirty="0">
                          <a:effectLst/>
                        </a:rPr>
                        <a:t>1</a:t>
                      </a:r>
                      <a:endParaRPr lang="en-A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800" dirty="0">
                          <a:effectLst/>
                        </a:rPr>
                        <a:t>2</a:t>
                      </a:r>
                      <a:endParaRPr lang="en-A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800" dirty="0">
                          <a:effectLst/>
                        </a:rPr>
                        <a:t>3</a:t>
                      </a:r>
                      <a:endParaRPr lang="en-A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59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800" dirty="0">
                          <a:effectLst/>
                        </a:rPr>
                        <a:t>Total Schools</a:t>
                      </a:r>
                      <a:endParaRPr lang="en-A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800" dirty="0">
                          <a:effectLst/>
                        </a:rPr>
                        <a:t>15</a:t>
                      </a:r>
                      <a:endParaRPr lang="en-A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800" dirty="0">
                          <a:effectLst/>
                        </a:rPr>
                        <a:t>19</a:t>
                      </a:r>
                      <a:endParaRPr lang="en-A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800" dirty="0">
                          <a:effectLst/>
                        </a:rPr>
                        <a:t>27</a:t>
                      </a:r>
                      <a:endParaRPr lang="en-A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800" dirty="0">
                          <a:effectLst/>
                        </a:rPr>
                        <a:t>35</a:t>
                      </a:r>
                      <a:endParaRPr lang="en-A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8148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-41537" y="0"/>
            <a:ext cx="9185537" cy="1062841"/>
          </a:xfrm>
          <a:prstGeom prst="rect">
            <a:avLst/>
          </a:prstGeom>
          <a:solidFill>
            <a:srgbClr val="001A2E"/>
          </a:solidFill>
        </p:spPr>
        <p:txBody>
          <a:bodyPr vert="horz" wrap="square" lIns="91440" tIns="91440" rIns="91440" bIns="180000" rtlCol="0" anchor="b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400"/>
              </a:lnSpc>
            </a:pPr>
            <a:r>
              <a:rPr lang="en-US" sz="3600" b="1" dirty="0" smtClean="0">
                <a:solidFill>
                  <a:prstClr val="white"/>
                </a:solidFill>
                <a:cs typeface="Arial" panose="020B0604020202020204" pitchFamily="34" charset="0"/>
              </a:rPr>
              <a:t>SACE Board Strategic Plan </a:t>
            </a:r>
            <a:r>
              <a:rPr lang="en-US" sz="3600" dirty="0" smtClean="0">
                <a:solidFill>
                  <a:prstClr val="white"/>
                </a:solidFill>
                <a:cs typeface="Arial" panose="020B0604020202020204" pitchFamily="34" charset="0"/>
              </a:rPr>
              <a:t>2016-2020</a:t>
            </a:r>
            <a:endParaRPr lang="en-US" sz="4000" dirty="0" smtClean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3468" y="1381853"/>
            <a:ext cx="5135525" cy="5476147"/>
          </a:xfrm>
          <a:prstGeom prst="rect">
            <a:avLst/>
          </a:prstGeom>
        </p:spPr>
      </p:pic>
      <p:sp>
        <p:nvSpPr>
          <p:cNvPr id="9" name="Down Arrow 8"/>
          <p:cNvSpPr/>
          <p:nvPr/>
        </p:nvSpPr>
        <p:spPr>
          <a:xfrm rot="10800000">
            <a:off x="4055328" y="6119771"/>
            <a:ext cx="991805" cy="940429"/>
          </a:xfrm>
          <a:prstGeom prst="down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55103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9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0" y="116632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IEA Engagement 2015</a:t>
            </a:r>
          </a:p>
        </p:txBody>
      </p:sp>
      <p:sp>
        <p:nvSpPr>
          <p:cNvPr id="3" name="Rectangle 2"/>
          <p:cNvSpPr/>
          <p:nvPr/>
        </p:nvSpPr>
        <p:spPr>
          <a:xfrm>
            <a:off x="1219596" y="1196752"/>
            <a:ext cx="2560316" cy="307777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algn="ctr">
              <a:defRPr sz="1400" b="1" i="0" u="none" strike="noStrike" kern="1200" baseline="0">
                <a:solidFill>
                  <a:srgbClr val="283987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r>
              <a:rPr lang="en-A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Registrations by Participant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292080" y="1196752"/>
            <a:ext cx="2560316" cy="307777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algn="ctr">
              <a:defRPr sz="1400" b="1" i="0" u="none" strike="noStrike" kern="1200" baseline="0">
                <a:solidFill>
                  <a:srgbClr val="283987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r>
              <a:rPr lang="en-A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Registrations by </a:t>
            </a:r>
            <a:r>
              <a:rPr lang="en-AU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</a:t>
            </a:r>
            <a:endParaRPr lang="en-AU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1187624" y="1550688"/>
            <a:ext cx="7033224" cy="4038552"/>
            <a:chOff x="1187624" y="1550688"/>
            <a:chExt cx="7033224" cy="4038552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7624" y="1832367"/>
              <a:ext cx="6696744" cy="3756873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2980395" y="1750218"/>
              <a:ext cx="6800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84</a:t>
              </a:r>
              <a:endParaRPr lang="en-AU" sz="1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212212" y="1550688"/>
              <a:ext cx="6800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167</a:t>
              </a:r>
              <a:endParaRPr lang="en-AU" sz="1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688140" y="2243902"/>
              <a:ext cx="6800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1818</a:t>
              </a:r>
              <a:endParaRPr lang="en-AU" sz="1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860032" y="1866310"/>
              <a:ext cx="6800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31</a:t>
              </a:r>
              <a:endParaRPr lang="en-AU" sz="1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459530" y="1645276"/>
              <a:ext cx="6800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15</a:t>
              </a:r>
              <a:endParaRPr lang="en-AU" sz="1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7540804" y="2429126"/>
              <a:ext cx="6800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75</a:t>
              </a:r>
              <a:endParaRPr lang="en-AU" sz="1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1450392" y="3880038"/>
            <a:ext cx="2073324" cy="523220"/>
          </a:xfrm>
          <a:prstGeom prst="rect">
            <a:avLst/>
          </a:prstGeom>
          <a:solidFill>
            <a:srgbClr val="0070C0"/>
          </a:solid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spc="-15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2069 in total</a:t>
            </a:r>
            <a:endParaRPr lang="en-AU" sz="2800" b="1" spc="-15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149373" y="3861048"/>
            <a:ext cx="1646855" cy="523220"/>
          </a:xfrm>
          <a:prstGeom prst="rect">
            <a:avLst/>
          </a:prstGeom>
          <a:solidFill>
            <a:srgbClr val="0070C0"/>
          </a:solid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spc="-15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2800" b="1" spc="-15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in total</a:t>
            </a:r>
            <a:endParaRPr lang="en-AU" sz="2800" b="1" spc="-15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2F56D-D496-4102-B707-18153049021D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76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738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/>
      <p:bldP spid="11" grpId="0"/>
      <p:bldP spid="22" grpId="0" animBg="1"/>
      <p:bldP spid="24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-41537" y="0"/>
            <a:ext cx="9185537" cy="1062841"/>
          </a:xfrm>
          <a:prstGeom prst="rect">
            <a:avLst/>
          </a:prstGeom>
          <a:solidFill>
            <a:srgbClr val="001A2E"/>
          </a:solidFill>
        </p:spPr>
        <p:txBody>
          <a:bodyPr vert="horz" wrap="square" lIns="91440" tIns="91440" rIns="91440" bIns="180000" rtlCol="0" anchor="b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400"/>
              </a:lnSpc>
            </a:pPr>
            <a:r>
              <a:rPr lang="en-US" sz="3600" b="1" dirty="0" smtClean="0">
                <a:solidFill>
                  <a:prstClr val="white"/>
                </a:solidFill>
                <a:cs typeface="Arial" panose="020B0604020202020204" pitchFamily="34" charset="0"/>
              </a:rPr>
              <a:t>Institute of Educational Assessors</a:t>
            </a:r>
            <a:endParaRPr lang="en-US" sz="4000" dirty="0" smtClean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4094030" cy="4171208"/>
          </a:xfrm>
        </p:spPr>
        <p:txBody>
          <a:bodyPr>
            <a:normAutofit/>
          </a:bodyPr>
          <a:lstStyle/>
          <a:p>
            <a:pPr lvl="0"/>
            <a:r>
              <a:rPr lang="en-AU" dirty="0" smtClean="0"/>
              <a:t>Develop online </a:t>
            </a:r>
            <a:r>
              <a:rPr lang="en-AU" dirty="0"/>
              <a:t>modules for delivery in 2018.</a:t>
            </a:r>
          </a:p>
          <a:p>
            <a:pPr lvl="0"/>
            <a:r>
              <a:rPr lang="en-AU" dirty="0" smtClean="0"/>
              <a:t>Publish </a:t>
            </a:r>
            <a:r>
              <a:rPr lang="en-AU" dirty="0"/>
              <a:t>conference proceedings and an anthology of CEA Case Studies.</a:t>
            </a:r>
          </a:p>
          <a:p>
            <a:r>
              <a:rPr lang="en-AU" dirty="0" smtClean="0"/>
              <a:t>Develop a </a:t>
            </a:r>
            <a:r>
              <a:rPr lang="en-AU" dirty="0"/>
              <a:t>list of SACE Board research priorities.</a:t>
            </a:r>
          </a:p>
          <a:p>
            <a:endParaRPr lang="en-AU" dirty="0"/>
          </a:p>
          <a:p>
            <a:endParaRPr lang="en-AU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850524" y="1565615"/>
            <a:ext cx="4094030" cy="4171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Wingdings" panose="05000000000000000000" pitchFamily="2" charset="2"/>
              <a:buChar char="§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00113" indent="-276225" algn="l" defTabSz="914400" rtl="0" eaLnBrk="1" latinLnBrk="0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2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6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»"/>
              <a:defRPr sz="16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dirty="0"/>
              <a:t>Offer 2 scholarships toward practitioner action research.</a:t>
            </a:r>
          </a:p>
          <a:p>
            <a:r>
              <a:rPr lang="en-AU" dirty="0"/>
              <a:t>Stage an annual assessment conference.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22685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3" grpId="0" build="p"/>
      <p:bldP spid="8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90BF3-F42A-4699-8C92-3AC0A1139570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78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4"/>
          <p:cNvSpPr txBox="1">
            <a:spLocks/>
          </p:cNvSpPr>
          <p:nvPr/>
        </p:nvSpPr>
        <p:spPr>
          <a:xfrm>
            <a:off x="1403648" y="909444"/>
            <a:ext cx="7344816" cy="51845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/>
            <a:endParaRPr lang="nn-NO" sz="2800" b="1" spc="-150" dirty="0" smtClea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nn-NO" sz="1400" b="1" spc="-15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nn-NO" sz="2800" b="1" spc="-15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IEA 2017 Conference</a:t>
            </a:r>
            <a:endParaRPr lang="en-US" sz="2800" b="1" dirty="0" smtClea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2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Friday June 9</a:t>
            </a:r>
            <a:r>
              <a:rPr lang="en-US" sz="2800" b="1" baseline="30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endParaRPr lang="en-US" sz="2800" b="1" dirty="0" smtClea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2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9am – 3:30pm</a:t>
            </a:r>
          </a:p>
          <a:p>
            <a:pPr algn="r"/>
            <a:r>
              <a:rPr lang="en-US" sz="2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Development Centre</a:t>
            </a:r>
          </a:p>
          <a:p>
            <a:pPr algn="r"/>
            <a:endParaRPr lang="en-US" sz="2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4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Prof. Gordon Stobart</a:t>
            </a:r>
          </a:p>
          <a:p>
            <a:pPr algn="r"/>
            <a:r>
              <a:rPr lang="en-US" sz="14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Emeritus Professor of Education, Institute of Education, University College London</a:t>
            </a:r>
            <a:endParaRPr lang="en-US" sz="1400" b="1" dirty="0" smtClea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en-US" sz="1600" b="1" dirty="0" smtClean="0">
              <a:solidFill>
                <a:srgbClr val="28398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3200" b="1" dirty="0" smtClean="0">
                <a:solidFill>
                  <a:srgbClr val="B9BA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Bookings  -  www.sace.sa.edu.au/iea</a:t>
            </a:r>
            <a:endParaRPr lang="en-AU" sz="3200" b="1" dirty="0">
              <a:solidFill>
                <a:srgbClr val="B9BA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 rot="19037851">
            <a:off x="-823042" y="1845937"/>
            <a:ext cx="7095901" cy="1303809"/>
          </a:xfrm>
          <a:ln w="63500">
            <a:solidFill>
              <a:srgbClr val="EA5B26"/>
            </a:solidFill>
          </a:ln>
        </p:spPr>
        <p:txBody>
          <a:bodyPr wrap="square" lIns="36000" tIns="36000" rIns="36000" bIns="36000">
            <a:spAutoFit/>
          </a:bodyPr>
          <a:lstStyle/>
          <a:p>
            <a:r>
              <a:rPr lang="en-US" sz="8000" dirty="0" smtClean="0">
                <a:solidFill>
                  <a:srgbClr val="EA5B26"/>
                </a:solidFill>
                <a:latin typeface="Gill Sans Ultra Bold Condensed" panose="020B0A06020104020203" pitchFamily="34" charset="0"/>
              </a:rPr>
              <a:t>SAVE THE DATE</a:t>
            </a:r>
            <a:endParaRPr lang="en-AU" sz="8000" dirty="0">
              <a:solidFill>
                <a:srgbClr val="EA5B26"/>
              </a:solidFill>
              <a:latin typeface="Gill Sans Ultra Bold Condensed" panose="020B0A06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4985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1050" y="1771650"/>
            <a:ext cx="7772400" cy="1276350"/>
          </a:xfrm>
        </p:spPr>
        <p:txBody>
          <a:bodyPr>
            <a:normAutofit fontScale="90000"/>
          </a:bodyPr>
          <a:lstStyle/>
          <a:p>
            <a:r>
              <a:rPr lang="en-AU" dirty="0" smtClean="0"/>
              <a:t>Discussion and Reflection</a:t>
            </a:r>
            <a:br>
              <a:rPr lang="en-AU" dirty="0" smtClean="0"/>
            </a:br>
            <a:r>
              <a:rPr lang="en-AU" dirty="0" smtClean="0"/>
              <a:t/>
            </a:r>
            <a:br>
              <a:rPr lang="en-AU" dirty="0" smtClean="0"/>
            </a:b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4450" y="2476500"/>
            <a:ext cx="6400800" cy="2324100"/>
          </a:xfrm>
        </p:spPr>
        <p:txBody>
          <a:bodyPr>
            <a:normAutofit fontScale="92500" lnSpcReduction="20000"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AU" sz="5100" dirty="0"/>
              <a:t>q</a:t>
            </a:r>
            <a:r>
              <a:rPr lang="en-AU" sz="5100" dirty="0" smtClean="0"/>
              <a:t>uestions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AU" sz="5100" dirty="0" smtClean="0"/>
              <a:t>implications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AU" sz="5100" dirty="0" smtClean="0"/>
              <a:t>feedback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0593210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0137" y="868946"/>
            <a:ext cx="5210713" cy="4720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9697" y="-99392"/>
            <a:ext cx="3960440" cy="6130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05223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-41537" y="0"/>
            <a:ext cx="9185537" cy="1062841"/>
          </a:xfrm>
          <a:prstGeom prst="rect">
            <a:avLst/>
          </a:prstGeom>
          <a:solidFill>
            <a:srgbClr val="001A2E"/>
          </a:solidFill>
        </p:spPr>
        <p:txBody>
          <a:bodyPr vert="horz" wrap="square" lIns="91440" tIns="91440" rIns="91440" bIns="180000" rtlCol="0" anchor="b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400"/>
              </a:lnSpc>
            </a:pPr>
            <a:r>
              <a:rPr lang="en-US" sz="3600" b="1" dirty="0" smtClean="0">
                <a:solidFill>
                  <a:prstClr val="white"/>
                </a:solidFill>
                <a:cs typeface="Arial" panose="020B0604020202020204" pitchFamily="34" charset="0"/>
              </a:rPr>
              <a:t>SACE Board Strategic Plan </a:t>
            </a:r>
            <a:r>
              <a:rPr lang="en-US" sz="3600" dirty="0" smtClean="0">
                <a:solidFill>
                  <a:prstClr val="white"/>
                </a:solidFill>
                <a:cs typeface="Arial" panose="020B0604020202020204" pitchFamily="34" charset="0"/>
              </a:rPr>
              <a:t>2016-2020</a:t>
            </a:r>
            <a:endParaRPr lang="en-US" sz="4000" dirty="0" smtClean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3468" y="1381853"/>
            <a:ext cx="5135525" cy="5476147"/>
          </a:xfrm>
          <a:prstGeom prst="rect">
            <a:avLst/>
          </a:prstGeom>
        </p:spPr>
      </p:pic>
      <p:sp>
        <p:nvSpPr>
          <p:cNvPr id="9" name="Down Arrow 8"/>
          <p:cNvSpPr/>
          <p:nvPr/>
        </p:nvSpPr>
        <p:spPr>
          <a:xfrm rot="17739345">
            <a:off x="1240638" y="2686464"/>
            <a:ext cx="991805" cy="940429"/>
          </a:xfrm>
          <a:prstGeom prst="down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6" name="Down Arrow 5"/>
          <p:cNvSpPr/>
          <p:nvPr/>
        </p:nvSpPr>
        <p:spPr>
          <a:xfrm rot="19286602">
            <a:off x="2577907" y="1104657"/>
            <a:ext cx="991805" cy="940429"/>
          </a:xfrm>
          <a:prstGeom prst="down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6438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9" grpId="0" animBg="1"/>
      <p:bldP spid="6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1315" y="1844824"/>
            <a:ext cx="869019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905"/>
                <a:solidFill>
                  <a:schemeClr val="tx1">
                    <a:lumMod val="50000"/>
                    <a:lumOff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ockwell Extra Bold" panose="02060903040505020403" pitchFamily="18" charset="0"/>
              </a:rPr>
              <a:t>au ∙ </a:t>
            </a:r>
            <a:r>
              <a:rPr lang="en-US" sz="8000" b="1" dirty="0" err="1" smtClean="0">
                <a:ln w="1905"/>
                <a:solidFill>
                  <a:schemeClr val="tx1">
                    <a:lumMod val="50000"/>
                    <a:lumOff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ockwell Extra Bold" panose="02060903040505020403" pitchFamily="18" charset="0"/>
              </a:rPr>
              <a:t>thor</a:t>
            </a:r>
            <a:r>
              <a:rPr lang="en-US" sz="8000" b="1" dirty="0" smtClean="0">
                <a:ln w="1905"/>
                <a:solidFill>
                  <a:schemeClr val="tx1">
                    <a:lumMod val="50000"/>
                    <a:lumOff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ockwell Extra Bold" panose="02060903040505020403" pitchFamily="18" charset="0"/>
              </a:rPr>
              <a:t> ∙ </a:t>
            </a:r>
            <a:r>
              <a:rPr lang="en-US" sz="8000" b="1" dirty="0" err="1" smtClean="0">
                <a:ln w="1905"/>
                <a:solidFill>
                  <a:schemeClr val="tx1">
                    <a:lumMod val="50000"/>
                    <a:lumOff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ockwell Extra Bold" panose="02060903040505020403" pitchFamily="18" charset="0"/>
              </a:rPr>
              <a:t>i</a:t>
            </a:r>
            <a:r>
              <a:rPr lang="en-US" sz="8000" b="1" dirty="0" smtClean="0">
                <a:ln w="1905"/>
                <a:solidFill>
                  <a:schemeClr val="tx1">
                    <a:lumMod val="50000"/>
                    <a:lumOff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ockwell Extra Bold" panose="02060903040505020403" pitchFamily="18" charset="0"/>
              </a:rPr>
              <a:t> ∙ ty</a:t>
            </a:r>
            <a:endParaRPr lang="en-US" sz="8000" b="1" dirty="0">
              <a:ln w="1905"/>
              <a:solidFill>
                <a:schemeClr val="tx1">
                  <a:lumMod val="50000"/>
                  <a:lumOff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Rockwell Extra Bold" panose="02060903040505020403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2568" y="3743059"/>
            <a:ext cx="82951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AU" sz="2200" dirty="0" smtClean="0"/>
              <a:t>a: power to influence or command thought, opinion, or behaviour</a:t>
            </a:r>
          </a:p>
          <a:p>
            <a:pPr>
              <a:spcAft>
                <a:spcPts val="1200"/>
              </a:spcAft>
            </a:pPr>
            <a:r>
              <a:rPr lang="en-AU" sz="2200" dirty="0"/>
              <a:t>b</a:t>
            </a:r>
            <a:r>
              <a:rPr lang="en-AU" sz="2200" dirty="0" smtClean="0"/>
              <a:t>: freedom granted by one in authority</a:t>
            </a:r>
            <a:endParaRPr lang="en-AU" sz="2200" dirty="0"/>
          </a:p>
        </p:txBody>
      </p:sp>
    </p:spTree>
    <p:extLst>
      <p:ext uri="{BB962C8B-B14F-4D97-AF65-F5344CB8AC3E}">
        <p14:creationId xmlns:p14="http://schemas.microsoft.com/office/powerpoint/2010/main" val="381373537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62137" y="1061059"/>
            <a:ext cx="836114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/>
              <a:t>How should a 21</a:t>
            </a:r>
            <a:r>
              <a:rPr lang="en-US" sz="4800" baseline="30000" dirty="0"/>
              <a:t>st</a:t>
            </a:r>
            <a:r>
              <a:rPr lang="en-US" sz="4800" dirty="0"/>
              <a:t> century authority relate with its partners?</a:t>
            </a:r>
            <a:endParaRPr lang="en-AU" sz="4800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757856" y="3691881"/>
            <a:ext cx="6763406" cy="165263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AU" sz="4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“what do you want to look like?”</a:t>
            </a:r>
            <a:endParaRPr lang="en-AU" sz="48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471502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05976"/>
            <a:ext cx="9144000" cy="6452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099797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71258"/>
            <a:ext cx="9144000" cy="6515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4319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9892" y="152400"/>
            <a:ext cx="9183892" cy="6524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9720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182880"/>
            <a:ext cx="9144000" cy="6492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2563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295669"/>
            <a:ext cx="9306780" cy="6562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593545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09550"/>
            <a:ext cx="9144000" cy="6476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6724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187" r="5980"/>
          <a:stretch/>
        </p:blipFill>
        <p:spPr bwMode="auto">
          <a:xfrm>
            <a:off x="0" y="698228"/>
            <a:ext cx="9178450" cy="6159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774105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76552" cy="5877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60293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361551"/>
            <a:ext cx="9144000" cy="6496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093987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4642" y="1850065"/>
            <a:ext cx="62625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Please visit the following link to view the Irish Junior Cycle communication video</a:t>
            </a:r>
            <a:endParaRPr lang="en-AU" dirty="0" smtClean="0"/>
          </a:p>
          <a:p>
            <a:endParaRPr lang="en-AU" dirty="0"/>
          </a:p>
          <a:p>
            <a:r>
              <a:rPr lang="en-AU" dirty="0" smtClean="0"/>
              <a:t>http</a:t>
            </a:r>
            <a:r>
              <a:rPr lang="en-AU" dirty="0"/>
              <a:t>://www.juniorcycle.ie/Assessment/Orla</a:t>
            </a:r>
          </a:p>
        </p:txBody>
      </p:sp>
    </p:spTree>
    <p:extLst>
      <p:ext uri="{BB962C8B-B14F-4D97-AF65-F5344CB8AC3E}">
        <p14:creationId xmlns:p14="http://schemas.microsoft.com/office/powerpoint/2010/main" val="467973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6750" y="1047750"/>
            <a:ext cx="7772400" cy="1276350"/>
          </a:xfrm>
        </p:spPr>
        <p:txBody>
          <a:bodyPr>
            <a:normAutofit fontScale="90000"/>
          </a:bodyPr>
          <a:lstStyle/>
          <a:p>
            <a:r>
              <a:rPr lang="en-AU" dirty="0" smtClean="0"/>
              <a:t>Discussion and Reflection</a:t>
            </a:r>
            <a:br>
              <a:rPr lang="en-AU" dirty="0" smtClean="0"/>
            </a:br>
            <a:r>
              <a:rPr lang="en-AU" dirty="0" smtClean="0"/>
              <a:t/>
            </a:r>
            <a:br>
              <a:rPr lang="en-AU" dirty="0" smtClean="0"/>
            </a:b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52550" y="1714500"/>
            <a:ext cx="6400800" cy="2324100"/>
          </a:xfrm>
        </p:spPr>
        <p:txBody>
          <a:bodyPr>
            <a:normAutofit fontScale="92500" lnSpcReduction="20000"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AU" sz="5100" dirty="0"/>
              <a:t>q</a:t>
            </a:r>
            <a:r>
              <a:rPr lang="en-AU" sz="5100" dirty="0" smtClean="0"/>
              <a:t>uestions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AU" sz="5100" dirty="0" smtClean="0"/>
              <a:t>implications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AU" sz="5100" dirty="0" smtClean="0"/>
              <a:t>feedback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4343400"/>
            <a:ext cx="83439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6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What is the current SACE ‘narrative’ in your school community?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0593210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AU" dirty="0" smtClean="0"/>
              <a:t>SACE Leaders Forum </a:t>
            </a:r>
            <a:br>
              <a:rPr lang="en-AU" dirty="0" smtClean="0"/>
            </a:br>
            <a:r>
              <a:rPr lang="en-AU" dirty="0" smtClean="0"/>
              <a:t/>
            </a:r>
            <a:br>
              <a:rPr lang="en-AU" dirty="0" smtClean="0"/>
            </a:b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 smtClean="0"/>
              <a:t>March 6, 2017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3734319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7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5_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2010 Course Counselling">
  <a:themeElements>
    <a:clrScheme name="2010 Course Counsellin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010 Course Counselling">
      <a:majorFont>
        <a:latin typeface="Century Gothic"/>
        <a:ea typeface=""/>
        <a:cs typeface="Arial"/>
      </a:majorFont>
      <a:minorFont>
        <a:latin typeface="Arial"/>
        <a:ea typeface=""/>
        <a:cs typeface="Arial"/>
      </a:minorFont>
    </a:fontScheme>
    <a:fmtScheme name="Element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010 Course Counsellin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10 Course Counsellin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10 Course Counsellin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10 Course Counsellin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10 Course Counsellin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10 Course Counsellin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10 Course Counsellin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10 Course Counsellin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10 Course Counsellin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10 Course Counsellin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10 Course Counsellin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10 Course Counsellin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5403</TotalTime>
  <Words>1570</Words>
  <Application>Microsoft Office PowerPoint</Application>
  <PresentationFormat>On-screen Show (4:3)</PresentationFormat>
  <Paragraphs>725</Paragraphs>
  <Slides>93</Slides>
  <Notes>93</Notes>
  <HiddenSlides>0</HiddenSlides>
  <MMClips>0</MMClips>
  <ScaleCrop>false</ScaleCrop>
  <HeadingPairs>
    <vt:vector size="4" baseType="variant">
      <vt:variant>
        <vt:lpstr>Theme</vt:lpstr>
      </vt:variant>
      <vt:variant>
        <vt:i4>8</vt:i4>
      </vt:variant>
      <vt:variant>
        <vt:lpstr>Slide Titles</vt:lpstr>
      </vt:variant>
      <vt:variant>
        <vt:i4>93</vt:i4>
      </vt:variant>
    </vt:vector>
  </HeadingPairs>
  <TitlesOfParts>
    <vt:vector size="101" baseType="lpstr">
      <vt:lpstr>Office Theme</vt:lpstr>
      <vt:lpstr>1_Office Theme</vt:lpstr>
      <vt:lpstr>5_Office Theme</vt:lpstr>
      <vt:lpstr>6_Office Theme</vt:lpstr>
      <vt:lpstr>7_Office Theme</vt:lpstr>
      <vt:lpstr>2_Office Theme</vt:lpstr>
      <vt:lpstr>5_PowerPoint template</vt:lpstr>
      <vt:lpstr>2010 Course Counselling</vt:lpstr>
      <vt:lpstr>SACE Leaders Forum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SACE Aboriginal Education Strategy - Governance</vt:lpstr>
      <vt:lpstr>PowerPoint Presentation</vt:lpstr>
      <vt:lpstr>PowerPoint Presentation</vt:lpstr>
      <vt:lpstr>SCE Aboriginal Education Strategy – Spirit of the strategy</vt:lpstr>
      <vt:lpstr>PowerPoint Presentation</vt:lpstr>
      <vt:lpstr>PowerPoint Presentation</vt:lpstr>
      <vt:lpstr>PowerPoint Presentation</vt:lpstr>
      <vt:lpstr>Near Misses 2013</vt:lpstr>
      <vt:lpstr>Near Misses 2014</vt:lpstr>
      <vt:lpstr>Near Misses 2015</vt:lpstr>
      <vt:lpstr>Near Misses 2016</vt:lpstr>
      <vt:lpstr>Near Miss – Student 1</vt:lpstr>
      <vt:lpstr>Near Miss – Student 2</vt:lpstr>
      <vt:lpstr>Near Miss – Student 3</vt:lpstr>
      <vt:lpstr>PowerPoint Presentation</vt:lpstr>
      <vt:lpstr>Number of 2016 Aboriginal SACE Completers who also completed a VET Certificate </vt:lpstr>
      <vt:lpstr>PowerPoint Presentation</vt:lpstr>
      <vt:lpstr>  </vt:lpstr>
      <vt:lpstr>Strategic Priorities 2017-2021</vt:lpstr>
      <vt:lpstr>SACE Leaders Forum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much time do teachers spend preparing evidence for moderation and marking?</vt:lpstr>
      <vt:lpstr>School Assessment Materials</vt:lpstr>
      <vt:lpstr>Journey to online submission,  online moderation and online marking</vt:lpstr>
      <vt:lpstr>Subjects commencing the online transition in 2017 </vt:lpstr>
      <vt:lpstr>PowerPoint Presentation</vt:lpstr>
      <vt:lpstr>PowerPoint Presentation</vt:lpstr>
      <vt:lpstr>PowerPoint Presentation</vt:lpstr>
      <vt:lpstr>PowerPoint Presentation</vt:lpstr>
      <vt:lpstr>Discussion and Reflection  </vt:lpstr>
      <vt:lpstr>Considerations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Online Marking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Online Examinations  Enter    </vt:lpstr>
      <vt:lpstr>Our needs</vt:lpstr>
      <vt:lpstr>Discussion and Reflection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SAVE THE DATE</vt:lpstr>
      <vt:lpstr>Discussion and Reflection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Discussion and Reflection  </vt:lpstr>
      <vt:lpstr>SACE Leaders Forum   </vt:lpstr>
    </vt:vector>
  </TitlesOfParts>
  <Company>SACE Board of South Australia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Amy Thornton</dc:creator>
  <cp:lastModifiedBy>Ryan Hallett</cp:lastModifiedBy>
  <cp:revision>292</cp:revision>
  <cp:lastPrinted>2017-03-03T01:46:25Z</cp:lastPrinted>
  <dcterms:created xsi:type="dcterms:W3CDTF">2016-02-29T22:58:03Z</dcterms:created>
  <dcterms:modified xsi:type="dcterms:W3CDTF">2017-03-23T04:20:07Z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hecked by">
    <vt:lpwstr>32123</vt:lpwstr>
  </property>
  <property fmtid="{D5CDD505-2E9C-101B-9397-08002B2CF9AE}" pid="3" name="Objective-Id">
    <vt:lpwstr>A617301</vt:lpwstr>
  </property>
  <property fmtid="{D5CDD505-2E9C-101B-9397-08002B2CF9AE}" pid="4" name="Objective-Title">
    <vt:lpwstr>SACE Leaders Forum Web copy</vt:lpwstr>
  </property>
  <property fmtid="{D5CDD505-2E9C-101B-9397-08002B2CF9AE}" pid="5" name="Objective-Comment">
    <vt:lpwstr/>
  </property>
  <property fmtid="{D5CDD505-2E9C-101B-9397-08002B2CF9AE}" pid="6" name="Objective-CreationStamp">
    <vt:filetime>2017-03-14T02:49:26Z</vt:filetime>
  </property>
  <property fmtid="{D5CDD505-2E9C-101B-9397-08002B2CF9AE}" pid="7" name="Objective-IsApproved">
    <vt:bool>false</vt:bool>
  </property>
  <property fmtid="{D5CDD505-2E9C-101B-9397-08002B2CF9AE}" pid="8" name="Objective-IsPublished">
    <vt:bool>false</vt:bool>
  </property>
  <property fmtid="{D5CDD505-2E9C-101B-9397-08002B2CF9AE}" pid="9" name="Objective-DatePublished">
    <vt:lpwstr/>
  </property>
  <property fmtid="{D5CDD505-2E9C-101B-9397-08002B2CF9AE}" pid="10" name="Objective-ModificationStamp">
    <vt:filetime>2017-03-14T02:49:46Z</vt:filetime>
  </property>
  <property fmtid="{D5CDD505-2E9C-101B-9397-08002B2CF9AE}" pid="11" name="Objective-Owner">
    <vt:lpwstr>Hassan Mekawy</vt:lpwstr>
  </property>
  <property fmtid="{D5CDD505-2E9C-101B-9397-08002B2CF9AE}" pid="12" name="Objective-Path">
    <vt:lpwstr>Objective Global Folder:SACE Management:Professional Development (External):SACE Leaders Forums:SACE Leaders Forums 2017:</vt:lpwstr>
  </property>
  <property fmtid="{D5CDD505-2E9C-101B-9397-08002B2CF9AE}" pid="13" name="Objective-Parent">
    <vt:lpwstr>SACE Leaders Forums 2017</vt:lpwstr>
  </property>
  <property fmtid="{D5CDD505-2E9C-101B-9397-08002B2CF9AE}" pid="14" name="Objective-State">
    <vt:lpwstr>Being Edited</vt:lpwstr>
  </property>
  <property fmtid="{D5CDD505-2E9C-101B-9397-08002B2CF9AE}" pid="15" name="Objective-Version">
    <vt:lpwstr>0.2</vt:lpwstr>
  </property>
  <property fmtid="{D5CDD505-2E9C-101B-9397-08002B2CF9AE}" pid="16" name="Objective-VersionNumber">
    <vt:r8>2</vt:r8>
  </property>
  <property fmtid="{D5CDD505-2E9C-101B-9397-08002B2CF9AE}" pid="17" name="Objective-VersionComment">
    <vt:lpwstr/>
  </property>
  <property fmtid="{D5CDD505-2E9C-101B-9397-08002B2CF9AE}" pid="18" name="Objective-FileNumber">
    <vt:lpwstr>qA15512</vt:lpwstr>
  </property>
  <property fmtid="{D5CDD505-2E9C-101B-9397-08002B2CF9AE}" pid="19" name="Objective-Classification">
    <vt:lpwstr>[Inherited - none]</vt:lpwstr>
  </property>
  <property fmtid="{D5CDD505-2E9C-101B-9397-08002B2CF9AE}" pid="20" name="Objective-Caveats">
    <vt:lpwstr/>
  </property>
</Properties>
</file>