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2"/>
  </p:sldMasterIdLst>
  <p:notesMasterIdLst>
    <p:notesMasterId r:id="rId26"/>
  </p:notesMasterIdLst>
  <p:sldIdLst>
    <p:sldId id="259" r:id="rId3"/>
    <p:sldId id="270" r:id="rId4"/>
    <p:sldId id="277" r:id="rId5"/>
    <p:sldId id="276" r:id="rId6"/>
    <p:sldId id="278" r:id="rId7"/>
    <p:sldId id="279" r:id="rId8"/>
    <p:sldId id="280" r:id="rId9"/>
    <p:sldId id="281" r:id="rId10"/>
    <p:sldId id="282" r:id="rId11"/>
    <p:sldId id="283" r:id="rId12"/>
    <p:sldId id="284" r:id="rId13"/>
    <p:sldId id="285" r:id="rId14"/>
    <p:sldId id="297" r:id="rId15"/>
    <p:sldId id="288" r:id="rId16"/>
    <p:sldId id="300" r:id="rId17"/>
    <p:sldId id="301" r:id="rId18"/>
    <p:sldId id="286" r:id="rId19"/>
    <p:sldId id="299" r:id="rId20"/>
    <p:sldId id="292" r:id="rId21"/>
    <p:sldId id="296" r:id="rId22"/>
    <p:sldId id="293" r:id="rId23"/>
    <p:sldId id="294" r:id="rId24"/>
    <p:sldId id="298" r:id="rId25"/>
  </p:sldIdLst>
  <p:sldSz cx="9144000" cy="6858000" type="screen4x3"/>
  <p:notesSz cx="6858000" cy="9144000"/>
  <p:embeddedFontLst>
    <p:embeddedFont>
      <p:font typeface="Calibri" panose="020F0502020204030204" pitchFamily="34" charset="0"/>
      <p:regular r:id="rId27"/>
      <p:bold r:id="rId28"/>
      <p:italic r:id="rId29"/>
      <p:boldItalic r:id="rId30"/>
    </p:embeddedFont>
    <p:embeddedFont>
      <p:font typeface="Roboto Light" panose="02000000000000000000" pitchFamily="2" charset="0"/>
      <p:regular r:id="rId31"/>
      <p:italic r:id="rId32"/>
    </p:embeddedFont>
    <p:embeddedFont>
      <p:font typeface="Roboto Medium" panose="02000000000000000000" pitchFamily="2" charset="0"/>
      <p:regular r:id="rId33"/>
      <p: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581" autoAdjust="0"/>
  </p:normalViewPr>
  <p:slideViewPr>
    <p:cSldViewPr>
      <p:cViewPr varScale="1">
        <p:scale>
          <a:sx n="98" d="100"/>
          <a:sy n="98" d="100"/>
        </p:scale>
        <p:origin x="1356" y="96"/>
      </p:cViewPr>
      <p:guideLst>
        <p:guide orient="horz" pos="2160"/>
        <p:guide pos="2880"/>
      </p:guideLst>
    </p:cSldViewPr>
  </p:slideViewPr>
  <p:notesTextViewPr>
    <p:cViewPr>
      <p:scale>
        <a:sx n="3" d="2"/>
        <a:sy n="3" d="2"/>
      </p:scale>
      <p:origin x="0" y="0"/>
    </p:cViewPr>
  </p:notesTextViewPr>
  <p:sorterViewPr>
    <p:cViewPr>
      <p:scale>
        <a:sx n="100" d="100"/>
        <a:sy n="100" d="100"/>
      </p:scale>
      <p:origin x="0" y="-19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5A6089-321D-46AF-9B1B-70A173E72A80}" type="datetimeFigureOut">
              <a:rPr lang="en-AU" smtClean="0"/>
              <a:t>16/10/2018</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57A47D-A28D-4124-A372-008ED5A1F0FB}" type="slidenum">
              <a:rPr lang="en-AU" smtClean="0"/>
              <a:t>‹#›</a:t>
            </a:fld>
            <a:endParaRPr lang="en-AU"/>
          </a:p>
        </p:txBody>
      </p:sp>
    </p:spTree>
    <p:extLst>
      <p:ext uri="{BB962C8B-B14F-4D97-AF65-F5344CB8AC3E}">
        <p14:creationId xmlns:p14="http://schemas.microsoft.com/office/powerpoint/2010/main" val="2606054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E57A47D-A28D-4124-A372-008ED5A1F0FB}" type="slidenum">
              <a:rPr lang="en-AU" smtClean="0"/>
              <a:t>1</a:t>
            </a:fld>
            <a:endParaRPr lang="en-AU"/>
          </a:p>
        </p:txBody>
      </p:sp>
    </p:spTree>
    <p:extLst>
      <p:ext uri="{BB962C8B-B14F-4D97-AF65-F5344CB8AC3E}">
        <p14:creationId xmlns:p14="http://schemas.microsoft.com/office/powerpoint/2010/main" val="650188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E57A47D-A28D-4124-A372-008ED5A1F0FB}" type="slidenum">
              <a:rPr lang="en-AU" smtClean="0"/>
              <a:t>10</a:t>
            </a:fld>
            <a:endParaRPr lang="en-AU"/>
          </a:p>
        </p:txBody>
      </p:sp>
    </p:spTree>
    <p:extLst>
      <p:ext uri="{BB962C8B-B14F-4D97-AF65-F5344CB8AC3E}">
        <p14:creationId xmlns:p14="http://schemas.microsoft.com/office/powerpoint/2010/main" val="3627131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E57A47D-A28D-4124-A372-008ED5A1F0FB}" type="slidenum">
              <a:rPr lang="en-AU" smtClean="0"/>
              <a:t>11</a:t>
            </a:fld>
            <a:endParaRPr lang="en-AU"/>
          </a:p>
        </p:txBody>
      </p:sp>
    </p:spTree>
    <p:extLst>
      <p:ext uri="{BB962C8B-B14F-4D97-AF65-F5344CB8AC3E}">
        <p14:creationId xmlns:p14="http://schemas.microsoft.com/office/powerpoint/2010/main" val="3496706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E57A47D-A28D-4124-A372-008ED5A1F0FB}" type="slidenum">
              <a:rPr lang="en-AU" smtClean="0"/>
              <a:t>12</a:t>
            </a:fld>
            <a:endParaRPr lang="en-AU"/>
          </a:p>
        </p:txBody>
      </p:sp>
    </p:spTree>
    <p:extLst>
      <p:ext uri="{BB962C8B-B14F-4D97-AF65-F5344CB8AC3E}">
        <p14:creationId xmlns:p14="http://schemas.microsoft.com/office/powerpoint/2010/main" val="748301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E57A47D-A28D-4124-A372-008ED5A1F0FB}" type="slidenum">
              <a:rPr lang="en-AU" smtClean="0"/>
              <a:t>13</a:t>
            </a:fld>
            <a:endParaRPr lang="en-AU"/>
          </a:p>
        </p:txBody>
      </p:sp>
    </p:spTree>
    <p:extLst>
      <p:ext uri="{BB962C8B-B14F-4D97-AF65-F5344CB8AC3E}">
        <p14:creationId xmlns:p14="http://schemas.microsoft.com/office/powerpoint/2010/main" val="1288982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E57A47D-A28D-4124-A372-008ED5A1F0FB}" type="slidenum">
              <a:rPr lang="en-AU" smtClean="0"/>
              <a:t>14</a:t>
            </a:fld>
            <a:endParaRPr lang="en-AU"/>
          </a:p>
        </p:txBody>
      </p:sp>
    </p:spTree>
    <p:extLst>
      <p:ext uri="{BB962C8B-B14F-4D97-AF65-F5344CB8AC3E}">
        <p14:creationId xmlns:p14="http://schemas.microsoft.com/office/powerpoint/2010/main" val="813344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E57A47D-A28D-4124-A372-008ED5A1F0FB}" type="slidenum">
              <a:rPr lang="en-AU" smtClean="0"/>
              <a:t>15</a:t>
            </a:fld>
            <a:endParaRPr lang="en-AU"/>
          </a:p>
        </p:txBody>
      </p:sp>
    </p:spTree>
    <p:extLst>
      <p:ext uri="{BB962C8B-B14F-4D97-AF65-F5344CB8AC3E}">
        <p14:creationId xmlns:p14="http://schemas.microsoft.com/office/powerpoint/2010/main" val="3450866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E57A47D-A28D-4124-A372-008ED5A1F0FB}" type="slidenum">
              <a:rPr lang="en-AU" smtClean="0"/>
              <a:t>16</a:t>
            </a:fld>
            <a:endParaRPr lang="en-AU"/>
          </a:p>
        </p:txBody>
      </p:sp>
    </p:spTree>
    <p:extLst>
      <p:ext uri="{BB962C8B-B14F-4D97-AF65-F5344CB8AC3E}">
        <p14:creationId xmlns:p14="http://schemas.microsoft.com/office/powerpoint/2010/main" val="2128215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E57A47D-A28D-4124-A372-008ED5A1F0FB}" type="slidenum">
              <a:rPr lang="en-AU" smtClean="0"/>
              <a:t>17</a:t>
            </a:fld>
            <a:endParaRPr lang="en-AU"/>
          </a:p>
        </p:txBody>
      </p:sp>
    </p:spTree>
    <p:extLst>
      <p:ext uri="{BB962C8B-B14F-4D97-AF65-F5344CB8AC3E}">
        <p14:creationId xmlns:p14="http://schemas.microsoft.com/office/powerpoint/2010/main" val="2047000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E57A47D-A28D-4124-A372-008ED5A1F0FB}" type="slidenum">
              <a:rPr lang="en-AU" smtClean="0"/>
              <a:t>18</a:t>
            </a:fld>
            <a:endParaRPr lang="en-AU"/>
          </a:p>
        </p:txBody>
      </p:sp>
    </p:spTree>
    <p:extLst>
      <p:ext uri="{BB962C8B-B14F-4D97-AF65-F5344CB8AC3E}">
        <p14:creationId xmlns:p14="http://schemas.microsoft.com/office/powerpoint/2010/main" val="1791345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E57A47D-A28D-4124-A372-008ED5A1F0FB}" type="slidenum">
              <a:rPr lang="en-AU" smtClean="0"/>
              <a:t>19</a:t>
            </a:fld>
            <a:endParaRPr lang="en-AU"/>
          </a:p>
        </p:txBody>
      </p:sp>
    </p:spTree>
    <p:extLst>
      <p:ext uri="{BB962C8B-B14F-4D97-AF65-F5344CB8AC3E}">
        <p14:creationId xmlns:p14="http://schemas.microsoft.com/office/powerpoint/2010/main" val="1063685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E57A47D-A28D-4124-A372-008ED5A1F0FB}" type="slidenum">
              <a:rPr lang="en-AU" smtClean="0"/>
              <a:t>2</a:t>
            </a:fld>
            <a:endParaRPr lang="en-AU"/>
          </a:p>
        </p:txBody>
      </p:sp>
    </p:spTree>
    <p:extLst>
      <p:ext uri="{BB962C8B-B14F-4D97-AF65-F5344CB8AC3E}">
        <p14:creationId xmlns:p14="http://schemas.microsoft.com/office/powerpoint/2010/main" val="1158498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E57A47D-A28D-4124-A372-008ED5A1F0FB}" type="slidenum">
              <a:rPr lang="en-AU" smtClean="0"/>
              <a:t>20</a:t>
            </a:fld>
            <a:endParaRPr lang="en-AU"/>
          </a:p>
        </p:txBody>
      </p:sp>
    </p:spTree>
    <p:extLst>
      <p:ext uri="{BB962C8B-B14F-4D97-AF65-F5344CB8AC3E}">
        <p14:creationId xmlns:p14="http://schemas.microsoft.com/office/powerpoint/2010/main" val="3223984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E57A47D-A28D-4124-A372-008ED5A1F0FB}" type="slidenum">
              <a:rPr lang="en-AU" smtClean="0"/>
              <a:t>21</a:t>
            </a:fld>
            <a:endParaRPr lang="en-AU"/>
          </a:p>
        </p:txBody>
      </p:sp>
    </p:spTree>
    <p:extLst>
      <p:ext uri="{BB962C8B-B14F-4D97-AF65-F5344CB8AC3E}">
        <p14:creationId xmlns:p14="http://schemas.microsoft.com/office/powerpoint/2010/main" val="1831028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E57A47D-A28D-4124-A372-008ED5A1F0FB}" type="slidenum">
              <a:rPr lang="en-AU" smtClean="0"/>
              <a:t>22</a:t>
            </a:fld>
            <a:endParaRPr lang="en-AU"/>
          </a:p>
        </p:txBody>
      </p:sp>
    </p:spTree>
    <p:extLst>
      <p:ext uri="{BB962C8B-B14F-4D97-AF65-F5344CB8AC3E}">
        <p14:creationId xmlns:p14="http://schemas.microsoft.com/office/powerpoint/2010/main" val="2268453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E57A47D-A28D-4124-A372-008ED5A1F0FB}" type="slidenum">
              <a:rPr lang="en-AU" smtClean="0"/>
              <a:t>23</a:t>
            </a:fld>
            <a:endParaRPr lang="en-AU"/>
          </a:p>
        </p:txBody>
      </p:sp>
    </p:spTree>
    <p:extLst>
      <p:ext uri="{BB962C8B-B14F-4D97-AF65-F5344CB8AC3E}">
        <p14:creationId xmlns:p14="http://schemas.microsoft.com/office/powerpoint/2010/main" val="794697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E57A47D-A28D-4124-A372-008ED5A1F0FB}" type="slidenum">
              <a:rPr lang="en-AU" smtClean="0"/>
              <a:t>3</a:t>
            </a:fld>
            <a:endParaRPr lang="en-AU"/>
          </a:p>
        </p:txBody>
      </p:sp>
    </p:spTree>
    <p:extLst>
      <p:ext uri="{BB962C8B-B14F-4D97-AF65-F5344CB8AC3E}">
        <p14:creationId xmlns:p14="http://schemas.microsoft.com/office/powerpoint/2010/main" val="298571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E57A47D-A28D-4124-A372-008ED5A1F0FB}" type="slidenum">
              <a:rPr lang="en-AU" smtClean="0"/>
              <a:t>4</a:t>
            </a:fld>
            <a:endParaRPr lang="en-AU"/>
          </a:p>
        </p:txBody>
      </p:sp>
    </p:spTree>
    <p:extLst>
      <p:ext uri="{BB962C8B-B14F-4D97-AF65-F5344CB8AC3E}">
        <p14:creationId xmlns:p14="http://schemas.microsoft.com/office/powerpoint/2010/main" val="3044417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E57A47D-A28D-4124-A372-008ED5A1F0FB}" type="slidenum">
              <a:rPr lang="en-AU" smtClean="0"/>
              <a:t>5</a:t>
            </a:fld>
            <a:endParaRPr lang="en-AU"/>
          </a:p>
        </p:txBody>
      </p:sp>
    </p:spTree>
    <p:extLst>
      <p:ext uri="{BB962C8B-B14F-4D97-AF65-F5344CB8AC3E}">
        <p14:creationId xmlns:p14="http://schemas.microsoft.com/office/powerpoint/2010/main" val="1136040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E57A47D-A28D-4124-A372-008ED5A1F0FB}" type="slidenum">
              <a:rPr lang="en-AU" smtClean="0"/>
              <a:t>6</a:t>
            </a:fld>
            <a:endParaRPr lang="en-AU"/>
          </a:p>
        </p:txBody>
      </p:sp>
    </p:spTree>
    <p:extLst>
      <p:ext uri="{BB962C8B-B14F-4D97-AF65-F5344CB8AC3E}">
        <p14:creationId xmlns:p14="http://schemas.microsoft.com/office/powerpoint/2010/main" val="4038635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E57A47D-A28D-4124-A372-008ED5A1F0FB}" type="slidenum">
              <a:rPr lang="en-AU" smtClean="0"/>
              <a:t>7</a:t>
            </a:fld>
            <a:endParaRPr lang="en-AU"/>
          </a:p>
        </p:txBody>
      </p:sp>
    </p:spTree>
    <p:extLst>
      <p:ext uri="{BB962C8B-B14F-4D97-AF65-F5344CB8AC3E}">
        <p14:creationId xmlns:p14="http://schemas.microsoft.com/office/powerpoint/2010/main" val="4141264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E57A47D-A28D-4124-A372-008ED5A1F0FB}" type="slidenum">
              <a:rPr lang="en-AU" smtClean="0"/>
              <a:t>8</a:t>
            </a:fld>
            <a:endParaRPr lang="en-AU"/>
          </a:p>
        </p:txBody>
      </p:sp>
    </p:spTree>
    <p:extLst>
      <p:ext uri="{BB962C8B-B14F-4D97-AF65-F5344CB8AC3E}">
        <p14:creationId xmlns:p14="http://schemas.microsoft.com/office/powerpoint/2010/main" val="118581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E57A47D-A28D-4124-A372-008ED5A1F0FB}" type="slidenum">
              <a:rPr lang="en-AU" smtClean="0"/>
              <a:t>9</a:t>
            </a:fld>
            <a:endParaRPr lang="en-AU"/>
          </a:p>
        </p:txBody>
      </p:sp>
    </p:spTree>
    <p:extLst>
      <p:ext uri="{BB962C8B-B14F-4D97-AF65-F5344CB8AC3E}">
        <p14:creationId xmlns:p14="http://schemas.microsoft.com/office/powerpoint/2010/main" val="673451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DBF31AF7-B6E8-4606-B39D-B3148AF8F332}" type="datetimeFigureOut">
              <a:rPr lang="en-AU" smtClean="0"/>
              <a:t>16/10/2018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B995FA5-4F0E-4D70-B5F0-30F37158E187}" type="slidenum">
              <a:rPr lang="en-AU" smtClean="0"/>
              <a:t>‹#›</a:t>
            </a:fld>
            <a:endParaRPr lang="en-AU"/>
          </a:p>
        </p:txBody>
      </p:sp>
    </p:spTree>
    <p:extLst>
      <p:ext uri="{BB962C8B-B14F-4D97-AF65-F5344CB8AC3E}">
        <p14:creationId xmlns:p14="http://schemas.microsoft.com/office/powerpoint/2010/main" val="2951162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BF31AF7-B6E8-4606-B39D-B3148AF8F332}" type="datetimeFigureOut">
              <a:rPr lang="en-AU" smtClean="0"/>
              <a:t>16/10/2018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B995FA5-4F0E-4D70-B5F0-30F37158E187}" type="slidenum">
              <a:rPr lang="en-AU" smtClean="0"/>
              <a:t>‹#›</a:t>
            </a:fld>
            <a:endParaRPr lang="en-AU"/>
          </a:p>
        </p:txBody>
      </p:sp>
    </p:spTree>
    <p:extLst>
      <p:ext uri="{BB962C8B-B14F-4D97-AF65-F5344CB8AC3E}">
        <p14:creationId xmlns:p14="http://schemas.microsoft.com/office/powerpoint/2010/main" val="1179254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BF31AF7-B6E8-4606-B39D-B3148AF8F332}" type="datetimeFigureOut">
              <a:rPr lang="en-AU" smtClean="0"/>
              <a:t>16/10/2018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B995FA5-4F0E-4D70-B5F0-30F37158E187}" type="slidenum">
              <a:rPr lang="en-AU" smtClean="0"/>
              <a:t>‹#›</a:t>
            </a:fld>
            <a:endParaRPr lang="en-AU"/>
          </a:p>
        </p:txBody>
      </p:sp>
    </p:spTree>
    <p:extLst>
      <p:ext uri="{BB962C8B-B14F-4D97-AF65-F5344CB8AC3E}">
        <p14:creationId xmlns:p14="http://schemas.microsoft.com/office/powerpoint/2010/main" val="3733641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BF31AF7-B6E8-4606-B39D-B3148AF8F332}" type="datetimeFigureOut">
              <a:rPr lang="en-AU" smtClean="0"/>
              <a:t>16/10/2018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B995FA5-4F0E-4D70-B5F0-30F37158E187}" type="slidenum">
              <a:rPr lang="en-AU" smtClean="0"/>
              <a:t>‹#›</a:t>
            </a:fld>
            <a:endParaRPr lang="en-AU"/>
          </a:p>
        </p:txBody>
      </p:sp>
    </p:spTree>
    <p:extLst>
      <p:ext uri="{BB962C8B-B14F-4D97-AF65-F5344CB8AC3E}">
        <p14:creationId xmlns:p14="http://schemas.microsoft.com/office/powerpoint/2010/main" val="1761913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F31AF7-B6E8-4606-B39D-B3148AF8F332}" type="datetimeFigureOut">
              <a:rPr lang="en-AU" smtClean="0"/>
              <a:t>16/10/2018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B995FA5-4F0E-4D70-B5F0-30F37158E187}" type="slidenum">
              <a:rPr lang="en-AU" smtClean="0"/>
              <a:t>‹#›</a:t>
            </a:fld>
            <a:endParaRPr lang="en-AU"/>
          </a:p>
        </p:txBody>
      </p:sp>
    </p:spTree>
    <p:extLst>
      <p:ext uri="{BB962C8B-B14F-4D97-AF65-F5344CB8AC3E}">
        <p14:creationId xmlns:p14="http://schemas.microsoft.com/office/powerpoint/2010/main" val="3703310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DBF31AF7-B6E8-4606-B39D-B3148AF8F332}" type="datetimeFigureOut">
              <a:rPr lang="en-AU" smtClean="0"/>
              <a:t>16/10/2018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B995FA5-4F0E-4D70-B5F0-30F37158E187}" type="slidenum">
              <a:rPr lang="en-AU" smtClean="0"/>
              <a:t>‹#›</a:t>
            </a:fld>
            <a:endParaRPr lang="en-AU"/>
          </a:p>
        </p:txBody>
      </p:sp>
    </p:spTree>
    <p:extLst>
      <p:ext uri="{BB962C8B-B14F-4D97-AF65-F5344CB8AC3E}">
        <p14:creationId xmlns:p14="http://schemas.microsoft.com/office/powerpoint/2010/main" val="4173897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DBF31AF7-B6E8-4606-B39D-B3148AF8F332}" type="datetimeFigureOut">
              <a:rPr lang="en-AU" smtClean="0"/>
              <a:t>16/10/2018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B995FA5-4F0E-4D70-B5F0-30F37158E187}" type="slidenum">
              <a:rPr lang="en-AU" smtClean="0"/>
              <a:t>‹#›</a:t>
            </a:fld>
            <a:endParaRPr lang="en-AU"/>
          </a:p>
        </p:txBody>
      </p:sp>
    </p:spTree>
    <p:extLst>
      <p:ext uri="{BB962C8B-B14F-4D97-AF65-F5344CB8AC3E}">
        <p14:creationId xmlns:p14="http://schemas.microsoft.com/office/powerpoint/2010/main" val="22342165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BF31AF7-B6E8-4606-B39D-B3148AF8F332}" type="datetimeFigureOut">
              <a:rPr lang="en-AU" smtClean="0"/>
              <a:t>16/10/2018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B995FA5-4F0E-4D70-B5F0-30F37158E187}" type="slidenum">
              <a:rPr lang="en-AU" smtClean="0"/>
              <a:t>‹#›</a:t>
            </a:fld>
            <a:endParaRPr lang="en-AU"/>
          </a:p>
        </p:txBody>
      </p:sp>
    </p:spTree>
    <p:extLst>
      <p:ext uri="{BB962C8B-B14F-4D97-AF65-F5344CB8AC3E}">
        <p14:creationId xmlns:p14="http://schemas.microsoft.com/office/powerpoint/2010/main" val="3368741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F31AF7-B6E8-4606-B39D-B3148AF8F332}" type="datetimeFigureOut">
              <a:rPr lang="en-AU" smtClean="0"/>
              <a:t>16/10/2018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B995FA5-4F0E-4D70-B5F0-30F37158E187}" type="slidenum">
              <a:rPr lang="en-AU" smtClean="0"/>
              <a:t>‹#›</a:t>
            </a:fld>
            <a:endParaRPr lang="en-AU"/>
          </a:p>
        </p:txBody>
      </p:sp>
    </p:spTree>
    <p:extLst>
      <p:ext uri="{BB962C8B-B14F-4D97-AF65-F5344CB8AC3E}">
        <p14:creationId xmlns:p14="http://schemas.microsoft.com/office/powerpoint/2010/main" val="1314703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F31AF7-B6E8-4606-B39D-B3148AF8F332}" type="datetimeFigureOut">
              <a:rPr lang="en-AU" smtClean="0"/>
              <a:t>16/10/2018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B995FA5-4F0E-4D70-B5F0-30F37158E187}" type="slidenum">
              <a:rPr lang="en-AU" smtClean="0"/>
              <a:t>‹#›</a:t>
            </a:fld>
            <a:endParaRPr lang="en-AU"/>
          </a:p>
        </p:txBody>
      </p:sp>
    </p:spTree>
    <p:extLst>
      <p:ext uri="{BB962C8B-B14F-4D97-AF65-F5344CB8AC3E}">
        <p14:creationId xmlns:p14="http://schemas.microsoft.com/office/powerpoint/2010/main" val="3393890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F31AF7-B6E8-4606-B39D-B3148AF8F332}" type="datetimeFigureOut">
              <a:rPr lang="en-AU" smtClean="0"/>
              <a:t>16/10/2018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B995FA5-4F0E-4D70-B5F0-30F37158E187}" type="slidenum">
              <a:rPr lang="en-AU" smtClean="0"/>
              <a:t>‹#›</a:t>
            </a:fld>
            <a:endParaRPr lang="en-AU"/>
          </a:p>
        </p:txBody>
      </p:sp>
    </p:spTree>
    <p:extLst>
      <p:ext uri="{BB962C8B-B14F-4D97-AF65-F5344CB8AC3E}">
        <p14:creationId xmlns:p14="http://schemas.microsoft.com/office/powerpoint/2010/main" val="1711479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F31AF7-B6E8-4606-B39D-B3148AF8F332}" type="datetimeFigureOut">
              <a:rPr lang="en-AU" smtClean="0"/>
              <a:t>16/10/2018</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995FA5-4F0E-4D70-B5F0-30F37158E187}" type="slidenum">
              <a:rPr lang="en-AU" smtClean="0"/>
              <a:t>‹#›</a:t>
            </a:fld>
            <a:endParaRPr lang="en-AU"/>
          </a:p>
        </p:txBody>
      </p:sp>
    </p:spTree>
    <p:extLst>
      <p:ext uri="{BB962C8B-B14F-4D97-AF65-F5344CB8AC3E}">
        <p14:creationId xmlns:p14="http://schemas.microsoft.com/office/powerpoint/2010/main" val="2025553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572000" y="1460377"/>
            <a:ext cx="4752528" cy="16561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dirty="0" smtClean="0">
                <a:solidFill>
                  <a:schemeClr val="tx1">
                    <a:lumMod val="75000"/>
                    <a:lumOff val="25000"/>
                  </a:schemeClr>
                </a:solidFill>
                <a:latin typeface="Roboto Medium" panose="02000000000000000000" pitchFamily="2" charset="0"/>
                <a:ea typeface="Roboto Medium" panose="02000000000000000000" pitchFamily="2" charset="0"/>
              </a:rPr>
              <a:t>Lessons learnt from the August trial electronic examinations</a:t>
            </a:r>
            <a:endParaRPr lang="en-AU" sz="3000" dirty="0">
              <a:solidFill>
                <a:schemeClr val="tx1">
                  <a:lumMod val="75000"/>
                  <a:lumOff val="25000"/>
                </a:schemeClr>
              </a:solidFill>
              <a:latin typeface="Roboto Medium" panose="02000000000000000000" pitchFamily="2" charset="0"/>
              <a:ea typeface="Roboto Medium" panose="02000000000000000000" pitchFamily="2" charset="0"/>
            </a:endParaRPr>
          </a:p>
        </p:txBody>
      </p:sp>
      <p:sp>
        <p:nvSpPr>
          <p:cNvPr id="7" name="Title 1"/>
          <p:cNvSpPr txBox="1">
            <a:spLocks/>
          </p:cNvSpPr>
          <p:nvPr/>
        </p:nvSpPr>
        <p:spPr>
          <a:xfrm>
            <a:off x="4572000" y="3346324"/>
            <a:ext cx="4752528" cy="16561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smtClean="0">
                <a:solidFill>
                  <a:schemeClr val="tx1">
                    <a:lumMod val="65000"/>
                    <a:lumOff val="35000"/>
                  </a:schemeClr>
                </a:solidFill>
                <a:latin typeface="Roboto Medium" panose="02000000000000000000" pitchFamily="2" charset="0"/>
                <a:ea typeface="Roboto Medium" panose="02000000000000000000" pitchFamily="2" charset="0"/>
              </a:rPr>
              <a:t>For school staff administering the </a:t>
            </a:r>
          </a:p>
          <a:p>
            <a:pPr algn="l"/>
            <a:r>
              <a:rPr lang="en-US" sz="2000" dirty="0" smtClean="0">
                <a:solidFill>
                  <a:schemeClr val="tx1">
                    <a:lumMod val="65000"/>
                    <a:lumOff val="35000"/>
                  </a:schemeClr>
                </a:solidFill>
                <a:latin typeface="Roboto Medium" panose="02000000000000000000" pitchFamily="2" charset="0"/>
                <a:ea typeface="Roboto Medium" panose="02000000000000000000" pitchFamily="2" charset="0"/>
              </a:rPr>
              <a:t>7 November Stage 2 English </a:t>
            </a:r>
          </a:p>
          <a:p>
            <a:pPr algn="l"/>
            <a:r>
              <a:rPr lang="en-US" sz="2000" dirty="0" smtClean="0">
                <a:solidFill>
                  <a:schemeClr val="tx1">
                    <a:lumMod val="65000"/>
                    <a:lumOff val="35000"/>
                  </a:schemeClr>
                </a:solidFill>
                <a:latin typeface="Roboto Medium" panose="02000000000000000000" pitchFamily="2" charset="0"/>
                <a:ea typeface="Roboto Medium" panose="02000000000000000000" pitchFamily="2" charset="0"/>
              </a:rPr>
              <a:t>Literary Studies electronic </a:t>
            </a:r>
          </a:p>
          <a:p>
            <a:pPr algn="l"/>
            <a:r>
              <a:rPr lang="en-US" sz="2000" dirty="0" smtClean="0">
                <a:solidFill>
                  <a:schemeClr val="tx1">
                    <a:lumMod val="65000"/>
                    <a:lumOff val="35000"/>
                  </a:schemeClr>
                </a:solidFill>
                <a:latin typeface="Roboto Medium" panose="02000000000000000000" pitchFamily="2" charset="0"/>
                <a:ea typeface="Roboto Medium" panose="02000000000000000000" pitchFamily="2" charset="0"/>
              </a:rPr>
              <a:t>examination</a:t>
            </a:r>
            <a:endParaRPr lang="en-AU" sz="2000" dirty="0">
              <a:solidFill>
                <a:schemeClr val="tx1">
                  <a:lumMod val="65000"/>
                  <a:lumOff val="35000"/>
                </a:schemeClr>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3285016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2564904"/>
            <a:ext cx="7931224" cy="2952328"/>
          </a:xfrm>
          <a:solidFill>
            <a:schemeClr val="accent3">
              <a:lumMod val="60000"/>
              <a:lumOff val="40000"/>
            </a:schemeClr>
          </a:solidFill>
        </p:spPr>
        <p:txBody>
          <a:bodyPr>
            <a:normAutofit/>
          </a:bodyPr>
          <a:lstStyle/>
          <a:p>
            <a:pPr marL="0" indent="0">
              <a:buNone/>
            </a:pPr>
            <a:r>
              <a:rPr lang="en-AU" dirty="0" smtClean="0">
                <a:latin typeface="Roboto Light" panose="02000000000000000000" pitchFamily="2" charset="0"/>
                <a:ea typeface="Roboto Light" panose="02000000000000000000" pitchFamily="2" charset="0"/>
              </a:rPr>
              <a:t>Our response</a:t>
            </a:r>
          </a:p>
          <a:p>
            <a:pPr marL="0" indent="0">
              <a:buNone/>
            </a:pPr>
            <a:r>
              <a:rPr lang="en-AU" sz="2000" dirty="0" smtClean="0">
                <a:latin typeface="Roboto Light" panose="02000000000000000000" pitchFamily="2" charset="0"/>
                <a:ea typeface="Roboto Light" panose="02000000000000000000" pitchFamily="2" charset="0"/>
              </a:rPr>
              <a:t>The </a:t>
            </a:r>
            <a:r>
              <a:rPr lang="en-AU" sz="2000" dirty="0">
                <a:latin typeface="Roboto Light" panose="02000000000000000000" pitchFamily="2" charset="0"/>
                <a:ea typeface="Roboto Light" panose="02000000000000000000" pitchFamily="2" charset="0"/>
              </a:rPr>
              <a:t>August trial examinations identified some inconsistent behaviour with the SACE Exam Browser for Mac devices. Reconfiguration of the SACE Exam Browser and recent tests in schools have confirmed that the inconsistent behaviour has now been resolved. No changes to the SACE Exam Browser version made available late July will be required. </a:t>
            </a:r>
            <a:endParaRPr lang="en-AU" sz="2000" dirty="0" smtClean="0">
              <a:latin typeface="Roboto Light" panose="02000000000000000000" pitchFamily="2" charset="0"/>
              <a:ea typeface="Roboto Light" panose="02000000000000000000" pitchFamily="2" charset="0"/>
            </a:endParaRPr>
          </a:p>
          <a:p>
            <a:pPr marL="0" indent="0">
              <a:buNone/>
            </a:pPr>
            <a:r>
              <a:rPr lang="en-AU" sz="2000" dirty="0" smtClean="0">
                <a:latin typeface="Roboto Light" panose="02000000000000000000" pitchFamily="2" charset="0"/>
                <a:ea typeface="Roboto Light" panose="02000000000000000000" pitchFamily="2" charset="0"/>
              </a:rPr>
              <a:t>Students </a:t>
            </a:r>
            <a:r>
              <a:rPr lang="en-AU" sz="2000" dirty="0">
                <a:latin typeface="Roboto Light" panose="02000000000000000000" pitchFamily="2" charset="0"/>
                <a:ea typeface="Roboto Light" panose="02000000000000000000" pitchFamily="2" charset="0"/>
              </a:rPr>
              <a:t>and IT Managers are </a:t>
            </a:r>
            <a:r>
              <a:rPr lang="en-AU" sz="2000" u="sng" dirty="0">
                <a:latin typeface="Roboto Light" panose="02000000000000000000" pitchFamily="2" charset="0"/>
                <a:ea typeface="Roboto Light" panose="02000000000000000000" pitchFamily="2" charset="0"/>
              </a:rPr>
              <a:t>not required</a:t>
            </a:r>
            <a:r>
              <a:rPr lang="en-AU" sz="2000" dirty="0">
                <a:latin typeface="Roboto Light" panose="02000000000000000000" pitchFamily="2" charset="0"/>
                <a:ea typeface="Roboto Light" panose="02000000000000000000" pitchFamily="2" charset="0"/>
              </a:rPr>
              <a:t> to update the version of the SACE Exam Browser for the 7 November examination. </a:t>
            </a:r>
          </a:p>
          <a:p>
            <a:pPr marL="0" indent="0">
              <a:buNone/>
            </a:pPr>
            <a:endParaRPr lang="en-AU" sz="2400" dirty="0"/>
          </a:p>
        </p:txBody>
      </p:sp>
      <p:sp>
        <p:nvSpPr>
          <p:cNvPr id="4" name="Title 1"/>
          <p:cNvSpPr>
            <a:spLocks noGrp="1"/>
          </p:cNvSpPr>
          <p:nvPr>
            <p:ph type="title"/>
          </p:nvPr>
        </p:nvSpPr>
        <p:spPr>
          <a:xfrm>
            <a:off x="755576" y="404664"/>
            <a:ext cx="7931224" cy="1656184"/>
          </a:xfrm>
          <a:noFill/>
        </p:spPr>
        <p:txBody>
          <a:bodyPr>
            <a:noAutofit/>
          </a:bodyPr>
          <a:lstStyle/>
          <a:p>
            <a:pPr algn="l"/>
            <a:r>
              <a:rPr lang="en-AU" sz="3200" dirty="0" smtClean="0">
                <a:latin typeface="Roboto Light" panose="02000000000000000000" pitchFamily="2" charset="0"/>
                <a:ea typeface="Roboto Light" panose="02000000000000000000" pitchFamily="2" charset="0"/>
              </a:rPr>
              <a:t/>
            </a:r>
            <a:br>
              <a:rPr lang="en-AU" sz="3200" dirty="0" smtClean="0">
                <a:latin typeface="Roboto Light" panose="02000000000000000000" pitchFamily="2" charset="0"/>
                <a:ea typeface="Roboto Light" panose="02000000000000000000" pitchFamily="2" charset="0"/>
              </a:rPr>
            </a:br>
            <a:r>
              <a:rPr lang="en-AU" sz="3200" dirty="0" smtClean="0">
                <a:latin typeface="Roboto Light" panose="02000000000000000000" pitchFamily="2" charset="0"/>
                <a:ea typeface="Roboto Light" panose="02000000000000000000" pitchFamily="2" charset="0"/>
              </a:rPr>
              <a:t>Feedback </a:t>
            </a:r>
            <a:r>
              <a:rPr lang="en-AU" sz="1800" dirty="0">
                <a:latin typeface="Roboto Light" panose="02000000000000000000" pitchFamily="2" charset="0"/>
                <a:ea typeface="Roboto Light" panose="02000000000000000000" pitchFamily="2" charset="0"/>
              </a:rPr>
              <a:t/>
            </a:r>
            <a:br>
              <a:rPr lang="en-AU" sz="1800" dirty="0">
                <a:latin typeface="Roboto Light" panose="02000000000000000000" pitchFamily="2" charset="0"/>
                <a:ea typeface="Roboto Light" panose="02000000000000000000" pitchFamily="2" charset="0"/>
              </a:rPr>
            </a:br>
            <a:r>
              <a:rPr lang="en-AU" sz="1800" dirty="0" smtClean="0">
                <a:latin typeface="Roboto Light" panose="02000000000000000000" pitchFamily="2" charset="0"/>
                <a:ea typeface="Roboto Light" panose="02000000000000000000" pitchFamily="2" charset="0"/>
              </a:rPr>
              <a:t>Some </a:t>
            </a:r>
            <a:r>
              <a:rPr lang="en-AU" sz="1800" dirty="0">
                <a:latin typeface="Roboto Light" panose="02000000000000000000" pitchFamily="2" charset="0"/>
                <a:ea typeface="Roboto Light" panose="02000000000000000000" pitchFamily="2" charset="0"/>
              </a:rPr>
              <a:t>comments following </a:t>
            </a:r>
            <a:r>
              <a:rPr lang="en-AU" sz="1800" dirty="0" smtClean="0">
                <a:latin typeface="Roboto Light" panose="02000000000000000000" pitchFamily="2" charset="0"/>
                <a:ea typeface="Roboto Light" panose="02000000000000000000" pitchFamily="2" charset="0"/>
              </a:rPr>
              <a:t>the 7 </a:t>
            </a:r>
            <a:r>
              <a:rPr lang="en-AU" sz="1800" dirty="0">
                <a:latin typeface="Roboto Light" panose="02000000000000000000" pitchFamily="2" charset="0"/>
                <a:ea typeface="Roboto Light" panose="02000000000000000000" pitchFamily="2" charset="0"/>
              </a:rPr>
              <a:t>&amp; 15 August trial examinations indicated that some students using  Mac devices had their trial examination experience interrupted.</a:t>
            </a:r>
            <a:br>
              <a:rPr lang="en-AU" sz="1800" dirty="0">
                <a:latin typeface="Roboto Light" panose="02000000000000000000" pitchFamily="2" charset="0"/>
                <a:ea typeface="Roboto Light" panose="02000000000000000000" pitchFamily="2" charset="0"/>
              </a:rPr>
            </a:br>
            <a:endParaRPr lang="en-AU" sz="1800" dirty="0">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28284026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2204865"/>
            <a:ext cx="7931224" cy="1944215"/>
          </a:xfrm>
          <a:solidFill>
            <a:schemeClr val="accent3">
              <a:lumMod val="60000"/>
              <a:lumOff val="40000"/>
            </a:schemeClr>
          </a:solidFill>
        </p:spPr>
        <p:txBody>
          <a:bodyPr>
            <a:normAutofit/>
          </a:bodyPr>
          <a:lstStyle/>
          <a:p>
            <a:pPr marL="0" indent="0">
              <a:buNone/>
            </a:pPr>
            <a:r>
              <a:rPr lang="en-AU" dirty="0" smtClean="0">
                <a:latin typeface="Roboto Light" panose="02000000000000000000" pitchFamily="2" charset="0"/>
                <a:ea typeface="Roboto Light" panose="02000000000000000000" pitchFamily="2" charset="0"/>
              </a:rPr>
              <a:t>Our response</a:t>
            </a:r>
          </a:p>
          <a:p>
            <a:pPr marL="0" indent="0">
              <a:buNone/>
            </a:pPr>
            <a:r>
              <a:rPr lang="en-AU" sz="2000" dirty="0" smtClean="0">
                <a:latin typeface="Roboto Light" panose="02000000000000000000" pitchFamily="2" charset="0"/>
                <a:ea typeface="Roboto Light" panose="02000000000000000000" pitchFamily="2" charset="0"/>
              </a:rPr>
              <a:t>Our </a:t>
            </a:r>
            <a:r>
              <a:rPr lang="en-AU" sz="2000" dirty="0">
                <a:latin typeface="Roboto Light" panose="02000000000000000000" pitchFamily="2" charset="0"/>
                <a:ea typeface="Roboto Light" panose="02000000000000000000" pitchFamily="2" charset="0"/>
              </a:rPr>
              <a:t>advice is to encourage students to bring a charged device to the examination. If the student’s device does go flat during the examination, simply request that the student logs back in on a charged spare </a:t>
            </a:r>
            <a:r>
              <a:rPr lang="en-AU" sz="2000" dirty="0" smtClean="0">
                <a:latin typeface="Roboto Light" panose="02000000000000000000" pitchFamily="2" charset="0"/>
                <a:ea typeface="Roboto Light" panose="02000000000000000000" pitchFamily="2" charset="0"/>
              </a:rPr>
              <a:t>device or charge their own device.</a:t>
            </a:r>
            <a:endParaRPr lang="en-AU" sz="2000" dirty="0">
              <a:latin typeface="Roboto Light" panose="02000000000000000000" pitchFamily="2" charset="0"/>
              <a:ea typeface="Roboto Light" panose="02000000000000000000" pitchFamily="2" charset="0"/>
            </a:endParaRPr>
          </a:p>
          <a:p>
            <a:pPr marL="0" indent="0">
              <a:buNone/>
            </a:pPr>
            <a:endParaRPr lang="en-AU" sz="2000" dirty="0" smtClean="0">
              <a:latin typeface="Roboto Light" panose="02000000000000000000" pitchFamily="2" charset="0"/>
              <a:ea typeface="Roboto Light" panose="02000000000000000000" pitchFamily="2" charset="0"/>
            </a:endParaRPr>
          </a:p>
          <a:p>
            <a:pPr marL="0" indent="0">
              <a:buNone/>
            </a:pPr>
            <a:endParaRPr lang="en-AU" sz="2400" dirty="0"/>
          </a:p>
        </p:txBody>
      </p:sp>
      <p:sp>
        <p:nvSpPr>
          <p:cNvPr id="4" name="Title 1"/>
          <p:cNvSpPr>
            <a:spLocks noGrp="1"/>
          </p:cNvSpPr>
          <p:nvPr>
            <p:ph type="title"/>
          </p:nvPr>
        </p:nvSpPr>
        <p:spPr>
          <a:xfrm>
            <a:off x="755576" y="404664"/>
            <a:ext cx="7931224" cy="1296144"/>
          </a:xfrm>
          <a:noFill/>
        </p:spPr>
        <p:txBody>
          <a:bodyPr>
            <a:noAutofit/>
          </a:bodyPr>
          <a:lstStyle/>
          <a:p>
            <a:pPr algn="l"/>
            <a:r>
              <a:rPr lang="en-AU" sz="1800" dirty="0" smtClean="0">
                <a:latin typeface="Roboto Light" panose="02000000000000000000" pitchFamily="2" charset="0"/>
                <a:ea typeface="Roboto Light" panose="02000000000000000000" pitchFamily="2" charset="0"/>
              </a:rPr>
              <a:t/>
            </a:r>
            <a:br>
              <a:rPr lang="en-AU" sz="1800" dirty="0" smtClean="0">
                <a:latin typeface="Roboto Light" panose="02000000000000000000" pitchFamily="2" charset="0"/>
                <a:ea typeface="Roboto Light" panose="02000000000000000000" pitchFamily="2" charset="0"/>
              </a:rPr>
            </a:br>
            <a:r>
              <a:rPr lang="en-AU" sz="3200" dirty="0" smtClean="0">
                <a:latin typeface="Roboto Light" panose="02000000000000000000" pitchFamily="2" charset="0"/>
                <a:ea typeface="Roboto Light" panose="02000000000000000000" pitchFamily="2" charset="0"/>
              </a:rPr>
              <a:t>Feedback</a:t>
            </a:r>
            <a:r>
              <a:rPr lang="en-AU" sz="1800" dirty="0" smtClean="0">
                <a:latin typeface="Roboto Light" panose="02000000000000000000" pitchFamily="2" charset="0"/>
                <a:ea typeface="Roboto Light" panose="02000000000000000000" pitchFamily="2" charset="0"/>
              </a:rPr>
              <a:t> </a:t>
            </a:r>
            <a:r>
              <a:rPr lang="en-AU" sz="1800" dirty="0">
                <a:latin typeface="Roboto Light" panose="02000000000000000000" pitchFamily="2" charset="0"/>
                <a:ea typeface="Roboto Light" panose="02000000000000000000" pitchFamily="2" charset="0"/>
              </a:rPr>
              <a:t> </a:t>
            </a:r>
            <a:r>
              <a:rPr lang="en-AU" sz="1800" dirty="0" smtClean="0">
                <a:latin typeface="Roboto Light" panose="02000000000000000000" pitchFamily="2" charset="0"/>
                <a:ea typeface="Roboto Light" panose="02000000000000000000" pitchFamily="2" charset="0"/>
              </a:rPr>
              <a:t/>
            </a:r>
            <a:br>
              <a:rPr lang="en-AU" sz="1800" dirty="0" smtClean="0">
                <a:latin typeface="Roboto Light" panose="02000000000000000000" pitchFamily="2" charset="0"/>
                <a:ea typeface="Roboto Light" panose="02000000000000000000" pitchFamily="2" charset="0"/>
              </a:rPr>
            </a:br>
            <a:r>
              <a:rPr lang="en-AU" sz="1800" dirty="0" smtClean="0">
                <a:latin typeface="Roboto Light" panose="02000000000000000000" pitchFamily="2" charset="0"/>
                <a:ea typeface="Roboto Light" panose="02000000000000000000" pitchFamily="2" charset="0"/>
              </a:rPr>
              <a:t>Some </a:t>
            </a:r>
            <a:r>
              <a:rPr lang="en-AU" sz="1800" dirty="0">
                <a:latin typeface="Roboto Light" panose="02000000000000000000" pitchFamily="2" charset="0"/>
                <a:ea typeface="Roboto Light" panose="02000000000000000000" pitchFamily="2" charset="0"/>
              </a:rPr>
              <a:t>schools reported that some student’s devices went flat during the examination.</a:t>
            </a:r>
            <a:br>
              <a:rPr lang="en-AU" sz="1800" dirty="0">
                <a:latin typeface="Roboto Light" panose="02000000000000000000" pitchFamily="2" charset="0"/>
                <a:ea typeface="Roboto Light" panose="02000000000000000000" pitchFamily="2" charset="0"/>
              </a:rPr>
            </a:br>
            <a:r>
              <a:rPr lang="en-AU" sz="1800" dirty="0">
                <a:latin typeface="Roboto Light" panose="02000000000000000000" pitchFamily="2" charset="0"/>
                <a:ea typeface="Roboto Light" panose="02000000000000000000" pitchFamily="2" charset="0"/>
              </a:rPr>
              <a:t/>
            </a:r>
            <a:br>
              <a:rPr lang="en-AU" sz="1800" dirty="0">
                <a:latin typeface="Roboto Light" panose="02000000000000000000" pitchFamily="2" charset="0"/>
                <a:ea typeface="Roboto Light" panose="02000000000000000000" pitchFamily="2" charset="0"/>
              </a:rPr>
            </a:br>
            <a:endParaRPr lang="en-AU" sz="1800" dirty="0">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1982783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2204865"/>
            <a:ext cx="7931224" cy="2232248"/>
          </a:xfrm>
          <a:solidFill>
            <a:schemeClr val="accent3">
              <a:lumMod val="60000"/>
              <a:lumOff val="40000"/>
            </a:schemeClr>
          </a:solidFill>
        </p:spPr>
        <p:txBody>
          <a:bodyPr>
            <a:normAutofit/>
          </a:bodyPr>
          <a:lstStyle/>
          <a:p>
            <a:pPr marL="0" indent="0">
              <a:buNone/>
            </a:pPr>
            <a:r>
              <a:rPr lang="en-AU" dirty="0" smtClean="0">
                <a:latin typeface="Roboto Light" panose="02000000000000000000" pitchFamily="2" charset="0"/>
                <a:ea typeface="Roboto Light" panose="02000000000000000000" pitchFamily="2" charset="0"/>
              </a:rPr>
              <a:t>Our response</a:t>
            </a:r>
          </a:p>
          <a:p>
            <a:pPr marL="0" indent="0">
              <a:buNone/>
            </a:pPr>
            <a:r>
              <a:rPr lang="en-AU" sz="2000" dirty="0">
                <a:latin typeface="Roboto Light" panose="02000000000000000000" pitchFamily="2" charset="0"/>
                <a:ea typeface="Roboto Light" panose="02000000000000000000" pitchFamily="2" charset="0"/>
              </a:rPr>
              <a:t>When the student’s device is connected to the internet their work is saved every minute. Invigilators can use the last saved column on the students page to monitor the work is saving.</a:t>
            </a:r>
          </a:p>
          <a:p>
            <a:pPr marL="0" indent="0">
              <a:buNone/>
            </a:pPr>
            <a:r>
              <a:rPr lang="en-AU" sz="2000" dirty="0" smtClean="0">
                <a:latin typeface="Roboto Light" panose="02000000000000000000" pitchFamily="2" charset="0"/>
                <a:ea typeface="Roboto Light" panose="02000000000000000000" pitchFamily="2" charset="0"/>
              </a:rPr>
              <a:t>Further </a:t>
            </a:r>
            <a:r>
              <a:rPr lang="en-AU" sz="2000" dirty="0">
                <a:latin typeface="Roboto Light" panose="02000000000000000000" pitchFamily="2" charset="0"/>
                <a:ea typeface="Roboto Light" panose="02000000000000000000" pitchFamily="2" charset="0"/>
              </a:rPr>
              <a:t>information: Protocols </a:t>
            </a:r>
            <a:r>
              <a:rPr lang="en-AU" sz="2000" dirty="0" smtClean="0">
                <a:latin typeface="Roboto Light" panose="02000000000000000000" pitchFamily="2" charset="0"/>
                <a:ea typeface="Roboto Light" panose="02000000000000000000" pitchFamily="2" charset="0"/>
              </a:rPr>
              <a:t>for Managing situations on exam day section</a:t>
            </a:r>
            <a:r>
              <a:rPr lang="en-AU" sz="2000" dirty="0">
                <a:latin typeface="Roboto Light" panose="02000000000000000000" pitchFamily="2" charset="0"/>
                <a:ea typeface="Roboto Light" panose="02000000000000000000" pitchFamily="2" charset="0"/>
              </a:rPr>
              <a:t>, page 40 of </a:t>
            </a:r>
            <a:r>
              <a:rPr lang="en-AU" sz="2000" dirty="0">
                <a:latin typeface="Roboto Medium" panose="02000000000000000000" pitchFamily="2" charset="0"/>
                <a:ea typeface="Roboto Medium" panose="02000000000000000000" pitchFamily="2" charset="0"/>
              </a:rPr>
              <a:t>SACE electronic examination instruction guide. </a:t>
            </a:r>
          </a:p>
          <a:p>
            <a:pPr marL="0" indent="0">
              <a:buNone/>
            </a:pPr>
            <a:endParaRPr lang="en-AU" sz="2400" dirty="0" smtClean="0">
              <a:latin typeface="Roboto Light" panose="02000000000000000000" pitchFamily="2" charset="0"/>
              <a:ea typeface="Roboto Light" panose="02000000000000000000" pitchFamily="2" charset="0"/>
            </a:endParaRPr>
          </a:p>
          <a:p>
            <a:pPr marL="0" indent="0">
              <a:buNone/>
            </a:pPr>
            <a:endParaRPr lang="en-AU" sz="2000" dirty="0">
              <a:latin typeface="Roboto Light" panose="02000000000000000000" pitchFamily="2" charset="0"/>
              <a:ea typeface="Roboto Light" panose="02000000000000000000" pitchFamily="2" charset="0"/>
            </a:endParaRPr>
          </a:p>
        </p:txBody>
      </p:sp>
      <p:sp>
        <p:nvSpPr>
          <p:cNvPr id="4" name="Title 1"/>
          <p:cNvSpPr>
            <a:spLocks noGrp="1"/>
          </p:cNvSpPr>
          <p:nvPr>
            <p:ph type="title"/>
          </p:nvPr>
        </p:nvSpPr>
        <p:spPr>
          <a:xfrm>
            <a:off x="755575" y="188640"/>
            <a:ext cx="7898835" cy="1296144"/>
          </a:xfrm>
          <a:noFill/>
        </p:spPr>
        <p:txBody>
          <a:bodyPr>
            <a:noAutofit/>
          </a:bodyPr>
          <a:lstStyle/>
          <a:p>
            <a:pPr algn="l"/>
            <a:r>
              <a:rPr lang="en-AU" sz="3200" dirty="0" smtClean="0">
                <a:latin typeface="Roboto Light" panose="02000000000000000000" pitchFamily="2" charset="0"/>
                <a:ea typeface="Roboto Light" panose="02000000000000000000" pitchFamily="2" charset="0"/>
              </a:rPr>
              <a:t>Feedback </a:t>
            </a:r>
            <a:r>
              <a:rPr lang="en-AU" sz="3200" dirty="0">
                <a:latin typeface="Roboto Light" panose="02000000000000000000" pitchFamily="2" charset="0"/>
                <a:ea typeface="Roboto Light" panose="02000000000000000000" pitchFamily="2" charset="0"/>
              </a:rPr>
              <a:t> </a:t>
            </a:r>
            <a:r>
              <a:rPr lang="en-AU" sz="1800" dirty="0" smtClean="0">
                <a:latin typeface="Roboto Light" panose="02000000000000000000" pitchFamily="2" charset="0"/>
                <a:ea typeface="Roboto Light" panose="02000000000000000000" pitchFamily="2" charset="0"/>
              </a:rPr>
              <a:t/>
            </a:r>
            <a:br>
              <a:rPr lang="en-AU" sz="1800" dirty="0" smtClean="0">
                <a:latin typeface="Roboto Light" panose="02000000000000000000" pitchFamily="2" charset="0"/>
                <a:ea typeface="Roboto Light" panose="02000000000000000000" pitchFamily="2" charset="0"/>
              </a:rPr>
            </a:br>
            <a:r>
              <a:rPr lang="en-AU" sz="1800" dirty="0">
                <a:latin typeface="Roboto Light" panose="02000000000000000000" pitchFamily="2" charset="0"/>
                <a:ea typeface="Roboto Light" panose="02000000000000000000" pitchFamily="2" charset="0"/>
              </a:rPr>
              <a:t>How often is the students work saved?</a:t>
            </a:r>
          </a:p>
        </p:txBody>
      </p:sp>
    </p:spTree>
    <p:extLst>
      <p:ext uri="{BB962C8B-B14F-4D97-AF65-F5344CB8AC3E}">
        <p14:creationId xmlns:p14="http://schemas.microsoft.com/office/powerpoint/2010/main" val="1672148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2204865"/>
            <a:ext cx="7931224" cy="1440159"/>
          </a:xfrm>
          <a:solidFill>
            <a:schemeClr val="accent3">
              <a:lumMod val="60000"/>
              <a:lumOff val="40000"/>
            </a:schemeClr>
          </a:solidFill>
        </p:spPr>
        <p:txBody>
          <a:bodyPr>
            <a:normAutofit/>
          </a:bodyPr>
          <a:lstStyle/>
          <a:p>
            <a:pPr marL="0" indent="0">
              <a:buNone/>
            </a:pPr>
            <a:r>
              <a:rPr lang="en-AU" dirty="0" smtClean="0">
                <a:latin typeface="Roboto Light" panose="02000000000000000000" pitchFamily="2" charset="0"/>
                <a:ea typeface="Roboto Light" panose="02000000000000000000" pitchFamily="2" charset="0"/>
              </a:rPr>
              <a:t>Our </a:t>
            </a:r>
            <a:r>
              <a:rPr lang="en-AU" dirty="0" smtClean="0">
                <a:latin typeface="Roboto Light" panose="02000000000000000000" pitchFamily="2" charset="0"/>
                <a:ea typeface="Roboto Light" panose="02000000000000000000" pitchFamily="2" charset="0"/>
              </a:rPr>
              <a:t>response</a:t>
            </a:r>
          </a:p>
          <a:p>
            <a:pPr marL="0" indent="0">
              <a:buNone/>
            </a:pPr>
            <a:r>
              <a:rPr lang="en-AU" sz="2000" dirty="0" smtClean="0">
                <a:latin typeface="Roboto Light" panose="02000000000000000000" pitchFamily="2" charset="0"/>
                <a:ea typeface="Roboto Light" panose="02000000000000000000" pitchFamily="2" charset="0"/>
              </a:rPr>
              <a:t>Stage </a:t>
            </a:r>
            <a:r>
              <a:rPr lang="en-AU" sz="2000" dirty="0">
                <a:latin typeface="Roboto Light" panose="02000000000000000000" pitchFamily="2" charset="0"/>
                <a:ea typeface="Roboto Light" panose="02000000000000000000" pitchFamily="2" charset="0"/>
              </a:rPr>
              <a:t>2 teachers must not invigilate or administer examinations for any subject that they teach.</a:t>
            </a:r>
          </a:p>
        </p:txBody>
      </p:sp>
      <p:sp>
        <p:nvSpPr>
          <p:cNvPr id="4" name="Title 1"/>
          <p:cNvSpPr>
            <a:spLocks noGrp="1"/>
          </p:cNvSpPr>
          <p:nvPr>
            <p:ph type="title"/>
          </p:nvPr>
        </p:nvSpPr>
        <p:spPr>
          <a:xfrm>
            <a:off x="755575" y="188640"/>
            <a:ext cx="7898835" cy="1296144"/>
          </a:xfrm>
          <a:noFill/>
        </p:spPr>
        <p:txBody>
          <a:bodyPr>
            <a:noAutofit/>
          </a:bodyPr>
          <a:lstStyle/>
          <a:p>
            <a:pPr algn="l"/>
            <a:r>
              <a:rPr lang="en-AU" sz="1800" dirty="0" smtClean="0">
                <a:latin typeface="Roboto Light" panose="02000000000000000000" pitchFamily="2" charset="0"/>
                <a:ea typeface="Roboto Light" panose="02000000000000000000" pitchFamily="2" charset="0"/>
              </a:rPr>
              <a:t/>
            </a:r>
            <a:br>
              <a:rPr lang="en-AU" sz="1800" dirty="0" smtClean="0">
                <a:latin typeface="Roboto Light" panose="02000000000000000000" pitchFamily="2" charset="0"/>
                <a:ea typeface="Roboto Light" panose="02000000000000000000" pitchFamily="2" charset="0"/>
              </a:rPr>
            </a:br>
            <a:r>
              <a:rPr lang="en-AU" sz="3200" dirty="0" smtClean="0">
                <a:latin typeface="Roboto Light" panose="02000000000000000000" pitchFamily="2" charset="0"/>
                <a:ea typeface="Roboto Light" panose="02000000000000000000" pitchFamily="2" charset="0"/>
              </a:rPr>
              <a:t>Feedback </a:t>
            </a:r>
            <a:r>
              <a:rPr lang="en-AU" sz="3200" dirty="0">
                <a:latin typeface="Roboto Light" panose="02000000000000000000" pitchFamily="2" charset="0"/>
                <a:ea typeface="Roboto Light" panose="02000000000000000000" pitchFamily="2" charset="0"/>
              </a:rPr>
              <a:t> </a:t>
            </a:r>
            <a:r>
              <a:rPr lang="en-AU" sz="1800" dirty="0" smtClean="0">
                <a:latin typeface="Roboto Light" panose="02000000000000000000" pitchFamily="2" charset="0"/>
                <a:ea typeface="Roboto Light" panose="02000000000000000000" pitchFamily="2" charset="0"/>
              </a:rPr>
              <a:t/>
            </a:r>
            <a:br>
              <a:rPr lang="en-AU" sz="1800" dirty="0" smtClean="0">
                <a:latin typeface="Roboto Light" panose="02000000000000000000" pitchFamily="2" charset="0"/>
                <a:ea typeface="Roboto Light" panose="02000000000000000000" pitchFamily="2" charset="0"/>
              </a:rPr>
            </a:br>
            <a:r>
              <a:rPr lang="en-AU" sz="1800" dirty="0" smtClean="0">
                <a:latin typeface="Roboto Light" panose="02000000000000000000" pitchFamily="2" charset="0"/>
                <a:ea typeface="Roboto Light" panose="02000000000000000000" pitchFamily="2" charset="0"/>
              </a:rPr>
              <a:t>Are </a:t>
            </a:r>
            <a:r>
              <a:rPr lang="en-AU" sz="1800" dirty="0">
                <a:latin typeface="Roboto Light" panose="02000000000000000000" pitchFamily="2" charset="0"/>
                <a:ea typeface="Roboto Light" panose="02000000000000000000" pitchFamily="2" charset="0"/>
              </a:rPr>
              <a:t>Stage 2 English Literary Studies teachers able to invigilate the examination?</a:t>
            </a:r>
            <a:br>
              <a:rPr lang="en-AU" sz="1800" dirty="0">
                <a:latin typeface="Roboto Light" panose="02000000000000000000" pitchFamily="2" charset="0"/>
                <a:ea typeface="Roboto Light" panose="02000000000000000000" pitchFamily="2" charset="0"/>
              </a:rPr>
            </a:br>
            <a:endParaRPr lang="en-AU" sz="1800" dirty="0">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4091758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2204864"/>
            <a:ext cx="7931224" cy="3921299"/>
          </a:xfrm>
          <a:solidFill>
            <a:schemeClr val="accent3">
              <a:lumMod val="60000"/>
              <a:lumOff val="40000"/>
            </a:schemeClr>
          </a:solidFill>
        </p:spPr>
        <p:txBody>
          <a:bodyPr>
            <a:normAutofit fontScale="92500" lnSpcReduction="10000"/>
          </a:bodyPr>
          <a:lstStyle/>
          <a:p>
            <a:pPr marL="0" indent="0">
              <a:buNone/>
            </a:pPr>
            <a:r>
              <a:rPr lang="en-AU" sz="3500" dirty="0" smtClean="0">
                <a:latin typeface="Roboto Light" panose="02000000000000000000" pitchFamily="2" charset="0"/>
                <a:ea typeface="Roboto Light" panose="02000000000000000000" pitchFamily="2" charset="0"/>
              </a:rPr>
              <a:t>Our response</a:t>
            </a:r>
          </a:p>
          <a:p>
            <a:pPr marL="0" indent="0">
              <a:buNone/>
            </a:pPr>
            <a:r>
              <a:rPr lang="en-AU" sz="2200" dirty="0">
                <a:latin typeface="Roboto Light" panose="02000000000000000000" pitchFamily="2" charset="0"/>
                <a:ea typeface="Roboto Light" panose="02000000000000000000" pitchFamily="2" charset="0"/>
              </a:rPr>
              <a:t>The timing of the technical issue is unfortunate. Typically, students in the remaining minutes of an examination are not starting their responses to questions, they are finalising and editing their </a:t>
            </a:r>
            <a:r>
              <a:rPr lang="en-AU" sz="2200" dirty="0" smtClean="0">
                <a:latin typeface="Roboto Light" panose="02000000000000000000" pitchFamily="2" charset="0"/>
                <a:ea typeface="Roboto Light" panose="02000000000000000000" pitchFamily="2" charset="0"/>
              </a:rPr>
              <a:t>responses. Therefore </a:t>
            </a:r>
            <a:r>
              <a:rPr lang="en-AU" sz="2200" dirty="0">
                <a:latin typeface="Roboto Light" panose="02000000000000000000" pitchFamily="2" charset="0"/>
                <a:ea typeface="Roboto Light" panose="02000000000000000000" pitchFamily="2" charset="0"/>
              </a:rPr>
              <a:t>in this situation the window of time available to find a technical solution has been extended to 40 minutes to encourage schools to find a technical solution that will allow the student to complete their examination electronically.</a:t>
            </a:r>
          </a:p>
          <a:p>
            <a:pPr marL="0" indent="0">
              <a:buNone/>
            </a:pPr>
            <a:endParaRPr lang="en-AU" sz="2200" dirty="0">
              <a:latin typeface="Roboto Light" panose="02000000000000000000" pitchFamily="2" charset="0"/>
              <a:ea typeface="Roboto Light" panose="02000000000000000000" pitchFamily="2" charset="0"/>
            </a:endParaRPr>
          </a:p>
          <a:p>
            <a:pPr marL="0" indent="0">
              <a:buNone/>
            </a:pPr>
            <a:r>
              <a:rPr lang="en-AU" sz="2200" dirty="0">
                <a:latin typeface="Roboto Light" panose="02000000000000000000" pitchFamily="2" charset="0"/>
                <a:ea typeface="Roboto Light" panose="02000000000000000000" pitchFamily="2" charset="0"/>
              </a:rPr>
              <a:t>Further information: Protocols </a:t>
            </a:r>
            <a:r>
              <a:rPr lang="en-AU" sz="2200" dirty="0" smtClean="0">
                <a:latin typeface="Roboto Light" panose="02000000000000000000" pitchFamily="2" charset="0"/>
                <a:ea typeface="Roboto Light" panose="02000000000000000000" pitchFamily="2" charset="0"/>
              </a:rPr>
              <a:t>for Managing situations on exam day section</a:t>
            </a:r>
            <a:r>
              <a:rPr lang="en-AU" sz="2200" dirty="0">
                <a:latin typeface="Roboto Light" panose="02000000000000000000" pitchFamily="2" charset="0"/>
                <a:ea typeface="Roboto Light" panose="02000000000000000000" pitchFamily="2" charset="0"/>
              </a:rPr>
              <a:t>, </a:t>
            </a:r>
            <a:r>
              <a:rPr lang="en-AU" sz="2200" dirty="0" smtClean="0">
                <a:latin typeface="Roboto Light" panose="02000000000000000000" pitchFamily="2" charset="0"/>
                <a:ea typeface="Roboto Light" panose="02000000000000000000" pitchFamily="2" charset="0"/>
              </a:rPr>
              <a:t>pages 38- </a:t>
            </a:r>
            <a:r>
              <a:rPr lang="en-AU" sz="2200" dirty="0">
                <a:latin typeface="Roboto Light" panose="02000000000000000000" pitchFamily="2" charset="0"/>
                <a:ea typeface="Roboto Light" panose="02000000000000000000" pitchFamily="2" charset="0"/>
              </a:rPr>
              <a:t>39 of </a:t>
            </a:r>
            <a:r>
              <a:rPr lang="en-AU" sz="2200" dirty="0">
                <a:latin typeface="Roboto Medium" panose="02000000000000000000" pitchFamily="2" charset="0"/>
                <a:ea typeface="Roboto Medium" panose="02000000000000000000" pitchFamily="2" charset="0"/>
              </a:rPr>
              <a:t>SACE electronic examination instruction guide. </a:t>
            </a:r>
          </a:p>
          <a:p>
            <a:pPr marL="0" indent="0">
              <a:buNone/>
            </a:pPr>
            <a:endParaRPr lang="en-AU" sz="2400" dirty="0" smtClean="0">
              <a:latin typeface="Roboto Light" panose="02000000000000000000" pitchFamily="2" charset="0"/>
              <a:ea typeface="Roboto Light" panose="02000000000000000000" pitchFamily="2" charset="0"/>
            </a:endParaRPr>
          </a:p>
        </p:txBody>
      </p:sp>
      <p:sp>
        <p:nvSpPr>
          <p:cNvPr id="4" name="Title 1"/>
          <p:cNvSpPr>
            <a:spLocks noGrp="1"/>
          </p:cNvSpPr>
          <p:nvPr>
            <p:ph type="title"/>
          </p:nvPr>
        </p:nvSpPr>
        <p:spPr>
          <a:xfrm>
            <a:off x="755575" y="188640"/>
            <a:ext cx="7898835" cy="1296144"/>
          </a:xfrm>
          <a:noFill/>
        </p:spPr>
        <p:txBody>
          <a:bodyPr>
            <a:noAutofit/>
          </a:bodyPr>
          <a:lstStyle/>
          <a:p>
            <a:pPr algn="l"/>
            <a:r>
              <a:rPr lang="en-AU" sz="1800" dirty="0" smtClean="0">
                <a:latin typeface="Roboto Light" panose="02000000000000000000" pitchFamily="2" charset="0"/>
                <a:ea typeface="Roboto Light" panose="02000000000000000000" pitchFamily="2" charset="0"/>
              </a:rPr>
              <a:t/>
            </a:r>
            <a:br>
              <a:rPr lang="en-AU" sz="1800" dirty="0" smtClean="0">
                <a:latin typeface="Roboto Light" panose="02000000000000000000" pitchFamily="2" charset="0"/>
                <a:ea typeface="Roboto Light" panose="02000000000000000000" pitchFamily="2" charset="0"/>
              </a:rPr>
            </a:br>
            <a:r>
              <a:rPr lang="en-AU" sz="3200" dirty="0" smtClean="0">
                <a:latin typeface="Roboto Light" panose="02000000000000000000" pitchFamily="2" charset="0"/>
                <a:ea typeface="Roboto Light" panose="02000000000000000000" pitchFamily="2" charset="0"/>
              </a:rPr>
              <a:t>Feedback </a:t>
            </a:r>
            <a:r>
              <a:rPr lang="en-AU" sz="3200" dirty="0">
                <a:latin typeface="Roboto Light" panose="02000000000000000000" pitchFamily="2" charset="0"/>
                <a:ea typeface="Roboto Light" panose="02000000000000000000" pitchFamily="2" charset="0"/>
              </a:rPr>
              <a:t> </a:t>
            </a:r>
            <a:r>
              <a:rPr lang="en-AU" sz="1800" dirty="0" smtClean="0">
                <a:latin typeface="Roboto Light" panose="02000000000000000000" pitchFamily="2" charset="0"/>
                <a:ea typeface="Roboto Light" panose="02000000000000000000" pitchFamily="2" charset="0"/>
              </a:rPr>
              <a:t/>
            </a:r>
            <a:br>
              <a:rPr lang="en-AU" sz="1800" dirty="0" smtClean="0">
                <a:latin typeface="Roboto Light" panose="02000000000000000000" pitchFamily="2" charset="0"/>
                <a:ea typeface="Roboto Light" panose="02000000000000000000" pitchFamily="2" charset="0"/>
              </a:rPr>
            </a:br>
            <a:r>
              <a:rPr lang="en-AU" sz="1800" dirty="0">
                <a:latin typeface="Roboto Light" panose="02000000000000000000" pitchFamily="2" charset="0"/>
                <a:ea typeface="Roboto Light" panose="02000000000000000000" pitchFamily="2" charset="0"/>
              </a:rPr>
              <a:t>A very small number of students experienced a technical issue in the last 20 minutes of the trial exam.</a:t>
            </a:r>
            <a:br>
              <a:rPr lang="en-AU" sz="1800" dirty="0">
                <a:latin typeface="Roboto Light" panose="02000000000000000000" pitchFamily="2" charset="0"/>
                <a:ea typeface="Roboto Light" panose="02000000000000000000" pitchFamily="2" charset="0"/>
              </a:rPr>
            </a:br>
            <a:endParaRPr lang="en-AU" sz="1800" dirty="0">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1137888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2204865"/>
            <a:ext cx="7931224" cy="3384376"/>
          </a:xfrm>
          <a:solidFill>
            <a:schemeClr val="accent3">
              <a:lumMod val="60000"/>
              <a:lumOff val="40000"/>
            </a:schemeClr>
          </a:solidFill>
        </p:spPr>
        <p:txBody>
          <a:bodyPr>
            <a:normAutofit/>
          </a:bodyPr>
          <a:lstStyle/>
          <a:p>
            <a:pPr marL="0" indent="0">
              <a:buNone/>
            </a:pPr>
            <a:r>
              <a:rPr lang="en-AU" dirty="0" smtClean="0">
                <a:latin typeface="Roboto Light" panose="02000000000000000000" pitchFamily="2" charset="0"/>
                <a:ea typeface="Roboto Light" panose="02000000000000000000" pitchFamily="2" charset="0"/>
              </a:rPr>
              <a:t>Our response</a:t>
            </a:r>
          </a:p>
          <a:p>
            <a:pPr marL="0" indent="0">
              <a:buNone/>
            </a:pPr>
            <a:r>
              <a:rPr lang="en-AU" sz="2000" dirty="0">
                <a:latin typeface="Roboto Light" panose="02000000000000000000" pitchFamily="2" charset="0"/>
                <a:ea typeface="Roboto Light" panose="02000000000000000000" pitchFamily="2" charset="0"/>
              </a:rPr>
              <a:t>The amount of used time does not display on the </a:t>
            </a:r>
            <a:r>
              <a:rPr lang="en-AU" sz="2000" dirty="0" smtClean="0">
                <a:latin typeface="Roboto Light" panose="02000000000000000000" pitchFamily="2" charset="0"/>
                <a:ea typeface="Roboto Light" panose="02000000000000000000" pitchFamily="2" charset="0"/>
              </a:rPr>
              <a:t>Summary </a:t>
            </a:r>
            <a:r>
              <a:rPr lang="en-AU" sz="2000" dirty="0">
                <a:latin typeface="Roboto Light" panose="02000000000000000000" pitchFamily="2" charset="0"/>
                <a:ea typeface="Roboto Light" panose="02000000000000000000" pitchFamily="2" charset="0"/>
              </a:rPr>
              <a:t>page, However this will be considered for 2019. To view how much time a student has used select the ‘Update’ button for the student and then the ‘Adjustments’ Tab – the amount of exam time used by the student will be in the ‘Used time (min)’ section.</a:t>
            </a:r>
          </a:p>
          <a:p>
            <a:pPr marL="0" indent="0">
              <a:buNone/>
            </a:pPr>
            <a:endParaRPr lang="en-AU" sz="2000" dirty="0" smtClean="0">
              <a:latin typeface="Roboto Light" panose="02000000000000000000" pitchFamily="2" charset="0"/>
              <a:ea typeface="Roboto Light" panose="02000000000000000000" pitchFamily="2" charset="0"/>
            </a:endParaRPr>
          </a:p>
          <a:p>
            <a:pPr marL="0" indent="0">
              <a:buNone/>
            </a:pPr>
            <a:r>
              <a:rPr lang="en-AU" sz="2000" dirty="0" smtClean="0">
                <a:latin typeface="Roboto Light" panose="02000000000000000000" pitchFamily="2" charset="0"/>
                <a:ea typeface="Roboto Light" panose="02000000000000000000" pitchFamily="2" charset="0"/>
              </a:rPr>
              <a:t>Further </a:t>
            </a:r>
            <a:r>
              <a:rPr lang="en-AU" sz="2000" dirty="0">
                <a:latin typeface="Roboto Light" panose="02000000000000000000" pitchFamily="2" charset="0"/>
                <a:ea typeface="Roboto Light" panose="02000000000000000000" pitchFamily="2" charset="0"/>
              </a:rPr>
              <a:t>information: Protocols </a:t>
            </a:r>
            <a:r>
              <a:rPr lang="en-AU" sz="2000" dirty="0" smtClean="0">
                <a:latin typeface="Roboto Light" panose="02000000000000000000" pitchFamily="2" charset="0"/>
                <a:ea typeface="Roboto Light" panose="02000000000000000000" pitchFamily="2" charset="0"/>
              </a:rPr>
              <a:t>for Managing situations on exam day section</a:t>
            </a:r>
            <a:r>
              <a:rPr lang="en-AU" sz="2000" dirty="0">
                <a:latin typeface="Roboto Light" panose="02000000000000000000" pitchFamily="2" charset="0"/>
                <a:ea typeface="Roboto Light" panose="02000000000000000000" pitchFamily="2" charset="0"/>
              </a:rPr>
              <a:t>, page 34 of </a:t>
            </a:r>
            <a:r>
              <a:rPr lang="en-AU" sz="2000" dirty="0">
                <a:latin typeface="Roboto Medium" panose="02000000000000000000" pitchFamily="2" charset="0"/>
                <a:ea typeface="Roboto Medium" panose="02000000000000000000" pitchFamily="2" charset="0"/>
              </a:rPr>
              <a:t>SACE electronic examination instruction guide</a:t>
            </a:r>
            <a:r>
              <a:rPr lang="en-AU" sz="2000" b="1" dirty="0">
                <a:latin typeface="Roboto Light" panose="02000000000000000000" pitchFamily="2" charset="0"/>
                <a:ea typeface="Roboto Light" panose="02000000000000000000" pitchFamily="2" charset="0"/>
              </a:rPr>
              <a:t>. </a:t>
            </a:r>
            <a:endParaRPr lang="en-AU" sz="2000" dirty="0">
              <a:latin typeface="Roboto Light" panose="02000000000000000000" pitchFamily="2" charset="0"/>
              <a:ea typeface="Roboto Light" panose="02000000000000000000" pitchFamily="2" charset="0"/>
            </a:endParaRPr>
          </a:p>
        </p:txBody>
      </p:sp>
      <p:sp>
        <p:nvSpPr>
          <p:cNvPr id="4" name="Title 1"/>
          <p:cNvSpPr>
            <a:spLocks noGrp="1"/>
          </p:cNvSpPr>
          <p:nvPr>
            <p:ph type="title"/>
          </p:nvPr>
        </p:nvSpPr>
        <p:spPr>
          <a:xfrm>
            <a:off x="755575" y="188640"/>
            <a:ext cx="7898835" cy="1296144"/>
          </a:xfrm>
          <a:noFill/>
        </p:spPr>
        <p:txBody>
          <a:bodyPr>
            <a:noAutofit/>
          </a:bodyPr>
          <a:lstStyle/>
          <a:p>
            <a:pPr algn="l"/>
            <a:r>
              <a:rPr lang="en-AU" sz="1800" dirty="0" smtClean="0">
                <a:latin typeface="Roboto Light" panose="02000000000000000000" pitchFamily="2" charset="0"/>
                <a:ea typeface="Roboto Light" panose="02000000000000000000" pitchFamily="2" charset="0"/>
              </a:rPr>
              <a:t/>
            </a:r>
            <a:br>
              <a:rPr lang="en-AU" sz="1800" dirty="0" smtClean="0">
                <a:latin typeface="Roboto Light" panose="02000000000000000000" pitchFamily="2" charset="0"/>
                <a:ea typeface="Roboto Light" panose="02000000000000000000" pitchFamily="2" charset="0"/>
              </a:rPr>
            </a:br>
            <a:r>
              <a:rPr lang="en-AU" sz="3200" dirty="0" smtClean="0">
                <a:latin typeface="Roboto Light" panose="02000000000000000000" pitchFamily="2" charset="0"/>
                <a:ea typeface="Roboto Light" panose="02000000000000000000" pitchFamily="2" charset="0"/>
              </a:rPr>
              <a:t>Feedback </a:t>
            </a:r>
            <a:r>
              <a:rPr lang="en-AU" sz="3200" dirty="0">
                <a:latin typeface="Roboto Light" panose="02000000000000000000" pitchFamily="2" charset="0"/>
                <a:ea typeface="Roboto Light" panose="02000000000000000000" pitchFamily="2" charset="0"/>
              </a:rPr>
              <a:t> </a:t>
            </a:r>
            <a:r>
              <a:rPr lang="en-AU" sz="1800" dirty="0" smtClean="0">
                <a:latin typeface="Roboto Light" panose="02000000000000000000" pitchFamily="2" charset="0"/>
                <a:ea typeface="Roboto Light" panose="02000000000000000000" pitchFamily="2" charset="0"/>
              </a:rPr>
              <a:t/>
            </a:r>
            <a:br>
              <a:rPr lang="en-AU" sz="1800" dirty="0" smtClean="0">
                <a:latin typeface="Roboto Light" panose="02000000000000000000" pitchFamily="2" charset="0"/>
                <a:ea typeface="Roboto Light" panose="02000000000000000000" pitchFamily="2" charset="0"/>
              </a:rPr>
            </a:br>
            <a:r>
              <a:rPr lang="en-AU" sz="1800" dirty="0" smtClean="0">
                <a:latin typeface="Roboto Light" panose="02000000000000000000" pitchFamily="2" charset="0"/>
                <a:ea typeface="Roboto Light" panose="02000000000000000000" pitchFamily="2" charset="0"/>
              </a:rPr>
              <a:t>Some </a:t>
            </a:r>
            <a:r>
              <a:rPr lang="en-AU" sz="1800" dirty="0">
                <a:latin typeface="Roboto Light" panose="02000000000000000000" pitchFamily="2" charset="0"/>
                <a:ea typeface="Roboto Light" panose="02000000000000000000" pitchFamily="2" charset="0"/>
              </a:rPr>
              <a:t>schools highlighted that it would be useful if the amount of used time displayed on the </a:t>
            </a:r>
            <a:r>
              <a:rPr lang="en-AU" sz="1800" dirty="0" smtClean="0">
                <a:latin typeface="Roboto Light" panose="02000000000000000000" pitchFamily="2" charset="0"/>
                <a:ea typeface="Roboto Light" panose="02000000000000000000" pitchFamily="2" charset="0"/>
              </a:rPr>
              <a:t>Summary </a:t>
            </a:r>
            <a:r>
              <a:rPr lang="en-AU" sz="1800" dirty="0">
                <a:latin typeface="Roboto Light" panose="02000000000000000000" pitchFamily="2" charset="0"/>
                <a:ea typeface="Roboto Light" panose="02000000000000000000" pitchFamily="2" charset="0"/>
              </a:rPr>
              <a:t>page. </a:t>
            </a:r>
            <a:br>
              <a:rPr lang="en-AU" sz="1800" dirty="0">
                <a:latin typeface="Roboto Light" panose="02000000000000000000" pitchFamily="2" charset="0"/>
                <a:ea typeface="Roboto Light" panose="02000000000000000000" pitchFamily="2" charset="0"/>
              </a:rPr>
            </a:br>
            <a:endParaRPr lang="en-AU" sz="1800" dirty="0">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3263670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2204864"/>
            <a:ext cx="7931224" cy="3921299"/>
          </a:xfrm>
          <a:solidFill>
            <a:schemeClr val="accent3">
              <a:lumMod val="60000"/>
              <a:lumOff val="40000"/>
            </a:schemeClr>
          </a:solidFill>
        </p:spPr>
        <p:txBody>
          <a:bodyPr>
            <a:normAutofit fontScale="40000" lnSpcReduction="20000"/>
          </a:bodyPr>
          <a:lstStyle/>
          <a:p>
            <a:pPr marL="0" indent="0">
              <a:buNone/>
            </a:pPr>
            <a:r>
              <a:rPr lang="en-AU" sz="8000" dirty="0" smtClean="0">
                <a:latin typeface="Roboto Light" panose="02000000000000000000" pitchFamily="2" charset="0"/>
                <a:ea typeface="Roboto Light" panose="02000000000000000000" pitchFamily="2" charset="0"/>
              </a:rPr>
              <a:t>Our response</a:t>
            </a:r>
          </a:p>
          <a:p>
            <a:pPr marL="0" indent="0">
              <a:buNone/>
            </a:pPr>
            <a:r>
              <a:rPr lang="en-AU" sz="5000" dirty="0">
                <a:latin typeface="Roboto Light" panose="02000000000000000000" pitchFamily="2" charset="0"/>
                <a:ea typeface="Roboto Light" panose="02000000000000000000" pitchFamily="2" charset="0"/>
              </a:rPr>
              <a:t>Students are not expected to stop writing and submit their exam at exactly the same time. Given that students may enter their start code within a couple of minutes of each other each student’s 100 minute timer will also be expected to time out within a couple of minutes of each other</a:t>
            </a:r>
            <a:r>
              <a:rPr lang="en-AU" sz="5000" dirty="0" smtClean="0">
                <a:latin typeface="Roboto Light" panose="02000000000000000000" pitchFamily="2" charset="0"/>
                <a:ea typeface="Roboto Light" panose="02000000000000000000" pitchFamily="2" charset="0"/>
              </a:rPr>
              <a:t>.</a:t>
            </a:r>
            <a:br>
              <a:rPr lang="en-AU" sz="5000" dirty="0" smtClean="0">
                <a:latin typeface="Roboto Light" panose="02000000000000000000" pitchFamily="2" charset="0"/>
                <a:ea typeface="Roboto Light" panose="02000000000000000000" pitchFamily="2" charset="0"/>
              </a:rPr>
            </a:br>
            <a:endParaRPr lang="en-AU" sz="5000" dirty="0">
              <a:latin typeface="Roboto Light" panose="02000000000000000000" pitchFamily="2" charset="0"/>
              <a:ea typeface="Roboto Light" panose="02000000000000000000" pitchFamily="2" charset="0"/>
            </a:endParaRPr>
          </a:p>
          <a:p>
            <a:pPr marL="0" indent="0">
              <a:buNone/>
            </a:pPr>
            <a:r>
              <a:rPr lang="en-AU" sz="5000" dirty="0" smtClean="0">
                <a:latin typeface="Roboto Light" panose="02000000000000000000" pitchFamily="2" charset="0"/>
                <a:ea typeface="Roboto Light" panose="02000000000000000000" pitchFamily="2" charset="0"/>
              </a:rPr>
              <a:t>For </a:t>
            </a:r>
            <a:r>
              <a:rPr lang="en-AU" sz="5000" dirty="0">
                <a:latin typeface="Roboto Light" panose="02000000000000000000" pitchFamily="2" charset="0"/>
                <a:ea typeface="Roboto Light" panose="02000000000000000000" pitchFamily="2" charset="0"/>
              </a:rPr>
              <a:t>written exams, the exam invigilator may instruct students to stop writing. For electronic examinations this is not required. Exam invigilators should instruct students at the start of the examination to ‘keep your device turned on and wait quietly until you are dismissed</a:t>
            </a:r>
            <a:r>
              <a:rPr lang="en-AU" sz="5000" dirty="0" smtClean="0">
                <a:latin typeface="Roboto Light" panose="02000000000000000000" pitchFamily="2" charset="0"/>
                <a:ea typeface="Roboto Light" panose="02000000000000000000" pitchFamily="2" charset="0"/>
              </a:rPr>
              <a:t>’.</a:t>
            </a:r>
            <a:endParaRPr lang="en-AU" sz="5000" dirty="0">
              <a:latin typeface="Roboto Light" panose="02000000000000000000" pitchFamily="2" charset="0"/>
              <a:ea typeface="Roboto Light" panose="02000000000000000000" pitchFamily="2" charset="0"/>
            </a:endParaRPr>
          </a:p>
          <a:p>
            <a:pPr marL="0" indent="0">
              <a:buNone/>
            </a:pPr>
            <a:endParaRPr lang="en-AU" sz="5000" dirty="0" smtClean="0">
              <a:latin typeface="Roboto Light" panose="02000000000000000000" pitchFamily="2" charset="0"/>
              <a:ea typeface="Roboto Light" panose="02000000000000000000" pitchFamily="2" charset="0"/>
            </a:endParaRPr>
          </a:p>
          <a:p>
            <a:pPr marL="0" indent="0">
              <a:buNone/>
            </a:pPr>
            <a:r>
              <a:rPr lang="en-AU" sz="5000" dirty="0" smtClean="0">
                <a:latin typeface="Roboto Light" panose="02000000000000000000" pitchFamily="2" charset="0"/>
                <a:ea typeface="Roboto Light" panose="02000000000000000000" pitchFamily="2" charset="0"/>
              </a:rPr>
              <a:t>Further </a:t>
            </a:r>
            <a:r>
              <a:rPr lang="en-AU" sz="5000" dirty="0">
                <a:latin typeface="Roboto Light" panose="02000000000000000000" pitchFamily="2" charset="0"/>
                <a:ea typeface="Roboto Light" panose="02000000000000000000" pitchFamily="2" charset="0"/>
              </a:rPr>
              <a:t>information: Protocols </a:t>
            </a:r>
            <a:r>
              <a:rPr lang="en-AU" sz="5000" dirty="0" smtClean="0">
                <a:latin typeface="Roboto Light" panose="02000000000000000000" pitchFamily="2" charset="0"/>
                <a:ea typeface="Roboto Light" panose="02000000000000000000" pitchFamily="2" charset="0"/>
              </a:rPr>
              <a:t>for Managing situations on exam day section</a:t>
            </a:r>
            <a:r>
              <a:rPr lang="en-AU" sz="5000" dirty="0">
                <a:latin typeface="Roboto Light" panose="02000000000000000000" pitchFamily="2" charset="0"/>
                <a:ea typeface="Roboto Light" panose="02000000000000000000" pitchFamily="2" charset="0"/>
              </a:rPr>
              <a:t>, page 25 of </a:t>
            </a:r>
            <a:r>
              <a:rPr lang="en-AU" sz="5000" dirty="0">
                <a:latin typeface="Roboto Medium" panose="02000000000000000000" pitchFamily="2" charset="0"/>
                <a:ea typeface="Roboto Medium" panose="02000000000000000000" pitchFamily="2" charset="0"/>
              </a:rPr>
              <a:t>SACE electronic examination instruction guide. </a:t>
            </a:r>
          </a:p>
          <a:p>
            <a:pPr marL="0" indent="0">
              <a:buNone/>
            </a:pPr>
            <a:endParaRPr lang="en-AU" sz="2200" dirty="0" smtClean="0">
              <a:latin typeface="Roboto Light" panose="02000000000000000000" pitchFamily="2" charset="0"/>
              <a:ea typeface="Roboto Light" panose="02000000000000000000" pitchFamily="2" charset="0"/>
            </a:endParaRPr>
          </a:p>
        </p:txBody>
      </p:sp>
      <p:sp>
        <p:nvSpPr>
          <p:cNvPr id="4" name="Title 1"/>
          <p:cNvSpPr>
            <a:spLocks noGrp="1"/>
          </p:cNvSpPr>
          <p:nvPr>
            <p:ph type="title"/>
          </p:nvPr>
        </p:nvSpPr>
        <p:spPr>
          <a:xfrm>
            <a:off x="755575" y="188640"/>
            <a:ext cx="7898835" cy="1296144"/>
          </a:xfrm>
          <a:noFill/>
        </p:spPr>
        <p:txBody>
          <a:bodyPr>
            <a:noAutofit/>
          </a:bodyPr>
          <a:lstStyle/>
          <a:p>
            <a:pPr algn="l"/>
            <a:r>
              <a:rPr lang="en-AU" sz="1800" dirty="0" smtClean="0">
                <a:latin typeface="Roboto Light" panose="02000000000000000000" pitchFamily="2" charset="0"/>
                <a:ea typeface="Roboto Light" panose="02000000000000000000" pitchFamily="2" charset="0"/>
              </a:rPr>
              <a:t/>
            </a:r>
            <a:br>
              <a:rPr lang="en-AU" sz="1800" dirty="0" smtClean="0">
                <a:latin typeface="Roboto Light" panose="02000000000000000000" pitchFamily="2" charset="0"/>
                <a:ea typeface="Roboto Light" panose="02000000000000000000" pitchFamily="2" charset="0"/>
              </a:rPr>
            </a:br>
            <a:r>
              <a:rPr lang="en-AU" sz="3200" dirty="0" smtClean="0">
                <a:latin typeface="Roboto Light" panose="02000000000000000000" pitchFamily="2" charset="0"/>
                <a:ea typeface="Roboto Light" panose="02000000000000000000" pitchFamily="2" charset="0"/>
              </a:rPr>
              <a:t>Feedback </a:t>
            </a:r>
            <a:r>
              <a:rPr lang="en-AU" sz="1800" dirty="0">
                <a:latin typeface="Roboto Light" panose="02000000000000000000" pitchFamily="2" charset="0"/>
                <a:ea typeface="Roboto Light" panose="02000000000000000000" pitchFamily="2" charset="0"/>
              </a:rPr>
              <a:t> </a:t>
            </a:r>
            <a:r>
              <a:rPr lang="en-AU" sz="1800" dirty="0" smtClean="0">
                <a:latin typeface="Roboto Light" panose="02000000000000000000" pitchFamily="2" charset="0"/>
                <a:ea typeface="Roboto Light" panose="02000000000000000000" pitchFamily="2" charset="0"/>
              </a:rPr>
              <a:t/>
            </a:r>
            <a:br>
              <a:rPr lang="en-AU" sz="1800" dirty="0" smtClean="0">
                <a:latin typeface="Roboto Light" panose="02000000000000000000" pitchFamily="2" charset="0"/>
                <a:ea typeface="Roboto Light" panose="02000000000000000000" pitchFamily="2" charset="0"/>
              </a:rPr>
            </a:br>
            <a:r>
              <a:rPr lang="en-AU" sz="1800" dirty="0">
                <a:latin typeface="Roboto Light" panose="02000000000000000000" pitchFamily="2" charset="0"/>
                <a:ea typeface="Roboto Light" panose="02000000000000000000" pitchFamily="2" charset="0"/>
              </a:rPr>
              <a:t>Some schools indicated that students finished at different times and that they were uncertain about when to dismiss the group of students.  </a:t>
            </a:r>
            <a:br>
              <a:rPr lang="en-AU" sz="1800" dirty="0">
                <a:latin typeface="Roboto Light" panose="02000000000000000000" pitchFamily="2" charset="0"/>
                <a:ea typeface="Roboto Light" panose="02000000000000000000" pitchFamily="2" charset="0"/>
              </a:rPr>
            </a:br>
            <a:endParaRPr lang="en-AU" sz="1800" dirty="0">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23686341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2564904"/>
            <a:ext cx="7931224" cy="3312368"/>
          </a:xfrm>
          <a:solidFill>
            <a:schemeClr val="accent3">
              <a:lumMod val="60000"/>
              <a:lumOff val="40000"/>
            </a:schemeClr>
          </a:solidFill>
        </p:spPr>
        <p:txBody>
          <a:bodyPr>
            <a:normAutofit fontScale="92500"/>
          </a:bodyPr>
          <a:lstStyle/>
          <a:p>
            <a:pPr marL="0" indent="0">
              <a:buNone/>
            </a:pPr>
            <a:r>
              <a:rPr lang="en-AU" sz="3500" dirty="0" smtClean="0">
                <a:latin typeface="Roboto Light" panose="02000000000000000000" pitchFamily="2" charset="0"/>
                <a:ea typeface="Roboto Light" panose="02000000000000000000" pitchFamily="2" charset="0"/>
              </a:rPr>
              <a:t>Our </a:t>
            </a:r>
            <a:r>
              <a:rPr lang="en-AU" sz="3500" dirty="0">
                <a:latin typeface="Roboto Light" panose="02000000000000000000" pitchFamily="2" charset="0"/>
                <a:ea typeface="Roboto Light" panose="02000000000000000000" pitchFamily="2" charset="0"/>
              </a:rPr>
              <a:t>response</a:t>
            </a:r>
          </a:p>
          <a:p>
            <a:pPr marL="0" indent="0">
              <a:buNone/>
            </a:pPr>
            <a:r>
              <a:rPr lang="en-AU" sz="2200" dirty="0" smtClean="0">
                <a:latin typeface="Roboto Light" panose="02000000000000000000" pitchFamily="2" charset="0"/>
                <a:ea typeface="Roboto Light" panose="02000000000000000000" pitchFamily="2" charset="0"/>
              </a:rPr>
              <a:t>The </a:t>
            </a:r>
            <a:r>
              <a:rPr lang="en-AU" sz="2200" dirty="0">
                <a:latin typeface="Roboto Light" panose="02000000000000000000" pitchFamily="2" charset="0"/>
                <a:ea typeface="Roboto Light" panose="02000000000000000000" pitchFamily="2" charset="0"/>
              </a:rPr>
              <a:t>electronic examination system saves students work every 60 seconds. If the student receives the </a:t>
            </a:r>
            <a:r>
              <a:rPr lang="en-AU" sz="2200" dirty="0" smtClean="0">
                <a:latin typeface="Roboto Light" panose="02000000000000000000" pitchFamily="2" charset="0"/>
                <a:ea typeface="Roboto Light" panose="02000000000000000000" pitchFamily="2" charset="0"/>
              </a:rPr>
              <a:t>network </a:t>
            </a:r>
            <a:r>
              <a:rPr lang="en-AU" sz="2200" dirty="0">
                <a:latin typeface="Roboto Light" panose="02000000000000000000" pitchFamily="2" charset="0"/>
                <a:ea typeface="Roboto Light" panose="02000000000000000000" pitchFamily="2" charset="0"/>
              </a:rPr>
              <a:t>connection </a:t>
            </a:r>
            <a:r>
              <a:rPr lang="en-AU" sz="2200" dirty="0" smtClean="0">
                <a:latin typeface="Roboto Light" panose="02000000000000000000" pitchFamily="2" charset="0"/>
                <a:ea typeface="Roboto Light" panose="02000000000000000000" pitchFamily="2" charset="0"/>
              </a:rPr>
              <a:t>notification </a:t>
            </a:r>
            <a:r>
              <a:rPr lang="en-AU" sz="2200" dirty="0">
                <a:latin typeface="Roboto Light" panose="02000000000000000000" pitchFamily="2" charset="0"/>
                <a:ea typeface="Roboto Light" panose="02000000000000000000" pitchFamily="2" charset="0"/>
              </a:rPr>
              <a:t>(above) and retries their connection successfully the student won’t lose any work.</a:t>
            </a:r>
          </a:p>
          <a:p>
            <a:pPr marL="0" indent="0">
              <a:buNone/>
            </a:pPr>
            <a:endParaRPr lang="en-AU" sz="2200" b="1" dirty="0"/>
          </a:p>
          <a:p>
            <a:pPr marL="0" indent="0">
              <a:buNone/>
            </a:pPr>
            <a:r>
              <a:rPr lang="en-AU" sz="2200" dirty="0" smtClean="0">
                <a:latin typeface="Roboto Medium" panose="02000000000000000000" pitchFamily="2" charset="0"/>
                <a:ea typeface="Roboto Medium" panose="02000000000000000000" pitchFamily="2" charset="0"/>
              </a:rPr>
              <a:t>Warning</a:t>
            </a:r>
            <a:r>
              <a:rPr lang="en-AU" sz="2200" dirty="0">
                <a:latin typeface="Roboto Light" panose="02000000000000000000" pitchFamily="2" charset="0"/>
                <a:ea typeface="Roboto Light" panose="02000000000000000000" pitchFamily="2" charset="0"/>
              </a:rPr>
              <a:t>, if the student ignores the network connection notification and attempts to refresh their browser or restart their device they may lose their progress since the last time the system saved their work.</a:t>
            </a:r>
          </a:p>
          <a:p>
            <a:pPr marL="0" indent="0">
              <a:buNone/>
            </a:pPr>
            <a:endParaRPr lang="en-AU" sz="2600" dirty="0"/>
          </a:p>
        </p:txBody>
      </p:sp>
      <p:sp>
        <p:nvSpPr>
          <p:cNvPr id="4" name="Title 1"/>
          <p:cNvSpPr>
            <a:spLocks noGrp="1"/>
          </p:cNvSpPr>
          <p:nvPr>
            <p:ph type="title"/>
          </p:nvPr>
        </p:nvSpPr>
        <p:spPr>
          <a:xfrm>
            <a:off x="755576" y="260648"/>
            <a:ext cx="7931224" cy="1152128"/>
          </a:xfrm>
          <a:noFill/>
        </p:spPr>
        <p:txBody>
          <a:bodyPr>
            <a:noAutofit/>
          </a:bodyPr>
          <a:lstStyle/>
          <a:p>
            <a:pPr algn="l"/>
            <a:r>
              <a:rPr lang="en-AU" sz="3200" dirty="0" smtClean="0">
                <a:latin typeface="Roboto Light" panose="02000000000000000000" pitchFamily="2" charset="0"/>
                <a:ea typeface="Roboto Light" panose="02000000000000000000" pitchFamily="2" charset="0"/>
              </a:rPr>
              <a:t>Feedback </a:t>
            </a:r>
            <a:r>
              <a:rPr lang="en-AU" sz="1800" dirty="0">
                <a:latin typeface="Roboto Light" panose="02000000000000000000" pitchFamily="2" charset="0"/>
                <a:ea typeface="Roboto Light" panose="02000000000000000000" pitchFamily="2" charset="0"/>
              </a:rPr>
              <a:t> </a:t>
            </a:r>
            <a:r>
              <a:rPr lang="en-AU" sz="1800" dirty="0" smtClean="0">
                <a:latin typeface="Roboto Light" panose="02000000000000000000" pitchFamily="2" charset="0"/>
                <a:ea typeface="Roboto Light" panose="02000000000000000000" pitchFamily="2" charset="0"/>
              </a:rPr>
              <a:t/>
            </a:r>
            <a:br>
              <a:rPr lang="en-AU" sz="1800" dirty="0" smtClean="0">
                <a:latin typeface="Roboto Light" panose="02000000000000000000" pitchFamily="2" charset="0"/>
                <a:ea typeface="Roboto Light" panose="02000000000000000000" pitchFamily="2" charset="0"/>
              </a:rPr>
            </a:br>
            <a:r>
              <a:rPr lang="en-AU" sz="1800" dirty="0" smtClean="0">
                <a:latin typeface="Roboto Light" panose="02000000000000000000" pitchFamily="2" charset="0"/>
                <a:ea typeface="Roboto Light" panose="02000000000000000000" pitchFamily="2" charset="0"/>
              </a:rPr>
              <a:t>Can </a:t>
            </a:r>
            <a:r>
              <a:rPr lang="en-AU" sz="1800" dirty="0">
                <a:latin typeface="Roboto Light" panose="02000000000000000000" pitchFamily="2" charset="0"/>
                <a:ea typeface="Roboto Light" panose="02000000000000000000" pitchFamily="2" charset="0"/>
              </a:rPr>
              <a:t>a student lose work? </a:t>
            </a: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4139952" y="1052736"/>
            <a:ext cx="4111749" cy="1872208"/>
          </a:xfrm>
          <a:prstGeom prst="rect">
            <a:avLst/>
          </a:prstGeom>
        </p:spPr>
      </p:pic>
    </p:spTree>
    <p:extLst>
      <p:ext uri="{BB962C8B-B14F-4D97-AF65-F5344CB8AC3E}">
        <p14:creationId xmlns:p14="http://schemas.microsoft.com/office/powerpoint/2010/main" val="17214969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2204864"/>
            <a:ext cx="7931224" cy="3921299"/>
          </a:xfrm>
          <a:solidFill>
            <a:schemeClr val="accent3">
              <a:lumMod val="60000"/>
              <a:lumOff val="40000"/>
            </a:schemeClr>
          </a:solidFill>
        </p:spPr>
        <p:txBody>
          <a:bodyPr>
            <a:normAutofit fontScale="92500" lnSpcReduction="10000"/>
          </a:bodyPr>
          <a:lstStyle/>
          <a:p>
            <a:pPr marL="0" indent="0">
              <a:buNone/>
            </a:pPr>
            <a:r>
              <a:rPr lang="en-AU" sz="3500" dirty="0" smtClean="0">
                <a:latin typeface="Roboto Light" panose="02000000000000000000" pitchFamily="2" charset="0"/>
                <a:ea typeface="Roboto Light" panose="02000000000000000000" pitchFamily="2" charset="0"/>
              </a:rPr>
              <a:t>Our response</a:t>
            </a:r>
          </a:p>
          <a:p>
            <a:pPr marL="0" indent="0">
              <a:buNone/>
            </a:pPr>
            <a:r>
              <a:rPr lang="en-AU" sz="2200" dirty="0" smtClean="0">
                <a:latin typeface="Roboto Light" panose="02000000000000000000" pitchFamily="2" charset="0"/>
                <a:ea typeface="Roboto Light" panose="02000000000000000000" pitchFamily="2" charset="0"/>
              </a:rPr>
              <a:t>The </a:t>
            </a:r>
            <a:r>
              <a:rPr lang="en-AU" sz="2200" dirty="0">
                <a:latin typeface="Roboto Light" panose="02000000000000000000" pitchFamily="2" charset="0"/>
                <a:ea typeface="Roboto Light" panose="02000000000000000000" pitchFamily="2" charset="0"/>
              </a:rPr>
              <a:t>start code should only be provided when all students have accessed their examination via the SACE Exam Browser and are ready to start. </a:t>
            </a:r>
          </a:p>
          <a:p>
            <a:pPr marL="0" indent="0">
              <a:buNone/>
            </a:pPr>
            <a:r>
              <a:rPr lang="en-AU" sz="2200" dirty="0">
                <a:latin typeface="Roboto Light" panose="02000000000000000000" pitchFamily="2" charset="0"/>
                <a:ea typeface="Roboto Light" panose="02000000000000000000" pitchFamily="2" charset="0"/>
              </a:rPr>
              <a:t> </a:t>
            </a:r>
          </a:p>
          <a:p>
            <a:pPr marL="0" indent="0">
              <a:buNone/>
            </a:pPr>
            <a:r>
              <a:rPr lang="en-AU" sz="2200" dirty="0">
                <a:latin typeface="Roboto Light" panose="02000000000000000000" pitchFamily="2" charset="0"/>
                <a:ea typeface="Roboto Light" panose="02000000000000000000" pitchFamily="2" charset="0"/>
              </a:rPr>
              <a:t>The start examination instructions to be read out to students highlight that once students have submitted their examination </a:t>
            </a:r>
            <a:r>
              <a:rPr lang="en-AU" sz="2200" dirty="0" smtClean="0">
                <a:latin typeface="Roboto Light" panose="02000000000000000000" pitchFamily="2" charset="0"/>
                <a:ea typeface="Roboto Light" panose="02000000000000000000" pitchFamily="2" charset="0"/>
              </a:rPr>
              <a:t>they will </a:t>
            </a:r>
            <a:r>
              <a:rPr lang="en-AU" sz="2200" dirty="0">
                <a:latin typeface="Roboto Light" panose="02000000000000000000" pitchFamily="2" charset="0"/>
                <a:ea typeface="Roboto Light" panose="02000000000000000000" pitchFamily="2" charset="0"/>
              </a:rPr>
              <a:t>be required to enter an exit code; this will be written on the whiteboard after 40 minutes.</a:t>
            </a:r>
          </a:p>
          <a:p>
            <a:pPr marL="0" indent="0">
              <a:buNone/>
            </a:pPr>
            <a:endParaRPr lang="en-AU" sz="2200" dirty="0">
              <a:latin typeface="Roboto Light" panose="02000000000000000000" pitchFamily="2" charset="0"/>
              <a:ea typeface="Roboto Light" panose="02000000000000000000" pitchFamily="2" charset="0"/>
            </a:endParaRPr>
          </a:p>
          <a:p>
            <a:pPr marL="0" indent="0">
              <a:buNone/>
            </a:pPr>
            <a:r>
              <a:rPr lang="en-AU" sz="2200" dirty="0">
                <a:latin typeface="Roboto Light" panose="02000000000000000000" pitchFamily="2" charset="0"/>
                <a:ea typeface="Roboto Light" panose="02000000000000000000" pitchFamily="2" charset="0"/>
              </a:rPr>
              <a:t>Further information: Protocols </a:t>
            </a:r>
            <a:r>
              <a:rPr lang="en-AU" sz="2200" dirty="0" smtClean="0">
                <a:latin typeface="Roboto Light" panose="02000000000000000000" pitchFamily="2" charset="0"/>
                <a:ea typeface="Roboto Light" panose="02000000000000000000" pitchFamily="2" charset="0"/>
              </a:rPr>
              <a:t>for Managing situations on exam day section</a:t>
            </a:r>
            <a:r>
              <a:rPr lang="en-AU" sz="2200" dirty="0">
                <a:latin typeface="Roboto Light" panose="02000000000000000000" pitchFamily="2" charset="0"/>
                <a:ea typeface="Roboto Light" panose="02000000000000000000" pitchFamily="2" charset="0"/>
              </a:rPr>
              <a:t>, page 25 of </a:t>
            </a:r>
            <a:r>
              <a:rPr lang="en-AU" sz="2200" dirty="0">
                <a:latin typeface="Roboto Medium" panose="02000000000000000000" pitchFamily="2" charset="0"/>
                <a:ea typeface="Roboto Medium" panose="02000000000000000000" pitchFamily="2" charset="0"/>
              </a:rPr>
              <a:t>SACE electronic examination instruction guide. </a:t>
            </a:r>
          </a:p>
          <a:p>
            <a:pPr marL="0" indent="0">
              <a:buNone/>
            </a:pPr>
            <a:endParaRPr lang="en-AU" sz="2400" dirty="0" smtClean="0">
              <a:latin typeface="Roboto Light" panose="02000000000000000000" pitchFamily="2" charset="0"/>
              <a:ea typeface="Roboto Light" panose="02000000000000000000" pitchFamily="2" charset="0"/>
            </a:endParaRPr>
          </a:p>
        </p:txBody>
      </p:sp>
      <p:sp>
        <p:nvSpPr>
          <p:cNvPr id="4" name="Title 1"/>
          <p:cNvSpPr>
            <a:spLocks noGrp="1"/>
          </p:cNvSpPr>
          <p:nvPr>
            <p:ph type="title"/>
          </p:nvPr>
        </p:nvSpPr>
        <p:spPr>
          <a:xfrm>
            <a:off x="755575" y="188640"/>
            <a:ext cx="7898835" cy="1296144"/>
          </a:xfrm>
          <a:noFill/>
        </p:spPr>
        <p:txBody>
          <a:bodyPr>
            <a:noAutofit/>
          </a:bodyPr>
          <a:lstStyle/>
          <a:p>
            <a:pPr algn="l"/>
            <a:r>
              <a:rPr lang="en-AU" sz="3200" dirty="0" smtClean="0">
                <a:latin typeface="Roboto Light" panose="02000000000000000000" pitchFamily="2" charset="0"/>
                <a:ea typeface="Roboto Light" panose="02000000000000000000" pitchFamily="2" charset="0"/>
              </a:rPr>
              <a:t>Feedback </a:t>
            </a:r>
            <a:r>
              <a:rPr lang="en-AU" sz="3200" dirty="0">
                <a:latin typeface="Roboto Light" panose="02000000000000000000" pitchFamily="2" charset="0"/>
                <a:ea typeface="Roboto Light" panose="02000000000000000000" pitchFamily="2" charset="0"/>
              </a:rPr>
              <a:t> </a:t>
            </a:r>
            <a:r>
              <a:rPr lang="en-AU" sz="1800" dirty="0" smtClean="0">
                <a:latin typeface="Roboto Light" panose="02000000000000000000" pitchFamily="2" charset="0"/>
                <a:ea typeface="Roboto Light" panose="02000000000000000000" pitchFamily="2" charset="0"/>
              </a:rPr>
              <a:t/>
            </a:r>
            <a:br>
              <a:rPr lang="en-AU" sz="1800" dirty="0" smtClean="0">
                <a:latin typeface="Roboto Light" panose="02000000000000000000" pitchFamily="2" charset="0"/>
                <a:ea typeface="Roboto Light" panose="02000000000000000000" pitchFamily="2" charset="0"/>
              </a:rPr>
            </a:br>
            <a:r>
              <a:rPr lang="en-AU" sz="1800" dirty="0" smtClean="0">
                <a:latin typeface="Roboto Light" panose="02000000000000000000" pitchFamily="2" charset="0"/>
                <a:ea typeface="Roboto Light" panose="02000000000000000000" pitchFamily="2" charset="0"/>
              </a:rPr>
              <a:t>Some </a:t>
            </a:r>
            <a:r>
              <a:rPr lang="en-AU" sz="1800" dirty="0">
                <a:latin typeface="Roboto Light" panose="02000000000000000000" pitchFamily="2" charset="0"/>
                <a:ea typeface="Roboto Light" panose="02000000000000000000" pitchFamily="2" charset="0"/>
              </a:rPr>
              <a:t>schools reported that it was not clear when to provide students with the start and exit codes.</a:t>
            </a:r>
          </a:p>
        </p:txBody>
      </p:sp>
    </p:spTree>
    <p:extLst>
      <p:ext uri="{BB962C8B-B14F-4D97-AF65-F5344CB8AC3E}">
        <p14:creationId xmlns:p14="http://schemas.microsoft.com/office/powerpoint/2010/main" val="3155040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2204865"/>
            <a:ext cx="7931224" cy="3168352"/>
          </a:xfrm>
          <a:solidFill>
            <a:schemeClr val="accent3">
              <a:lumMod val="60000"/>
              <a:lumOff val="40000"/>
            </a:schemeClr>
          </a:solidFill>
        </p:spPr>
        <p:txBody>
          <a:bodyPr>
            <a:normAutofit/>
          </a:bodyPr>
          <a:lstStyle/>
          <a:p>
            <a:pPr marL="0" indent="0">
              <a:buNone/>
            </a:pPr>
            <a:r>
              <a:rPr lang="en-AU" dirty="0" smtClean="0">
                <a:latin typeface="Roboto Light" panose="02000000000000000000" pitchFamily="2" charset="0"/>
                <a:ea typeface="Roboto Light" panose="02000000000000000000" pitchFamily="2" charset="0"/>
              </a:rPr>
              <a:t>Our response</a:t>
            </a:r>
          </a:p>
          <a:p>
            <a:pPr marL="0" indent="0">
              <a:buNone/>
            </a:pPr>
            <a:r>
              <a:rPr lang="en-AU" sz="2000" dirty="0" smtClean="0">
                <a:latin typeface="Roboto Light" panose="02000000000000000000" pitchFamily="2" charset="0"/>
                <a:ea typeface="Roboto Light" panose="02000000000000000000" pitchFamily="2" charset="0"/>
              </a:rPr>
              <a:t>Some </a:t>
            </a:r>
            <a:r>
              <a:rPr lang="en-AU" sz="2000" dirty="0">
                <a:latin typeface="Roboto Light" panose="02000000000000000000" pitchFamily="2" charset="0"/>
                <a:ea typeface="Roboto Light" panose="02000000000000000000" pitchFamily="2" charset="0"/>
              </a:rPr>
              <a:t>schools used the Locked Out, Paused and Abandoned status during the trial examination. </a:t>
            </a:r>
          </a:p>
          <a:p>
            <a:pPr marL="0" indent="0">
              <a:buNone/>
            </a:pPr>
            <a:r>
              <a:rPr lang="en-AU" sz="2000" dirty="0">
                <a:latin typeface="Roboto Light" panose="02000000000000000000" pitchFamily="2" charset="0"/>
                <a:ea typeface="Roboto Light" panose="02000000000000000000" pitchFamily="2" charset="0"/>
              </a:rPr>
              <a:t>Locked Out, Paused and Abandoned status are used by the SACE Board only and should not be used in schools.</a:t>
            </a:r>
          </a:p>
          <a:p>
            <a:pPr marL="0" indent="0">
              <a:buNone/>
            </a:pPr>
            <a:endParaRPr lang="en-AU" sz="2000" dirty="0">
              <a:latin typeface="Roboto Light" panose="02000000000000000000" pitchFamily="2" charset="0"/>
              <a:ea typeface="Roboto Light" panose="02000000000000000000" pitchFamily="2" charset="0"/>
            </a:endParaRPr>
          </a:p>
          <a:p>
            <a:pPr marL="0" indent="0">
              <a:buNone/>
            </a:pPr>
            <a:r>
              <a:rPr lang="en-AU" sz="2000" dirty="0">
                <a:latin typeface="Roboto Light" panose="02000000000000000000" pitchFamily="2" charset="0"/>
                <a:ea typeface="Roboto Light" panose="02000000000000000000" pitchFamily="2" charset="0"/>
              </a:rPr>
              <a:t>Further information: Protocols section, page 26 of </a:t>
            </a:r>
            <a:r>
              <a:rPr lang="en-AU" sz="2000" dirty="0">
                <a:latin typeface="Roboto Medium" panose="02000000000000000000" pitchFamily="2" charset="0"/>
                <a:ea typeface="Roboto Medium" panose="02000000000000000000" pitchFamily="2" charset="0"/>
              </a:rPr>
              <a:t>SACE electronic examination instruction guide. </a:t>
            </a:r>
          </a:p>
          <a:p>
            <a:pPr marL="0" indent="0">
              <a:buNone/>
            </a:pPr>
            <a:endParaRPr lang="en-AU" sz="2200" dirty="0" smtClean="0">
              <a:latin typeface="Roboto Light" panose="02000000000000000000" pitchFamily="2" charset="0"/>
              <a:ea typeface="Roboto Light" panose="02000000000000000000" pitchFamily="2" charset="0"/>
            </a:endParaRPr>
          </a:p>
        </p:txBody>
      </p:sp>
      <p:sp>
        <p:nvSpPr>
          <p:cNvPr id="4" name="Title 1"/>
          <p:cNvSpPr>
            <a:spLocks noGrp="1"/>
          </p:cNvSpPr>
          <p:nvPr>
            <p:ph type="title"/>
          </p:nvPr>
        </p:nvSpPr>
        <p:spPr>
          <a:xfrm>
            <a:off x="755575" y="188640"/>
            <a:ext cx="7898835" cy="1296144"/>
          </a:xfrm>
          <a:noFill/>
        </p:spPr>
        <p:txBody>
          <a:bodyPr>
            <a:noAutofit/>
          </a:bodyPr>
          <a:lstStyle/>
          <a:p>
            <a:pPr algn="l"/>
            <a:r>
              <a:rPr lang="en-AU" sz="3200" dirty="0" smtClean="0">
                <a:latin typeface="Roboto Light" panose="02000000000000000000" pitchFamily="2" charset="0"/>
                <a:ea typeface="Roboto Light" panose="02000000000000000000" pitchFamily="2" charset="0"/>
              </a:rPr>
              <a:t>Feedback </a:t>
            </a:r>
            <a:r>
              <a:rPr lang="en-AU" sz="1800" dirty="0">
                <a:latin typeface="Roboto Light" panose="02000000000000000000" pitchFamily="2" charset="0"/>
                <a:ea typeface="Roboto Light" panose="02000000000000000000" pitchFamily="2" charset="0"/>
              </a:rPr>
              <a:t> </a:t>
            </a:r>
            <a:r>
              <a:rPr lang="en-AU" sz="1800" dirty="0" smtClean="0">
                <a:latin typeface="Roboto Light" panose="02000000000000000000" pitchFamily="2" charset="0"/>
                <a:ea typeface="Roboto Light" panose="02000000000000000000" pitchFamily="2" charset="0"/>
              </a:rPr>
              <a:t/>
            </a:r>
            <a:br>
              <a:rPr lang="en-AU" sz="1800" dirty="0" smtClean="0">
                <a:latin typeface="Roboto Light" panose="02000000000000000000" pitchFamily="2" charset="0"/>
                <a:ea typeface="Roboto Light" panose="02000000000000000000" pitchFamily="2" charset="0"/>
              </a:rPr>
            </a:br>
            <a:r>
              <a:rPr lang="en-AU" sz="1800" dirty="0" smtClean="0">
                <a:latin typeface="Roboto Light" panose="02000000000000000000" pitchFamily="2" charset="0"/>
                <a:ea typeface="Roboto Light" panose="02000000000000000000" pitchFamily="2" charset="0"/>
              </a:rPr>
              <a:t>What </a:t>
            </a:r>
            <a:r>
              <a:rPr lang="en-AU" sz="1800" dirty="0">
                <a:latin typeface="Roboto Light" panose="02000000000000000000" pitchFamily="2" charset="0"/>
                <a:ea typeface="Roboto Light" panose="02000000000000000000" pitchFamily="2" charset="0"/>
              </a:rPr>
              <a:t>are ‘Locked Out, Paused and Abandoned’ status?</a:t>
            </a:r>
          </a:p>
        </p:txBody>
      </p:sp>
    </p:spTree>
    <p:extLst>
      <p:ext uri="{BB962C8B-B14F-4D97-AF65-F5344CB8AC3E}">
        <p14:creationId xmlns:p14="http://schemas.microsoft.com/office/powerpoint/2010/main" val="530421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5616" y="1196752"/>
            <a:ext cx="7344816" cy="5016758"/>
          </a:xfrm>
          <a:prstGeom prst="rect">
            <a:avLst/>
          </a:prstGeom>
          <a:noFill/>
        </p:spPr>
        <p:txBody>
          <a:bodyPr wrap="square" rtlCol="0">
            <a:spAutoFit/>
          </a:bodyPr>
          <a:lstStyle/>
          <a:p>
            <a:r>
              <a:rPr lang="en-AU" sz="3200" dirty="0">
                <a:solidFill>
                  <a:schemeClr val="tx1">
                    <a:lumMod val="75000"/>
                    <a:lumOff val="25000"/>
                  </a:schemeClr>
                </a:solidFill>
                <a:latin typeface="Roboto Light" panose="02000000000000000000" pitchFamily="2" charset="0"/>
                <a:ea typeface="Roboto Light" panose="02000000000000000000" pitchFamily="2" charset="0"/>
              </a:rPr>
              <a:t>During August and September schools administered an authentic electronic examination to help prepare for the exam on 7 November</a:t>
            </a:r>
            <a:r>
              <a:rPr lang="en-AU" sz="3200" dirty="0" smtClean="0">
                <a:solidFill>
                  <a:schemeClr val="tx1">
                    <a:lumMod val="75000"/>
                    <a:lumOff val="25000"/>
                  </a:schemeClr>
                </a:solidFill>
                <a:latin typeface="Roboto Light" panose="02000000000000000000" pitchFamily="2" charset="0"/>
                <a:ea typeface="Roboto Light" panose="02000000000000000000" pitchFamily="2" charset="0"/>
              </a:rPr>
              <a:t>.</a:t>
            </a:r>
          </a:p>
          <a:p>
            <a:endParaRPr lang="en-AU" sz="3200" dirty="0">
              <a:solidFill>
                <a:schemeClr val="tx1">
                  <a:lumMod val="75000"/>
                  <a:lumOff val="25000"/>
                </a:schemeClr>
              </a:solidFill>
              <a:latin typeface="Roboto Light" panose="02000000000000000000" pitchFamily="2" charset="0"/>
              <a:ea typeface="Roboto Light" panose="02000000000000000000" pitchFamily="2" charset="0"/>
            </a:endParaRPr>
          </a:p>
          <a:p>
            <a:r>
              <a:rPr lang="en-AU" sz="3200" dirty="0">
                <a:solidFill>
                  <a:schemeClr val="tx1">
                    <a:lumMod val="75000"/>
                    <a:lumOff val="25000"/>
                  </a:schemeClr>
                </a:solidFill>
                <a:latin typeface="Roboto Light" panose="02000000000000000000" pitchFamily="2" charset="0"/>
                <a:ea typeface="Roboto Light" panose="02000000000000000000" pitchFamily="2" charset="0"/>
              </a:rPr>
              <a:t>Schools supplied the following </a:t>
            </a:r>
            <a:r>
              <a:rPr lang="en-AU" sz="3200" dirty="0" smtClean="0">
                <a:solidFill>
                  <a:schemeClr val="tx1">
                    <a:lumMod val="75000"/>
                    <a:lumOff val="25000"/>
                  </a:schemeClr>
                </a:solidFill>
                <a:latin typeface="Roboto Light" panose="02000000000000000000" pitchFamily="2" charset="0"/>
                <a:ea typeface="Roboto Light" panose="02000000000000000000" pitchFamily="2" charset="0"/>
              </a:rPr>
              <a:t>feedback. </a:t>
            </a:r>
            <a:r>
              <a:rPr lang="en-AU" sz="3200" dirty="0">
                <a:solidFill>
                  <a:schemeClr val="tx1">
                    <a:lumMod val="75000"/>
                    <a:lumOff val="25000"/>
                  </a:schemeClr>
                </a:solidFill>
                <a:latin typeface="Roboto Light" panose="02000000000000000000" pitchFamily="2" charset="0"/>
                <a:ea typeface="Roboto Light" panose="02000000000000000000" pitchFamily="2" charset="0"/>
              </a:rPr>
              <a:t>O</a:t>
            </a:r>
            <a:r>
              <a:rPr lang="en-AU" sz="3200" dirty="0" smtClean="0">
                <a:solidFill>
                  <a:schemeClr val="tx1">
                    <a:lumMod val="75000"/>
                    <a:lumOff val="25000"/>
                  </a:schemeClr>
                </a:solidFill>
                <a:latin typeface="Roboto Light" panose="02000000000000000000" pitchFamily="2" charset="0"/>
                <a:ea typeface="Roboto Light" panose="02000000000000000000" pitchFamily="2" charset="0"/>
              </a:rPr>
              <a:t>ur </a:t>
            </a:r>
            <a:r>
              <a:rPr lang="en-AU" sz="3200" dirty="0">
                <a:solidFill>
                  <a:schemeClr val="tx1">
                    <a:lumMod val="75000"/>
                    <a:lumOff val="25000"/>
                  </a:schemeClr>
                </a:solidFill>
                <a:latin typeface="Roboto Light" panose="02000000000000000000" pitchFamily="2" charset="0"/>
                <a:ea typeface="Roboto Light" panose="02000000000000000000" pitchFamily="2" charset="0"/>
              </a:rPr>
              <a:t>responses are provided to assist schools with their preparation for 7 November.</a:t>
            </a:r>
          </a:p>
          <a:p>
            <a:endParaRPr lang="en-AU" sz="3200" dirty="0"/>
          </a:p>
        </p:txBody>
      </p:sp>
    </p:spTree>
    <p:extLst>
      <p:ext uri="{BB962C8B-B14F-4D97-AF65-F5344CB8AC3E}">
        <p14:creationId xmlns:p14="http://schemas.microsoft.com/office/powerpoint/2010/main" val="4270266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2204864"/>
            <a:ext cx="7931224" cy="3921299"/>
          </a:xfrm>
          <a:solidFill>
            <a:schemeClr val="accent3">
              <a:lumMod val="60000"/>
              <a:lumOff val="40000"/>
            </a:schemeClr>
          </a:solidFill>
        </p:spPr>
        <p:txBody>
          <a:bodyPr>
            <a:normAutofit lnSpcReduction="10000"/>
          </a:bodyPr>
          <a:lstStyle/>
          <a:p>
            <a:pPr marL="0" indent="0">
              <a:buNone/>
            </a:pPr>
            <a:r>
              <a:rPr lang="en-US" dirty="0" smtClean="0">
                <a:latin typeface="Roboto Light" panose="02000000000000000000" pitchFamily="2" charset="0"/>
                <a:ea typeface="Roboto Light" panose="02000000000000000000" pitchFamily="2" charset="0"/>
              </a:rPr>
              <a:t>Our response</a:t>
            </a:r>
          </a:p>
          <a:p>
            <a:pPr marL="0" indent="0">
              <a:buNone/>
            </a:pPr>
            <a:r>
              <a:rPr lang="en-US" sz="2000" dirty="0" smtClean="0">
                <a:latin typeface="Roboto Light" panose="02000000000000000000" pitchFamily="2" charset="0"/>
                <a:ea typeface="Roboto Light" panose="02000000000000000000" pitchFamily="2" charset="0"/>
              </a:rPr>
              <a:t>To </a:t>
            </a:r>
            <a:r>
              <a:rPr lang="en-US" sz="2000" dirty="0">
                <a:latin typeface="Roboto Light" panose="02000000000000000000" pitchFamily="2" charset="0"/>
                <a:ea typeface="Roboto Light" panose="02000000000000000000" pitchFamily="2" charset="0"/>
              </a:rPr>
              <a:t>avoid a delay to the scheduled examination start time schools are encouraged to check installation of the SACE Exam Browser on student devices in the days prior to 7 November. If this not possible students should be instructed to arrive at the </a:t>
            </a:r>
            <a:r>
              <a:rPr lang="en-AU" sz="2000" dirty="0">
                <a:latin typeface="Roboto Light" panose="02000000000000000000" pitchFamily="2" charset="0"/>
                <a:ea typeface="Roboto Light" panose="02000000000000000000" pitchFamily="2" charset="0"/>
              </a:rPr>
              <a:t>examination venue and be admitted </a:t>
            </a:r>
            <a:r>
              <a:rPr lang="en-AU" sz="2000" dirty="0" smtClean="0">
                <a:latin typeface="Roboto Light" panose="02000000000000000000" pitchFamily="2" charset="0"/>
                <a:ea typeface="Roboto Light" panose="02000000000000000000" pitchFamily="2" charset="0"/>
              </a:rPr>
              <a:t>at least 20 </a:t>
            </a:r>
            <a:r>
              <a:rPr lang="en-AU" sz="2000" dirty="0">
                <a:latin typeface="Roboto Light" panose="02000000000000000000" pitchFamily="2" charset="0"/>
                <a:ea typeface="Roboto Light" panose="02000000000000000000" pitchFamily="2" charset="0"/>
              </a:rPr>
              <a:t>minutes before the scheduled start time to check the installation of the SACE Exam Browser.</a:t>
            </a:r>
          </a:p>
          <a:p>
            <a:pPr marL="0" indent="0">
              <a:buNone/>
            </a:pPr>
            <a:endParaRPr lang="en-AU" sz="2000" dirty="0">
              <a:latin typeface="Roboto Light" panose="02000000000000000000" pitchFamily="2" charset="0"/>
              <a:ea typeface="Roboto Light" panose="02000000000000000000" pitchFamily="2" charset="0"/>
            </a:endParaRPr>
          </a:p>
          <a:p>
            <a:pPr marL="0" indent="0">
              <a:buNone/>
            </a:pPr>
            <a:r>
              <a:rPr lang="en-AU" sz="2000" dirty="0">
                <a:latin typeface="Roboto Medium" panose="02000000000000000000" pitchFamily="2" charset="0"/>
                <a:ea typeface="Roboto Medium" panose="02000000000000000000" pitchFamily="2" charset="0"/>
              </a:rPr>
              <a:t>Note</a:t>
            </a:r>
            <a:r>
              <a:rPr lang="en-AU" sz="2000" b="1" dirty="0">
                <a:latin typeface="Roboto Light" panose="02000000000000000000" pitchFamily="2" charset="0"/>
                <a:ea typeface="Roboto Light" panose="02000000000000000000" pitchFamily="2" charset="0"/>
              </a:rPr>
              <a:t>:</a:t>
            </a:r>
            <a:r>
              <a:rPr lang="en-AU" sz="2000" dirty="0">
                <a:latin typeface="Roboto Light" panose="02000000000000000000" pitchFamily="2" charset="0"/>
                <a:ea typeface="Roboto Light" panose="02000000000000000000" pitchFamily="2" charset="0"/>
              </a:rPr>
              <a:t> No changes to the SACE Exam Browser version made available late July for the August/September trials will be required so students and IT Managers are not required to update the SACE Exam Browser for the 7 November examination.</a:t>
            </a:r>
          </a:p>
          <a:p>
            <a:pPr marL="0" indent="0">
              <a:buNone/>
            </a:pPr>
            <a:endParaRPr lang="en-AU" sz="2200" dirty="0" smtClean="0">
              <a:latin typeface="Roboto Light" panose="02000000000000000000" pitchFamily="2" charset="0"/>
              <a:ea typeface="Roboto Light" panose="02000000000000000000" pitchFamily="2" charset="0"/>
            </a:endParaRPr>
          </a:p>
        </p:txBody>
      </p:sp>
      <p:sp>
        <p:nvSpPr>
          <p:cNvPr id="4" name="Title 1"/>
          <p:cNvSpPr>
            <a:spLocks noGrp="1"/>
          </p:cNvSpPr>
          <p:nvPr>
            <p:ph type="title"/>
          </p:nvPr>
        </p:nvSpPr>
        <p:spPr>
          <a:xfrm>
            <a:off x="755575" y="188640"/>
            <a:ext cx="7898835" cy="1296144"/>
          </a:xfrm>
          <a:noFill/>
        </p:spPr>
        <p:txBody>
          <a:bodyPr>
            <a:noAutofit/>
          </a:bodyPr>
          <a:lstStyle/>
          <a:p>
            <a:pPr algn="l"/>
            <a:r>
              <a:rPr lang="en-AU" sz="1800" dirty="0" smtClean="0">
                <a:latin typeface="Roboto Light" panose="02000000000000000000" pitchFamily="2" charset="0"/>
                <a:ea typeface="Roboto Light" panose="02000000000000000000" pitchFamily="2" charset="0"/>
              </a:rPr>
              <a:t/>
            </a:r>
            <a:br>
              <a:rPr lang="en-AU" sz="1800" dirty="0" smtClean="0">
                <a:latin typeface="Roboto Light" panose="02000000000000000000" pitchFamily="2" charset="0"/>
                <a:ea typeface="Roboto Light" panose="02000000000000000000" pitchFamily="2" charset="0"/>
              </a:rPr>
            </a:br>
            <a:r>
              <a:rPr lang="en-AU" sz="3200" dirty="0" smtClean="0">
                <a:latin typeface="Roboto Light" panose="02000000000000000000" pitchFamily="2" charset="0"/>
                <a:ea typeface="Roboto Light" panose="02000000000000000000" pitchFamily="2" charset="0"/>
              </a:rPr>
              <a:t>Feedback </a:t>
            </a:r>
            <a:r>
              <a:rPr lang="en-AU" sz="1800" dirty="0" smtClean="0">
                <a:latin typeface="Roboto Light" panose="02000000000000000000" pitchFamily="2" charset="0"/>
                <a:ea typeface="Roboto Light" panose="02000000000000000000" pitchFamily="2" charset="0"/>
              </a:rPr>
              <a:t/>
            </a:r>
            <a:br>
              <a:rPr lang="en-AU" sz="1800" dirty="0" smtClean="0">
                <a:latin typeface="Roboto Light" panose="02000000000000000000" pitchFamily="2" charset="0"/>
                <a:ea typeface="Roboto Light" panose="02000000000000000000" pitchFamily="2" charset="0"/>
              </a:rPr>
            </a:br>
            <a:r>
              <a:rPr lang="en-AU" sz="1800" dirty="0" smtClean="0">
                <a:latin typeface="Roboto Light" panose="02000000000000000000" pitchFamily="2" charset="0"/>
                <a:ea typeface="Roboto Light" panose="02000000000000000000" pitchFamily="2" charset="0"/>
              </a:rPr>
              <a:t>Some </a:t>
            </a:r>
            <a:r>
              <a:rPr lang="en-AU" sz="1800" dirty="0">
                <a:latin typeface="Roboto Light" panose="02000000000000000000" pitchFamily="2" charset="0"/>
                <a:ea typeface="Roboto Light" panose="02000000000000000000" pitchFamily="2" charset="0"/>
              </a:rPr>
              <a:t>schools organised installation of the SACE Exam Browser just prior to scheduled examination start time.</a:t>
            </a:r>
            <a:br>
              <a:rPr lang="en-AU" sz="1800" dirty="0">
                <a:latin typeface="Roboto Light" panose="02000000000000000000" pitchFamily="2" charset="0"/>
                <a:ea typeface="Roboto Light" panose="02000000000000000000" pitchFamily="2" charset="0"/>
              </a:rPr>
            </a:br>
            <a:endParaRPr lang="en-AU" sz="1800" dirty="0">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723663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2204865"/>
            <a:ext cx="7931224" cy="3096344"/>
          </a:xfrm>
          <a:solidFill>
            <a:schemeClr val="accent3">
              <a:lumMod val="60000"/>
              <a:lumOff val="40000"/>
            </a:schemeClr>
          </a:solidFill>
        </p:spPr>
        <p:txBody>
          <a:bodyPr>
            <a:normAutofit/>
          </a:bodyPr>
          <a:lstStyle/>
          <a:p>
            <a:pPr marL="0" indent="0">
              <a:buNone/>
            </a:pPr>
            <a:r>
              <a:rPr lang="en-US" dirty="0" smtClean="0">
                <a:latin typeface="Roboto Light" panose="02000000000000000000" pitchFamily="2" charset="0"/>
                <a:ea typeface="Roboto Light" panose="02000000000000000000" pitchFamily="2" charset="0"/>
              </a:rPr>
              <a:t>Our response</a:t>
            </a:r>
          </a:p>
          <a:p>
            <a:pPr marL="0" indent="0">
              <a:buNone/>
            </a:pPr>
            <a:r>
              <a:rPr lang="en-US" sz="2000" dirty="0" smtClean="0">
                <a:latin typeface="Roboto Light" panose="02000000000000000000" pitchFamily="2" charset="0"/>
                <a:ea typeface="Roboto Light" panose="02000000000000000000" pitchFamily="2" charset="0"/>
              </a:rPr>
              <a:t>For </a:t>
            </a:r>
            <a:r>
              <a:rPr lang="en-US" sz="2000" dirty="0">
                <a:latin typeface="Roboto Light" panose="02000000000000000000" pitchFamily="2" charset="0"/>
                <a:ea typeface="Roboto Light" panose="02000000000000000000" pitchFamily="2" charset="0"/>
              </a:rPr>
              <a:t>device issues or breakdowns and as contingency for students not enrolled in the examination at that location, it is recommended that you have a minimum of 2 spare devices available for up to 20 students and 1 additional spare device per 10 additional students</a:t>
            </a:r>
            <a:r>
              <a:rPr lang="en-US" sz="2000" dirty="0" smtClean="0">
                <a:latin typeface="Roboto Light" panose="02000000000000000000" pitchFamily="2" charset="0"/>
                <a:ea typeface="Roboto Light" panose="02000000000000000000" pitchFamily="2" charset="0"/>
              </a:rPr>
              <a:t>.</a:t>
            </a:r>
            <a:endParaRPr lang="en-AU" sz="2000" dirty="0">
              <a:latin typeface="Roboto Light" panose="02000000000000000000" pitchFamily="2" charset="0"/>
              <a:ea typeface="Roboto Light" panose="02000000000000000000" pitchFamily="2" charset="0"/>
            </a:endParaRPr>
          </a:p>
          <a:p>
            <a:pPr marL="0" indent="0">
              <a:buNone/>
            </a:pPr>
            <a:endParaRPr lang="en-AU" sz="2000" dirty="0" smtClean="0">
              <a:latin typeface="Roboto Light" panose="02000000000000000000" pitchFamily="2" charset="0"/>
              <a:ea typeface="Roboto Light" panose="02000000000000000000" pitchFamily="2" charset="0"/>
            </a:endParaRPr>
          </a:p>
          <a:p>
            <a:pPr marL="0" indent="0">
              <a:buNone/>
            </a:pPr>
            <a:r>
              <a:rPr lang="en-AU" sz="2000" dirty="0" smtClean="0">
                <a:latin typeface="Roboto Light" panose="02000000000000000000" pitchFamily="2" charset="0"/>
                <a:ea typeface="Roboto Light" panose="02000000000000000000" pitchFamily="2" charset="0"/>
              </a:rPr>
              <a:t>Further </a:t>
            </a:r>
            <a:r>
              <a:rPr lang="en-AU" sz="2000" dirty="0">
                <a:latin typeface="Roboto Light" panose="02000000000000000000" pitchFamily="2" charset="0"/>
                <a:ea typeface="Roboto Light" panose="02000000000000000000" pitchFamily="2" charset="0"/>
              </a:rPr>
              <a:t>information: Protocols section, page 17 of </a:t>
            </a:r>
            <a:r>
              <a:rPr lang="en-AU" sz="2000" dirty="0">
                <a:latin typeface="Roboto Medium" panose="02000000000000000000" pitchFamily="2" charset="0"/>
                <a:ea typeface="Roboto Medium" panose="02000000000000000000" pitchFamily="2" charset="0"/>
              </a:rPr>
              <a:t>SACE electronic examination instruction guide. </a:t>
            </a:r>
          </a:p>
          <a:p>
            <a:pPr marL="0" indent="0">
              <a:buNone/>
            </a:pPr>
            <a:endParaRPr lang="en-AU" sz="2200" dirty="0" smtClean="0">
              <a:latin typeface="Roboto Light" panose="02000000000000000000" pitchFamily="2" charset="0"/>
              <a:ea typeface="Roboto Light" panose="02000000000000000000" pitchFamily="2" charset="0"/>
            </a:endParaRPr>
          </a:p>
        </p:txBody>
      </p:sp>
      <p:sp>
        <p:nvSpPr>
          <p:cNvPr id="4" name="Title 1"/>
          <p:cNvSpPr>
            <a:spLocks noGrp="1"/>
          </p:cNvSpPr>
          <p:nvPr>
            <p:ph type="title"/>
          </p:nvPr>
        </p:nvSpPr>
        <p:spPr>
          <a:xfrm>
            <a:off x="755575" y="188640"/>
            <a:ext cx="7898835" cy="1296144"/>
          </a:xfrm>
          <a:noFill/>
        </p:spPr>
        <p:txBody>
          <a:bodyPr>
            <a:noAutofit/>
          </a:bodyPr>
          <a:lstStyle/>
          <a:p>
            <a:pPr algn="l"/>
            <a:r>
              <a:rPr lang="en-AU" sz="1800" dirty="0" smtClean="0">
                <a:latin typeface="Roboto Light" panose="02000000000000000000" pitchFamily="2" charset="0"/>
                <a:ea typeface="Roboto Light" panose="02000000000000000000" pitchFamily="2" charset="0"/>
              </a:rPr>
              <a:t/>
            </a:r>
            <a:br>
              <a:rPr lang="en-AU" sz="1800" dirty="0" smtClean="0">
                <a:latin typeface="Roboto Light" panose="02000000000000000000" pitchFamily="2" charset="0"/>
                <a:ea typeface="Roboto Light" panose="02000000000000000000" pitchFamily="2" charset="0"/>
              </a:rPr>
            </a:br>
            <a:r>
              <a:rPr lang="en-AU" sz="3200" dirty="0" smtClean="0">
                <a:latin typeface="Roboto Light" panose="02000000000000000000" pitchFamily="2" charset="0"/>
                <a:ea typeface="Roboto Light" panose="02000000000000000000" pitchFamily="2" charset="0"/>
              </a:rPr>
              <a:t>Feedback</a:t>
            </a:r>
            <a:r>
              <a:rPr lang="en-AU" sz="1800" dirty="0" smtClean="0">
                <a:latin typeface="Roboto Light" panose="02000000000000000000" pitchFamily="2" charset="0"/>
                <a:ea typeface="Roboto Light" panose="02000000000000000000" pitchFamily="2" charset="0"/>
              </a:rPr>
              <a:t> </a:t>
            </a:r>
            <a:r>
              <a:rPr lang="en-AU" sz="1800" dirty="0">
                <a:latin typeface="Roboto Light" panose="02000000000000000000" pitchFamily="2" charset="0"/>
                <a:ea typeface="Roboto Light" panose="02000000000000000000" pitchFamily="2" charset="0"/>
              </a:rPr>
              <a:t> </a:t>
            </a:r>
            <a:r>
              <a:rPr lang="en-AU" sz="1800" dirty="0" smtClean="0">
                <a:latin typeface="Roboto Light" panose="02000000000000000000" pitchFamily="2" charset="0"/>
                <a:ea typeface="Roboto Light" panose="02000000000000000000" pitchFamily="2" charset="0"/>
              </a:rPr>
              <a:t/>
            </a:r>
            <a:br>
              <a:rPr lang="en-AU" sz="1800" dirty="0" smtClean="0">
                <a:latin typeface="Roboto Light" panose="02000000000000000000" pitchFamily="2" charset="0"/>
                <a:ea typeface="Roboto Light" panose="02000000000000000000" pitchFamily="2" charset="0"/>
              </a:rPr>
            </a:br>
            <a:r>
              <a:rPr lang="en-US" sz="1800" dirty="0" smtClean="0">
                <a:latin typeface="Roboto Light" panose="02000000000000000000" pitchFamily="2" charset="0"/>
                <a:ea typeface="Roboto Light" panose="02000000000000000000" pitchFamily="2" charset="0"/>
              </a:rPr>
              <a:t>What </a:t>
            </a:r>
            <a:r>
              <a:rPr lang="en-US" sz="1800" dirty="0">
                <a:latin typeface="Roboto Light" panose="02000000000000000000" pitchFamily="2" charset="0"/>
                <a:ea typeface="Roboto Light" panose="02000000000000000000" pitchFamily="2" charset="0"/>
              </a:rPr>
              <a:t>is the recommendation regarding spare devices for students?</a:t>
            </a:r>
            <a:endParaRPr lang="en-AU" sz="1800" dirty="0">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2416105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2204865"/>
            <a:ext cx="7931224" cy="2376264"/>
          </a:xfrm>
          <a:solidFill>
            <a:schemeClr val="accent3">
              <a:lumMod val="60000"/>
              <a:lumOff val="40000"/>
            </a:schemeClr>
          </a:solidFill>
        </p:spPr>
        <p:txBody>
          <a:bodyPr>
            <a:normAutofit/>
          </a:bodyPr>
          <a:lstStyle/>
          <a:p>
            <a:pPr marL="0" indent="0">
              <a:buNone/>
            </a:pPr>
            <a:r>
              <a:rPr lang="en-US" dirty="0" smtClean="0">
                <a:latin typeface="Roboto Light" panose="02000000000000000000" pitchFamily="2" charset="0"/>
                <a:ea typeface="Roboto Light" panose="02000000000000000000" pitchFamily="2" charset="0"/>
              </a:rPr>
              <a:t>Our response</a:t>
            </a:r>
          </a:p>
          <a:p>
            <a:pPr marL="0" indent="0">
              <a:buNone/>
            </a:pPr>
            <a:r>
              <a:rPr lang="en-US" sz="2000" dirty="0" smtClean="0">
                <a:latin typeface="Roboto Light" panose="02000000000000000000" pitchFamily="2" charset="0"/>
                <a:ea typeface="Roboto Light" panose="02000000000000000000" pitchFamily="2" charset="0"/>
              </a:rPr>
              <a:t>Students </a:t>
            </a:r>
            <a:r>
              <a:rPr lang="en-US" sz="2000" dirty="0">
                <a:latin typeface="Roboto Light" panose="02000000000000000000" pitchFamily="2" charset="0"/>
                <a:ea typeface="Roboto Light" panose="02000000000000000000" pitchFamily="2" charset="0"/>
              </a:rPr>
              <a:t>are expected to close any applications running on their device before they open the SACE Exam Browser</a:t>
            </a:r>
            <a:r>
              <a:rPr lang="en-US" sz="2000" dirty="0" smtClean="0">
                <a:latin typeface="Roboto Light" panose="02000000000000000000" pitchFamily="2" charset="0"/>
                <a:ea typeface="Roboto Light" panose="02000000000000000000" pitchFamily="2" charset="0"/>
              </a:rPr>
              <a:t>.</a:t>
            </a:r>
            <a:endParaRPr lang="en-AU" sz="2000" dirty="0">
              <a:latin typeface="Roboto Light" panose="02000000000000000000" pitchFamily="2" charset="0"/>
              <a:ea typeface="Roboto Light" panose="02000000000000000000" pitchFamily="2" charset="0"/>
            </a:endParaRPr>
          </a:p>
          <a:p>
            <a:pPr marL="0" indent="0">
              <a:buNone/>
            </a:pPr>
            <a:r>
              <a:rPr lang="en-US" sz="2000" dirty="0">
                <a:latin typeface="Roboto Light" panose="02000000000000000000" pitchFamily="2" charset="0"/>
                <a:ea typeface="Roboto Light" panose="02000000000000000000" pitchFamily="2" charset="0"/>
              </a:rPr>
              <a:t>If a student is experiencing difficulty opening the SACE Exam Browser it is worth checking that all other applications have been closed first</a:t>
            </a:r>
            <a:r>
              <a:rPr lang="en-US" sz="2000" dirty="0" smtClean="0">
                <a:latin typeface="Roboto Light" panose="02000000000000000000" pitchFamily="2" charset="0"/>
                <a:ea typeface="Roboto Light" panose="02000000000000000000" pitchFamily="2" charset="0"/>
              </a:rPr>
              <a:t>.</a:t>
            </a:r>
            <a:endParaRPr lang="en-AU" sz="2000" dirty="0">
              <a:latin typeface="Roboto Light" panose="02000000000000000000" pitchFamily="2" charset="0"/>
              <a:ea typeface="Roboto Light" panose="02000000000000000000" pitchFamily="2" charset="0"/>
            </a:endParaRPr>
          </a:p>
        </p:txBody>
      </p:sp>
      <p:sp>
        <p:nvSpPr>
          <p:cNvPr id="4" name="Title 1"/>
          <p:cNvSpPr>
            <a:spLocks noGrp="1"/>
          </p:cNvSpPr>
          <p:nvPr>
            <p:ph type="title"/>
          </p:nvPr>
        </p:nvSpPr>
        <p:spPr>
          <a:xfrm>
            <a:off x="755575" y="188640"/>
            <a:ext cx="7898835" cy="1296144"/>
          </a:xfrm>
          <a:noFill/>
        </p:spPr>
        <p:txBody>
          <a:bodyPr>
            <a:noAutofit/>
          </a:bodyPr>
          <a:lstStyle/>
          <a:p>
            <a:pPr algn="l"/>
            <a:r>
              <a:rPr lang="en-AU" sz="1800" dirty="0" smtClean="0">
                <a:latin typeface="Roboto Light" panose="02000000000000000000" pitchFamily="2" charset="0"/>
                <a:ea typeface="Roboto Light" panose="02000000000000000000" pitchFamily="2" charset="0"/>
              </a:rPr>
              <a:t/>
            </a:r>
            <a:br>
              <a:rPr lang="en-AU" sz="1800" dirty="0" smtClean="0">
                <a:latin typeface="Roboto Light" panose="02000000000000000000" pitchFamily="2" charset="0"/>
                <a:ea typeface="Roboto Light" panose="02000000000000000000" pitchFamily="2" charset="0"/>
              </a:rPr>
            </a:br>
            <a:r>
              <a:rPr lang="en-AU" sz="3200" dirty="0" smtClean="0">
                <a:latin typeface="Roboto Light" panose="02000000000000000000" pitchFamily="2" charset="0"/>
                <a:ea typeface="Roboto Light" panose="02000000000000000000" pitchFamily="2" charset="0"/>
              </a:rPr>
              <a:t>Feedback </a:t>
            </a:r>
            <a:r>
              <a:rPr lang="en-AU" sz="3200" dirty="0">
                <a:latin typeface="Roboto Light" panose="02000000000000000000" pitchFamily="2" charset="0"/>
                <a:ea typeface="Roboto Light" panose="02000000000000000000" pitchFamily="2" charset="0"/>
              </a:rPr>
              <a:t> </a:t>
            </a:r>
            <a:r>
              <a:rPr lang="en-AU" sz="1800" dirty="0" smtClean="0">
                <a:latin typeface="Roboto Light" panose="02000000000000000000" pitchFamily="2" charset="0"/>
                <a:ea typeface="Roboto Light" panose="02000000000000000000" pitchFamily="2" charset="0"/>
              </a:rPr>
              <a:t/>
            </a:r>
            <a:br>
              <a:rPr lang="en-AU" sz="1800" dirty="0" smtClean="0">
                <a:latin typeface="Roboto Light" panose="02000000000000000000" pitchFamily="2" charset="0"/>
                <a:ea typeface="Roboto Light" panose="02000000000000000000" pitchFamily="2" charset="0"/>
              </a:rPr>
            </a:br>
            <a:r>
              <a:rPr lang="en-US" sz="1800" dirty="0" smtClean="0">
                <a:latin typeface="Roboto Light" panose="02000000000000000000" pitchFamily="2" charset="0"/>
                <a:ea typeface="Roboto Light" panose="02000000000000000000" pitchFamily="2" charset="0"/>
              </a:rPr>
              <a:t>Some </a:t>
            </a:r>
            <a:r>
              <a:rPr lang="en-US" sz="1800" dirty="0">
                <a:latin typeface="Roboto Light" panose="02000000000000000000" pitchFamily="2" charset="0"/>
                <a:ea typeface="Roboto Light" panose="02000000000000000000" pitchFamily="2" charset="0"/>
              </a:rPr>
              <a:t>schools highlighted that students could not open the SACE Exam Browser while other applications were running on the student’s device.</a:t>
            </a:r>
            <a:endParaRPr lang="en-AU" sz="1800" dirty="0">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3527385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2204865"/>
            <a:ext cx="7931224" cy="3456384"/>
          </a:xfrm>
          <a:solidFill>
            <a:schemeClr val="accent3">
              <a:lumMod val="60000"/>
              <a:lumOff val="40000"/>
            </a:schemeClr>
          </a:solidFill>
        </p:spPr>
        <p:txBody>
          <a:bodyPr>
            <a:normAutofit/>
          </a:bodyPr>
          <a:lstStyle/>
          <a:p>
            <a:pPr marL="0" indent="0">
              <a:buNone/>
            </a:pPr>
            <a:r>
              <a:rPr lang="en-US" dirty="0" smtClean="0">
                <a:latin typeface="Roboto Light" panose="02000000000000000000" pitchFamily="2" charset="0"/>
                <a:ea typeface="Roboto Light" panose="02000000000000000000" pitchFamily="2" charset="0"/>
              </a:rPr>
              <a:t>Our response</a:t>
            </a:r>
            <a:endParaRPr lang="en-AU" sz="2000" dirty="0">
              <a:latin typeface="Roboto Light" panose="02000000000000000000" pitchFamily="2" charset="0"/>
              <a:ea typeface="Roboto Light" panose="02000000000000000000" pitchFamily="2" charset="0"/>
            </a:endParaRPr>
          </a:p>
          <a:p>
            <a:pPr marL="0" indent="0">
              <a:buNone/>
            </a:pPr>
            <a:r>
              <a:rPr lang="en-AU" sz="2000" dirty="0">
                <a:latin typeface="Roboto Light" panose="02000000000000000000" pitchFamily="2" charset="0"/>
                <a:ea typeface="Roboto Light" panose="02000000000000000000" pitchFamily="2" charset="0"/>
              </a:rPr>
              <a:t>The protocols for managing exam day situations have been updated following the trial exam </a:t>
            </a:r>
            <a:r>
              <a:rPr lang="en-AU" sz="2000" dirty="0" smtClean="0">
                <a:latin typeface="Roboto Light" panose="02000000000000000000" pitchFamily="2" charset="0"/>
                <a:ea typeface="Roboto Light" panose="02000000000000000000" pitchFamily="2" charset="0"/>
              </a:rPr>
              <a:t>and can be found in Managing situations on exam day pages 36-51.</a:t>
            </a:r>
            <a:endParaRPr lang="en-AU" sz="2000" dirty="0">
              <a:latin typeface="Roboto Light" panose="02000000000000000000" pitchFamily="2" charset="0"/>
              <a:ea typeface="Roboto Light" panose="02000000000000000000" pitchFamily="2" charset="0"/>
            </a:endParaRPr>
          </a:p>
          <a:p>
            <a:pPr marL="0" indent="0">
              <a:buNone/>
            </a:pPr>
            <a:r>
              <a:rPr lang="en-AU" sz="2000" dirty="0">
                <a:latin typeface="Roboto Light" panose="02000000000000000000" pitchFamily="2" charset="0"/>
                <a:ea typeface="Roboto Light" panose="02000000000000000000" pitchFamily="2" charset="0"/>
              </a:rPr>
              <a:t>Schools are encouraged to familiarise themselves with the protocols and the situations they cover so if a situation occurs they know which page to refer to.</a:t>
            </a:r>
          </a:p>
          <a:p>
            <a:pPr marL="0" indent="0">
              <a:buNone/>
            </a:pPr>
            <a:r>
              <a:rPr lang="en-AU" sz="2000" dirty="0">
                <a:latin typeface="Roboto Light" panose="02000000000000000000" pitchFamily="2" charset="0"/>
                <a:ea typeface="Roboto Light" panose="02000000000000000000" pitchFamily="2" charset="0"/>
              </a:rPr>
              <a:t>Please follow up any exam day situations by reporting them to the SACE Board after your exam on 7 November.</a:t>
            </a:r>
            <a:endParaRPr lang="en-AU" sz="2000" dirty="0" smtClean="0">
              <a:latin typeface="Roboto Light" panose="02000000000000000000" pitchFamily="2" charset="0"/>
              <a:ea typeface="Roboto Light" panose="02000000000000000000" pitchFamily="2" charset="0"/>
            </a:endParaRPr>
          </a:p>
        </p:txBody>
      </p:sp>
      <p:sp>
        <p:nvSpPr>
          <p:cNvPr id="4" name="Title 1"/>
          <p:cNvSpPr>
            <a:spLocks noGrp="1"/>
          </p:cNvSpPr>
          <p:nvPr>
            <p:ph type="title"/>
          </p:nvPr>
        </p:nvSpPr>
        <p:spPr>
          <a:xfrm>
            <a:off x="755575" y="188640"/>
            <a:ext cx="7898835" cy="1296144"/>
          </a:xfrm>
          <a:noFill/>
        </p:spPr>
        <p:txBody>
          <a:bodyPr>
            <a:noAutofit/>
          </a:bodyPr>
          <a:lstStyle/>
          <a:p>
            <a:pPr algn="l"/>
            <a:r>
              <a:rPr lang="en-AU" sz="3200" dirty="0" smtClean="0">
                <a:latin typeface="Roboto Light" panose="02000000000000000000" pitchFamily="2" charset="0"/>
                <a:ea typeface="Roboto Light" panose="02000000000000000000" pitchFamily="2" charset="0"/>
              </a:rPr>
              <a:t>Feedback </a:t>
            </a:r>
            <a:r>
              <a:rPr lang="en-AU" sz="3200" dirty="0">
                <a:latin typeface="Roboto Light" panose="02000000000000000000" pitchFamily="2" charset="0"/>
                <a:ea typeface="Roboto Light" panose="02000000000000000000" pitchFamily="2" charset="0"/>
              </a:rPr>
              <a:t> </a:t>
            </a:r>
            <a:r>
              <a:rPr lang="en-AU" sz="3200" dirty="0" smtClean="0">
                <a:latin typeface="Roboto Light" panose="02000000000000000000" pitchFamily="2" charset="0"/>
                <a:ea typeface="Roboto Light" panose="02000000000000000000" pitchFamily="2" charset="0"/>
              </a:rPr>
              <a:t/>
            </a:r>
            <a:br>
              <a:rPr lang="en-AU" sz="3200" dirty="0" smtClean="0">
                <a:latin typeface="Roboto Light" panose="02000000000000000000" pitchFamily="2" charset="0"/>
                <a:ea typeface="Roboto Light" panose="02000000000000000000" pitchFamily="2" charset="0"/>
              </a:rPr>
            </a:br>
            <a:r>
              <a:rPr lang="en-AU" sz="1800" dirty="0">
                <a:latin typeface="Roboto Light" panose="02000000000000000000" pitchFamily="2" charset="0"/>
                <a:ea typeface="Roboto Light" panose="02000000000000000000" pitchFamily="2" charset="0"/>
              </a:rPr>
              <a:t>Managing exam day situations</a:t>
            </a:r>
          </a:p>
        </p:txBody>
      </p:sp>
    </p:spTree>
    <p:extLst>
      <p:ext uri="{BB962C8B-B14F-4D97-AF65-F5344CB8AC3E}">
        <p14:creationId xmlns:p14="http://schemas.microsoft.com/office/powerpoint/2010/main" val="27062501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2204864"/>
            <a:ext cx="7931224" cy="3921299"/>
          </a:xfrm>
          <a:solidFill>
            <a:schemeClr val="accent3">
              <a:lumMod val="60000"/>
              <a:lumOff val="40000"/>
            </a:schemeClr>
          </a:solidFill>
        </p:spPr>
        <p:txBody>
          <a:bodyPr>
            <a:normAutofit fontScale="92500"/>
          </a:bodyPr>
          <a:lstStyle/>
          <a:p>
            <a:pPr marL="0" indent="0">
              <a:buNone/>
            </a:pPr>
            <a:r>
              <a:rPr lang="en-AU" sz="3500" dirty="0" smtClean="0">
                <a:latin typeface="Roboto Light" panose="02000000000000000000" pitchFamily="2" charset="0"/>
                <a:ea typeface="Roboto Light" panose="02000000000000000000" pitchFamily="2" charset="0"/>
              </a:rPr>
              <a:t>Our response</a:t>
            </a:r>
          </a:p>
          <a:p>
            <a:pPr marL="0" indent="0">
              <a:buNone/>
            </a:pPr>
            <a:r>
              <a:rPr lang="en-AU" sz="2200" dirty="0" smtClean="0">
                <a:latin typeface="Roboto Light" panose="02000000000000000000" pitchFamily="2" charset="0"/>
                <a:ea typeface="Roboto Light" panose="02000000000000000000" pitchFamily="2" charset="0"/>
              </a:rPr>
              <a:t>Following </a:t>
            </a:r>
            <a:r>
              <a:rPr lang="en-AU" sz="2200" dirty="0">
                <a:latin typeface="Roboto Light" panose="02000000000000000000" pitchFamily="2" charset="0"/>
                <a:ea typeface="Roboto Light" panose="02000000000000000000" pitchFamily="2" charset="0"/>
              </a:rPr>
              <a:t>a disruption the school can provide additional time for the student to readjust and settle. The amount of time is determined by the school and varies depending on the situation. As a general guideline it is better to provide a student with more than enough time to readjust and settle so it is obvious that the student has been supported to complete their examination following a disruption.</a:t>
            </a:r>
          </a:p>
          <a:p>
            <a:pPr marL="0" indent="0">
              <a:buNone/>
            </a:pPr>
            <a:r>
              <a:rPr lang="en-AU" sz="2200" dirty="0">
                <a:latin typeface="Roboto Light" panose="02000000000000000000" pitchFamily="2" charset="0"/>
                <a:ea typeface="Roboto Light" panose="02000000000000000000" pitchFamily="2" charset="0"/>
              </a:rPr>
              <a:t> </a:t>
            </a:r>
          </a:p>
          <a:p>
            <a:pPr marL="0" indent="0">
              <a:buNone/>
            </a:pPr>
            <a:r>
              <a:rPr lang="en-AU" sz="2200" dirty="0">
                <a:latin typeface="Roboto Light" panose="02000000000000000000" pitchFamily="2" charset="0"/>
                <a:ea typeface="Roboto Light" panose="02000000000000000000" pitchFamily="2" charset="0"/>
              </a:rPr>
              <a:t>Further information: Protocols </a:t>
            </a:r>
            <a:r>
              <a:rPr lang="en-AU" sz="2200" dirty="0" smtClean="0">
                <a:latin typeface="Roboto Light" panose="02000000000000000000" pitchFamily="2" charset="0"/>
                <a:ea typeface="Roboto Light" panose="02000000000000000000" pitchFamily="2" charset="0"/>
              </a:rPr>
              <a:t>for Managing situations on exam day section</a:t>
            </a:r>
            <a:r>
              <a:rPr lang="en-AU" sz="2200" dirty="0">
                <a:latin typeface="Roboto Light" panose="02000000000000000000" pitchFamily="2" charset="0"/>
                <a:ea typeface="Roboto Light" panose="02000000000000000000" pitchFamily="2" charset="0"/>
              </a:rPr>
              <a:t>, </a:t>
            </a:r>
            <a:r>
              <a:rPr lang="en-AU" sz="2200" dirty="0" smtClean="0">
                <a:latin typeface="Roboto Light" panose="02000000000000000000" pitchFamily="2" charset="0"/>
                <a:ea typeface="Roboto Light" panose="02000000000000000000" pitchFamily="2" charset="0"/>
              </a:rPr>
              <a:t>pages </a:t>
            </a:r>
            <a:r>
              <a:rPr lang="en-AU" sz="2200" dirty="0">
                <a:latin typeface="Roboto Light" panose="02000000000000000000" pitchFamily="2" charset="0"/>
                <a:ea typeface="Roboto Light" panose="02000000000000000000" pitchFamily="2" charset="0"/>
              </a:rPr>
              <a:t>36 - 44 of </a:t>
            </a:r>
            <a:r>
              <a:rPr lang="en-AU" sz="2200" dirty="0">
                <a:latin typeface="Roboto Medium" panose="02000000000000000000" pitchFamily="2" charset="0"/>
                <a:ea typeface="Roboto Medium" panose="02000000000000000000" pitchFamily="2" charset="0"/>
              </a:rPr>
              <a:t>SACE electronic examination instruction guide. </a:t>
            </a:r>
          </a:p>
          <a:p>
            <a:pPr marL="0" indent="0">
              <a:buNone/>
            </a:pPr>
            <a:endParaRPr lang="en-AU" sz="2400" dirty="0"/>
          </a:p>
        </p:txBody>
      </p:sp>
      <p:sp>
        <p:nvSpPr>
          <p:cNvPr id="4" name="Title 1"/>
          <p:cNvSpPr>
            <a:spLocks noGrp="1"/>
          </p:cNvSpPr>
          <p:nvPr>
            <p:ph type="title"/>
          </p:nvPr>
        </p:nvSpPr>
        <p:spPr>
          <a:xfrm>
            <a:off x="755576" y="332656"/>
            <a:ext cx="7931224" cy="1084982"/>
          </a:xfrm>
          <a:noFill/>
        </p:spPr>
        <p:txBody>
          <a:bodyPr>
            <a:noAutofit/>
          </a:bodyPr>
          <a:lstStyle/>
          <a:p>
            <a:pPr algn="l"/>
            <a:r>
              <a:rPr lang="en-AU" sz="3200" dirty="0" smtClean="0">
                <a:latin typeface="Roboto Light" panose="02000000000000000000" pitchFamily="2" charset="0"/>
                <a:ea typeface="Roboto Light" panose="02000000000000000000" pitchFamily="2" charset="0"/>
              </a:rPr>
              <a:t>Feedback</a:t>
            </a:r>
            <a:r>
              <a:rPr lang="en-AU" sz="1800" dirty="0" smtClean="0">
                <a:latin typeface="Roboto Light" panose="02000000000000000000" pitchFamily="2" charset="0"/>
                <a:ea typeface="Roboto Light" panose="02000000000000000000" pitchFamily="2" charset="0"/>
              </a:rPr>
              <a:t/>
            </a:r>
            <a:br>
              <a:rPr lang="en-AU" sz="1800" dirty="0" smtClean="0">
                <a:latin typeface="Roboto Light" panose="02000000000000000000" pitchFamily="2" charset="0"/>
                <a:ea typeface="Roboto Light" panose="02000000000000000000" pitchFamily="2" charset="0"/>
              </a:rPr>
            </a:br>
            <a:r>
              <a:rPr lang="en-AU" sz="1800" dirty="0">
                <a:latin typeface="Roboto Light" panose="02000000000000000000" pitchFamily="2" charset="0"/>
                <a:ea typeface="Roboto Light" panose="02000000000000000000" pitchFamily="2" charset="0"/>
              </a:rPr>
              <a:t>How much additional time should be provided following a disruption?</a:t>
            </a:r>
            <a:br>
              <a:rPr lang="en-AU" sz="1800" dirty="0">
                <a:latin typeface="Roboto Light" panose="02000000000000000000" pitchFamily="2" charset="0"/>
                <a:ea typeface="Roboto Light" panose="02000000000000000000" pitchFamily="2" charset="0"/>
              </a:rPr>
            </a:br>
            <a:endParaRPr lang="en-AU" sz="1800" dirty="0">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2617843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2204865"/>
            <a:ext cx="7931224" cy="2736303"/>
          </a:xfrm>
          <a:solidFill>
            <a:schemeClr val="accent3">
              <a:lumMod val="60000"/>
              <a:lumOff val="40000"/>
            </a:schemeClr>
          </a:solidFill>
        </p:spPr>
        <p:txBody>
          <a:bodyPr>
            <a:normAutofit/>
          </a:bodyPr>
          <a:lstStyle/>
          <a:p>
            <a:pPr marL="0" indent="0">
              <a:buNone/>
            </a:pPr>
            <a:r>
              <a:rPr lang="en-AU" dirty="0" smtClean="0">
                <a:latin typeface="Roboto Light" panose="02000000000000000000" pitchFamily="2" charset="0"/>
                <a:ea typeface="Roboto Light" panose="02000000000000000000" pitchFamily="2" charset="0"/>
              </a:rPr>
              <a:t>Our response</a:t>
            </a:r>
          </a:p>
          <a:p>
            <a:pPr marL="0" indent="0">
              <a:buNone/>
            </a:pPr>
            <a:r>
              <a:rPr lang="en-AU" sz="2000" dirty="0" smtClean="0">
                <a:latin typeface="Roboto Light" panose="02000000000000000000" pitchFamily="2" charset="0"/>
                <a:ea typeface="Roboto Light" panose="02000000000000000000" pitchFamily="2" charset="0"/>
              </a:rPr>
              <a:t>The </a:t>
            </a:r>
            <a:r>
              <a:rPr lang="en-AU" sz="2000" dirty="0">
                <a:latin typeface="Roboto Light" panose="02000000000000000000" pitchFamily="2" charset="0"/>
                <a:ea typeface="Roboto Light" panose="02000000000000000000" pitchFamily="2" charset="0"/>
              </a:rPr>
              <a:t>examination cannot be rescheduled. It is possible that the start time can be delayed. The principal or principal’s delegate needs to contact the SACE Board for approval.</a:t>
            </a:r>
          </a:p>
          <a:p>
            <a:pPr marL="0" indent="0">
              <a:buNone/>
            </a:pPr>
            <a:endParaRPr lang="en-AU" sz="2000" dirty="0">
              <a:latin typeface="Roboto Light" panose="02000000000000000000" pitchFamily="2" charset="0"/>
              <a:ea typeface="Roboto Light" panose="02000000000000000000" pitchFamily="2" charset="0"/>
            </a:endParaRPr>
          </a:p>
          <a:p>
            <a:pPr marL="0" indent="0">
              <a:buNone/>
            </a:pPr>
            <a:r>
              <a:rPr lang="en-AU" sz="2000" dirty="0">
                <a:latin typeface="Roboto Light" panose="02000000000000000000" pitchFamily="2" charset="0"/>
                <a:ea typeface="Roboto Light" panose="02000000000000000000" pitchFamily="2" charset="0"/>
              </a:rPr>
              <a:t>Further information: Protocols </a:t>
            </a:r>
            <a:r>
              <a:rPr lang="en-AU" sz="2000" dirty="0" smtClean="0">
                <a:latin typeface="Roboto Light" panose="02000000000000000000" pitchFamily="2" charset="0"/>
                <a:ea typeface="Roboto Light" panose="02000000000000000000" pitchFamily="2" charset="0"/>
              </a:rPr>
              <a:t>for Managing situations on exam day section</a:t>
            </a:r>
            <a:r>
              <a:rPr lang="en-AU" sz="2000" dirty="0">
                <a:latin typeface="Roboto Light" panose="02000000000000000000" pitchFamily="2" charset="0"/>
                <a:ea typeface="Roboto Light" panose="02000000000000000000" pitchFamily="2" charset="0"/>
              </a:rPr>
              <a:t>, page 43 of </a:t>
            </a:r>
            <a:r>
              <a:rPr lang="en-AU" sz="2000" dirty="0">
                <a:latin typeface="Roboto Medium" panose="02000000000000000000" pitchFamily="2" charset="0"/>
                <a:ea typeface="Roboto Medium" panose="02000000000000000000" pitchFamily="2" charset="0"/>
              </a:rPr>
              <a:t>SACE electronic examination instruction guide.</a:t>
            </a:r>
          </a:p>
          <a:p>
            <a:pPr marL="0" indent="0">
              <a:buNone/>
            </a:pPr>
            <a:endParaRPr lang="en-AU" sz="2400" dirty="0"/>
          </a:p>
        </p:txBody>
      </p:sp>
      <p:sp>
        <p:nvSpPr>
          <p:cNvPr id="4" name="Title 1"/>
          <p:cNvSpPr>
            <a:spLocks noGrp="1"/>
          </p:cNvSpPr>
          <p:nvPr>
            <p:ph type="title"/>
          </p:nvPr>
        </p:nvSpPr>
        <p:spPr>
          <a:xfrm>
            <a:off x="755576" y="332656"/>
            <a:ext cx="7931224" cy="1084982"/>
          </a:xfrm>
          <a:noFill/>
        </p:spPr>
        <p:txBody>
          <a:bodyPr>
            <a:noAutofit/>
          </a:bodyPr>
          <a:lstStyle/>
          <a:p>
            <a:pPr algn="l"/>
            <a:r>
              <a:rPr lang="en-AU" sz="3200" dirty="0" smtClean="0">
                <a:latin typeface="Roboto Light" panose="02000000000000000000" pitchFamily="2" charset="0"/>
                <a:ea typeface="Roboto Light" panose="02000000000000000000" pitchFamily="2" charset="0"/>
              </a:rPr>
              <a:t>Feedback</a:t>
            </a:r>
            <a:r>
              <a:rPr lang="en-AU" sz="1800" dirty="0" smtClean="0">
                <a:latin typeface="Roboto Light" panose="02000000000000000000" pitchFamily="2" charset="0"/>
                <a:ea typeface="Roboto Light" panose="02000000000000000000" pitchFamily="2" charset="0"/>
              </a:rPr>
              <a:t/>
            </a:r>
            <a:br>
              <a:rPr lang="en-AU" sz="1800" dirty="0" smtClean="0">
                <a:latin typeface="Roboto Light" panose="02000000000000000000" pitchFamily="2" charset="0"/>
                <a:ea typeface="Roboto Light" panose="02000000000000000000" pitchFamily="2" charset="0"/>
              </a:rPr>
            </a:br>
            <a:r>
              <a:rPr lang="en-AU" sz="1800" dirty="0" smtClean="0">
                <a:latin typeface="Roboto Light" panose="02000000000000000000" pitchFamily="2" charset="0"/>
                <a:ea typeface="Roboto Light" panose="02000000000000000000" pitchFamily="2" charset="0"/>
              </a:rPr>
              <a:t>Can </a:t>
            </a:r>
            <a:r>
              <a:rPr lang="en-AU" sz="1800" dirty="0">
                <a:latin typeface="Roboto Light" panose="02000000000000000000" pitchFamily="2" charset="0"/>
                <a:ea typeface="Roboto Light" panose="02000000000000000000" pitchFamily="2" charset="0"/>
              </a:rPr>
              <a:t>the exam be rescheduled if a whole of school disruption (SEB not working, network outage) occurs before students log into their examination?</a:t>
            </a:r>
          </a:p>
        </p:txBody>
      </p:sp>
    </p:spTree>
    <p:extLst>
      <p:ext uri="{BB962C8B-B14F-4D97-AF65-F5344CB8AC3E}">
        <p14:creationId xmlns:p14="http://schemas.microsoft.com/office/powerpoint/2010/main" val="1029492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2204865"/>
            <a:ext cx="7931224" cy="2592287"/>
          </a:xfrm>
          <a:solidFill>
            <a:schemeClr val="accent3">
              <a:lumMod val="60000"/>
              <a:lumOff val="40000"/>
            </a:schemeClr>
          </a:solidFill>
        </p:spPr>
        <p:txBody>
          <a:bodyPr>
            <a:normAutofit/>
          </a:bodyPr>
          <a:lstStyle/>
          <a:p>
            <a:pPr marL="0" indent="0">
              <a:buNone/>
            </a:pPr>
            <a:r>
              <a:rPr lang="en-AU" dirty="0" smtClean="0">
                <a:latin typeface="Roboto Light" panose="02000000000000000000" pitchFamily="2" charset="0"/>
                <a:ea typeface="Roboto Light" panose="02000000000000000000" pitchFamily="2" charset="0"/>
              </a:rPr>
              <a:t>Our response</a:t>
            </a:r>
          </a:p>
          <a:p>
            <a:pPr marL="0" indent="0">
              <a:buNone/>
            </a:pPr>
            <a:r>
              <a:rPr lang="en-AU" sz="2000" dirty="0" smtClean="0">
                <a:latin typeface="Roboto Light" panose="02000000000000000000" pitchFamily="2" charset="0"/>
                <a:ea typeface="Roboto Light" panose="02000000000000000000" pitchFamily="2" charset="0"/>
              </a:rPr>
              <a:t>Each </a:t>
            </a:r>
            <a:r>
              <a:rPr lang="en-AU" sz="2000" dirty="0">
                <a:latin typeface="Roboto Light" panose="02000000000000000000" pitchFamily="2" charset="0"/>
                <a:ea typeface="Roboto Light" panose="02000000000000000000" pitchFamily="2" charset="0"/>
              </a:rPr>
              <a:t>student has their own exam count down timer on their screen. The 100 minute countdown does not commence at the scheduled examination time it commences when the student enters the examination start code and selects ‘Start’.</a:t>
            </a:r>
          </a:p>
          <a:p>
            <a:pPr marL="0" indent="0">
              <a:buNone/>
            </a:pPr>
            <a:r>
              <a:rPr lang="en-AU" sz="2000" dirty="0">
                <a:latin typeface="Roboto Light" panose="02000000000000000000" pitchFamily="2" charset="0"/>
                <a:ea typeface="Roboto Light" panose="02000000000000000000" pitchFamily="2" charset="0"/>
              </a:rPr>
              <a:t>Invigilators are not required to use the exam room clock to communicate to students about how much time they have remaining.</a:t>
            </a:r>
          </a:p>
          <a:p>
            <a:pPr marL="0" indent="0">
              <a:buNone/>
            </a:pPr>
            <a:endParaRPr lang="en-AU" sz="2400" dirty="0" smtClean="0">
              <a:latin typeface="Roboto Light" panose="02000000000000000000" pitchFamily="2" charset="0"/>
              <a:ea typeface="Roboto Light" panose="02000000000000000000" pitchFamily="2" charset="0"/>
            </a:endParaRPr>
          </a:p>
          <a:p>
            <a:pPr marL="0" indent="0">
              <a:buNone/>
            </a:pPr>
            <a:endParaRPr lang="en-AU" sz="2400" dirty="0"/>
          </a:p>
        </p:txBody>
      </p:sp>
      <p:sp>
        <p:nvSpPr>
          <p:cNvPr id="4" name="Title 1"/>
          <p:cNvSpPr>
            <a:spLocks noGrp="1"/>
          </p:cNvSpPr>
          <p:nvPr>
            <p:ph type="title"/>
          </p:nvPr>
        </p:nvSpPr>
        <p:spPr>
          <a:xfrm>
            <a:off x="755576" y="332656"/>
            <a:ext cx="7931224" cy="1152128"/>
          </a:xfrm>
          <a:noFill/>
        </p:spPr>
        <p:txBody>
          <a:bodyPr>
            <a:noAutofit/>
          </a:bodyPr>
          <a:lstStyle/>
          <a:p>
            <a:pPr algn="l"/>
            <a:r>
              <a:rPr lang="en-AU" sz="1800" dirty="0">
                <a:latin typeface="Roboto Light" panose="02000000000000000000" pitchFamily="2" charset="0"/>
                <a:ea typeface="Roboto Light" panose="02000000000000000000" pitchFamily="2" charset="0"/>
              </a:rPr>
              <a:t/>
            </a:r>
            <a:br>
              <a:rPr lang="en-AU" sz="1800" dirty="0">
                <a:latin typeface="Roboto Light" panose="02000000000000000000" pitchFamily="2" charset="0"/>
                <a:ea typeface="Roboto Light" panose="02000000000000000000" pitchFamily="2" charset="0"/>
              </a:rPr>
            </a:br>
            <a:r>
              <a:rPr lang="en-AU" sz="1800" dirty="0">
                <a:latin typeface="Roboto Light" panose="02000000000000000000" pitchFamily="2" charset="0"/>
                <a:ea typeface="Roboto Light" panose="02000000000000000000" pitchFamily="2" charset="0"/>
              </a:rPr>
              <a:t> </a:t>
            </a:r>
            <a:r>
              <a:rPr lang="en-AU" sz="1800" dirty="0" smtClean="0">
                <a:latin typeface="Roboto Light" panose="02000000000000000000" pitchFamily="2" charset="0"/>
                <a:ea typeface="Roboto Light" panose="02000000000000000000" pitchFamily="2" charset="0"/>
              </a:rPr>
              <a:t/>
            </a:r>
            <a:br>
              <a:rPr lang="en-AU" sz="1800" dirty="0" smtClean="0">
                <a:latin typeface="Roboto Light" panose="02000000000000000000" pitchFamily="2" charset="0"/>
                <a:ea typeface="Roboto Light" panose="02000000000000000000" pitchFamily="2" charset="0"/>
              </a:rPr>
            </a:br>
            <a:r>
              <a:rPr lang="en-AU" sz="3200" dirty="0" smtClean="0">
                <a:latin typeface="Roboto Light" panose="02000000000000000000" pitchFamily="2" charset="0"/>
                <a:ea typeface="Roboto Light" panose="02000000000000000000" pitchFamily="2" charset="0"/>
              </a:rPr>
              <a:t>Feedback</a:t>
            </a:r>
            <a:r>
              <a:rPr lang="en-AU" sz="1800" dirty="0" smtClean="0">
                <a:latin typeface="Roboto Light" panose="02000000000000000000" pitchFamily="2" charset="0"/>
                <a:ea typeface="Roboto Light" panose="02000000000000000000" pitchFamily="2" charset="0"/>
              </a:rPr>
              <a:t> </a:t>
            </a:r>
            <a:br>
              <a:rPr lang="en-AU" sz="1800" dirty="0" smtClean="0">
                <a:latin typeface="Roboto Light" panose="02000000000000000000" pitchFamily="2" charset="0"/>
                <a:ea typeface="Roboto Light" panose="02000000000000000000" pitchFamily="2" charset="0"/>
              </a:rPr>
            </a:br>
            <a:r>
              <a:rPr lang="en-AU" sz="1800" dirty="0" smtClean="0">
                <a:latin typeface="Roboto Light" panose="02000000000000000000" pitchFamily="2" charset="0"/>
                <a:ea typeface="Roboto Light" panose="02000000000000000000" pitchFamily="2" charset="0"/>
              </a:rPr>
              <a:t>When </a:t>
            </a:r>
            <a:r>
              <a:rPr lang="en-AU" sz="1800" dirty="0">
                <a:latin typeface="Roboto Light" panose="02000000000000000000" pitchFamily="2" charset="0"/>
                <a:ea typeface="Roboto Light" panose="02000000000000000000" pitchFamily="2" charset="0"/>
              </a:rPr>
              <a:t>does the 100 minute examination duration commence</a:t>
            </a:r>
            <a:r>
              <a:rPr lang="en-AU" sz="1800" dirty="0" smtClean="0">
                <a:latin typeface="Roboto Light" panose="02000000000000000000" pitchFamily="2" charset="0"/>
                <a:ea typeface="Roboto Light" panose="02000000000000000000" pitchFamily="2" charset="0"/>
              </a:rPr>
              <a:t>?</a:t>
            </a:r>
            <a:br>
              <a:rPr lang="en-AU" sz="1800" dirty="0" smtClean="0">
                <a:latin typeface="Roboto Light" panose="02000000000000000000" pitchFamily="2" charset="0"/>
                <a:ea typeface="Roboto Light" panose="02000000000000000000" pitchFamily="2" charset="0"/>
              </a:rPr>
            </a:br>
            <a:r>
              <a:rPr lang="en-AU" dirty="0" smtClean="0"/>
              <a:t> </a:t>
            </a:r>
            <a:r>
              <a:rPr lang="en-AU" dirty="0"/>
              <a:t/>
            </a:r>
            <a:br>
              <a:rPr lang="en-AU" dirty="0"/>
            </a:br>
            <a:endParaRPr lang="en-AU" sz="1800" dirty="0">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3513362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2348880"/>
            <a:ext cx="7931224" cy="3921299"/>
          </a:xfrm>
          <a:solidFill>
            <a:schemeClr val="accent3">
              <a:lumMod val="60000"/>
              <a:lumOff val="40000"/>
            </a:schemeClr>
          </a:solidFill>
        </p:spPr>
        <p:txBody>
          <a:bodyPr>
            <a:normAutofit fontScale="92500"/>
          </a:bodyPr>
          <a:lstStyle/>
          <a:p>
            <a:pPr marL="0" indent="0">
              <a:buNone/>
            </a:pPr>
            <a:r>
              <a:rPr lang="en-AU" sz="3500" dirty="0" smtClean="0">
                <a:latin typeface="Roboto Light" panose="02000000000000000000" pitchFamily="2" charset="0"/>
                <a:ea typeface="Roboto Light" panose="02000000000000000000" pitchFamily="2" charset="0"/>
              </a:rPr>
              <a:t>Our response</a:t>
            </a:r>
          </a:p>
          <a:p>
            <a:pPr marL="0" indent="0">
              <a:buNone/>
            </a:pPr>
            <a:r>
              <a:rPr lang="en-US" sz="2000" dirty="0">
                <a:latin typeface="Roboto Light" panose="02000000000000000000" pitchFamily="2" charset="0"/>
                <a:ea typeface="Roboto Light" panose="02000000000000000000" pitchFamily="2" charset="0"/>
              </a:rPr>
              <a:t>The </a:t>
            </a:r>
            <a:r>
              <a:rPr lang="en-AU" sz="2000" dirty="0">
                <a:latin typeface="Roboto Medium" panose="02000000000000000000" pitchFamily="2" charset="0"/>
                <a:ea typeface="Roboto Medium" panose="02000000000000000000" pitchFamily="2" charset="0"/>
              </a:rPr>
              <a:t>SACE electronic examination instruction </a:t>
            </a:r>
            <a:r>
              <a:rPr lang="en-AU" sz="2000" dirty="0" smtClean="0">
                <a:latin typeface="Roboto Medium" panose="02000000000000000000" pitchFamily="2" charset="0"/>
                <a:ea typeface="Roboto Medium" panose="02000000000000000000" pitchFamily="2" charset="0"/>
              </a:rPr>
              <a:t>guide </a:t>
            </a:r>
            <a:r>
              <a:rPr lang="en-US" sz="2000" dirty="0" smtClean="0">
                <a:latin typeface="Roboto Light" panose="02000000000000000000" pitchFamily="2" charset="0"/>
                <a:ea typeface="Roboto Light" panose="02000000000000000000" pitchFamily="2" charset="0"/>
              </a:rPr>
              <a:t>and </a:t>
            </a:r>
            <a:r>
              <a:rPr lang="en-US" sz="2000" dirty="0">
                <a:latin typeface="Roboto Light" panose="02000000000000000000" pitchFamily="2" charset="0"/>
                <a:ea typeface="Roboto Light" panose="02000000000000000000" pitchFamily="2" charset="0"/>
              </a:rPr>
              <a:t>training materials have been updated:</a:t>
            </a:r>
            <a:endParaRPr lang="en-AU" sz="2000" dirty="0">
              <a:latin typeface="Roboto Light" panose="02000000000000000000" pitchFamily="2" charset="0"/>
              <a:ea typeface="Roboto Light" panose="02000000000000000000" pitchFamily="2" charset="0"/>
            </a:endParaRPr>
          </a:p>
          <a:p>
            <a:r>
              <a:rPr lang="en-US" sz="2000" dirty="0">
                <a:latin typeface="Roboto Light" panose="02000000000000000000" pitchFamily="2" charset="0"/>
                <a:ea typeface="Roboto Light" panose="02000000000000000000" pitchFamily="2" charset="0"/>
              </a:rPr>
              <a:t>The suggested time that schools can use to find and implement a technical solution has been extended from 15 minutes to 20 minutes.</a:t>
            </a:r>
            <a:endParaRPr lang="en-AU" sz="2000" dirty="0">
              <a:latin typeface="Roboto Light" panose="02000000000000000000" pitchFamily="2" charset="0"/>
              <a:ea typeface="Roboto Light" panose="02000000000000000000" pitchFamily="2" charset="0"/>
            </a:endParaRPr>
          </a:p>
          <a:p>
            <a:r>
              <a:rPr lang="en-US" sz="2000" dirty="0">
                <a:latin typeface="Roboto Light" panose="02000000000000000000" pitchFamily="2" charset="0"/>
                <a:ea typeface="Roboto Light" panose="02000000000000000000" pitchFamily="2" charset="0"/>
              </a:rPr>
              <a:t>Advice that ‘</a:t>
            </a:r>
            <a:r>
              <a:rPr lang="en-AU" sz="2000" dirty="0">
                <a:latin typeface="Roboto Light" panose="02000000000000000000" pitchFamily="2" charset="0"/>
                <a:ea typeface="Roboto Light" panose="02000000000000000000" pitchFamily="2" charset="0"/>
              </a:rPr>
              <a:t>The SACE coordinator or principal’s delegate makes the decision as soon as possible to move to the paper examination’ has been removed</a:t>
            </a:r>
            <a:r>
              <a:rPr lang="en-AU" sz="2000" dirty="0" smtClean="0">
                <a:latin typeface="Roboto Light" panose="02000000000000000000" pitchFamily="2" charset="0"/>
                <a:ea typeface="Roboto Light" panose="02000000000000000000" pitchFamily="2" charset="0"/>
              </a:rPr>
              <a:t>.</a:t>
            </a:r>
          </a:p>
          <a:p>
            <a:pPr marL="0" indent="0">
              <a:buNone/>
            </a:pPr>
            <a:endParaRPr lang="en-AU" sz="2000" dirty="0">
              <a:latin typeface="Roboto Light" panose="02000000000000000000" pitchFamily="2" charset="0"/>
              <a:ea typeface="Roboto Light" panose="02000000000000000000" pitchFamily="2" charset="0"/>
            </a:endParaRPr>
          </a:p>
          <a:p>
            <a:pPr marL="0" indent="0">
              <a:buNone/>
            </a:pPr>
            <a:r>
              <a:rPr lang="en-AU" sz="2000" dirty="0">
                <a:latin typeface="Roboto Light" panose="02000000000000000000" pitchFamily="2" charset="0"/>
                <a:ea typeface="Roboto Light" panose="02000000000000000000" pitchFamily="2" charset="0"/>
              </a:rPr>
              <a:t>Further information: Protocols </a:t>
            </a:r>
            <a:r>
              <a:rPr lang="en-AU" sz="2000" dirty="0" smtClean="0">
                <a:latin typeface="Roboto Light" panose="02000000000000000000" pitchFamily="2" charset="0"/>
                <a:ea typeface="Roboto Light" panose="02000000000000000000" pitchFamily="2" charset="0"/>
              </a:rPr>
              <a:t>for Managing situations on exam day section</a:t>
            </a:r>
            <a:r>
              <a:rPr lang="en-AU" sz="2000" dirty="0">
                <a:latin typeface="Roboto Light" panose="02000000000000000000" pitchFamily="2" charset="0"/>
                <a:ea typeface="Roboto Light" panose="02000000000000000000" pitchFamily="2" charset="0"/>
              </a:rPr>
              <a:t>, </a:t>
            </a:r>
            <a:r>
              <a:rPr lang="en-AU" sz="2000" dirty="0" smtClean="0">
                <a:latin typeface="Roboto Light" panose="02000000000000000000" pitchFamily="2" charset="0"/>
                <a:ea typeface="Roboto Light" panose="02000000000000000000" pitchFamily="2" charset="0"/>
              </a:rPr>
              <a:t>pages </a:t>
            </a:r>
            <a:r>
              <a:rPr lang="en-AU" sz="2000" dirty="0">
                <a:latin typeface="Roboto Light" panose="02000000000000000000" pitchFamily="2" charset="0"/>
                <a:ea typeface="Roboto Light" panose="02000000000000000000" pitchFamily="2" charset="0"/>
              </a:rPr>
              <a:t>36 - 44 of </a:t>
            </a:r>
            <a:r>
              <a:rPr lang="en-AU" sz="2000" dirty="0">
                <a:latin typeface="Roboto Medium" panose="02000000000000000000" pitchFamily="2" charset="0"/>
                <a:ea typeface="Roboto Medium" panose="02000000000000000000" pitchFamily="2" charset="0"/>
              </a:rPr>
              <a:t>SACE electronic examination instruction guide. </a:t>
            </a:r>
          </a:p>
          <a:p>
            <a:pPr marL="0" indent="0">
              <a:buNone/>
            </a:pPr>
            <a:endParaRPr lang="en-AU" sz="2000" dirty="0" smtClean="0">
              <a:latin typeface="Roboto Light" panose="02000000000000000000" pitchFamily="2" charset="0"/>
              <a:ea typeface="Roboto Light" panose="02000000000000000000" pitchFamily="2" charset="0"/>
            </a:endParaRPr>
          </a:p>
          <a:p>
            <a:pPr marL="0" indent="0">
              <a:buNone/>
            </a:pPr>
            <a:endParaRPr lang="en-AU" sz="2400" dirty="0"/>
          </a:p>
        </p:txBody>
      </p:sp>
      <p:sp>
        <p:nvSpPr>
          <p:cNvPr id="4" name="Title 1"/>
          <p:cNvSpPr>
            <a:spLocks noGrp="1"/>
          </p:cNvSpPr>
          <p:nvPr>
            <p:ph type="title"/>
          </p:nvPr>
        </p:nvSpPr>
        <p:spPr>
          <a:xfrm>
            <a:off x="755576" y="404664"/>
            <a:ext cx="7931224" cy="1656184"/>
          </a:xfrm>
          <a:noFill/>
        </p:spPr>
        <p:txBody>
          <a:bodyPr>
            <a:noAutofit/>
          </a:bodyPr>
          <a:lstStyle/>
          <a:p>
            <a:pPr algn="l"/>
            <a:r>
              <a:rPr lang="en-AU" sz="1800" dirty="0" smtClean="0">
                <a:latin typeface="Roboto Light" panose="02000000000000000000" pitchFamily="2" charset="0"/>
                <a:ea typeface="Roboto Light" panose="02000000000000000000" pitchFamily="2" charset="0"/>
              </a:rPr>
              <a:t/>
            </a:r>
            <a:br>
              <a:rPr lang="en-AU" sz="1800" dirty="0" smtClean="0">
                <a:latin typeface="Roboto Light" panose="02000000000000000000" pitchFamily="2" charset="0"/>
                <a:ea typeface="Roboto Light" panose="02000000000000000000" pitchFamily="2" charset="0"/>
              </a:rPr>
            </a:br>
            <a:r>
              <a:rPr lang="en-AU" sz="3200" dirty="0" smtClean="0">
                <a:latin typeface="Roboto Light" panose="02000000000000000000" pitchFamily="2" charset="0"/>
                <a:ea typeface="Roboto Light" panose="02000000000000000000" pitchFamily="2" charset="0"/>
              </a:rPr>
              <a:t>Feedback</a:t>
            </a:r>
            <a:r>
              <a:rPr lang="en-AU" sz="1800" dirty="0" smtClean="0">
                <a:latin typeface="Roboto Light" panose="02000000000000000000" pitchFamily="2" charset="0"/>
                <a:ea typeface="Roboto Light" panose="02000000000000000000" pitchFamily="2" charset="0"/>
              </a:rPr>
              <a:t> </a:t>
            </a:r>
            <a:br>
              <a:rPr lang="en-AU" sz="1800" dirty="0" smtClean="0">
                <a:latin typeface="Roboto Light" panose="02000000000000000000" pitchFamily="2" charset="0"/>
                <a:ea typeface="Roboto Light" panose="02000000000000000000" pitchFamily="2" charset="0"/>
              </a:rPr>
            </a:br>
            <a:r>
              <a:rPr lang="en-AU" sz="1800" dirty="0" smtClean="0">
                <a:latin typeface="Roboto Light" panose="02000000000000000000" pitchFamily="2" charset="0"/>
                <a:ea typeface="Roboto Light" panose="02000000000000000000" pitchFamily="2" charset="0"/>
              </a:rPr>
              <a:t>Students </a:t>
            </a:r>
            <a:r>
              <a:rPr lang="en-AU" sz="1800" dirty="0">
                <a:latin typeface="Roboto Light" panose="02000000000000000000" pitchFamily="2" charset="0"/>
                <a:ea typeface="Roboto Light" panose="02000000000000000000" pitchFamily="2" charset="0"/>
              </a:rPr>
              <a:t>involved in trial examination situations reported their willingness to wait longer than 15 minutes (this was the time originally recommended in the </a:t>
            </a:r>
            <a:r>
              <a:rPr lang="en-AU" sz="1800" dirty="0">
                <a:latin typeface="Roboto Medium" panose="02000000000000000000" pitchFamily="2" charset="0"/>
                <a:ea typeface="Roboto Medium" panose="02000000000000000000" pitchFamily="2" charset="0"/>
              </a:rPr>
              <a:t>SACE electronic examination guide</a:t>
            </a:r>
            <a:r>
              <a:rPr lang="en-AU" sz="1800" dirty="0">
                <a:latin typeface="Roboto Light" panose="02000000000000000000" pitchFamily="2" charset="0"/>
                <a:ea typeface="Roboto Light" panose="02000000000000000000" pitchFamily="2" charset="0"/>
              </a:rPr>
              <a:t>) to find a technical solution that avoids completing their examination on paper.</a:t>
            </a:r>
            <a:br>
              <a:rPr lang="en-AU" sz="1800" dirty="0">
                <a:latin typeface="Roboto Light" panose="02000000000000000000" pitchFamily="2" charset="0"/>
                <a:ea typeface="Roboto Light" panose="02000000000000000000" pitchFamily="2" charset="0"/>
              </a:rPr>
            </a:br>
            <a:endParaRPr lang="en-AU" sz="1800" dirty="0">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1204504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2204865"/>
            <a:ext cx="7931224" cy="3312368"/>
          </a:xfrm>
          <a:solidFill>
            <a:schemeClr val="accent3">
              <a:lumMod val="60000"/>
              <a:lumOff val="40000"/>
            </a:schemeClr>
          </a:solidFill>
        </p:spPr>
        <p:txBody>
          <a:bodyPr>
            <a:normAutofit/>
          </a:bodyPr>
          <a:lstStyle/>
          <a:p>
            <a:pPr marL="0" indent="0">
              <a:buNone/>
            </a:pPr>
            <a:r>
              <a:rPr lang="en-AU" dirty="0" smtClean="0">
                <a:latin typeface="Roboto Light" panose="02000000000000000000" pitchFamily="2" charset="0"/>
                <a:ea typeface="Roboto Light" panose="02000000000000000000" pitchFamily="2" charset="0"/>
              </a:rPr>
              <a:t>Our response</a:t>
            </a:r>
          </a:p>
          <a:p>
            <a:pPr marL="0" indent="0">
              <a:buNone/>
            </a:pPr>
            <a:r>
              <a:rPr lang="en-AU" sz="2000" dirty="0">
                <a:latin typeface="Roboto Light" panose="02000000000000000000" pitchFamily="2" charset="0"/>
                <a:ea typeface="Roboto Light" panose="02000000000000000000" pitchFamily="2" charset="0"/>
              </a:rPr>
              <a:t>Yes, for whatever reason if the student needs to move to another device they can use their registration number and password to log back into their examination. Student work is saved online, not on the device and this allows the student to log onto a second device and proceed.</a:t>
            </a:r>
          </a:p>
          <a:p>
            <a:pPr marL="0" indent="0">
              <a:buNone/>
            </a:pPr>
            <a:endParaRPr lang="en-AU" sz="2000" dirty="0">
              <a:latin typeface="Roboto Light" panose="02000000000000000000" pitchFamily="2" charset="0"/>
              <a:ea typeface="Roboto Light" panose="02000000000000000000" pitchFamily="2" charset="0"/>
            </a:endParaRPr>
          </a:p>
          <a:p>
            <a:pPr marL="0" indent="0">
              <a:buNone/>
            </a:pPr>
            <a:r>
              <a:rPr lang="en-AU" sz="2000" dirty="0">
                <a:latin typeface="Roboto Light" panose="02000000000000000000" pitchFamily="2" charset="0"/>
                <a:ea typeface="Roboto Light" panose="02000000000000000000" pitchFamily="2" charset="0"/>
              </a:rPr>
              <a:t>Further information: Protocols </a:t>
            </a:r>
            <a:r>
              <a:rPr lang="en-AU" sz="2000" dirty="0" smtClean="0">
                <a:latin typeface="Roboto Light" panose="02000000000000000000" pitchFamily="2" charset="0"/>
                <a:ea typeface="Roboto Light" panose="02000000000000000000" pitchFamily="2" charset="0"/>
              </a:rPr>
              <a:t>for Managing situations on exam day section</a:t>
            </a:r>
            <a:r>
              <a:rPr lang="en-AU" sz="2000" dirty="0">
                <a:latin typeface="Roboto Light" panose="02000000000000000000" pitchFamily="2" charset="0"/>
                <a:ea typeface="Roboto Light" panose="02000000000000000000" pitchFamily="2" charset="0"/>
              </a:rPr>
              <a:t>, page 36 of </a:t>
            </a:r>
            <a:r>
              <a:rPr lang="en-AU" sz="2000" b="1" dirty="0">
                <a:latin typeface="Roboto Light" panose="02000000000000000000" pitchFamily="2" charset="0"/>
                <a:ea typeface="Roboto Light" panose="02000000000000000000" pitchFamily="2" charset="0"/>
              </a:rPr>
              <a:t>SACE electronic examination instruction guide. </a:t>
            </a:r>
            <a:endParaRPr lang="en-AU" sz="2000" dirty="0">
              <a:latin typeface="Roboto Light" panose="02000000000000000000" pitchFamily="2" charset="0"/>
              <a:ea typeface="Roboto Light" panose="02000000000000000000" pitchFamily="2" charset="0"/>
            </a:endParaRPr>
          </a:p>
          <a:p>
            <a:pPr marL="0" indent="0">
              <a:buNone/>
            </a:pPr>
            <a:endParaRPr lang="en-AU" sz="2400" dirty="0" smtClean="0">
              <a:latin typeface="Roboto Light" panose="02000000000000000000" pitchFamily="2" charset="0"/>
              <a:ea typeface="Roboto Light" panose="02000000000000000000" pitchFamily="2" charset="0"/>
            </a:endParaRPr>
          </a:p>
          <a:p>
            <a:pPr marL="0" indent="0">
              <a:buNone/>
            </a:pPr>
            <a:endParaRPr lang="en-AU" sz="2400" dirty="0"/>
          </a:p>
        </p:txBody>
      </p:sp>
      <p:sp>
        <p:nvSpPr>
          <p:cNvPr id="4" name="Title 1"/>
          <p:cNvSpPr>
            <a:spLocks noGrp="1"/>
          </p:cNvSpPr>
          <p:nvPr>
            <p:ph type="title"/>
          </p:nvPr>
        </p:nvSpPr>
        <p:spPr>
          <a:xfrm>
            <a:off x="755576" y="404664"/>
            <a:ext cx="7931224" cy="1296144"/>
          </a:xfrm>
          <a:noFill/>
        </p:spPr>
        <p:txBody>
          <a:bodyPr>
            <a:noAutofit/>
          </a:bodyPr>
          <a:lstStyle/>
          <a:p>
            <a:pPr algn="l"/>
            <a:r>
              <a:rPr lang="en-AU" sz="3200" dirty="0" smtClean="0">
                <a:latin typeface="Roboto Light" panose="02000000000000000000" pitchFamily="2" charset="0"/>
                <a:ea typeface="Roboto Light" panose="02000000000000000000" pitchFamily="2" charset="0"/>
              </a:rPr>
              <a:t>Feedback</a:t>
            </a:r>
            <a:r>
              <a:rPr lang="en-AU" sz="1800" dirty="0" smtClean="0">
                <a:latin typeface="Roboto Light" panose="02000000000000000000" pitchFamily="2" charset="0"/>
                <a:ea typeface="Roboto Light" panose="02000000000000000000" pitchFamily="2" charset="0"/>
              </a:rPr>
              <a:t> </a:t>
            </a:r>
            <a:r>
              <a:rPr lang="en-AU" sz="1800" dirty="0">
                <a:latin typeface="Roboto Light" panose="02000000000000000000" pitchFamily="2" charset="0"/>
                <a:ea typeface="Roboto Light" panose="02000000000000000000" pitchFamily="2" charset="0"/>
              </a:rPr>
              <a:t> </a:t>
            </a:r>
            <a:r>
              <a:rPr lang="en-AU" sz="1800" dirty="0" smtClean="0">
                <a:latin typeface="Roboto Light" panose="02000000000000000000" pitchFamily="2" charset="0"/>
                <a:ea typeface="Roboto Light" panose="02000000000000000000" pitchFamily="2" charset="0"/>
              </a:rPr>
              <a:t/>
            </a:r>
            <a:br>
              <a:rPr lang="en-AU" sz="1800" dirty="0" smtClean="0">
                <a:latin typeface="Roboto Light" panose="02000000000000000000" pitchFamily="2" charset="0"/>
                <a:ea typeface="Roboto Light" panose="02000000000000000000" pitchFamily="2" charset="0"/>
              </a:rPr>
            </a:br>
            <a:r>
              <a:rPr lang="en-AU" sz="1800" dirty="0" smtClean="0">
                <a:latin typeface="Roboto Light" panose="02000000000000000000" pitchFamily="2" charset="0"/>
                <a:ea typeface="Roboto Light" panose="02000000000000000000" pitchFamily="2" charset="0"/>
              </a:rPr>
              <a:t>Can </a:t>
            </a:r>
            <a:r>
              <a:rPr lang="en-AU" sz="1800" dirty="0">
                <a:latin typeface="Roboto Light" panose="02000000000000000000" pitchFamily="2" charset="0"/>
                <a:ea typeface="Roboto Light" panose="02000000000000000000" pitchFamily="2" charset="0"/>
              </a:rPr>
              <a:t>students move to another device during an examination?</a:t>
            </a:r>
          </a:p>
        </p:txBody>
      </p:sp>
    </p:spTree>
    <p:extLst>
      <p:ext uri="{BB962C8B-B14F-4D97-AF65-F5344CB8AC3E}">
        <p14:creationId xmlns:p14="http://schemas.microsoft.com/office/powerpoint/2010/main" val="204573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2204865"/>
            <a:ext cx="7931224" cy="2520280"/>
          </a:xfrm>
          <a:solidFill>
            <a:schemeClr val="accent3">
              <a:lumMod val="60000"/>
              <a:lumOff val="40000"/>
            </a:schemeClr>
          </a:solidFill>
        </p:spPr>
        <p:txBody>
          <a:bodyPr>
            <a:normAutofit lnSpcReduction="10000"/>
          </a:bodyPr>
          <a:lstStyle/>
          <a:p>
            <a:pPr marL="0" indent="0">
              <a:buNone/>
            </a:pPr>
            <a:r>
              <a:rPr lang="en-AU" dirty="0" smtClean="0">
                <a:latin typeface="Roboto Light" panose="02000000000000000000" pitchFamily="2" charset="0"/>
                <a:ea typeface="Roboto Light" panose="02000000000000000000" pitchFamily="2" charset="0"/>
              </a:rPr>
              <a:t>Our response</a:t>
            </a:r>
          </a:p>
          <a:p>
            <a:pPr marL="0" indent="0">
              <a:buNone/>
            </a:pPr>
            <a:r>
              <a:rPr lang="en-AU" sz="2000" dirty="0">
                <a:latin typeface="Roboto Light" panose="02000000000000000000" pitchFamily="2" charset="0"/>
                <a:ea typeface="Roboto Light" panose="02000000000000000000" pitchFamily="2" charset="0"/>
              </a:rPr>
              <a:t>Our instruction guide has been updated and recommends students arrive at the examination venue to be admitted </a:t>
            </a:r>
            <a:r>
              <a:rPr lang="en-AU" sz="2000" dirty="0" smtClean="0">
                <a:latin typeface="Roboto Light" panose="02000000000000000000" pitchFamily="2" charset="0"/>
                <a:ea typeface="Roboto Light" panose="02000000000000000000" pitchFamily="2" charset="0"/>
              </a:rPr>
              <a:t>at least 20 </a:t>
            </a:r>
            <a:r>
              <a:rPr lang="en-AU" sz="2000" dirty="0">
                <a:latin typeface="Roboto Light" panose="02000000000000000000" pitchFamily="2" charset="0"/>
                <a:ea typeface="Roboto Light" panose="02000000000000000000" pitchFamily="2" charset="0"/>
              </a:rPr>
              <a:t>minutes before the scheduled start time.</a:t>
            </a:r>
          </a:p>
          <a:p>
            <a:pPr marL="0" indent="0">
              <a:buNone/>
            </a:pPr>
            <a:endParaRPr lang="en-AU" sz="2000" dirty="0">
              <a:latin typeface="Roboto Light" panose="02000000000000000000" pitchFamily="2" charset="0"/>
              <a:ea typeface="Roboto Light" panose="02000000000000000000" pitchFamily="2" charset="0"/>
            </a:endParaRPr>
          </a:p>
          <a:p>
            <a:pPr marL="0" indent="0">
              <a:buNone/>
            </a:pPr>
            <a:r>
              <a:rPr lang="en-AU" sz="2000" dirty="0">
                <a:latin typeface="Roboto Light" panose="02000000000000000000" pitchFamily="2" charset="0"/>
                <a:ea typeface="Roboto Light" panose="02000000000000000000" pitchFamily="2" charset="0"/>
              </a:rPr>
              <a:t>Further information: Protocols section, page 15 of </a:t>
            </a:r>
            <a:r>
              <a:rPr lang="en-AU" sz="2000" dirty="0">
                <a:latin typeface="Roboto Medium" panose="02000000000000000000" pitchFamily="2" charset="0"/>
                <a:ea typeface="Roboto Medium" panose="02000000000000000000" pitchFamily="2" charset="0"/>
              </a:rPr>
              <a:t>SACE electronic examination instruction guide.</a:t>
            </a:r>
            <a:r>
              <a:rPr lang="en-AU" sz="2000" b="1" dirty="0">
                <a:latin typeface="Roboto Light" panose="02000000000000000000" pitchFamily="2" charset="0"/>
                <a:ea typeface="Roboto Light" panose="02000000000000000000" pitchFamily="2" charset="0"/>
              </a:rPr>
              <a:t> </a:t>
            </a:r>
            <a:endParaRPr lang="en-AU" sz="2000" dirty="0">
              <a:latin typeface="Roboto Light" panose="02000000000000000000" pitchFamily="2" charset="0"/>
              <a:ea typeface="Roboto Light" panose="02000000000000000000" pitchFamily="2" charset="0"/>
            </a:endParaRPr>
          </a:p>
          <a:p>
            <a:pPr marL="0" indent="0">
              <a:buNone/>
            </a:pPr>
            <a:endParaRPr lang="en-AU" sz="2400" dirty="0" smtClean="0">
              <a:latin typeface="Roboto Light" panose="02000000000000000000" pitchFamily="2" charset="0"/>
              <a:ea typeface="Roboto Light" panose="02000000000000000000" pitchFamily="2" charset="0"/>
            </a:endParaRPr>
          </a:p>
          <a:p>
            <a:pPr marL="0" indent="0">
              <a:buNone/>
            </a:pPr>
            <a:endParaRPr lang="en-AU" sz="2400" dirty="0"/>
          </a:p>
        </p:txBody>
      </p:sp>
      <p:sp>
        <p:nvSpPr>
          <p:cNvPr id="4" name="Title 1"/>
          <p:cNvSpPr>
            <a:spLocks noGrp="1"/>
          </p:cNvSpPr>
          <p:nvPr>
            <p:ph type="title"/>
          </p:nvPr>
        </p:nvSpPr>
        <p:spPr>
          <a:xfrm>
            <a:off x="755576" y="404664"/>
            <a:ext cx="7931224" cy="1296144"/>
          </a:xfrm>
          <a:noFill/>
        </p:spPr>
        <p:txBody>
          <a:bodyPr>
            <a:noAutofit/>
          </a:bodyPr>
          <a:lstStyle/>
          <a:p>
            <a:pPr algn="l"/>
            <a:r>
              <a:rPr lang="en-AU" sz="3200" dirty="0" smtClean="0">
                <a:latin typeface="Roboto Light" panose="02000000000000000000" pitchFamily="2" charset="0"/>
                <a:ea typeface="Roboto Light" panose="02000000000000000000" pitchFamily="2" charset="0"/>
              </a:rPr>
              <a:t>Feedback </a:t>
            </a:r>
            <a:r>
              <a:rPr lang="en-AU" sz="3200" dirty="0">
                <a:latin typeface="Roboto Light" panose="02000000000000000000" pitchFamily="2" charset="0"/>
                <a:ea typeface="Roboto Light" panose="02000000000000000000" pitchFamily="2" charset="0"/>
              </a:rPr>
              <a:t> </a:t>
            </a:r>
            <a:r>
              <a:rPr lang="en-AU" sz="1800" dirty="0" smtClean="0">
                <a:latin typeface="Roboto Light" panose="02000000000000000000" pitchFamily="2" charset="0"/>
                <a:ea typeface="Roboto Light" panose="02000000000000000000" pitchFamily="2" charset="0"/>
              </a:rPr>
              <a:t/>
            </a:r>
            <a:br>
              <a:rPr lang="en-AU" sz="1800" dirty="0" smtClean="0">
                <a:latin typeface="Roboto Light" panose="02000000000000000000" pitchFamily="2" charset="0"/>
                <a:ea typeface="Roboto Light" panose="02000000000000000000" pitchFamily="2" charset="0"/>
              </a:rPr>
            </a:br>
            <a:r>
              <a:rPr lang="en-AU" sz="1800" dirty="0" smtClean="0">
                <a:latin typeface="Roboto Light" panose="02000000000000000000" pitchFamily="2" charset="0"/>
                <a:ea typeface="Roboto Light" panose="02000000000000000000" pitchFamily="2" charset="0"/>
              </a:rPr>
              <a:t>Some </a:t>
            </a:r>
            <a:r>
              <a:rPr lang="en-AU" sz="1800" dirty="0">
                <a:latin typeface="Roboto Light" panose="02000000000000000000" pitchFamily="2" charset="0"/>
                <a:ea typeface="Roboto Light" panose="02000000000000000000" pitchFamily="2" charset="0"/>
              </a:rPr>
              <a:t>schools reported that they need more than 15 minutes before the scheduled examination start time to get </a:t>
            </a:r>
            <a:r>
              <a:rPr lang="en-AU" sz="1800" dirty="0" smtClean="0">
                <a:latin typeface="Roboto Light" panose="02000000000000000000" pitchFamily="2" charset="0"/>
                <a:ea typeface="Roboto Light" panose="02000000000000000000" pitchFamily="2" charset="0"/>
              </a:rPr>
              <a:t>organised.</a:t>
            </a:r>
            <a:endParaRPr lang="en-AU" sz="1800" dirty="0">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4151050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2204865"/>
            <a:ext cx="7931224" cy="2880320"/>
          </a:xfrm>
          <a:solidFill>
            <a:schemeClr val="accent3">
              <a:lumMod val="60000"/>
              <a:lumOff val="40000"/>
            </a:schemeClr>
          </a:solidFill>
        </p:spPr>
        <p:txBody>
          <a:bodyPr>
            <a:normAutofit/>
          </a:bodyPr>
          <a:lstStyle/>
          <a:p>
            <a:pPr marL="0" indent="0">
              <a:buNone/>
            </a:pPr>
            <a:r>
              <a:rPr lang="en-AU" dirty="0" smtClean="0">
                <a:latin typeface="Roboto Light" panose="02000000000000000000" pitchFamily="2" charset="0"/>
                <a:ea typeface="Roboto Light" panose="02000000000000000000" pitchFamily="2" charset="0"/>
              </a:rPr>
              <a:t>Our response</a:t>
            </a:r>
          </a:p>
          <a:p>
            <a:pPr marL="0" indent="0">
              <a:buNone/>
            </a:pPr>
            <a:r>
              <a:rPr lang="en-AU" sz="2000" dirty="0">
                <a:latin typeface="Roboto Light" panose="02000000000000000000" pitchFamily="2" charset="0"/>
                <a:ea typeface="Roboto Light" panose="02000000000000000000" pitchFamily="2" charset="0"/>
              </a:rPr>
              <a:t>Yes, they have been updated following the August/September trial and are available on the Electronic Exams Website under the Training tab. There are three short Phases to the training and it is recommended refresher training is conducted a week prior to 7 November. </a:t>
            </a:r>
            <a:endParaRPr lang="en-AU" sz="2000" dirty="0" smtClean="0">
              <a:latin typeface="Roboto Light" panose="02000000000000000000" pitchFamily="2" charset="0"/>
              <a:ea typeface="Roboto Light" panose="02000000000000000000" pitchFamily="2" charset="0"/>
            </a:endParaRPr>
          </a:p>
          <a:p>
            <a:pPr marL="0" indent="0">
              <a:buNone/>
            </a:pPr>
            <a:r>
              <a:rPr lang="en-AU" sz="2000" dirty="0" smtClean="0">
                <a:latin typeface="Roboto Light" panose="02000000000000000000" pitchFamily="2" charset="0"/>
                <a:ea typeface="Roboto Light" panose="02000000000000000000" pitchFamily="2" charset="0"/>
              </a:rPr>
              <a:t>The </a:t>
            </a:r>
            <a:r>
              <a:rPr lang="en-AU" sz="2000" dirty="0">
                <a:latin typeface="Roboto Medium" panose="02000000000000000000" pitchFamily="2" charset="0"/>
                <a:ea typeface="Roboto Medium" panose="02000000000000000000" pitchFamily="2" charset="0"/>
              </a:rPr>
              <a:t>SACE electronic examination instruction guide </a:t>
            </a:r>
            <a:r>
              <a:rPr lang="en-AU" sz="2000" dirty="0">
                <a:latin typeface="Roboto Light" panose="02000000000000000000" pitchFamily="2" charset="0"/>
                <a:ea typeface="Roboto Light" panose="02000000000000000000" pitchFamily="2" charset="0"/>
              </a:rPr>
              <a:t>and</a:t>
            </a:r>
            <a:r>
              <a:rPr lang="en-AU" sz="2000" b="1" dirty="0">
                <a:latin typeface="Roboto Light" panose="02000000000000000000" pitchFamily="2" charset="0"/>
                <a:ea typeface="Roboto Light" panose="02000000000000000000" pitchFamily="2" charset="0"/>
              </a:rPr>
              <a:t> </a:t>
            </a:r>
            <a:r>
              <a:rPr lang="en-AU" sz="2000" dirty="0">
                <a:latin typeface="Roboto Medium" panose="02000000000000000000" pitchFamily="2" charset="0"/>
                <a:ea typeface="Roboto Medium" panose="02000000000000000000" pitchFamily="2" charset="0"/>
              </a:rPr>
              <a:t>Preparation checklists</a:t>
            </a:r>
            <a:r>
              <a:rPr lang="en-AU" sz="2000" b="1" dirty="0">
                <a:latin typeface="Roboto Light" panose="02000000000000000000" pitchFamily="2" charset="0"/>
                <a:ea typeface="Roboto Light" panose="02000000000000000000" pitchFamily="2" charset="0"/>
              </a:rPr>
              <a:t> </a:t>
            </a:r>
            <a:r>
              <a:rPr lang="en-AU" sz="2000" dirty="0">
                <a:latin typeface="Roboto Light" panose="02000000000000000000" pitchFamily="2" charset="0"/>
                <a:ea typeface="Roboto Light" panose="02000000000000000000" pitchFamily="2" charset="0"/>
              </a:rPr>
              <a:t>are also available under the Training tab.</a:t>
            </a:r>
          </a:p>
          <a:p>
            <a:pPr marL="0" indent="0">
              <a:buNone/>
            </a:pPr>
            <a:endParaRPr lang="en-AU" sz="2400" dirty="0" smtClean="0">
              <a:latin typeface="Roboto Light" panose="02000000000000000000" pitchFamily="2" charset="0"/>
              <a:ea typeface="Roboto Light" panose="02000000000000000000" pitchFamily="2" charset="0"/>
            </a:endParaRPr>
          </a:p>
          <a:p>
            <a:pPr marL="0" indent="0">
              <a:buNone/>
            </a:pPr>
            <a:endParaRPr lang="en-AU" sz="2400" dirty="0"/>
          </a:p>
        </p:txBody>
      </p:sp>
      <p:sp>
        <p:nvSpPr>
          <p:cNvPr id="4" name="Title 1"/>
          <p:cNvSpPr>
            <a:spLocks noGrp="1"/>
          </p:cNvSpPr>
          <p:nvPr>
            <p:ph type="title"/>
          </p:nvPr>
        </p:nvSpPr>
        <p:spPr>
          <a:xfrm>
            <a:off x="755576" y="404664"/>
            <a:ext cx="7931224" cy="1296144"/>
          </a:xfrm>
          <a:noFill/>
        </p:spPr>
        <p:txBody>
          <a:bodyPr>
            <a:noAutofit/>
          </a:bodyPr>
          <a:lstStyle/>
          <a:p>
            <a:pPr algn="l"/>
            <a:r>
              <a:rPr lang="en-AU" sz="3200" dirty="0" smtClean="0">
                <a:latin typeface="Roboto Light" panose="02000000000000000000" pitchFamily="2" charset="0"/>
                <a:ea typeface="Roboto Light" panose="02000000000000000000" pitchFamily="2" charset="0"/>
              </a:rPr>
              <a:t>Feedback</a:t>
            </a:r>
            <a:r>
              <a:rPr lang="en-AU" sz="1800" dirty="0" smtClean="0">
                <a:latin typeface="Roboto Light" panose="02000000000000000000" pitchFamily="2" charset="0"/>
                <a:ea typeface="Roboto Light" panose="02000000000000000000" pitchFamily="2" charset="0"/>
              </a:rPr>
              <a:t> </a:t>
            </a:r>
            <a:r>
              <a:rPr lang="en-AU" sz="1800" dirty="0">
                <a:latin typeface="Roboto Light" panose="02000000000000000000" pitchFamily="2" charset="0"/>
                <a:ea typeface="Roboto Light" panose="02000000000000000000" pitchFamily="2" charset="0"/>
              </a:rPr>
              <a:t> </a:t>
            </a:r>
            <a:r>
              <a:rPr lang="en-AU" sz="1800" dirty="0" smtClean="0">
                <a:latin typeface="Roboto Light" panose="02000000000000000000" pitchFamily="2" charset="0"/>
                <a:ea typeface="Roboto Light" panose="02000000000000000000" pitchFamily="2" charset="0"/>
              </a:rPr>
              <a:t/>
            </a:r>
            <a:br>
              <a:rPr lang="en-AU" sz="1800" dirty="0" smtClean="0">
                <a:latin typeface="Roboto Light" panose="02000000000000000000" pitchFamily="2" charset="0"/>
                <a:ea typeface="Roboto Light" panose="02000000000000000000" pitchFamily="2" charset="0"/>
              </a:rPr>
            </a:br>
            <a:r>
              <a:rPr lang="en-AU" sz="1800" dirty="0" smtClean="0">
                <a:latin typeface="Roboto Light" panose="02000000000000000000" pitchFamily="2" charset="0"/>
                <a:ea typeface="Roboto Light" panose="02000000000000000000" pitchFamily="2" charset="0"/>
              </a:rPr>
              <a:t>Some </a:t>
            </a:r>
            <a:r>
              <a:rPr lang="en-AU" sz="1800" dirty="0">
                <a:latin typeface="Roboto Light" panose="02000000000000000000" pitchFamily="2" charset="0"/>
                <a:ea typeface="Roboto Light" panose="02000000000000000000" pitchFamily="2" charset="0"/>
              </a:rPr>
              <a:t>schools asked if training materials will be available in the lead up to 7 November.</a:t>
            </a:r>
          </a:p>
        </p:txBody>
      </p:sp>
    </p:spTree>
    <p:extLst>
      <p:ext uri="{BB962C8B-B14F-4D97-AF65-F5344CB8AC3E}">
        <p14:creationId xmlns:p14="http://schemas.microsoft.com/office/powerpoint/2010/main" val="24658124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etadata xmlns="http://www.objective.com/ecm/document/metadata/CB029ECD6D85427BAD5E1D35DE4A29A4" version="1.0.0">
  <systemFields>
    <field name="Objective-Id">
      <value order="0">A762315</value>
    </field>
    <field name="Objective-Title">
      <value order="0">EE Lessons Learnt</value>
    </field>
    <field name="Objective-Description">
      <value order="0"/>
    </field>
    <field name="Objective-CreationStamp">
      <value order="0">2018-10-09T05:32:34Z</value>
    </field>
    <field name="Objective-IsApproved">
      <value order="0">false</value>
    </field>
    <field name="Objective-IsPublished">
      <value order="0">false</value>
    </field>
    <field name="Objective-DatePublished">
      <value order="0"/>
    </field>
    <field name="Objective-ModificationStamp">
      <value order="0">2018-10-11T05:51:18Z</value>
    </field>
    <field name="Objective-Owner">
      <value order="0">John Giles</value>
    </field>
    <field name="Objective-Path">
      <value order="0">Objective Global Folder:Technology and Telecommunications:Portfolio Management Office (PMO):Approved Projects:2015:PM-039 Electronic Examinations Program:039 Implementation Phase - July 2017:Project Leads:PJ-057 Project 3 - Change Readiness (John Giles):Communications and Engagement:Emails, letters and web content</value>
    </field>
    <field name="Objective-Parent">
      <value order="0">Emails, letters and web content</value>
    </field>
    <field name="Objective-State">
      <value order="0">Being Edited</value>
    </field>
    <field name="Objective-VersionId">
      <value order="0">vA1341013</value>
    </field>
    <field name="Objective-Version">
      <value order="0">0.5</value>
    </field>
    <field name="Objective-VersionNumber">
      <value order="0">5</value>
    </field>
    <field name="Objective-VersionComment">
      <value order="0"/>
    </field>
    <field name="Objective-FileNumber">
      <value order="0">qA13584</value>
    </field>
    <field name="Objective-Classification">
      <value order="0"/>
    </field>
    <field name="Objective-Caveats">
      <value order="0"/>
    </field>
  </systemFields>
  <catalogues/>
</metadata>
</file>

<file path=customXml/itemProps1.xml><?xml version="1.0" encoding="utf-8"?>
<ds:datastoreItem xmlns:ds="http://schemas.openxmlformats.org/officeDocument/2006/customXml" ds:itemID="{5745109E-2DDF-40CB-AC2B-FF9B10C90820}">
  <ds:schemaRefs>
    <ds:schemaRef ds:uri="http://www.objective.com/ecm/document/metadata/CB029ECD6D85427BAD5E1D35DE4A29A4"/>
  </ds:schemaRefs>
</ds:datastoreItem>
</file>

<file path=docProps/app.xml><?xml version="1.0" encoding="utf-8"?>
<Properties xmlns="http://schemas.openxmlformats.org/officeDocument/2006/extended-properties" xmlns:vt="http://schemas.openxmlformats.org/officeDocument/2006/docPropsVTypes">
  <Template/>
  <TotalTime>1434</TotalTime>
  <Words>1395</Words>
  <Application>Microsoft Office PowerPoint</Application>
  <PresentationFormat>On-screen Show (4:3)</PresentationFormat>
  <Paragraphs>133</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Calibri</vt:lpstr>
      <vt:lpstr>Arial</vt:lpstr>
      <vt:lpstr>Roboto Light</vt:lpstr>
      <vt:lpstr>Roboto Medium</vt:lpstr>
      <vt:lpstr>Office Theme</vt:lpstr>
      <vt:lpstr>PowerPoint Presentation</vt:lpstr>
      <vt:lpstr>PowerPoint Presentation</vt:lpstr>
      <vt:lpstr>Feedback How much additional time should be provided following a disruption? </vt:lpstr>
      <vt:lpstr>Feedback Can the exam be rescheduled if a whole of school disruption (SEB not working, network outage) occurs before students log into their examination?</vt:lpstr>
      <vt:lpstr>   Feedback  When does the 100 minute examination duration commence?   </vt:lpstr>
      <vt:lpstr> Feedback  Students involved in trial examination situations reported their willingness to wait longer than 15 minutes (this was the time originally recommended in the SACE electronic examination guide) to find a technical solution that avoids completing their examination on paper. </vt:lpstr>
      <vt:lpstr>Feedback   Can students move to another device during an examination?</vt:lpstr>
      <vt:lpstr>Feedback   Some schools reported that they need more than 15 minutes before the scheduled examination start time to get organised.</vt:lpstr>
      <vt:lpstr>Feedback   Some schools asked if training materials will be available in the lead up to 7 November.</vt:lpstr>
      <vt:lpstr> Feedback  Some comments following the 7 &amp; 15 August trial examinations indicated that some students using  Mac devices had their trial examination experience interrupted. </vt:lpstr>
      <vt:lpstr> Feedback   Some schools reported that some student’s devices went flat during the examination.  </vt:lpstr>
      <vt:lpstr>Feedback   How often is the students work saved?</vt:lpstr>
      <vt:lpstr> Feedback   Are Stage 2 English Literary Studies teachers able to invigilate the examination? </vt:lpstr>
      <vt:lpstr> Feedback   A very small number of students experienced a technical issue in the last 20 minutes of the trial exam. </vt:lpstr>
      <vt:lpstr> Feedback   Some schools highlighted that it would be useful if the amount of used time displayed on the Summary page.  </vt:lpstr>
      <vt:lpstr> Feedback   Some schools indicated that students finished at different times and that they were uncertain about when to dismiss the group of students.   </vt:lpstr>
      <vt:lpstr>Feedback   Can a student lose work? </vt:lpstr>
      <vt:lpstr>Feedback   Some schools reported that it was not clear when to provide students with the start and exit codes.</vt:lpstr>
      <vt:lpstr>Feedback   What are ‘Locked Out, Paused and Abandoned’ status?</vt:lpstr>
      <vt:lpstr> Feedback  Some schools organised installation of the SACE Exam Browser just prior to scheduled examination start time. </vt:lpstr>
      <vt:lpstr> Feedback   What is the recommendation regarding spare devices for students?</vt:lpstr>
      <vt:lpstr> Feedback   Some schools highlighted that students could not open the SACE Exam Browser while other applications were running on the student’s device.</vt:lpstr>
      <vt:lpstr>Feedback   Managing exam day situations</vt:lpstr>
    </vt:vector>
  </TitlesOfParts>
  <Company>SACE Board of South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Examinations</dc:title>
  <dc:creator>April Hill</dc:creator>
  <cp:lastModifiedBy>Hill, April (SACE)</cp:lastModifiedBy>
  <cp:revision>67</cp:revision>
  <dcterms:created xsi:type="dcterms:W3CDTF">2017-12-14T05:34:36Z</dcterms:created>
  <dcterms:modified xsi:type="dcterms:W3CDTF">2018-10-15T23:10:04Z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A762315</vt:lpwstr>
  </property>
  <property fmtid="{D5CDD505-2E9C-101B-9397-08002B2CF9AE}" pid="4" name="Objective-Title">
    <vt:lpwstr>EE Lessons Learnt</vt:lpwstr>
  </property>
  <property fmtid="{D5CDD505-2E9C-101B-9397-08002B2CF9AE}" pid="5" name="Objective-Description">
    <vt:lpwstr/>
  </property>
  <property fmtid="{D5CDD505-2E9C-101B-9397-08002B2CF9AE}" pid="6" name="Objective-CreationStamp">
    <vt:filetime>2018-10-09T05:32:46Z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2018-10-11T06:19:35Z</vt:filetime>
  </property>
  <property fmtid="{D5CDD505-2E9C-101B-9397-08002B2CF9AE}" pid="11" name="Objective-Owner">
    <vt:lpwstr>John Giles</vt:lpwstr>
  </property>
  <property fmtid="{D5CDD505-2E9C-101B-9397-08002B2CF9AE}" pid="12" name="Objective-Path">
    <vt:lpwstr>Objective Global Folder:Technology and Telecommunications:Portfolio Management Office (PMO):Approved Projects:2015:PM-039 Electronic Examinations Program:039 Implementation Phase - July 2017:Project Leads:PJ-057 Project 3 - Change Readiness (John Giles):C</vt:lpwstr>
  </property>
  <property fmtid="{D5CDD505-2E9C-101B-9397-08002B2CF9AE}" pid="13" name="Objective-Parent">
    <vt:lpwstr>Emails, letters and web content</vt:lpwstr>
  </property>
  <property fmtid="{D5CDD505-2E9C-101B-9397-08002B2CF9AE}" pid="14" name="Objective-State">
    <vt:lpwstr>Being Drafted</vt:lpwstr>
  </property>
  <property fmtid="{D5CDD505-2E9C-101B-9397-08002B2CF9AE}" pid="15" name="Objective-VersionId">
    <vt:lpwstr>vA1341013</vt:lpwstr>
  </property>
  <property fmtid="{D5CDD505-2E9C-101B-9397-08002B2CF9AE}" pid="16" name="Objective-Version">
    <vt:lpwstr>0.5</vt:lpwstr>
  </property>
  <property fmtid="{D5CDD505-2E9C-101B-9397-08002B2CF9AE}" pid="17" name="Objective-VersionNumber">
    <vt:r8>5</vt:r8>
  </property>
  <property fmtid="{D5CDD505-2E9C-101B-9397-08002B2CF9AE}" pid="18" name="Objective-VersionComment">
    <vt:lpwstr/>
  </property>
  <property fmtid="{D5CDD505-2E9C-101B-9397-08002B2CF9AE}" pid="19" name="Objective-FileNumber">
    <vt:lpwstr/>
  </property>
  <property fmtid="{D5CDD505-2E9C-101B-9397-08002B2CF9AE}" pid="20" name="Objective-Classification">
    <vt:lpwstr>[Inherited - none]</vt:lpwstr>
  </property>
  <property fmtid="{D5CDD505-2E9C-101B-9397-08002B2CF9AE}" pid="21" name="Objective-Caveats">
    <vt:lpwstr/>
  </property>
  <property fmtid="{D5CDD505-2E9C-101B-9397-08002B2CF9AE}" pid="22" name="Objective-Comment">
    <vt:lpwstr/>
  </property>
</Properties>
</file>