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3"/>
  </p:sldMasterIdLst>
  <p:sldIdLst>
    <p:sldId id="278" r:id="rId4"/>
    <p:sldId id="279" r:id="rId5"/>
    <p:sldId id="280" r:id="rId6"/>
    <p:sldId id="281" r:id="rId7"/>
    <p:sldId id="282" r:id="rId8"/>
    <p:sldId id="283" r:id="rId9"/>
  </p:sldIdLst>
  <p:sldSz cx="12192000" cy="6858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Calibri Light" panose="020F0302020204030204" pitchFamily="34" charset="0"/>
      <p:regular r:id="rId14"/>
      <p:italic r:id="rId15"/>
    </p:embeddedFont>
    <p:embeddedFont>
      <p:font typeface="Roboto Bold" panose="02000000000000000000" pitchFamily="2" charset="0"/>
      <p:bold r:id="rId16"/>
    </p:embeddedFont>
    <p:embeddedFont>
      <p:font typeface="Roboto Light" panose="02000000000000000000" pitchFamily="2" charset="0"/>
      <p:regular r:id="rId17"/>
      <p:italic r:id="rId18"/>
    </p:embeddedFont>
    <p:embeddedFont>
      <p:font typeface="Roboto regular" panose="020B0604020202020204" charset="0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319"/>
    <a:srgbClr val="EEEE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268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Master" Target="slideMasters/slideMaster1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customXml" Target="../customXml/item2.xml"/><Relationship Id="rId16" Type="http://schemas.openxmlformats.org/officeDocument/2006/relationships/font" Target="fonts/font7.fntdata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font" Target="fonts/font2.fntdata"/><Relationship Id="rId5" Type="http://schemas.openxmlformats.org/officeDocument/2006/relationships/slide" Target="slides/slide2.xml"/><Relationship Id="rId15" Type="http://schemas.openxmlformats.org/officeDocument/2006/relationships/font" Target="fonts/font6.fntdata"/><Relationship Id="rId23" Type="http://schemas.openxmlformats.org/officeDocument/2006/relationships/tableStyles" Target="tableStyle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font" Target="fonts/font5.fntdata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53467F-38AD-40B0-A853-7C696AFF3B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6D9BF6-8417-4E0E-BDA4-2F251FE66F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B60BED-5236-441F-9CFD-165C78EF9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F059C-645E-4680-94F4-1286C084FF5F}" type="datetimeFigureOut">
              <a:rPr lang="en-AU" smtClean="0"/>
              <a:t>18/06/2023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4FF9D9-5B7B-49E3-B515-86FD5AAB5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15D9C-A22F-473D-BD43-A6C21C617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B3BE0-4BC5-460A-947E-3918A394BE5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16823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793AF-0021-491A-8490-A5B53E7B5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69D2E4-2CD3-4C44-B69A-E81CEE7998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A5412C-D82D-4096-B12C-BFE3C7776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F059C-645E-4680-94F4-1286C084FF5F}" type="datetimeFigureOut">
              <a:rPr lang="en-AU" smtClean="0"/>
              <a:t>18/06/2023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759776-FB29-48E5-BA06-4650E6CB6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F3220-5906-4147-B88F-81CDC3403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B3BE0-4BC5-460A-947E-3918A394BE5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82284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EB6CD72-5E82-48A5-869E-A2DA61B1F4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D7975A-6BA2-474A-8D1D-43CBB6FF02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A7ABAB-AC1B-4BC6-A827-969363770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F059C-645E-4680-94F4-1286C084FF5F}" type="datetimeFigureOut">
              <a:rPr lang="en-AU" smtClean="0"/>
              <a:t>18/06/2023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8C4AF9-68C1-44A2-9959-1761FCD0AF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D35F5D-B497-4595-908E-91F3947E0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B3BE0-4BC5-460A-947E-3918A394BE5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731327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2266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C77B3-A44D-4514-977D-EA983C520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E4C950-A7BF-45AD-91D9-77DF76F8FC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9368DB-5BF0-4CF9-A9FF-725BEFC96A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F059C-645E-4680-94F4-1286C084FF5F}" type="datetimeFigureOut">
              <a:rPr lang="en-AU" smtClean="0"/>
              <a:t>18/06/2023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E5D076-C490-48B2-88C8-71E205EE9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052F5C-9253-4CD3-906B-59C285320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B3BE0-4BC5-460A-947E-3918A394BE5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99190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A5FDD-8A15-459B-84F8-B24C42E8B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FA01BB-54E0-4E5E-B080-49C46DFCF6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721DE0-BB61-4D90-8235-C62B56435F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F059C-645E-4680-94F4-1286C084FF5F}" type="datetimeFigureOut">
              <a:rPr lang="en-AU" smtClean="0"/>
              <a:t>18/06/2023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49B768-CFBF-48AB-A3BC-AB299EC98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B22E9E-ED51-48C1-9C74-ED91A453C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B3BE0-4BC5-460A-947E-3918A394BE5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26448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CEA2B6-0BDD-41DA-BD90-95F1D56AD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160534-0686-46EC-B516-21A8205E19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0421AF-0597-4636-BB06-598A58BD77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4ED8E2-A4B6-4BE0-94D2-300766B3D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F059C-645E-4680-94F4-1286C084FF5F}" type="datetimeFigureOut">
              <a:rPr lang="en-AU" smtClean="0"/>
              <a:t>18/06/2023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66249D-9EBB-4091-9B1A-7985A7E64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66CEC7-45A5-4961-9868-0ACB424BE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B3BE0-4BC5-460A-947E-3918A394BE5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42646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966F1-072F-4A70-9C14-9A62DE9EC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424C2E-3C87-40C4-97D5-2194C64511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859459-E66E-417B-9A58-D6B9F65188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6810D8-F734-48C6-B0B2-106B7BF1A4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129C46-2946-42C8-A687-19A6814595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6E2D8FA-1CBD-41AE-888C-740ABE19ED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F059C-645E-4680-94F4-1286C084FF5F}" type="datetimeFigureOut">
              <a:rPr lang="en-AU" smtClean="0"/>
              <a:t>18/06/2023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E2C8E7-F8B5-40F0-947C-665620E6C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889BFA3-4FDA-4F3B-AF2C-EBAC5D142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B3BE0-4BC5-460A-947E-3918A394BE5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66890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38B0B-E282-4D7F-844D-A2322A0FDD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6E1615-92D5-41F5-9C13-30E77AE035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F059C-645E-4680-94F4-1286C084FF5F}" type="datetimeFigureOut">
              <a:rPr lang="en-AU" smtClean="0"/>
              <a:t>18/06/2023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B4C5E4-6C75-45A8-91FB-D3C48EF6B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EC245E-B1C8-4C68-9288-24A1D5CE4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B3BE0-4BC5-460A-947E-3918A394BE5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07592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105DB5B-77E4-4983-AE14-4BE4D7620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F059C-645E-4680-94F4-1286C084FF5F}" type="datetimeFigureOut">
              <a:rPr lang="en-AU" smtClean="0"/>
              <a:t>18/06/2023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00A2AB-BAA6-4345-ABEB-7D7DD20D2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A1E387-F547-41E1-90B4-CDD666BF5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B3BE0-4BC5-460A-947E-3918A394BE5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01162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D04CB-9748-4372-972E-15DDD622F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95B804-1EBD-41EF-AE85-CB667D6EA1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8C91A4-F7BE-43EC-8EB4-15D6ADEBB0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49901F-6D6E-4873-9676-8FEA44B66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F059C-645E-4680-94F4-1286C084FF5F}" type="datetimeFigureOut">
              <a:rPr lang="en-AU" smtClean="0"/>
              <a:t>18/06/2023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959792-4F66-421B-ACC6-4747BD8140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62E024-20CD-412A-BE04-38AA3D12E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B3BE0-4BC5-460A-947E-3918A394BE5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9838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E72968-16F9-4252-9F49-90BEBD69B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BDB70E-4BBB-4164-B20D-4EF1A602B6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D0001D-2F49-47EB-8D72-68445FBE46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BDAA82-DDBA-457F-BB30-D074BC50A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F059C-645E-4680-94F4-1286C084FF5F}" type="datetimeFigureOut">
              <a:rPr lang="en-AU" smtClean="0"/>
              <a:t>18/06/2023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D554B8-E138-4958-A4F7-C41089EF7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A4084B-BC2C-4C40-B688-80A5BC3DD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B3BE0-4BC5-460A-947E-3918A394BE5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82595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561D40-3F50-4560-AFCE-4BD0FFCFA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9986FE-7E54-4CBD-8920-D565D5D90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507DC7-82F4-439A-9D7A-2ED1809E7A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CF059C-645E-4680-94F4-1286C084FF5F}" type="datetimeFigureOut">
              <a:rPr lang="en-AU" smtClean="0"/>
              <a:t>18/06/2023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F6132E-362D-483F-B969-AF4D5EC86B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B032AC-4BFE-4AB9-BD28-A14CEA3CDC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FB3BE0-4BC5-460A-947E-3918A394BE53}" type="slidenum">
              <a:rPr lang="en-AU" smtClean="0"/>
              <a:t>‹#›</a:t>
            </a:fld>
            <a:endParaRPr lang="en-A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8A91269-FCA7-497B-8F9D-93CCB9486583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5660200" y="0"/>
            <a:ext cx="730250" cy="18288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ctr"/>
            <a:r>
              <a:rPr lang="en-AU" sz="1200">
                <a:solidFill>
                  <a:srgbClr val="A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OFFICIAL</a:t>
            </a:r>
          </a:p>
        </p:txBody>
      </p:sp>
    </p:spTree>
    <p:extLst>
      <p:ext uri="{BB962C8B-B14F-4D97-AF65-F5344CB8AC3E}">
        <p14:creationId xmlns:p14="http://schemas.microsoft.com/office/powerpoint/2010/main" val="3918991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9.svg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microsoft.com/office/2007/relationships/hdphoto" Target="../media/hdphoto1.wdp"/><Relationship Id="rId10" Type="http://schemas.openxmlformats.org/officeDocument/2006/relationships/image" Target="../media/image15.svg"/><Relationship Id="rId4" Type="http://schemas.openxmlformats.org/officeDocument/2006/relationships/image" Target="../media/image10.png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13" Type="http://schemas.openxmlformats.org/officeDocument/2006/relationships/image" Target="../media/image20.png"/><Relationship Id="rId18" Type="http://schemas.openxmlformats.org/officeDocument/2006/relationships/image" Target="../media/image25.svg"/><Relationship Id="rId3" Type="http://schemas.microsoft.com/office/2007/relationships/hdphoto" Target="../media/hdphoto1.wdp"/><Relationship Id="rId21" Type="http://schemas.openxmlformats.org/officeDocument/2006/relationships/image" Target="../media/image28.png"/><Relationship Id="rId7" Type="http://schemas.openxmlformats.org/officeDocument/2006/relationships/image" Target="../media/image14.png"/><Relationship Id="rId12" Type="http://schemas.openxmlformats.org/officeDocument/2006/relationships/image" Target="../media/image19.svg"/><Relationship Id="rId17" Type="http://schemas.openxmlformats.org/officeDocument/2006/relationships/image" Target="../media/image24.png"/><Relationship Id="rId2" Type="http://schemas.openxmlformats.org/officeDocument/2006/relationships/image" Target="../media/image10.png"/><Relationship Id="rId16" Type="http://schemas.openxmlformats.org/officeDocument/2006/relationships/image" Target="../media/image23.svg"/><Relationship Id="rId20" Type="http://schemas.openxmlformats.org/officeDocument/2006/relationships/image" Target="../media/image27.sv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sv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svg"/><Relationship Id="rId19" Type="http://schemas.openxmlformats.org/officeDocument/2006/relationships/image" Target="../media/image26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svg"/><Relationship Id="rId22" Type="http://schemas.openxmlformats.org/officeDocument/2006/relationships/image" Target="../media/image29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13" Type="http://schemas.openxmlformats.org/officeDocument/2006/relationships/image" Target="../media/image32.png"/><Relationship Id="rId3" Type="http://schemas.microsoft.com/office/2007/relationships/hdphoto" Target="../media/hdphoto1.wdp"/><Relationship Id="rId7" Type="http://schemas.openxmlformats.org/officeDocument/2006/relationships/image" Target="../media/image14.png"/><Relationship Id="rId12" Type="http://schemas.openxmlformats.org/officeDocument/2006/relationships/image" Target="../media/image3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svg"/><Relationship Id="rId11" Type="http://schemas.openxmlformats.org/officeDocument/2006/relationships/image" Target="../media/image30.png"/><Relationship Id="rId5" Type="http://schemas.openxmlformats.org/officeDocument/2006/relationships/image" Target="../media/image12.png"/><Relationship Id="rId10" Type="http://schemas.openxmlformats.org/officeDocument/2006/relationships/image" Target="../media/image17.sv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33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microsoft.com/office/2007/relationships/hdphoto" Target="../media/hdphoto1.wdp"/><Relationship Id="rId7" Type="http://schemas.openxmlformats.org/officeDocument/2006/relationships/image" Target="../media/image14.png"/><Relationship Id="rId12" Type="http://schemas.openxmlformats.org/officeDocument/2006/relationships/image" Target="../media/image37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svg"/><Relationship Id="rId11" Type="http://schemas.openxmlformats.org/officeDocument/2006/relationships/image" Target="../media/image36.png"/><Relationship Id="rId5" Type="http://schemas.openxmlformats.org/officeDocument/2006/relationships/image" Target="../media/image12.png"/><Relationship Id="rId10" Type="http://schemas.openxmlformats.org/officeDocument/2006/relationships/image" Target="../media/image35.svg"/><Relationship Id="rId4" Type="http://schemas.openxmlformats.org/officeDocument/2006/relationships/image" Target="../media/image11.png"/><Relationship Id="rId9" Type="http://schemas.openxmlformats.org/officeDocument/2006/relationships/image" Target="../media/image3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microsoft.com/office/2007/relationships/hdphoto" Target="../media/hdphoto1.wdp"/><Relationship Id="rId7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10" Type="http://schemas.openxmlformats.org/officeDocument/2006/relationships/image" Target="../media/image39.svg"/><Relationship Id="rId4" Type="http://schemas.openxmlformats.org/officeDocument/2006/relationships/image" Target="../media/image11.png"/><Relationship Id="rId9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3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56681285-FEDC-4561-ABD8-64B16E8E75A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3457" y="4516972"/>
            <a:ext cx="1444836" cy="1975903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6C9985F9-8EF7-0B74-805C-0FF7493D87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3655" y="5894613"/>
            <a:ext cx="802800" cy="598253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A47B0210-06C4-5A8B-E212-04AF337AFA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16479" y="5625228"/>
            <a:ext cx="1850400" cy="867638"/>
          </a:xfrm>
          <a:prstGeom prst="rect">
            <a:avLst/>
          </a:prstGeom>
        </p:spPr>
      </p:pic>
      <p:sp>
        <p:nvSpPr>
          <p:cNvPr id="17" name="Subtitle 2">
            <a:extLst>
              <a:ext uri="{FF2B5EF4-FFF2-40B4-BE49-F238E27FC236}">
                <a16:creationId xmlns:a16="http://schemas.microsoft.com/office/drawing/2014/main" id="{C012F7A0-E0F2-297F-FA3C-31432392DB56}"/>
              </a:ext>
            </a:extLst>
          </p:cNvPr>
          <p:cNvSpPr txBox="1">
            <a:spLocks/>
          </p:cNvSpPr>
          <p:nvPr/>
        </p:nvSpPr>
        <p:spPr>
          <a:xfrm>
            <a:off x="1216455" y="1480859"/>
            <a:ext cx="6246472" cy="21259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66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Capabilities and Learner Profile</a:t>
            </a:r>
            <a:endParaRPr lang="en-AU" sz="6600" dirty="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712DA8B7-B617-14F4-2F58-F1580BD225EB}"/>
              </a:ext>
            </a:extLst>
          </p:cNvPr>
          <p:cNvSpPr txBox="1">
            <a:spLocks/>
          </p:cNvSpPr>
          <p:nvPr/>
        </p:nvSpPr>
        <p:spPr>
          <a:xfrm>
            <a:off x="1216455" y="3606800"/>
            <a:ext cx="7482000" cy="21259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Changing education to champion the capabilities of students in South Australia</a:t>
            </a:r>
            <a:endParaRPr lang="en-AU" dirty="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57495F0F-37BD-7302-3E50-121AE2B7AA0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 t="31739" r="21064"/>
          <a:stretch/>
        </p:blipFill>
        <p:spPr>
          <a:xfrm>
            <a:off x="7711737" y="0"/>
            <a:ext cx="4480264" cy="3926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5452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7AAC056-D7C9-FE03-6BC5-38E3D95CC685}"/>
              </a:ext>
            </a:extLst>
          </p:cNvPr>
          <p:cNvSpPr/>
          <p:nvPr/>
        </p:nvSpPr>
        <p:spPr>
          <a:xfrm>
            <a:off x="1006929" y="834571"/>
            <a:ext cx="10167257" cy="3911600"/>
          </a:xfrm>
          <a:prstGeom prst="roundRect">
            <a:avLst>
              <a:gd name="adj" fmla="val 2746"/>
            </a:avLst>
          </a:prstGeom>
          <a:solidFill>
            <a:schemeClr val="bg1"/>
          </a:solidFill>
          <a:ln>
            <a:noFill/>
          </a:ln>
          <a:effectLst>
            <a:outerShdw blurRad="508000" dist="2540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9BFD3165-7227-AF5A-7754-75374478A9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7858" y="365125"/>
            <a:ext cx="11356282" cy="5163481"/>
          </a:xfrm>
          <a:prstGeom prst="rect">
            <a:avLst/>
          </a:prstGeom>
        </p:spPr>
      </p:pic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56681285-FEDC-4561-ABD8-64B16E8E75A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3457" y="4516972"/>
            <a:ext cx="1444836" cy="1975903"/>
          </a:xfrm>
          <a:prstGeom prst="rect">
            <a:avLst/>
          </a:prstGeom>
        </p:spPr>
      </p:pic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C2CB2372-9BD7-42F3-9199-6CC9CE2A664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1581" y="6111277"/>
            <a:ext cx="1221319" cy="401109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5D515DEB-ECF4-F756-02C3-15257FDD463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13655" y="5894613"/>
            <a:ext cx="802800" cy="598253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F2C348F8-EEE1-48E9-B787-05A998C02F2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216479" y="5625228"/>
            <a:ext cx="1850400" cy="86763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85DD20F-E57C-2447-C664-4CA6643E8E2F}"/>
              </a:ext>
            </a:extLst>
          </p:cNvPr>
          <p:cNvSpPr txBox="1"/>
          <p:nvPr/>
        </p:nvSpPr>
        <p:spPr>
          <a:xfrm>
            <a:off x="4250871" y="1083128"/>
            <a:ext cx="3194958" cy="96584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GB" sz="1400" dirty="0">
                <a:latin typeface="Roboto Light" panose="02000000000000000000" pitchFamily="2" charset="0"/>
                <a:ea typeface="Roboto Light" panose="02000000000000000000" pitchFamily="2" charset="0"/>
              </a:rPr>
              <a:t>This was in response to local and international recognition that education must adapt how they equip students to excel, ensuring the following: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0775B6C-5D83-785A-755F-C9F4190E2BCF}"/>
              </a:ext>
            </a:extLst>
          </p:cNvPr>
          <p:cNvSpPr txBox="1"/>
          <p:nvPr/>
        </p:nvSpPr>
        <p:spPr>
          <a:xfrm>
            <a:off x="5279571" y="2386926"/>
            <a:ext cx="2051958" cy="64633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GB" sz="1400" dirty="0">
                <a:latin typeface="Roboto Light" panose="02000000000000000000" pitchFamily="2" charset="0"/>
                <a:ea typeface="Roboto Light" panose="02000000000000000000" pitchFamily="2" charset="0"/>
              </a:rPr>
              <a:t>Preparing the whole young person for life beyond school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87FDC1B-3F0B-A278-4B2D-880E42607D1B}"/>
              </a:ext>
            </a:extLst>
          </p:cNvPr>
          <p:cNvSpPr txBox="1"/>
          <p:nvPr/>
        </p:nvSpPr>
        <p:spPr>
          <a:xfrm>
            <a:off x="5279571" y="3340470"/>
            <a:ext cx="2166258" cy="107721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GB" sz="1400" dirty="0">
                <a:latin typeface="Roboto Light" panose="02000000000000000000" pitchFamily="2" charset="0"/>
                <a:ea typeface="Roboto Light" panose="02000000000000000000" pitchFamily="2" charset="0"/>
              </a:rPr>
              <a:t>Equipping students with the skills, knowledge, values and capabilities to succeed in their future employment, personal life and civic life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3B96BD3-F2A7-EAA5-BDDD-2E5AD91FAACE}"/>
              </a:ext>
            </a:extLst>
          </p:cNvPr>
          <p:cNvSpPr txBox="1"/>
          <p:nvPr/>
        </p:nvSpPr>
        <p:spPr>
          <a:xfrm>
            <a:off x="8029456" y="2715106"/>
            <a:ext cx="2856257" cy="170258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114000"/>
              </a:lnSpc>
            </a:pPr>
            <a:r>
              <a:rPr lang="en-GB" sz="1400" dirty="0">
                <a:latin typeface="Roboto Light" panose="02000000000000000000" pitchFamily="2" charset="0"/>
                <a:ea typeface="Roboto Light" panose="02000000000000000000" pitchFamily="2" charset="0"/>
              </a:rPr>
              <a:t>In response to this, the SACE Board developed their 2020-2023 strategic plan to focus on transforming the SACE so that it recognises young people’s knowledge, skills and capabilities that better connects them to future success.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75F3962-AED6-A95A-545C-5289B0139AD4}"/>
              </a:ext>
            </a:extLst>
          </p:cNvPr>
          <p:cNvSpPr txBox="1"/>
          <p:nvPr/>
        </p:nvSpPr>
        <p:spPr>
          <a:xfrm>
            <a:off x="1643743" y="3527308"/>
            <a:ext cx="2019300" cy="12108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114000"/>
              </a:lnSpc>
            </a:pPr>
            <a:r>
              <a:rPr lang="en-GB" sz="1400" dirty="0">
                <a:solidFill>
                  <a:schemeClr val="bg1"/>
                </a:solidFill>
                <a:latin typeface="Roboto regular" panose="02000000000000000000" pitchFamily="2" charset="0"/>
                <a:ea typeface="Roboto regular" panose="02000000000000000000" pitchFamily="2" charset="0"/>
              </a:rPr>
              <a:t>recommended a more contemporary curriculum, one that was designed to enhance the capabilities of students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7E0C4C7-A5C5-AC57-EF2C-987ADC426A5A}"/>
              </a:ext>
            </a:extLst>
          </p:cNvPr>
          <p:cNvSpPr txBox="1"/>
          <p:nvPr/>
        </p:nvSpPr>
        <p:spPr>
          <a:xfrm>
            <a:off x="1643743" y="2297921"/>
            <a:ext cx="2019300" cy="115416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GB" sz="2500" spc="100" dirty="0">
                <a:solidFill>
                  <a:schemeClr val="bg1"/>
                </a:solidFill>
                <a:latin typeface="Roboto Bold" panose="02000000000000000000" pitchFamily="2" charset="0"/>
                <a:ea typeface="Roboto Bold" panose="02000000000000000000" pitchFamily="2" charset="0"/>
              </a:rPr>
              <a:t>2018 SACE STAGE 2 REVIEW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72B1A84-EB0E-1467-5BB9-90721D7A93A9}"/>
              </a:ext>
            </a:extLst>
          </p:cNvPr>
          <p:cNvSpPr txBox="1"/>
          <p:nvPr/>
        </p:nvSpPr>
        <p:spPr>
          <a:xfrm>
            <a:off x="8029456" y="1173756"/>
            <a:ext cx="2019300" cy="115416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GB" sz="2500" spc="100" dirty="0">
                <a:solidFill>
                  <a:srgbClr val="FF6319"/>
                </a:solidFill>
                <a:latin typeface="Roboto Bold" panose="02000000000000000000" pitchFamily="2" charset="0"/>
                <a:ea typeface="Roboto Bold" panose="02000000000000000000" pitchFamily="2" charset="0"/>
              </a:rPr>
              <a:t>2020-2023</a:t>
            </a:r>
          </a:p>
          <a:p>
            <a:r>
              <a:rPr lang="en-GB" sz="2500" spc="100" dirty="0">
                <a:solidFill>
                  <a:srgbClr val="FF6319"/>
                </a:solidFill>
                <a:latin typeface="Roboto Bold" panose="02000000000000000000" pitchFamily="2" charset="0"/>
                <a:ea typeface="Roboto Bold" panose="02000000000000000000" pitchFamily="2" charset="0"/>
              </a:rPr>
              <a:t>STRATEGIC</a:t>
            </a:r>
          </a:p>
          <a:p>
            <a:r>
              <a:rPr lang="en-GB" sz="2500" spc="100" dirty="0">
                <a:solidFill>
                  <a:srgbClr val="FF6319"/>
                </a:solidFill>
                <a:latin typeface="Roboto Bold" panose="02000000000000000000" pitchFamily="2" charset="0"/>
                <a:ea typeface="Roboto Bold" panose="02000000000000000000" pitchFamily="2" charset="0"/>
              </a:rPr>
              <a:t>PLAN</a:t>
            </a:r>
          </a:p>
        </p:txBody>
      </p:sp>
    </p:spTree>
    <p:extLst>
      <p:ext uri="{BB962C8B-B14F-4D97-AF65-F5344CB8AC3E}">
        <p14:creationId xmlns:p14="http://schemas.microsoft.com/office/powerpoint/2010/main" val="1609610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56681285-FEDC-4561-ABD8-64B16E8E75A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3457" y="4516972"/>
            <a:ext cx="1444836" cy="1975903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7AAC056-D7C9-FE03-6BC5-38E3D95CC685}"/>
              </a:ext>
            </a:extLst>
          </p:cNvPr>
          <p:cNvSpPr/>
          <p:nvPr/>
        </p:nvSpPr>
        <p:spPr>
          <a:xfrm>
            <a:off x="1001486" y="834571"/>
            <a:ext cx="10167257" cy="4472216"/>
          </a:xfrm>
          <a:prstGeom prst="roundRect">
            <a:avLst>
              <a:gd name="adj" fmla="val 3164"/>
            </a:avLst>
          </a:prstGeom>
          <a:solidFill>
            <a:schemeClr val="bg1"/>
          </a:solidFill>
          <a:ln>
            <a:noFill/>
          </a:ln>
          <a:effectLst>
            <a:outerShdw blurRad="508000" dist="2540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C2CB2372-9BD7-42F3-9199-6CC9CE2A66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1581" y="6111277"/>
            <a:ext cx="1221319" cy="401109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5D515DEB-ECF4-F756-02C3-15257FDD46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13655" y="5894613"/>
            <a:ext cx="802800" cy="598253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F2C348F8-EEE1-48E9-B787-05A998C02F2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216479" y="5625228"/>
            <a:ext cx="1850400" cy="867638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C31DC67C-9E88-44B1-EE9A-1A6CD9CC1EE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 b="74774"/>
          <a:stretch/>
        </p:blipFill>
        <p:spPr>
          <a:xfrm>
            <a:off x="996940" y="827040"/>
            <a:ext cx="10177200" cy="207507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3CE27D8-A3B2-C018-20DB-974F76E6A99B}"/>
              </a:ext>
            </a:extLst>
          </p:cNvPr>
          <p:cNvSpPr txBox="1"/>
          <p:nvPr/>
        </p:nvSpPr>
        <p:spPr>
          <a:xfrm>
            <a:off x="1317172" y="1057660"/>
            <a:ext cx="2449286" cy="145642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114000"/>
              </a:lnSpc>
            </a:pPr>
            <a:r>
              <a:rPr lang="en-GB" sz="1400" dirty="0">
                <a:solidFill>
                  <a:schemeClr val="bg1"/>
                </a:solidFill>
                <a:latin typeface="Roboto regular" panose="02000000000000000000" pitchFamily="2" charset="0"/>
                <a:ea typeface="Roboto regular" panose="02000000000000000000" pitchFamily="2" charset="0"/>
              </a:rPr>
              <a:t>This program introduces the assessment of capabilities alongside academic achievement (grades) to provide a more holistic view of graduates achievements.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ED1C5D-3603-705A-A3A8-D326B657BCC7}"/>
              </a:ext>
            </a:extLst>
          </p:cNvPr>
          <p:cNvSpPr txBox="1"/>
          <p:nvPr/>
        </p:nvSpPr>
        <p:spPr>
          <a:xfrm>
            <a:off x="1317172" y="3042850"/>
            <a:ext cx="8572499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GB" sz="2000" dirty="0">
                <a:latin typeface="Roboto Bold" panose="02000000000000000000" pitchFamily="2" charset="0"/>
                <a:ea typeface="Roboto Bold" panose="02000000000000000000" pitchFamily="2" charset="0"/>
              </a:rPr>
              <a:t>The SACE board coordinated pilot program 1, which involved: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1488E874-8D5A-900F-0110-0F93A5AD4F5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723559" y="3515097"/>
            <a:ext cx="739115" cy="753060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6E9FB0D3-5F4B-4891-B446-C19035537C0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270614" y="3515097"/>
            <a:ext cx="739115" cy="753060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C672AFB7-507D-9DB5-027B-FEB1FF2CD4A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4817669" y="3515097"/>
            <a:ext cx="739115" cy="753060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E2FB0C6C-4684-8C5E-8258-5B379CF9470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6364724" y="3529042"/>
            <a:ext cx="753060" cy="739115"/>
          </a:xfrm>
          <a:prstGeom prst="rect">
            <a:avLst/>
          </a:prstGeom>
        </p:spPr>
      </p:pic>
      <p:pic>
        <p:nvPicPr>
          <p:cNvPr id="28" name="Graphic 27">
            <a:extLst>
              <a:ext uri="{FF2B5EF4-FFF2-40B4-BE49-F238E27FC236}">
                <a16:creationId xmlns:a16="http://schemas.microsoft.com/office/drawing/2014/main" id="{2D72B8EF-8297-B90B-9246-3010D6ADB82F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7925724" y="3529042"/>
            <a:ext cx="739115" cy="739115"/>
          </a:xfrm>
          <a:prstGeom prst="rect">
            <a:avLst/>
          </a:prstGeom>
        </p:spPr>
      </p:pic>
      <p:pic>
        <p:nvPicPr>
          <p:cNvPr id="30" name="Graphic 29">
            <a:extLst>
              <a:ext uri="{FF2B5EF4-FFF2-40B4-BE49-F238E27FC236}">
                <a16:creationId xmlns:a16="http://schemas.microsoft.com/office/drawing/2014/main" id="{39B0896D-7760-3D30-E287-2A7299DBED4E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9472781" y="3529042"/>
            <a:ext cx="739115" cy="739115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44488D5E-AA53-A784-DD79-DB9FA6DEA31F}"/>
              </a:ext>
            </a:extLst>
          </p:cNvPr>
          <p:cNvSpPr txBox="1"/>
          <p:nvPr/>
        </p:nvSpPr>
        <p:spPr>
          <a:xfrm>
            <a:off x="9207314" y="4362684"/>
            <a:ext cx="1270048" cy="64633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GB" sz="1400" dirty="0">
                <a:latin typeface="Roboto Light" panose="02000000000000000000" pitchFamily="2" charset="0"/>
                <a:ea typeface="Roboto Light" panose="02000000000000000000" pitchFamily="2" charset="0"/>
              </a:rPr>
              <a:t>Local and national industry bodies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C137152-8650-E3E5-6B6B-4E94DA72F40D}"/>
              </a:ext>
            </a:extLst>
          </p:cNvPr>
          <p:cNvSpPr txBox="1"/>
          <p:nvPr/>
        </p:nvSpPr>
        <p:spPr>
          <a:xfrm>
            <a:off x="7660257" y="4367527"/>
            <a:ext cx="1270048" cy="64633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GB" sz="1400" dirty="0">
                <a:latin typeface="Roboto Light" panose="02000000000000000000" pitchFamily="2" charset="0"/>
                <a:ea typeface="Roboto Light" panose="02000000000000000000" pitchFamily="2" charset="0"/>
              </a:rPr>
              <a:t>An independent tertiary advisory group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48C0953-3AC0-5B1C-70F2-D43C8AE58F7B}"/>
              </a:ext>
            </a:extLst>
          </p:cNvPr>
          <p:cNvSpPr txBox="1"/>
          <p:nvPr/>
        </p:nvSpPr>
        <p:spPr>
          <a:xfrm>
            <a:off x="6106230" y="4362684"/>
            <a:ext cx="1270048" cy="21544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GB" sz="1400" dirty="0">
                <a:latin typeface="Roboto Light" panose="02000000000000000000" pitchFamily="2" charset="0"/>
                <a:ea typeface="Roboto Light" panose="02000000000000000000" pitchFamily="2" charset="0"/>
              </a:rPr>
              <a:t>SATAC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F0F559F-F45B-9085-E868-ED393AF52C6D}"/>
              </a:ext>
            </a:extLst>
          </p:cNvPr>
          <p:cNvSpPr txBox="1"/>
          <p:nvPr/>
        </p:nvSpPr>
        <p:spPr>
          <a:xfrm>
            <a:off x="1458092" y="4645759"/>
            <a:ext cx="1270048" cy="43088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GB" sz="1400" dirty="0">
                <a:latin typeface="Roboto Light" panose="02000000000000000000" pitchFamily="2" charset="0"/>
                <a:ea typeface="Roboto Light" panose="02000000000000000000" pitchFamily="2" charset="0"/>
              </a:rPr>
              <a:t>pilot</a:t>
            </a:r>
          </a:p>
          <a:p>
            <a:pPr algn="ctr"/>
            <a:r>
              <a:rPr lang="en-GB" sz="1400" dirty="0">
                <a:latin typeface="Roboto Light" panose="02000000000000000000" pitchFamily="2" charset="0"/>
                <a:ea typeface="Roboto Light" panose="02000000000000000000" pitchFamily="2" charset="0"/>
              </a:rPr>
              <a:t>schools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D9B2351-851C-EAA1-E0A6-F654E933F7FB}"/>
              </a:ext>
            </a:extLst>
          </p:cNvPr>
          <p:cNvSpPr txBox="1"/>
          <p:nvPr/>
        </p:nvSpPr>
        <p:spPr>
          <a:xfrm>
            <a:off x="3005147" y="4645758"/>
            <a:ext cx="1270048" cy="21544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GB" sz="1400" dirty="0">
                <a:latin typeface="Roboto Light" panose="02000000000000000000" pitchFamily="2" charset="0"/>
                <a:ea typeface="Roboto Light" panose="02000000000000000000" pitchFamily="2" charset="0"/>
              </a:rPr>
              <a:t>teachers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59C7BF9-0B5F-0438-7F07-39DAD96DF244}"/>
              </a:ext>
            </a:extLst>
          </p:cNvPr>
          <p:cNvSpPr txBox="1"/>
          <p:nvPr/>
        </p:nvSpPr>
        <p:spPr>
          <a:xfrm>
            <a:off x="4552202" y="4645758"/>
            <a:ext cx="1270048" cy="21544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GB" sz="1400" dirty="0">
                <a:latin typeface="Roboto Light" panose="02000000000000000000" pitchFamily="2" charset="0"/>
                <a:ea typeface="Roboto Light" panose="02000000000000000000" pitchFamily="2" charset="0"/>
              </a:rPr>
              <a:t>students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8AD9AF1-0593-9D2A-6BED-AAF05B28525E}"/>
              </a:ext>
            </a:extLst>
          </p:cNvPr>
          <p:cNvSpPr txBox="1"/>
          <p:nvPr/>
        </p:nvSpPr>
        <p:spPr>
          <a:xfrm>
            <a:off x="3209085" y="4275687"/>
            <a:ext cx="862172" cy="43088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GB" sz="2800" dirty="0">
                <a:latin typeface="Roboto Bold" panose="02000000000000000000" pitchFamily="2" charset="0"/>
                <a:ea typeface="Roboto Bold" panose="02000000000000000000" pitchFamily="2" charset="0"/>
              </a:rPr>
              <a:t>94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9A18EA2-C8CF-28C4-B6C9-AA504DD3CC09}"/>
              </a:ext>
            </a:extLst>
          </p:cNvPr>
          <p:cNvSpPr txBox="1"/>
          <p:nvPr/>
        </p:nvSpPr>
        <p:spPr>
          <a:xfrm>
            <a:off x="4755701" y="4275687"/>
            <a:ext cx="862172" cy="43088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GB" sz="2800" dirty="0">
                <a:latin typeface="Roboto Bold" panose="02000000000000000000" pitchFamily="2" charset="0"/>
                <a:ea typeface="Roboto Bold" panose="02000000000000000000" pitchFamily="2" charset="0"/>
              </a:rPr>
              <a:t>314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83D9AC2-D8B9-EAA1-7D9A-D3F85AAC7836}"/>
              </a:ext>
            </a:extLst>
          </p:cNvPr>
          <p:cNvSpPr txBox="1"/>
          <p:nvPr/>
        </p:nvSpPr>
        <p:spPr>
          <a:xfrm>
            <a:off x="1658097" y="4275687"/>
            <a:ext cx="862172" cy="43088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GB" sz="2800" dirty="0">
                <a:latin typeface="Roboto Bold" panose="02000000000000000000" pitchFamily="2" charset="0"/>
                <a:ea typeface="Roboto Bold" panose="02000000000000000000" pitchFamily="2" charset="0"/>
              </a:rPr>
              <a:t>31</a:t>
            </a:r>
          </a:p>
        </p:txBody>
      </p:sp>
    </p:spTree>
    <p:extLst>
      <p:ext uri="{BB962C8B-B14F-4D97-AF65-F5344CB8AC3E}">
        <p14:creationId xmlns:p14="http://schemas.microsoft.com/office/powerpoint/2010/main" val="11468244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56681285-FEDC-4561-ABD8-64B16E8E75A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3457" y="4516972"/>
            <a:ext cx="1444836" cy="1975903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7AAC056-D7C9-FE03-6BC5-38E3D95CC685}"/>
              </a:ext>
            </a:extLst>
          </p:cNvPr>
          <p:cNvSpPr/>
          <p:nvPr/>
        </p:nvSpPr>
        <p:spPr>
          <a:xfrm>
            <a:off x="1001486" y="425405"/>
            <a:ext cx="10167257" cy="5071881"/>
          </a:xfrm>
          <a:prstGeom prst="roundRect">
            <a:avLst>
              <a:gd name="adj" fmla="val 2536"/>
            </a:avLst>
          </a:prstGeom>
          <a:solidFill>
            <a:schemeClr val="bg1"/>
          </a:solidFill>
          <a:ln>
            <a:noFill/>
          </a:ln>
          <a:effectLst>
            <a:outerShdw blurRad="508000" dist="2540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C2CB2372-9BD7-42F3-9199-6CC9CE2A66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1581" y="6111277"/>
            <a:ext cx="1221319" cy="401109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5D515DEB-ECF4-F756-02C3-15257FDD46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13655" y="5894613"/>
            <a:ext cx="802800" cy="598253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F2C348F8-EEE1-48E9-B787-05A998C02F2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216479" y="5625228"/>
            <a:ext cx="1850400" cy="867638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C31DC67C-9E88-44B1-EE9A-1A6CD9CC1EE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 b="74774"/>
          <a:stretch/>
        </p:blipFill>
        <p:spPr>
          <a:xfrm>
            <a:off x="996940" y="417875"/>
            <a:ext cx="10177200" cy="207507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3CE27D8-A3B2-C018-20DB-974F76E6A99B}"/>
              </a:ext>
            </a:extLst>
          </p:cNvPr>
          <p:cNvSpPr txBox="1"/>
          <p:nvPr/>
        </p:nvSpPr>
        <p:spPr>
          <a:xfrm>
            <a:off x="1317172" y="648495"/>
            <a:ext cx="2449286" cy="145642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114000"/>
              </a:lnSpc>
            </a:pPr>
            <a:r>
              <a:rPr lang="en-GB" sz="1400" dirty="0">
                <a:solidFill>
                  <a:schemeClr val="bg1"/>
                </a:solidFill>
                <a:latin typeface="Roboto regular" panose="02000000000000000000" pitchFamily="2" charset="0"/>
                <a:ea typeface="Roboto regular" panose="02000000000000000000" pitchFamily="2" charset="0"/>
              </a:rPr>
              <a:t>This program introduces the assessment of capabilities alongside academic achievement (grades) to provide a more holistic view of graduates achievements.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ED1C5D-3603-705A-A3A8-D326B657BCC7}"/>
              </a:ext>
            </a:extLst>
          </p:cNvPr>
          <p:cNvSpPr txBox="1"/>
          <p:nvPr/>
        </p:nvSpPr>
        <p:spPr>
          <a:xfrm>
            <a:off x="1317172" y="2633685"/>
            <a:ext cx="3118757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GB" sz="2000" dirty="0">
                <a:latin typeface="Roboto Bold" panose="02000000000000000000" pitchFamily="2" charset="0"/>
                <a:ea typeface="Roboto Bold" panose="02000000000000000000" pitchFamily="2" charset="0"/>
              </a:rPr>
              <a:t>The pilot aimed to…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2D22C3A-121B-2178-B8CB-E4EA1BFBB383}"/>
              </a:ext>
            </a:extLst>
          </p:cNvPr>
          <p:cNvSpPr txBox="1"/>
          <p:nvPr/>
        </p:nvSpPr>
        <p:spPr>
          <a:xfrm>
            <a:off x="6242957" y="2633685"/>
            <a:ext cx="3118757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GB" sz="2000" dirty="0">
                <a:latin typeface="Roboto Bold" panose="02000000000000000000" pitchFamily="2" charset="0"/>
                <a:ea typeface="Roboto Bold" panose="02000000000000000000" pitchFamily="2" charset="0"/>
              </a:rPr>
              <a:t>…to better understand: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92006662-4882-2A52-0F17-7B18CCCCC64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335580" y="3143657"/>
            <a:ext cx="368163" cy="368163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7EB6215A-A685-7B24-2B49-67A0A5BB3D0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242957" y="3119927"/>
            <a:ext cx="306803" cy="35282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9E9AFBA-7EB8-01C7-84F8-4DEE56D531ED}"/>
              </a:ext>
            </a:extLst>
          </p:cNvPr>
          <p:cNvSpPr txBox="1"/>
          <p:nvPr/>
        </p:nvSpPr>
        <p:spPr>
          <a:xfrm>
            <a:off x="1874325" y="3141343"/>
            <a:ext cx="3118756" cy="36933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GB" sz="1200" dirty="0">
                <a:latin typeface="Roboto Light" panose="02000000000000000000" pitchFamily="2" charset="0"/>
                <a:ea typeface="Roboto Light" panose="02000000000000000000" pitchFamily="2" charset="0"/>
              </a:rPr>
              <a:t>Develop teachers’ ability to recognise student capabilities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0082CA93-F731-3219-9717-EF972EE8B15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335580" y="3777810"/>
            <a:ext cx="368163" cy="368163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0FC8ACD5-3029-4ABB-8EDE-6FE1E45DB99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335580" y="4506011"/>
            <a:ext cx="368163" cy="36816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EE52C21-3245-A73E-DBC8-EFF6AF2E4291}"/>
              </a:ext>
            </a:extLst>
          </p:cNvPr>
          <p:cNvSpPr txBox="1"/>
          <p:nvPr/>
        </p:nvSpPr>
        <p:spPr>
          <a:xfrm>
            <a:off x="1874325" y="3779542"/>
            <a:ext cx="3118756" cy="36933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GB" sz="1200" dirty="0">
                <a:latin typeface="Roboto Light" panose="02000000000000000000" pitchFamily="2" charset="0"/>
                <a:ea typeface="Roboto Light" panose="02000000000000000000" pitchFamily="2" charset="0"/>
              </a:rPr>
              <a:t>Promote capabilities as valuable and helpful in guiding student choices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3049B08-4AD5-C222-6149-366D030A602D}"/>
              </a:ext>
            </a:extLst>
          </p:cNvPr>
          <p:cNvSpPr txBox="1"/>
          <p:nvPr/>
        </p:nvSpPr>
        <p:spPr>
          <a:xfrm>
            <a:off x="1874325" y="4417741"/>
            <a:ext cx="3176646" cy="55399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GB" sz="1200" dirty="0">
                <a:latin typeface="Roboto Light" panose="02000000000000000000" pitchFamily="2" charset="0"/>
                <a:ea typeface="Roboto Light" panose="02000000000000000000" pitchFamily="2" charset="0"/>
              </a:rPr>
              <a:t>Show capabilities data visually as a learner profile to support better matching to post-school pathways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035C790-1CF9-A8AF-1349-43297B169A1E}"/>
              </a:ext>
            </a:extLst>
          </p:cNvPr>
          <p:cNvSpPr txBox="1"/>
          <p:nvPr/>
        </p:nvSpPr>
        <p:spPr>
          <a:xfrm>
            <a:off x="6717428" y="3135541"/>
            <a:ext cx="4026772" cy="36933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GB" sz="1200" dirty="0">
                <a:latin typeface="Roboto Light" panose="02000000000000000000" pitchFamily="2" charset="0"/>
                <a:ea typeface="Roboto Light" panose="02000000000000000000" pitchFamily="2" charset="0"/>
              </a:rPr>
              <a:t>Whether students and teachers saw this innovation as fairer and more inclusive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DDACCD0-CA04-BB47-003B-3E843578DD10}"/>
              </a:ext>
            </a:extLst>
          </p:cNvPr>
          <p:cNvSpPr txBox="1"/>
          <p:nvPr/>
        </p:nvSpPr>
        <p:spPr>
          <a:xfrm>
            <a:off x="6717428" y="3775755"/>
            <a:ext cx="4026772" cy="36933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GB" sz="1200" dirty="0">
                <a:latin typeface="Roboto Light" panose="02000000000000000000" pitchFamily="2" charset="0"/>
                <a:ea typeface="Roboto Light" panose="02000000000000000000" pitchFamily="2" charset="0"/>
              </a:rPr>
              <a:t>How much current teachers’ practice effectively supports the development and recognition of capabilities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EFC44E4-48BD-24BD-600C-1ED88F7B8F59}"/>
              </a:ext>
            </a:extLst>
          </p:cNvPr>
          <p:cNvSpPr txBox="1"/>
          <p:nvPr/>
        </p:nvSpPr>
        <p:spPr>
          <a:xfrm>
            <a:off x="6717428" y="4415969"/>
            <a:ext cx="4101516" cy="18466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GB" sz="1200" dirty="0">
                <a:latin typeface="Roboto Light" panose="02000000000000000000" pitchFamily="2" charset="0"/>
                <a:ea typeface="Roboto Light" panose="02000000000000000000" pitchFamily="2" charset="0"/>
              </a:rPr>
              <a:t>How to recognise student capabilities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F176699-2D4C-A423-7590-7FC57121658A}"/>
              </a:ext>
            </a:extLst>
          </p:cNvPr>
          <p:cNvSpPr txBox="1"/>
          <p:nvPr/>
        </p:nvSpPr>
        <p:spPr>
          <a:xfrm>
            <a:off x="6717428" y="4871516"/>
            <a:ext cx="4101516" cy="36933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GB" sz="1200" dirty="0">
                <a:latin typeface="Roboto Light" panose="02000000000000000000" pitchFamily="2" charset="0"/>
                <a:ea typeface="Roboto Light" panose="02000000000000000000" pitchFamily="2" charset="0"/>
              </a:rPr>
              <a:t>How accurately capabilities data matched students to relevant tertiary and employment pathways </a:t>
            </a:r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C4CBBE7A-1656-8C7E-85B5-8A47BA68CB1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242957" y="3775755"/>
            <a:ext cx="306803" cy="352823"/>
          </a:xfrm>
          <a:prstGeom prst="rect">
            <a:avLst/>
          </a:prstGeom>
        </p:spPr>
      </p:pic>
      <p:pic>
        <p:nvPicPr>
          <p:cNvPr id="40" name="Graphic 39">
            <a:extLst>
              <a:ext uri="{FF2B5EF4-FFF2-40B4-BE49-F238E27FC236}">
                <a16:creationId xmlns:a16="http://schemas.microsoft.com/office/drawing/2014/main" id="{86514932-7461-6CB4-CB10-E47CB58808F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242957" y="4318987"/>
            <a:ext cx="306803" cy="352823"/>
          </a:xfrm>
          <a:prstGeom prst="rect">
            <a:avLst/>
          </a:prstGeom>
        </p:spPr>
      </p:pic>
      <p:pic>
        <p:nvPicPr>
          <p:cNvPr id="41" name="Graphic 40">
            <a:extLst>
              <a:ext uri="{FF2B5EF4-FFF2-40B4-BE49-F238E27FC236}">
                <a16:creationId xmlns:a16="http://schemas.microsoft.com/office/drawing/2014/main" id="{0A2AACAB-60D5-7D91-A199-4FFD3D81C0D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242957" y="4871516"/>
            <a:ext cx="306803" cy="352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4483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56681285-FEDC-4561-ABD8-64B16E8E75A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3457" y="4516972"/>
            <a:ext cx="1444836" cy="1975903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7AAC056-D7C9-FE03-6BC5-38E3D95CC685}"/>
              </a:ext>
            </a:extLst>
          </p:cNvPr>
          <p:cNvSpPr/>
          <p:nvPr/>
        </p:nvSpPr>
        <p:spPr>
          <a:xfrm>
            <a:off x="1001486" y="425404"/>
            <a:ext cx="10167257" cy="4810787"/>
          </a:xfrm>
          <a:prstGeom prst="roundRect">
            <a:avLst>
              <a:gd name="adj" fmla="val 2626"/>
            </a:avLst>
          </a:prstGeom>
          <a:solidFill>
            <a:schemeClr val="bg1"/>
          </a:solidFill>
          <a:ln>
            <a:noFill/>
          </a:ln>
          <a:effectLst>
            <a:outerShdw blurRad="508000" dist="2540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: Top Corners Rounded 10">
            <a:extLst>
              <a:ext uri="{FF2B5EF4-FFF2-40B4-BE49-F238E27FC236}">
                <a16:creationId xmlns:a16="http://schemas.microsoft.com/office/drawing/2014/main" id="{7DF19CE9-99C2-BA29-E1F9-668D7650B960}"/>
              </a:ext>
            </a:extLst>
          </p:cNvPr>
          <p:cNvSpPr/>
          <p:nvPr/>
        </p:nvSpPr>
        <p:spPr>
          <a:xfrm rot="5400000">
            <a:off x="6232415" y="288982"/>
            <a:ext cx="4810787" cy="5083631"/>
          </a:xfrm>
          <a:prstGeom prst="round2SameRect">
            <a:avLst>
              <a:gd name="adj1" fmla="val 2941"/>
              <a:gd name="adj2" fmla="val 0"/>
            </a:avLst>
          </a:prstGeom>
          <a:solidFill>
            <a:srgbClr val="FF631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C2CB2372-9BD7-42F3-9199-6CC9CE2A66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1581" y="6111277"/>
            <a:ext cx="1221319" cy="401109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5D515DEB-ECF4-F756-02C3-15257FDD46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13655" y="5894613"/>
            <a:ext cx="802800" cy="598253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F2C348F8-EEE1-48E9-B787-05A998C02F2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216479" y="5625228"/>
            <a:ext cx="1850400" cy="867638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08345253-2B5D-80F6-7897-DC8A5056228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372089" y="1258996"/>
            <a:ext cx="337483" cy="38810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520857A-87F5-EAD7-4903-4AB5B1A32DA7}"/>
              </a:ext>
            </a:extLst>
          </p:cNvPr>
          <p:cNvSpPr txBox="1"/>
          <p:nvPr/>
        </p:nvSpPr>
        <p:spPr>
          <a:xfrm>
            <a:off x="1868178" y="1360715"/>
            <a:ext cx="3405992" cy="18466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en-GB" sz="1200" dirty="0">
                <a:latin typeface="Roboto Light" panose="02000000000000000000" pitchFamily="2" charset="0"/>
                <a:ea typeface="Roboto Light" panose="02000000000000000000" pitchFamily="2" charset="0"/>
              </a:rPr>
              <a:t>2022 was a complex project in a complex year</a:t>
            </a: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AC9A63A9-DD84-4879-3F00-F66512BB488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372089" y="1898865"/>
            <a:ext cx="337483" cy="388105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5B24EF7B-F7CD-323D-6885-E7E69804EC0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372089" y="2729774"/>
            <a:ext cx="337483" cy="38810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9A53B0D1-2187-D2F1-82F2-58ABEAFCC757}"/>
              </a:ext>
            </a:extLst>
          </p:cNvPr>
          <p:cNvSpPr txBox="1"/>
          <p:nvPr/>
        </p:nvSpPr>
        <p:spPr>
          <a:xfrm>
            <a:off x="1868178" y="1912223"/>
            <a:ext cx="3405992" cy="36933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en-GB" sz="1200" dirty="0">
                <a:latin typeface="Roboto Light" panose="02000000000000000000" pitchFamily="2" charset="0"/>
                <a:ea typeface="Roboto Light" panose="02000000000000000000" pitchFamily="2" charset="0"/>
              </a:rPr>
              <a:t>Students compartmentalise their learning as inside vs. outside school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AE3B38A-E1D1-DCD5-907E-6FC28B22A478}"/>
              </a:ext>
            </a:extLst>
          </p:cNvPr>
          <p:cNvSpPr txBox="1"/>
          <p:nvPr/>
        </p:nvSpPr>
        <p:spPr>
          <a:xfrm>
            <a:off x="1868177" y="2648397"/>
            <a:ext cx="3405993" cy="5539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en-GB" sz="1200" dirty="0">
                <a:latin typeface="Roboto Light" panose="02000000000000000000" pitchFamily="2" charset="0"/>
                <a:ea typeface="Roboto Light" panose="02000000000000000000" pitchFamily="2" charset="0"/>
              </a:rPr>
              <a:t>Subject-only based curriculum programs limited teachers and reinforced inside vs outside learning mindsets</a:t>
            </a: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CFAF61F9-5435-43A3-D175-2DA98F547C4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374134" y="3650723"/>
            <a:ext cx="337483" cy="388105"/>
          </a:xfrm>
          <a:prstGeom prst="rect">
            <a:avLst/>
          </a:prstGeom>
        </p:spPr>
      </p:pic>
      <p:pic>
        <p:nvPicPr>
          <p:cNvPr id="27" name="Graphic 26">
            <a:extLst>
              <a:ext uri="{FF2B5EF4-FFF2-40B4-BE49-F238E27FC236}">
                <a16:creationId xmlns:a16="http://schemas.microsoft.com/office/drawing/2014/main" id="{95E123E1-A404-486D-05F8-98FF6E0119B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372089" y="4480689"/>
            <a:ext cx="337483" cy="388105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47538813-1383-1841-99B4-2B0ED59E869A}"/>
              </a:ext>
            </a:extLst>
          </p:cNvPr>
          <p:cNvSpPr txBox="1"/>
          <p:nvPr/>
        </p:nvSpPr>
        <p:spPr>
          <a:xfrm>
            <a:off x="1868178" y="3569237"/>
            <a:ext cx="3405992" cy="5539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en-GB" sz="1200" dirty="0">
                <a:latin typeface="Roboto Light" panose="02000000000000000000" pitchFamily="2" charset="0"/>
                <a:ea typeface="Roboto Light" panose="02000000000000000000" pitchFamily="2" charset="0"/>
              </a:rPr>
              <a:t>Schools lacked confidence in communicating why and how capabilities can be used to support tertiary and employment pathways 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6BD862A-AB1B-BFC2-1E6A-A4D7128C607D}"/>
              </a:ext>
            </a:extLst>
          </p:cNvPr>
          <p:cNvSpPr txBox="1"/>
          <p:nvPr/>
        </p:nvSpPr>
        <p:spPr>
          <a:xfrm>
            <a:off x="1868178" y="4490076"/>
            <a:ext cx="3405992" cy="36933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en-GB" sz="1200" dirty="0">
                <a:latin typeface="Roboto Light" panose="02000000000000000000" pitchFamily="2" charset="0"/>
                <a:ea typeface="Roboto Light" panose="02000000000000000000" pitchFamily="2" charset="0"/>
              </a:rPr>
              <a:t>SATAC and universities used capabilities to support admissions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F55E1A-FFE5-16E3-7F70-888E5AA6019F}"/>
              </a:ext>
            </a:extLst>
          </p:cNvPr>
          <p:cNvSpPr txBox="1"/>
          <p:nvPr/>
        </p:nvSpPr>
        <p:spPr>
          <a:xfrm>
            <a:off x="1372089" y="680583"/>
            <a:ext cx="3118757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GB" sz="2000" dirty="0">
                <a:latin typeface="Roboto Bold" panose="02000000000000000000" pitchFamily="2" charset="0"/>
                <a:ea typeface="Roboto Bold" panose="02000000000000000000" pitchFamily="2" charset="0"/>
              </a:rPr>
              <a:t>Reflections from pilot 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08D415-5A17-A879-1A99-7462029725D6}"/>
              </a:ext>
            </a:extLst>
          </p:cNvPr>
          <p:cNvSpPr txBox="1"/>
          <p:nvPr/>
        </p:nvSpPr>
        <p:spPr>
          <a:xfrm>
            <a:off x="6466597" y="686194"/>
            <a:ext cx="3118757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  <a:latin typeface="Roboto Bold" panose="02000000000000000000" pitchFamily="2" charset="0"/>
                <a:ea typeface="Roboto Bold" panose="02000000000000000000" pitchFamily="2" charset="0"/>
              </a:rPr>
              <a:t>Directions for pilot 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DD5B77F-B754-C69A-49D2-3E89329165C9}"/>
              </a:ext>
            </a:extLst>
          </p:cNvPr>
          <p:cNvSpPr txBox="1"/>
          <p:nvPr/>
        </p:nvSpPr>
        <p:spPr>
          <a:xfrm>
            <a:off x="7000554" y="1360715"/>
            <a:ext cx="3405992" cy="18466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latin typeface="Roboto regular" panose="02000000000000000000" pitchFamily="2" charset="0"/>
                <a:ea typeface="Roboto regular" panose="02000000000000000000" pitchFamily="2" charset="0"/>
              </a:rPr>
              <a:t>Shift from teacher to student focus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D12750D-FB7F-D2AE-8FF7-05231E45C013}"/>
              </a:ext>
            </a:extLst>
          </p:cNvPr>
          <p:cNvSpPr txBox="1"/>
          <p:nvPr/>
        </p:nvSpPr>
        <p:spPr>
          <a:xfrm>
            <a:off x="7000554" y="1925591"/>
            <a:ext cx="3405992" cy="36933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latin typeface="Roboto regular" panose="02000000000000000000" pitchFamily="2" charset="0"/>
                <a:ea typeface="Roboto regular" panose="02000000000000000000" pitchFamily="2" charset="0"/>
              </a:rPr>
              <a:t>Involve students more to breakdown the ‘inside’ vs. ‘outside’ school mindset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14A3132-F8CC-B52D-CD5C-56D38A379A22}"/>
              </a:ext>
            </a:extLst>
          </p:cNvPr>
          <p:cNvSpPr txBox="1"/>
          <p:nvPr/>
        </p:nvSpPr>
        <p:spPr>
          <a:xfrm>
            <a:off x="7000553" y="2675133"/>
            <a:ext cx="3405993" cy="36933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latin typeface="Roboto regular" panose="02000000000000000000" pitchFamily="2" charset="0"/>
                <a:ea typeface="Roboto regular" panose="02000000000000000000" pitchFamily="2" charset="0"/>
              </a:rPr>
              <a:t>Provide schools with upfront guidance on planning and making reliable judgements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6B08E45-20DB-4BF6-6546-12EC72F26054}"/>
              </a:ext>
            </a:extLst>
          </p:cNvPr>
          <p:cNvSpPr txBox="1"/>
          <p:nvPr/>
        </p:nvSpPr>
        <p:spPr>
          <a:xfrm>
            <a:off x="7000554" y="3424674"/>
            <a:ext cx="3405992" cy="36933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latin typeface="Roboto regular" panose="02000000000000000000" pitchFamily="2" charset="0"/>
                <a:ea typeface="Roboto regular" panose="02000000000000000000" pitchFamily="2" charset="0"/>
              </a:rPr>
              <a:t>Building more sophisticated models that better match students to tertiary pathways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8871295-17B1-8170-2644-C88C2E68BE50}"/>
              </a:ext>
            </a:extLst>
          </p:cNvPr>
          <p:cNvSpPr txBox="1"/>
          <p:nvPr/>
        </p:nvSpPr>
        <p:spPr>
          <a:xfrm>
            <a:off x="7000554" y="4174215"/>
            <a:ext cx="3405992" cy="36933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latin typeface="Roboto regular" panose="02000000000000000000" pitchFamily="2" charset="0"/>
                <a:ea typeface="Roboto regular" panose="02000000000000000000" pitchFamily="2" charset="0"/>
              </a:rPr>
              <a:t>Assist schools in clearly communicating the value of this approach to the broader community </a:t>
            </a:r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D9025CFC-1824-532A-9A1C-1B6AC64EA3D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471353" y="1268966"/>
            <a:ext cx="368163" cy="368163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CCC48BD2-392F-4A1B-7F49-09443B7D286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471353" y="1926760"/>
            <a:ext cx="368163" cy="368163"/>
          </a:xfrm>
          <a:prstGeom prst="rect">
            <a:avLst/>
          </a:prstGeom>
        </p:spPr>
      </p:pic>
      <p:pic>
        <p:nvPicPr>
          <p:cNvPr id="28" name="Graphic 27">
            <a:extLst>
              <a:ext uri="{FF2B5EF4-FFF2-40B4-BE49-F238E27FC236}">
                <a16:creationId xmlns:a16="http://schemas.microsoft.com/office/drawing/2014/main" id="{730353B8-765F-0876-3CFC-2A2B92C5BFB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471353" y="2675133"/>
            <a:ext cx="368163" cy="368163"/>
          </a:xfrm>
          <a:prstGeom prst="rect">
            <a:avLst/>
          </a:prstGeom>
        </p:spPr>
      </p:pic>
      <p:pic>
        <p:nvPicPr>
          <p:cNvPr id="30" name="Graphic 29">
            <a:extLst>
              <a:ext uri="{FF2B5EF4-FFF2-40B4-BE49-F238E27FC236}">
                <a16:creationId xmlns:a16="http://schemas.microsoft.com/office/drawing/2014/main" id="{6F099329-BB08-AB8A-C69E-95DA418CDF0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471353" y="3425843"/>
            <a:ext cx="368163" cy="368163"/>
          </a:xfrm>
          <a:prstGeom prst="rect">
            <a:avLst/>
          </a:prstGeom>
        </p:spPr>
      </p:pic>
      <p:pic>
        <p:nvPicPr>
          <p:cNvPr id="31" name="Graphic 30">
            <a:extLst>
              <a:ext uri="{FF2B5EF4-FFF2-40B4-BE49-F238E27FC236}">
                <a16:creationId xmlns:a16="http://schemas.microsoft.com/office/drawing/2014/main" id="{C6705996-8307-9CDB-BF34-9C2C7AAE269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471353" y="4174215"/>
            <a:ext cx="368163" cy="36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6937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56681285-FEDC-4561-ABD8-64B16E8E75A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3457" y="4516972"/>
            <a:ext cx="1444836" cy="1975903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7AAC056-D7C9-FE03-6BC5-38E3D95CC685}"/>
              </a:ext>
            </a:extLst>
          </p:cNvPr>
          <p:cNvSpPr/>
          <p:nvPr/>
        </p:nvSpPr>
        <p:spPr>
          <a:xfrm>
            <a:off x="1012372" y="1328178"/>
            <a:ext cx="10167257" cy="3846286"/>
          </a:xfrm>
          <a:prstGeom prst="roundRect">
            <a:avLst>
              <a:gd name="adj" fmla="val 3164"/>
            </a:avLst>
          </a:prstGeom>
          <a:solidFill>
            <a:schemeClr val="bg1"/>
          </a:solidFill>
          <a:ln>
            <a:noFill/>
          </a:ln>
          <a:effectLst>
            <a:outerShdw blurRad="508000" dist="2540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: Top Corners Rounded 2">
            <a:extLst>
              <a:ext uri="{FF2B5EF4-FFF2-40B4-BE49-F238E27FC236}">
                <a16:creationId xmlns:a16="http://schemas.microsoft.com/office/drawing/2014/main" id="{10ACDE4B-8BFF-DCF6-B60C-3982B203628B}"/>
              </a:ext>
            </a:extLst>
          </p:cNvPr>
          <p:cNvSpPr/>
          <p:nvPr/>
        </p:nvSpPr>
        <p:spPr>
          <a:xfrm rot="5400000">
            <a:off x="6714669" y="709509"/>
            <a:ext cx="3846285" cy="5083631"/>
          </a:xfrm>
          <a:prstGeom prst="round2SameRect">
            <a:avLst>
              <a:gd name="adj1" fmla="val 2941"/>
              <a:gd name="adj2" fmla="val 0"/>
            </a:avLst>
          </a:prstGeom>
          <a:solidFill>
            <a:srgbClr val="FF631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C2CB2372-9BD7-42F3-9199-6CC9CE2A66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1581" y="6111277"/>
            <a:ext cx="1221319" cy="401109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5D515DEB-ECF4-F756-02C3-15257FDD46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13655" y="5894613"/>
            <a:ext cx="802800" cy="598253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F2C348F8-EEE1-48E9-B787-05A998C02F2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216479" y="5625228"/>
            <a:ext cx="1850400" cy="867638"/>
          </a:xfrm>
          <a:prstGeom prst="rect">
            <a:avLst/>
          </a:prstGeom>
        </p:spPr>
      </p:pic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EF350A1B-1E78-C8AE-2641-A0EE47FDA6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0211121"/>
              </p:ext>
            </p:extLst>
          </p:nvPr>
        </p:nvGraphicFramePr>
        <p:xfrm>
          <a:off x="1355271" y="2024348"/>
          <a:ext cx="9481458" cy="29667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740729">
                  <a:extLst>
                    <a:ext uri="{9D8B030D-6E8A-4147-A177-3AD203B41FA5}">
                      <a16:colId xmlns:a16="http://schemas.microsoft.com/office/drawing/2014/main" val="3051548366"/>
                    </a:ext>
                  </a:extLst>
                </a:gridCol>
                <a:gridCol w="4740729">
                  <a:extLst>
                    <a:ext uri="{9D8B030D-6E8A-4147-A177-3AD203B41FA5}">
                      <a16:colId xmlns:a16="http://schemas.microsoft.com/office/drawing/2014/main" val="11600838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AU" sz="1400" b="0" dirty="0">
                          <a:solidFill>
                            <a:schemeClr val="tx1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Teacher</a:t>
                      </a:r>
                      <a:endParaRPr lang="en-GB" sz="1400" b="0" dirty="0">
                        <a:solidFill>
                          <a:schemeClr val="tx1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</a:txBody>
                  <a:tcPr marL="0" marR="360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EEE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1400" b="0" dirty="0">
                          <a:solidFill>
                            <a:schemeClr val="bg1"/>
                          </a:solidFill>
                          <a:latin typeface="Roboto regular" panose="02000000000000000000" pitchFamily="2" charset="0"/>
                          <a:ea typeface="Roboto regular" panose="02000000000000000000" pitchFamily="2" charset="0"/>
                        </a:rPr>
                        <a:t>Student</a:t>
                      </a:r>
                    </a:p>
                  </a:txBody>
                  <a:tcPr marL="3600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FFFFFF">
                          <a:alpha val="1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81897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AU" sz="1400" b="0" dirty="0">
                          <a:solidFill>
                            <a:schemeClr val="tx1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Subject focus</a:t>
                      </a:r>
                      <a:endParaRPr lang="en-GB" sz="1400" b="0" dirty="0">
                        <a:solidFill>
                          <a:schemeClr val="tx1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</a:txBody>
                  <a:tcPr marL="0" marR="360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EEE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EE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1400" b="0" dirty="0">
                          <a:solidFill>
                            <a:schemeClr val="bg1"/>
                          </a:solidFill>
                          <a:latin typeface="Roboto regular" panose="02000000000000000000" pitchFamily="2" charset="0"/>
                          <a:ea typeface="Roboto regular" panose="02000000000000000000" pitchFamily="2" charset="0"/>
                        </a:rPr>
                        <a:t>Holistic learning focus</a:t>
                      </a:r>
                      <a:endParaRPr lang="en-GB" sz="1400" b="0" dirty="0">
                        <a:solidFill>
                          <a:schemeClr val="bg1"/>
                        </a:solidFill>
                        <a:latin typeface="Roboto regular" panose="02000000000000000000" pitchFamily="2" charset="0"/>
                        <a:ea typeface="Roboto regular" panose="02000000000000000000" pitchFamily="2" charset="0"/>
                      </a:endParaRPr>
                    </a:p>
                  </a:txBody>
                  <a:tcPr marL="3600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FFFFFF">
                          <a:alpha val="1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>
                          <a:alpha val="1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79577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AU" sz="1400" b="0" dirty="0">
                          <a:solidFill>
                            <a:schemeClr val="tx1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Compartmentalised learning</a:t>
                      </a:r>
                      <a:endParaRPr lang="en-GB" sz="1400" b="0" dirty="0">
                        <a:solidFill>
                          <a:schemeClr val="tx1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</a:txBody>
                  <a:tcPr marL="0" marR="360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EEE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EE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1400" b="0" dirty="0">
                          <a:solidFill>
                            <a:schemeClr val="bg1"/>
                          </a:solidFill>
                          <a:latin typeface="Roboto regular" panose="02000000000000000000" pitchFamily="2" charset="0"/>
                          <a:ea typeface="Roboto regular" panose="02000000000000000000" pitchFamily="2" charset="0"/>
                        </a:rPr>
                        <a:t>Life-integrated</a:t>
                      </a:r>
                      <a:endParaRPr lang="en-GB" sz="1400" b="0" dirty="0">
                        <a:solidFill>
                          <a:schemeClr val="bg1"/>
                        </a:solidFill>
                        <a:latin typeface="Roboto regular" panose="02000000000000000000" pitchFamily="2" charset="0"/>
                        <a:ea typeface="Roboto regular" panose="02000000000000000000" pitchFamily="2" charset="0"/>
                      </a:endParaRPr>
                    </a:p>
                  </a:txBody>
                  <a:tcPr marL="3600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FFFFFF">
                          <a:alpha val="1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>
                          <a:alpha val="1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02971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AU" sz="1400" b="0" dirty="0">
                          <a:solidFill>
                            <a:schemeClr val="tx1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Rigid curriculum and assessments</a:t>
                      </a:r>
                      <a:endParaRPr lang="en-GB" sz="1400" b="0" dirty="0">
                        <a:solidFill>
                          <a:schemeClr val="tx1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</a:txBody>
                  <a:tcPr marL="0" marR="360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EEE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EE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1400" b="0" dirty="0">
                          <a:solidFill>
                            <a:schemeClr val="bg1"/>
                          </a:solidFill>
                          <a:latin typeface="Roboto regular" panose="02000000000000000000" pitchFamily="2" charset="0"/>
                          <a:ea typeface="Roboto regular" panose="02000000000000000000" pitchFamily="2" charset="0"/>
                        </a:rPr>
                        <a:t>Personalised curriculum and assessments</a:t>
                      </a:r>
                    </a:p>
                  </a:txBody>
                  <a:tcPr marL="3600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FFFFFF">
                          <a:alpha val="1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>
                          <a:alpha val="1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79697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AU" sz="1400" b="0" dirty="0">
                          <a:solidFill>
                            <a:schemeClr val="tx1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Teacher-led assessments</a:t>
                      </a:r>
                      <a:endParaRPr lang="en-GB" sz="1400" b="0" dirty="0">
                        <a:solidFill>
                          <a:schemeClr val="tx1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</a:txBody>
                  <a:tcPr marL="0" marR="360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EEE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EE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1400" b="0" dirty="0">
                          <a:solidFill>
                            <a:schemeClr val="bg1"/>
                          </a:solidFill>
                          <a:latin typeface="Roboto regular" panose="02000000000000000000" pitchFamily="2" charset="0"/>
                          <a:ea typeface="Roboto regular" panose="02000000000000000000" pitchFamily="2" charset="0"/>
                        </a:rPr>
                        <a:t>Encourage student agency</a:t>
                      </a:r>
                      <a:endParaRPr lang="en-GB" sz="1400" b="0" dirty="0">
                        <a:solidFill>
                          <a:schemeClr val="bg1"/>
                        </a:solidFill>
                        <a:latin typeface="Roboto regular" panose="02000000000000000000" pitchFamily="2" charset="0"/>
                        <a:ea typeface="Roboto regular" panose="02000000000000000000" pitchFamily="2" charset="0"/>
                      </a:endParaRPr>
                    </a:p>
                  </a:txBody>
                  <a:tcPr marL="3600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FFFFFF">
                          <a:alpha val="1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>
                          <a:alpha val="1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45862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AU" sz="1400" b="0" dirty="0">
                          <a:solidFill>
                            <a:schemeClr val="tx1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Industry awareness</a:t>
                      </a:r>
                      <a:endParaRPr lang="en-GB" sz="1400" b="0" dirty="0">
                        <a:solidFill>
                          <a:schemeClr val="tx1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</a:txBody>
                  <a:tcPr marL="0" marR="360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EEE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EE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1400" b="0" dirty="0">
                          <a:solidFill>
                            <a:schemeClr val="bg1"/>
                          </a:solidFill>
                          <a:latin typeface="Roboto regular" panose="02000000000000000000" pitchFamily="2" charset="0"/>
                          <a:ea typeface="Roboto regular" panose="02000000000000000000" pitchFamily="2" charset="0"/>
                        </a:rPr>
                        <a:t>Industry engagement</a:t>
                      </a:r>
                      <a:endParaRPr lang="en-GB" sz="1400" b="0" dirty="0">
                        <a:solidFill>
                          <a:schemeClr val="bg1"/>
                        </a:solidFill>
                        <a:latin typeface="Roboto regular" panose="02000000000000000000" pitchFamily="2" charset="0"/>
                        <a:ea typeface="Roboto regular" panose="02000000000000000000" pitchFamily="2" charset="0"/>
                      </a:endParaRPr>
                    </a:p>
                  </a:txBody>
                  <a:tcPr marL="3600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FFFFFF">
                          <a:alpha val="1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>
                          <a:alpha val="1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05884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AU" sz="1400" b="0" dirty="0">
                          <a:solidFill>
                            <a:schemeClr val="tx1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Expanded model of university entry</a:t>
                      </a:r>
                      <a:endParaRPr lang="en-GB" sz="1400" b="0" dirty="0">
                        <a:solidFill>
                          <a:schemeClr val="tx1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</a:txBody>
                  <a:tcPr marL="0" marR="360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EEE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EE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1400" b="0" dirty="0">
                          <a:solidFill>
                            <a:schemeClr val="bg1"/>
                          </a:solidFill>
                          <a:latin typeface="Roboto regular" panose="02000000000000000000" pitchFamily="2" charset="0"/>
                          <a:ea typeface="Roboto regular" panose="02000000000000000000" pitchFamily="2" charset="0"/>
                        </a:rPr>
                        <a:t>Sophisticated model of university entry</a:t>
                      </a:r>
                      <a:endParaRPr lang="en-GB" sz="1400" b="0" dirty="0">
                        <a:solidFill>
                          <a:schemeClr val="bg1"/>
                        </a:solidFill>
                        <a:latin typeface="Roboto regular" panose="02000000000000000000" pitchFamily="2" charset="0"/>
                        <a:ea typeface="Roboto regular" panose="02000000000000000000" pitchFamily="2" charset="0"/>
                      </a:endParaRPr>
                    </a:p>
                  </a:txBody>
                  <a:tcPr marL="3600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FFFFFF">
                          <a:alpha val="1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>
                          <a:alpha val="1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88255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AU" sz="1400" b="0" dirty="0">
                          <a:solidFill>
                            <a:schemeClr val="tx1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School-led localised communications</a:t>
                      </a:r>
                      <a:endParaRPr lang="en-GB" sz="1400" b="0" dirty="0">
                        <a:solidFill>
                          <a:schemeClr val="tx1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</a:txBody>
                  <a:tcPr marL="0" marR="360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EEE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1400" b="0" dirty="0">
                          <a:solidFill>
                            <a:schemeClr val="bg1"/>
                          </a:solidFill>
                          <a:latin typeface="Roboto regular" panose="02000000000000000000" pitchFamily="2" charset="0"/>
                          <a:ea typeface="Roboto regular" panose="02000000000000000000" pitchFamily="2" charset="0"/>
                        </a:rPr>
                        <a:t>SACE supported system-wide communications</a:t>
                      </a:r>
                      <a:endParaRPr lang="en-GB" sz="1400" b="0" dirty="0">
                        <a:solidFill>
                          <a:schemeClr val="bg1"/>
                        </a:solidFill>
                        <a:latin typeface="Roboto regular" panose="02000000000000000000" pitchFamily="2" charset="0"/>
                        <a:ea typeface="Roboto regular" panose="02000000000000000000" pitchFamily="2" charset="0"/>
                      </a:endParaRPr>
                    </a:p>
                  </a:txBody>
                  <a:tcPr marL="3600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FFFFFF">
                          <a:alpha val="1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9438819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9EAD56B-3993-E9C6-836C-73DFEA065E24}"/>
              </a:ext>
            </a:extLst>
          </p:cNvPr>
          <p:cNvSpPr txBox="1"/>
          <p:nvPr/>
        </p:nvSpPr>
        <p:spPr>
          <a:xfrm>
            <a:off x="2977241" y="1562681"/>
            <a:ext cx="3118757" cy="307777"/>
          </a:xfrm>
          <a:prstGeom prst="rect">
            <a:avLst/>
          </a:prstGeom>
          <a:noFill/>
        </p:spPr>
        <p:txBody>
          <a:bodyPr wrap="square" lIns="0" tIns="0" rIns="360000" bIns="0" rtlCol="0" anchor="ctr">
            <a:spAutoFit/>
          </a:bodyPr>
          <a:lstStyle/>
          <a:p>
            <a:pPr algn="r"/>
            <a:r>
              <a:rPr lang="en-GB" sz="2000" dirty="0">
                <a:latin typeface="Roboto Bold" panose="02000000000000000000" pitchFamily="2" charset="0"/>
                <a:ea typeface="Roboto Bold" panose="02000000000000000000" pitchFamily="2" charset="0"/>
              </a:rPr>
              <a:t>From pilot 1…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9A386D-5B72-C1DC-9CE6-0DCED5E2C430}"/>
              </a:ext>
            </a:extLst>
          </p:cNvPr>
          <p:cNvSpPr txBox="1"/>
          <p:nvPr/>
        </p:nvSpPr>
        <p:spPr>
          <a:xfrm>
            <a:off x="6096002" y="1562681"/>
            <a:ext cx="3118757" cy="307777"/>
          </a:xfrm>
          <a:prstGeom prst="rect">
            <a:avLst/>
          </a:prstGeom>
          <a:noFill/>
        </p:spPr>
        <p:txBody>
          <a:bodyPr wrap="square" lIns="360000" tIns="0" rIns="0" bIns="0" rtlCol="0" anchor="ctr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  <a:latin typeface="Roboto Bold" panose="02000000000000000000" pitchFamily="2" charset="0"/>
                <a:ea typeface="Roboto Bold" panose="02000000000000000000" pitchFamily="2" charset="0"/>
              </a:rPr>
              <a:t>…to pilot 2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5664A687-0D98-363B-E893-442542C2FCF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024558" y="2139218"/>
            <a:ext cx="142875" cy="142875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9F0FECA1-6AD1-D038-613B-0D8403D50D5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024558" y="2511875"/>
            <a:ext cx="142875" cy="142875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C938A6C8-1750-93E1-0616-CBD2A14D5F7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024558" y="2884532"/>
            <a:ext cx="142875" cy="142875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618B9FC1-7323-2BD0-D94F-60B4BB24F94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024558" y="3257189"/>
            <a:ext cx="142875" cy="142875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42C6CE7E-49AF-CFC0-8E48-11594D18F78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024558" y="3629846"/>
            <a:ext cx="142875" cy="142875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5A1C00BE-CE17-4EE2-F90F-DA1ED7865C2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024558" y="4002503"/>
            <a:ext cx="142875" cy="142875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AA033129-73F0-42E8-86D3-7EE3DF514E8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024558" y="4375160"/>
            <a:ext cx="142875" cy="142875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85820BEC-F4B1-A3DA-3F1C-AE18B16F4ED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024558" y="4747819"/>
            <a:ext cx="142875" cy="142875"/>
          </a:xfrm>
          <a:prstGeom prst="rect">
            <a:avLst/>
          </a:prstGeom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6DFA075B-B0CB-BD90-732F-C58DED7DF242}"/>
              </a:ext>
            </a:extLst>
          </p:cNvPr>
          <p:cNvSpPr txBox="1">
            <a:spLocks/>
          </p:cNvSpPr>
          <p:nvPr/>
        </p:nvSpPr>
        <p:spPr>
          <a:xfrm>
            <a:off x="1012371" y="677820"/>
            <a:ext cx="7387062" cy="59825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>
                <a:latin typeface="Roboto Light" panose="02000000000000000000" pitchFamily="2" charset="0"/>
                <a:ea typeface="Roboto Light" panose="02000000000000000000" pitchFamily="2" charset="0"/>
              </a:rPr>
              <a:t>Building on pilot 1</a:t>
            </a:r>
            <a:endParaRPr lang="en-AU" dirty="0"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18219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858743766E921459A27779827240240" ma:contentTypeVersion="14" ma:contentTypeDescription="Create a new document." ma:contentTypeScope="" ma:versionID="b9faadab1f563baab56e3a83ce131bd8">
  <xsd:schema xmlns:xsd="http://www.w3.org/2001/XMLSchema" xmlns:xs="http://www.w3.org/2001/XMLSchema" xmlns:p="http://schemas.microsoft.com/office/2006/metadata/properties" xmlns:ns2="4a6a620e-d892-4120-84bc-55322c34329b" xmlns:ns3="5921f216-40e3-4a29-8a23-1d62738ac013" targetNamespace="http://schemas.microsoft.com/office/2006/metadata/properties" ma:root="true" ma:fieldsID="0716b572ada44aa7cc88fe91adc6a534" ns2:_="" ns3:_="">
    <xsd:import namespace="4a6a620e-d892-4120-84bc-55322c34329b"/>
    <xsd:import namespace="5921f216-40e3-4a29-8a23-1d62738ac01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6a620e-d892-4120-84bc-55322c34329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be6689ef-ec6c-48c7-abc7-2160df37b93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21f216-40e3-4a29-8a23-1d62738ac01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e8562529-a7be-4688-a7d7-2123c30b6dcc}" ma:internalName="TaxCatchAll" ma:showField="CatchAllData" ma:web="5921f216-40e3-4a29-8a23-1d62738ac01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7D21400-3086-44C9-9154-3BA3DF0490E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a6a620e-d892-4120-84bc-55322c34329b"/>
    <ds:schemaRef ds:uri="5921f216-40e3-4a29-8a23-1d62738ac01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B660B6E-93E7-41F8-B89F-BBC6F75AA040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77274858-3b1d-4431-8679-d878f40e28fd}" enabled="1" method="Privileged" siteId="{bda528f7-fca9-432f-bc98-bd7e90d40906}" contentBits="1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474</Words>
  <Application>Microsoft Office PowerPoint</Application>
  <PresentationFormat>Widescreen</PresentationFormat>
  <Paragraphs>64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Roboto regular</vt:lpstr>
      <vt:lpstr>Calibri Light</vt:lpstr>
      <vt:lpstr>Roboto Light</vt:lpstr>
      <vt:lpstr>Arial</vt:lpstr>
      <vt:lpstr>Roboto Bold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Markey, Lucy (SACE)</dc:creator>
  <cp:lastModifiedBy>Markey, Lucy (SACE)</cp:lastModifiedBy>
  <cp:revision>5</cp:revision>
  <dcterms:created xsi:type="dcterms:W3CDTF">2022-11-29T00:23:56Z</dcterms:created>
  <dcterms:modified xsi:type="dcterms:W3CDTF">2023-06-18T05:36:22Z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77274858-3b1d-4431-8679-d878f40e28fd_Enabled">
    <vt:lpwstr>true</vt:lpwstr>
  </property>
  <property fmtid="{D5CDD505-2E9C-101B-9397-08002B2CF9AE}" pid="3" name="MSIP_Label_77274858-3b1d-4431-8679-d878f40e28fd_SetDate">
    <vt:lpwstr>2022-11-29T00:24:30Z</vt:lpwstr>
  </property>
  <property fmtid="{D5CDD505-2E9C-101B-9397-08002B2CF9AE}" pid="4" name="MSIP_Label_77274858-3b1d-4431-8679-d878f40e28fd_Method">
    <vt:lpwstr>Privileged</vt:lpwstr>
  </property>
  <property fmtid="{D5CDD505-2E9C-101B-9397-08002B2CF9AE}" pid="5" name="MSIP_Label_77274858-3b1d-4431-8679-d878f40e28fd_Name">
    <vt:lpwstr>-Official</vt:lpwstr>
  </property>
  <property fmtid="{D5CDD505-2E9C-101B-9397-08002B2CF9AE}" pid="6" name="MSIP_Label_77274858-3b1d-4431-8679-d878f40e28fd_SiteId">
    <vt:lpwstr>bda528f7-fca9-432f-bc98-bd7e90d40906</vt:lpwstr>
  </property>
  <property fmtid="{D5CDD505-2E9C-101B-9397-08002B2CF9AE}" pid="7" name="MSIP_Label_77274858-3b1d-4431-8679-d878f40e28fd_ActionId">
    <vt:lpwstr>178833df-c30f-482f-8485-de89a1099a88</vt:lpwstr>
  </property>
  <property fmtid="{D5CDD505-2E9C-101B-9397-08002B2CF9AE}" pid="8" name="MSIP_Label_77274858-3b1d-4431-8679-d878f40e28fd_ContentBits">
    <vt:lpwstr>1</vt:lpwstr>
  </property>
  <property fmtid="{D5CDD505-2E9C-101B-9397-08002B2CF9AE}" pid="9" name="ClassificationContentMarkingHeaderLocations">
    <vt:lpwstr>Office Theme:8</vt:lpwstr>
  </property>
  <property fmtid="{D5CDD505-2E9C-101B-9397-08002B2CF9AE}" pid="10" name="ClassificationContentMarkingHeaderText">
    <vt:lpwstr>OFFICIAL</vt:lpwstr>
  </property>
</Properties>
</file>