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2" r:id="rId1"/>
  </p:sldMasterIdLst>
  <p:sldIdLst>
    <p:sldId id="256" r:id="rId2"/>
    <p:sldId id="267" r:id="rId3"/>
    <p:sldId id="294" r:id="rId4"/>
    <p:sldId id="270" r:id="rId5"/>
    <p:sldId id="266" r:id="rId6"/>
    <p:sldId id="269" r:id="rId7"/>
    <p:sldId id="283" r:id="rId8"/>
    <p:sldId id="271" r:id="rId9"/>
    <p:sldId id="277" r:id="rId10"/>
    <p:sldId id="278" r:id="rId11"/>
    <p:sldId id="279" r:id="rId12"/>
    <p:sldId id="280" r:id="rId13"/>
    <p:sldId id="281" r:id="rId14"/>
    <p:sldId id="282" r:id="rId15"/>
    <p:sldId id="295" r:id="rId16"/>
    <p:sldId id="285" r:id="rId17"/>
    <p:sldId id="274" r:id="rId18"/>
    <p:sldId id="275" r:id="rId19"/>
    <p:sldId id="276" r:id="rId20"/>
    <p:sldId id="288" r:id="rId21"/>
    <p:sldId id="289" r:id="rId22"/>
    <p:sldId id="286" r:id="rId23"/>
    <p:sldId id="287" r:id="rId24"/>
    <p:sldId id="290" r:id="rId25"/>
    <p:sldId id="296" r:id="rId26"/>
    <p:sldId id="291" r:id="rId27"/>
    <p:sldId id="292" r:id="rId28"/>
    <p:sldId id="297" r:id="rId29"/>
    <p:sldId id="293"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DCEC"/>
    <a:srgbClr val="E10F4B"/>
    <a:srgbClr val="DA16D1"/>
    <a:srgbClr val="EAACEB"/>
    <a:srgbClr val="AEE1E8"/>
    <a:srgbClr val="BFBFBF"/>
    <a:srgbClr val="E0A382"/>
    <a:srgbClr val="F2A668"/>
    <a:srgbClr val="00B0F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19" autoAdjust="0"/>
    <p:restoredTop sz="94660"/>
  </p:normalViewPr>
  <p:slideViewPr>
    <p:cSldViewPr snapToGrid="0">
      <p:cViewPr varScale="1">
        <p:scale>
          <a:sx n="110" d="100"/>
          <a:sy n="110" d="100"/>
        </p:scale>
        <p:origin x="612" y="108"/>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9AB3A824-1A51-4B26-AD58-A6D8E14F6C04}" type="datetimeFigureOut">
              <a:rPr lang="en-US" smtClean="0"/>
              <a:t>4/15/2021</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1962027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4/15/2021</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68115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smtClean="0"/>
              <a:t>4/15/2021</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90025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D162C4-EDD9-4389-A98B-B87ECEA2A816}" type="datetimeFigureOut">
              <a:rPr lang="en-US" smtClean="0"/>
              <a:t>4/15/2021</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1051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3E5059C3-6A89-4494-99FF-5A4D6FFD50EB}" type="datetimeFigureOut">
              <a:rPr lang="en-US" smtClean="0"/>
              <a:t>4/15/2021</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5720648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CA954B2F-12DE-47F5-8894-472B206D2E1E}" type="datetimeFigureOut">
              <a:rPr lang="en-US" smtClean="0"/>
              <a:t>4/15/2021</a:t>
            </a:fld>
            <a:endParaRPr lang="en-US" dirty="0"/>
          </a:p>
        </p:txBody>
      </p:sp>
      <p:sp>
        <p:nvSpPr>
          <p:cNvPr id="9" name="Footer Placeholder 8"/>
          <p:cNvSpPr>
            <a:spLocks noGrp="1"/>
          </p:cNvSpPr>
          <p:nvPr>
            <p:ph type="ftr" sz="quarter" idx="11"/>
          </p:nvPr>
        </p:nvSpPr>
        <p:spPr/>
        <p:txBody>
          <a:bodyPr/>
          <a:lstStyle/>
          <a:p>
            <a:r>
              <a:rPr lang="en-US"/>
              <a:t>
              </a:t>
            </a:r>
            <a:endParaRPr lang="en-US" dirty="0"/>
          </a:p>
        </p:txBody>
      </p:sp>
      <p:sp>
        <p:nvSpPr>
          <p:cNvPr id="10" name="Slide Number Placeholder 9"/>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8728251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3CBC1C18-307B-4F68-A007-B5B542270E8D}" type="datetimeFigureOut">
              <a:rPr lang="en-US" smtClean="0"/>
              <a:t>4/15/2021</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8997660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4/15/2021</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74991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smtClean="0"/>
              <a:t>4/15/2021</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08010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37D525BB-DA17-4BA0-B3C8-3AC3ABC827E6}" type="datetimeFigureOut">
              <a:rPr lang="en-US" smtClean="0"/>
              <a:t>4/15/2021</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a:t>
              </a:t>
            </a:r>
            <a:endParaRPr lang="en-US" dirty="0"/>
          </a:p>
        </p:txBody>
      </p:sp>
      <p:sp>
        <p:nvSpPr>
          <p:cNvPr id="11" name="Slide Number Placeholder 10"/>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7108198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16C4C9A-3960-41CF-A4E9-2A8FB932454B}" type="datetimeFigureOut">
              <a:rPr lang="en-US" smtClean="0"/>
              <a:t>4/15/2021</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a:t>
              </a:t>
            </a:r>
            <a:endParaRPr lang="en-US" dirty="0"/>
          </a:p>
        </p:txBody>
      </p:sp>
      <p:sp>
        <p:nvSpPr>
          <p:cNvPr id="10" name="Slide Number Placeholder 9"/>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79718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3CBC1C18-307B-4F68-A007-B5B542270E8D}" type="datetimeFigureOut">
              <a:rPr lang="en-US" smtClean="0"/>
              <a:t>4/15/2021</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en-US"/>
              <a:t>
              </a:t>
            </a:r>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45913816"/>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4.mp3"/><Relationship Id="rId7" Type="http://schemas.openxmlformats.org/officeDocument/2006/relationships/image" Target="../media/image12.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6.mp3"/><Relationship Id="rId7" Type="http://schemas.openxmlformats.org/officeDocument/2006/relationships/image" Target="../media/image15.pn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slideLayout" Target="../slideLayouts/slideLayout2.xml"/><Relationship Id="rId4" Type="http://schemas.microsoft.com/office/2007/relationships/media" Target="../media/media1.mp3"/><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microsoft.com/office/2007/relationships/media" Target="../media/media7.mp3"/><Relationship Id="rId7" Type="http://schemas.openxmlformats.org/officeDocument/2006/relationships/image" Target="../media/image1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media" Target="../media/media9.mp3"/><Relationship Id="rId7" Type="http://schemas.openxmlformats.org/officeDocument/2006/relationships/image" Target="../media/image4.png"/><Relationship Id="rId2" Type="http://schemas.microsoft.com/office/2007/relationships/media" Target="../media/media8.mp3"/><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11.mp3"/><Relationship Id="rId7" Type="http://schemas.openxmlformats.org/officeDocument/2006/relationships/image" Target="../media/image25.png"/><Relationship Id="rId2" Type="http://schemas.microsoft.com/office/2007/relationships/media" Target="../media/media10.mp3"/><Relationship Id="rId1" Type="http://schemas.openxmlformats.org/officeDocument/2006/relationships/audio" Target="NULL" TargetMode="External"/><Relationship Id="rId6" Type="http://schemas.openxmlformats.org/officeDocument/2006/relationships/image" Target="../media/image24.jpeg"/><Relationship Id="rId5" Type="http://schemas.openxmlformats.org/officeDocument/2006/relationships/slideLayout" Target="../slideLayouts/slideLayout2.xml"/><Relationship Id="rId4" Type="http://schemas.microsoft.com/office/2007/relationships/media" Target="../media/media8.mp3"/><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3.mp3"/><Relationship Id="rId7" Type="http://schemas.openxmlformats.org/officeDocument/2006/relationships/image" Target="../media/image28.png"/><Relationship Id="rId2" Type="http://schemas.microsoft.com/office/2007/relationships/media" Target="../media/media12.mp3"/><Relationship Id="rId1" Type="http://schemas.openxmlformats.org/officeDocument/2006/relationships/audio" Target="NULL" TargetMode="External"/><Relationship Id="rId6" Type="http://schemas.openxmlformats.org/officeDocument/2006/relationships/image" Target="../media/image27.png"/><Relationship Id="rId5" Type="http://schemas.openxmlformats.org/officeDocument/2006/relationships/slideLayout" Target="../slideLayouts/slideLayout2.xml"/><Relationship Id="rId4" Type="http://schemas.microsoft.com/office/2007/relationships/media" Target="../media/media8.mp3"/></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5.mp3"/><Relationship Id="rId7" Type="http://schemas.openxmlformats.org/officeDocument/2006/relationships/image" Target="../media/image31.png"/><Relationship Id="rId2" Type="http://schemas.microsoft.com/office/2007/relationships/media" Target="../media/media14.mp3"/><Relationship Id="rId1" Type="http://schemas.openxmlformats.org/officeDocument/2006/relationships/audio" Target="NULL" TargetMode="Externa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microsoft.com/office/2007/relationships/media" Target="../media/media16.mp3"/><Relationship Id="rId1" Type="http://schemas.openxmlformats.org/officeDocument/2006/relationships/audio" Target="NULL" TargetMode="Externa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7.mp3"/><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7.mp3"/><Relationship Id="rId7" Type="http://schemas.openxmlformats.org/officeDocument/2006/relationships/image" Target="../media/image38.png"/><Relationship Id="rId2" Type="http://schemas.microsoft.com/office/2007/relationships/media" Target="../media/media18.mp3"/><Relationship Id="rId1" Type="http://schemas.openxmlformats.org/officeDocument/2006/relationships/audio" Target="NULL" TargetMode="Externa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media" Target="../media/media20.mp3"/><Relationship Id="rId7" Type="http://schemas.openxmlformats.org/officeDocument/2006/relationships/image" Target="../media/image4.png"/><Relationship Id="rId2" Type="http://schemas.microsoft.com/office/2007/relationships/media" Target="../media/media19.mp3"/><Relationship Id="rId1" Type="http://schemas.openxmlformats.org/officeDocument/2006/relationships/audio" Target="NULL" TargetMode="Externa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media" Target="../media/media12.mp3"/><Relationship Id="rId7" Type="http://schemas.openxmlformats.org/officeDocument/2006/relationships/image" Target="../media/image4.png"/><Relationship Id="rId2" Type="http://schemas.microsoft.com/office/2007/relationships/media" Target="../media/media17.mp3"/><Relationship Id="rId1" Type="http://schemas.openxmlformats.org/officeDocument/2006/relationships/audio" Target="NULL" TargetMode="Externa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media" Target="../media/media22.mp3"/><Relationship Id="rId2" Type="http://schemas.microsoft.com/office/2007/relationships/media" Target="../media/media21.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43.png"/><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7.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6A29D-9BC0-4DDF-B252-17B3FDF57A8C}"/>
              </a:ext>
            </a:extLst>
          </p:cNvPr>
          <p:cNvSpPr>
            <a:spLocks noGrp="1"/>
          </p:cNvSpPr>
          <p:nvPr>
            <p:ph type="ctrTitle"/>
          </p:nvPr>
        </p:nvSpPr>
        <p:spPr>
          <a:xfrm>
            <a:off x="1600200" y="2286000"/>
            <a:ext cx="8991600" cy="1828800"/>
          </a:xfrm>
          <a:noFill/>
          <a:ln>
            <a:solidFill>
              <a:schemeClr val="tx1"/>
            </a:solidFill>
          </a:ln>
        </p:spPr>
        <p:txBody>
          <a:bodyPr>
            <a:normAutofit/>
          </a:bodyPr>
          <a:lstStyle/>
          <a:p>
            <a:r>
              <a:rPr lang="en-US" sz="3200" dirty="0">
                <a:solidFill>
                  <a:schemeClr val="tx1"/>
                </a:solidFill>
                <a:latin typeface="Arial" panose="020B0604020202020204" pitchFamily="34" charset="0"/>
                <a:cs typeface="Arial" panose="020B0604020202020204" pitchFamily="34" charset="0"/>
              </a:rPr>
              <a:t>AT2 Creative Connections Composition COMMENTARY</a:t>
            </a:r>
            <a:endParaRPr lang="en-AU" sz="3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375367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0BBD3E6-0248-4CB5-89E8-6AC2188CD199}"/>
              </a:ext>
            </a:extLst>
          </p:cNvPr>
          <p:cNvSpPr>
            <a:spLocks noGrp="1"/>
          </p:cNvSpPr>
          <p:nvPr>
            <p:ph type="title"/>
          </p:nvPr>
        </p:nvSpPr>
        <p:spPr>
          <a:xfrm>
            <a:off x="1115568" y="548639"/>
            <a:ext cx="10168128" cy="697993"/>
          </a:xfrm>
        </p:spPr>
        <p:txBody>
          <a:bodyPr>
            <a:noAutofit/>
          </a:bodyPr>
          <a:lstStyle/>
          <a:p>
            <a:r>
              <a:rPr lang="en-AU" dirty="0"/>
              <a:t>Introduction (1-8)</a:t>
            </a:r>
          </a:p>
        </p:txBody>
      </p:sp>
      <p:sp>
        <p:nvSpPr>
          <p:cNvPr id="3" name="Content Placeholder 2">
            <a:extLst>
              <a:ext uri="{FF2B5EF4-FFF2-40B4-BE49-F238E27FC236}">
                <a16:creationId xmlns:a16="http://schemas.microsoft.com/office/drawing/2014/main" id="{92411908-3093-47E0-AD0C-F2C2EE2ACF29}"/>
              </a:ext>
            </a:extLst>
          </p:cNvPr>
          <p:cNvSpPr txBox="1">
            <a:spLocks/>
          </p:cNvSpPr>
          <p:nvPr/>
        </p:nvSpPr>
        <p:spPr>
          <a:xfrm>
            <a:off x="1106602" y="1434259"/>
            <a:ext cx="10168128" cy="192477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Bass riff from chorus is introduced right at the beginning along with adlib vocals using lyrics derived from the chorus.</a:t>
            </a:r>
          </a:p>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Mood changes in bar 5, chord progression changes to verse chord progression (</a:t>
            </a:r>
            <a:r>
              <a:rPr lang="en-AU" dirty="0" err="1">
                <a:solidFill>
                  <a:schemeClr val="tx1"/>
                </a:solidFill>
                <a:latin typeface="Arial" panose="020B0604020202020204" pitchFamily="34" charset="0"/>
                <a:cs typeface="Arial" panose="020B0604020202020204" pitchFamily="34" charset="0"/>
              </a:rPr>
              <a:t>Bbm</a:t>
            </a:r>
            <a:r>
              <a:rPr lang="en-AU" dirty="0">
                <a:solidFill>
                  <a:schemeClr val="tx1"/>
                </a:solidFill>
                <a:latin typeface="Arial" panose="020B0604020202020204" pitchFamily="34" charset="0"/>
                <a:cs typeface="Arial" panose="020B0604020202020204" pitchFamily="34" charset="0"/>
              </a:rPr>
              <a:t>, Eb</a:t>
            </a:r>
            <a:r>
              <a:rPr lang="en-AU" baseline="30000" dirty="0">
                <a:solidFill>
                  <a:schemeClr val="tx1"/>
                </a:solidFill>
                <a:latin typeface="Arial" panose="020B0604020202020204" pitchFamily="34" charset="0"/>
                <a:cs typeface="Arial" panose="020B0604020202020204" pitchFamily="34" charset="0"/>
              </a:rPr>
              <a:t>9</a:t>
            </a:r>
            <a:r>
              <a:rPr lang="en-AU" dirty="0">
                <a:solidFill>
                  <a:schemeClr val="tx1"/>
                </a:solidFill>
                <a:latin typeface="Arial" panose="020B0604020202020204" pitchFamily="34" charset="0"/>
                <a:cs typeface="Arial" panose="020B0604020202020204" pitchFamily="34" charset="0"/>
              </a:rPr>
              <a:t>, </a:t>
            </a:r>
            <a:r>
              <a:rPr lang="en-AU" dirty="0" err="1">
                <a:solidFill>
                  <a:schemeClr val="tx1"/>
                </a:solidFill>
                <a:latin typeface="Arial" panose="020B0604020202020204" pitchFamily="34" charset="0"/>
                <a:cs typeface="Arial" panose="020B0604020202020204" pitchFamily="34" charset="0"/>
              </a:rPr>
              <a:t>Bbm</a:t>
            </a:r>
            <a:r>
              <a:rPr lang="en-AU" dirty="0">
                <a:solidFill>
                  <a:schemeClr val="tx1"/>
                </a:solidFill>
                <a:latin typeface="Arial" panose="020B0604020202020204" pitchFamily="34" charset="0"/>
                <a:cs typeface="Arial" panose="020B0604020202020204" pitchFamily="34" charset="0"/>
              </a:rPr>
              <a:t>, Fm/Ab, Fm) </a:t>
            </a:r>
          </a:p>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Harp solo between bars 5 &amp; 8 to lead into the first verse.</a:t>
            </a:r>
          </a:p>
        </p:txBody>
      </p:sp>
      <p:pic>
        <p:nvPicPr>
          <p:cNvPr id="4" name="Picture 3">
            <a:extLst>
              <a:ext uri="{FF2B5EF4-FFF2-40B4-BE49-F238E27FC236}">
                <a16:creationId xmlns:a16="http://schemas.microsoft.com/office/drawing/2014/main" id="{583C8499-3B2D-4260-85F0-F34C0C1D124B}"/>
              </a:ext>
            </a:extLst>
          </p:cNvPr>
          <p:cNvPicPr>
            <a:picLocks noChangeAspect="1"/>
          </p:cNvPicPr>
          <p:nvPr/>
        </p:nvPicPr>
        <p:blipFill>
          <a:blip r:embed="rId4"/>
          <a:stretch>
            <a:fillRect/>
          </a:stretch>
        </p:blipFill>
        <p:spPr>
          <a:xfrm>
            <a:off x="1223897" y="3498962"/>
            <a:ext cx="5682397" cy="2230867"/>
          </a:xfrm>
          <a:prstGeom prst="rect">
            <a:avLst/>
          </a:prstGeom>
        </p:spPr>
      </p:pic>
      <p:sp>
        <p:nvSpPr>
          <p:cNvPr id="7" name="Rectangle 6">
            <a:extLst>
              <a:ext uri="{FF2B5EF4-FFF2-40B4-BE49-F238E27FC236}">
                <a16:creationId xmlns:a16="http://schemas.microsoft.com/office/drawing/2014/main" id="{B7B3896B-4962-4C9C-A541-CB7581555DF4}"/>
              </a:ext>
            </a:extLst>
          </p:cNvPr>
          <p:cNvSpPr/>
          <p:nvPr/>
        </p:nvSpPr>
        <p:spPr>
          <a:xfrm>
            <a:off x="1402374" y="1475996"/>
            <a:ext cx="2123341" cy="250661"/>
          </a:xfrm>
          <a:prstGeom prst="rect">
            <a:avLst/>
          </a:prstGeom>
          <a:solidFill>
            <a:srgbClr val="92D050">
              <a:alpha val="4392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Rectangle 7">
            <a:extLst>
              <a:ext uri="{FF2B5EF4-FFF2-40B4-BE49-F238E27FC236}">
                <a16:creationId xmlns:a16="http://schemas.microsoft.com/office/drawing/2014/main" id="{A8A7786A-B820-424E-B5C1-6D1433DFA5F5}"/>
              </a:ext>
            </a:extLst>
          </p:cNvPr>
          <p:cNvSpPr/>
          <p:nvPr/>
        </p:nvSpPr>
        <p:spPr>
          <a:xfrm>
            <a:off x="2228354" y="5388075"/>
            <a:ext cx="3966795" cy="328665"/>
          </a:xfrm>
          <a:prstGeom prst="rect">
            <a:avLst/>
          </a:prstGeom>
          <a:solidFill>
            <a:srgbClr val="92D050">
              <a:alpha val="4392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9" name="Picture 8">
            <a:extLst>
              <a:ext uri="{FF2B5EF4-FFF2-40B4-BE49-F238E27FC236}">
                <a16:creationId xmlns:a16="http://schemas.microsoft.com/office/drawing/2014/main" id="{475A9E96-2364-4B19-AB32-45198E5C639B}"/>
              </a:ext>
            </a:extLst>
          </p:cNvPr>
          <p:cNvPicPr>
            <a:picLocks noChangeAspect="1"/>
          </p:cNvPicPr>
          <p:nvPr/>
        </p:nvPicPr>
        <p:blipFill rotWithShape="1">
          <a:blip r:embed="rId5"/>
          <a:srcRect l="1780" t="7208" b="1987"/>
          <a:stretch/>
        </p:blipFill>
        <p:spPr>
          <a:xfrm>
            <a:off x="7291899" y="3727733"/>
            <a:ext cx="4338404" cy="1773324"/>
          </a:xfrm>
          <a:prstGeom prst="rect">
            <a:avLst/>
          </a:prstGeom>
        </p:spPr>
      </p:pic>
      <p:pic>
        <p:nvPicPr>
          <p:cNvPr id="6" name="OUTLIER final">
            <a:hlinkClick r:id="" action="ppaction://media"/>
            <a:extLst>
              <a:ext uri="{FF2B5EF4-FFF2-40B4-BE49-F238E27FC236}">
                <a16:creationId xmlns:a16="http://schemas.microsoft.com/office/drawing/2014/main" id="{EC67934F-974D-437C-8D33-A17DA88EA569}"/>
              </a:ext>
            </a:extLst>
          </p:cNvPr>
          <p:cNvPicPr>
            <a:picLocks noChangeAspect="1"/>
          </p:cNvPicPr>
          <p:nvPr>
            <a:audioFile r:link="rId1"/>
            <p:extLst>
              <p:ext uri="{DAA4B4D4-6D71-4841-9C94-3DE7FCFB9230}">
                <p14:media xmlns:p14="http://schemas.microsoft.com/office/powerpoint/2010/main" r:embed="rId2">
                  <p14:trim end="169480.1562"/>
                  <p14:fade in="250" out="500"/>
                </p14:media>
              </p:ext>
            </p:extLst>
          </p:nvPr>
        </p:nvPicPr>
        <p:blipFill>
          <a:blip r:embed="rId6"/>
          <a:stretch>
            <a:fillRect/>
          </a:stretch>
        </p:blipFill>
        <p:spPr>
          <a:xfrm>
            <a:off x="3996153" y="1787733"/>
            <a:ext cx="431195" cy="431195"/>
          </a:xfrm>
          <a:prstGeom prst="rect">
            <a:avLst/>
          </a:prstGeom>
        </p:spPr>
      </p:pic>
      <p:pic>
        <p:nvPicPr>
          <p:cNvPr id="15" name="OUTLIER final">
            <a:hlinkClick r:id="" action="ppaction://media"/>
            <a:extLst>
              <a:ext uri="{FF2B5EF4-FFF2-40B4-BE49-F238E27FC236}">
                <a16:creationId xmlns:a16="http://schemas.microsoft.com/office/drawing/2014/main" id="{9BACA843-09BF-47E9-8B93-A10F25CCB779}"/>
              </a:ext>
            </a:extLst>
          </p:cNvPr>
          <p:cNvPicPr>
            <a:picLocks noChangeAspect="1"/>
          </p:cNvPicPr>
          <p:nvPr>
            <a:audioFile r:link="rId1"/>
            <p:extLst>
              <p:ext uri="{DAA4B4D4-6D71-4841-9C94-3DE7FCFB9230}">
                <p14:media xmlns:p14="http://schemas.microsoft.com/office/powerpoint/2010/main" r:embed="rId2">
                  <p14:trim st="8038" end="162528.1562"/>
                  <p14:fade in="250" out="500"/>
                </p14:media>
              </p:ext>
            </p:extLst>
          </p:nvPr>
        </p:nvPicPr>
        <p:blipFill>
          <a:blip r:embed="rId6"/>
          <a:stretch>
            <a:fillRect/>
          </a:stretch>
        </p:blipFill>
        <p:spPr>
          <a:xfrm>
            <a:off x="7291640" y="2763054"/>
            <a:ext cx="471967" cy="471967"/>
          </a:xfrm>
          <a:prstGeom prst="rect">
            <a:avLst/>
          </a:prstGeom>
        </p:spPr>
      </p:pic>
      <p:sp>
        <p:nvSpPr>
          <p:cNvPr id="16" name="Rectangle 15">
            <a:extLst>
              <a:ext uri="{FF2B5EF4-FFF2-40B4-BE49-F238E27FC236}">
                <a16:creationId xmlns:a16="http://schemas.microsoft.com/office/drawing/2014/main" id="{FC633ED0-C46B-45B5-B0C9-F8B90ED59B7E}"/>
              </a:ext>
            </a:extLst>
          </p:cNvPr>
          <p:cNvSpPr/>
          <p:nvPr/>
        </p:nvSpPr>
        <p:spPr>
          <a:xfrm>
            <a:off x="7105735" y="3954863"/>
            <a:ext cx="4675957" cy="749021"/>
          </a:xfrm>
          <a:prstGeom prst="rect">
            <a:avLst/>
          </a:prstGeom>
          <a:solidFill>
            <a:srgbClr val="EAACEB">
              <a:alpha val="43922"/>
            </a:srgbClr>
          </a:solidFill>
          <a:ln>
            <a:solidFill>
              <a:srgbClr val="DA16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Rectangle 16">
            <a:extLst>
              <a:ext uri="{FF2B5EF4-FFF2-40B4-BE49-F238E27FC236}">
                <a16:creationId xmlns:a16="http://schemas.microsoft.com/office/drawing/2014/main" id="{731C3C94-8BCF-4080-8170-C2D088EF76A0}"/>
              </a:ext>
            </a:extLst>
          </p:cNvPr>
          <p:cNvSpPr/>
          <p:nvPr/>
        </p:nvSpPr>
        <p:spPr>
          <a:xfrm>
            <a:off x="1332121" y="2784196"/>
            <a:ext cx="3095228" cy="351549"/>
          </a:xfrm>
          <a:prstGeom prst="rect">
            <a:avLst/>
          </a:prstGeom>
          <a:solidFill>
            <a:srgbClr val="EAACEB">
              <a:alpha val="43922"/>
            </a:srgbClr>
          </a:solidFill>
          <a:ln>
            <a:solidFill>
              <a:srgbClr val="DA16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TextBox 11">
            <a:extLst>
              <a:ext uri="{FF2B5EF4-FFF2-40B4-BE49-F238E27FC236}">
                <a16:creationId xmlns:a16="http://schemas.microsoft.com/office/drawing/2014/main" id="{625E0DD4-6152-4EFF-A71C-0078F925AE26}"/>
              </a:ext>
            </a:extLst>
          </p:cNvPr>
          <p:cNvSpPr txBox="1"/>
          <p:nvPr/>
        </p:nvSpPr>
        <p:spPr>
          <a:xfrm>
            <a:off x="3574619" y="5700476"/>
            <a:ext cx="1274261" cy="338554"/>
          </a:xfrm>
          <a:prstGeom prst="rect">
            <a:avLst/>
          </a:prstGeom>
          <a:noFill/>
        </p:spPr>
        <p:txBody>
          <a:bodyPr wrap="square" rtlCol="0">
            <a:spAutoFit/>
          </a:bodyPr>
          <a:lstStyle/>
          <a:p>
            <a:r>
              <a:rPr lang="en-AU" sz="1600" dirty="0">
                <a:ea typeface="Gadugi" panose="020B0502040204020203" pitchFamily="34" charset="0"/>
              </a:rPr>
              <a:t>(bars 1-4)</a:t>
            </a:r>
          </a:p>
        </p:txBody>
      </p:sp>
    </p:spTree>
    <p:extLst>
      <p:ext uri="{BB962C8B-B14F-4D97-AF65-F5344CB8AC3E}">
        <p14:creationId xmlns:p14="http://schemas.microsoft.com/office/powerpoint/2010/main" val="5426121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962" fill="hold"/>
                                        <p:tgtEl>
                                          <p:spTgt spid="15"/>
                                        </p:tgtEl>
                                      </p:cBhvr>
                                    </p:cmd>
                                  </p:childTnLst>
                                </p:cTn>
                              </p:par>
                            </p:childTnLst>
                          </p:cTn>
                        </p:par>
                      </p:childTnLst>
                    </p:cTn>
                  </p:par>
                </p:childTnLst>
              </p:cTn>
              <p:nextCondLst>
                <p:cond evt="onClick" delay="0">
                  <p:tgtEl>
                    <p:spTgt spid="15"/>
                  </p:tgtEl>
                </p:cond>
              </p:nextCondLst>
            </p:seq>
            <p:audio>
              <p:cMediaNode vol="80000">
                <p:cTn id="13"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0BBD3E6-0248-4CB5-89E8-6AC2188CD199}"/>
              </a:ext>
            </a:extLst>
          </p:cNvPr>
          <p:cNvSpPr>
            <a:spLocks noGrp="1"/>
          </p:cNvSpPr>
          <p:nvPr>
            <p:ph type="title"/>
          </p:nvPr>
        </p:nvSpPr>
        <p:spPr>
          <a:xfrm>
            <a:off x="1115568" y="548639"/>
            <a:ext cx="10168128" cy="697993"/>
          </a:xfrm>
        </p:spPr>
        <p:txBody>
          <a:bodyPr>
            <a:noAutofit/>
          </a:bodyPr>
          <a:lstStyle/>
          <a:p>
            <a:r>
              <a:rPr lang="en-AU" dirty="0"/>
              <a:t>Verses (9-24) &amp; (46-62)</a:t>
            </a:r>
          </a:p>
        </p:txBody>
      </p:sp>
      <p:sp>
        <p:nvSpPr>
          <p:cNvPr id="3" name="Content Placeholder 2">
            <a:extLst>
              <a:ext uri="{FF2B5EF4-FFF2-40B4-BE49-F238E27FC236}">
                <a16:creationId xmlns:a16="http://schemas.microsoft.com/office/drawing/2014/main" id="{046D0CC1-36ED-4FB0-ABB7-A8A2440BE072}"/>
              </a:ext>
            </a:extLst>
          </p:cNvPr>
          <p:cNvSpPr txBox="1">
            <a:spLocks/>
          </p:cNvSpPr>
          <p:nvPr/>
        </p:nvSpPr>
        <p:spPr>
          <a:xfrm>
            <a:off x="908303" y="1431829"/>
            <a:ext cx="4683247" cy="517604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Font typeface="Courier New" panose="02070309020205020404" pitchFamily="49" charset="0"/>
              <a:buChar char="o"/>
            </a:pPr>
            <a:r>
              <a:rPr lang="en-AU" sz="1600" dirty="0">
                <a:solidFill>
                  <a:schemeClr val="tx1"/>
                </a:solidFill>
                <a:latin typeface="Arial" panose="020B0604020202020204" pitchFamily="34" charset="0"/>
                <a:cs typeface="Arial" panose="020B0604020202020204" pitchFamily="34" charset="0"/>
              </a:rPr>
              <a:t>Harp riff continues, solo vocals with manual reverb techniques begin. </a:t>
            </a:r>
          </a:p>
          <a:p>
            <a:pPr>
              <a:buFont typeface="Courier New" panose="02070309020205020404" pitchFamily="49" charset="0"/>
              <a:buChar char="o"/>
            </a:pPr>
            <a:r>
              <a:rPr lang="en-AU" sz="1600" dirty="0">
                <a:solidFill>
                  <a:schemeClr val="tx1"/>
                </a:solidFill>
                <a:latin typeface="Arial" panose="020B0604020202020204" pitchFamily="34" charset="0"/>
                <a:cs typeface="Arial" panose="020B0604020202020204" pitchFamily="34" charset="0"/>
              </a:rPr>
              <a:t> At bar 13, vocal harmonies and kick drum enter. Kickdrum stops during the last two bars to ‘pause’ movement. </a:t>
            </a:r>
          </a:p>
          <a:p>
            <a:pPr>
              <a:buFont typeface="Courier New" panose="02070309020205020404" pitchFamily="49" charset="0"/>
              <a:buChar char="o"/>
            </a:pPr>
            <a:r>
              <a:rPr lang="en-AU" sz="1600" dirty="0">
                <a:solidFill>
                  <a:schemeClr val="tx1"/>
                </a:solidFill>
                <a:latin typeface="Arial" panose="020B0604020202020204" pitchFamily="34" charset="0"/>
                <a:cs typeface="Arial" panose="020B0604020202020204" pitchFamily="34" charset="0"/>
              </a:rPr>
              <a:t>Repetition in solo vocal melody used in the first half. Second half develops through the introduction of new motives.</a:t>
            </a:r>
          </a:p>
          <a:p>
            <a:pPr>
              <a:buFont typeface="Courier New" panose="02070309020205020404" pitchFamily="49" charset="0"/>
              <a:buChar char="o"/>
            </a:pPr>
            <a:r>
              <a:rPr lang="en-AU" sz="1600" dirty="0">
                <a:solidFill>
                  <a:schemeClr val="tx1"/>
                </a:solidFill>
                <a:latin typeface="Arial" panose="020B0604020202020204" pitchFamily="34" charset="0"/>
                <a:cs typeface="Arial" panose="020B0604020202020204" pitchFamily="34" charset="0"/>
              </a:rPr>
              <a:t>Verse 2 includes rhythmic and textural changes through the addition of a heavy kick drum at the start and a slow, subtle countermelodic line (in unison with the bass, excluding passing notes) played by recorded acoustic accordion. Percussion continues to develop throughout this verse.</a:t>
            </a:r>
          </a:p>
          <a:p>
            <a:pPr>
              <a:buFont typeface="Courier New" panose="02070309020205020404" pitchFamily="49" charset="0"/>
              <a:buChar char="o"/>
            </a:pPr>
            <a:r>
              <a:rPr lang="en-AU" sz="1600" dirty="0">
                <a:solidFill>
                  <a:schemeClr val="tx1"/>
                </a:solidFill>
                <a:latin typeface="Arial" panose="020B0604020202020204" pitchFamily="34" charset="0"/>
                <a:cs typeface="Arial" panose="020B0604020202020204" pitchFamily="34" charset="0"/>
              </a:rPr>
              <a:t>Bass line develops significantly between verse 1 and verse 2, creating more of a ‘funk’ feel the second time round. </a:t>
            </a:r>
          </a:p>
        </p:txBody>
      </p:sp>
      <p:pic>
        <p:nvPicPr>
          <p:cNvPr id="2" name="Picture 1">
            <a:extLst>
              <a:ext uri="{FF2B5EF4-FFF2-40B4-BE49-F238E27FC236}">
                <a16:creationId xmlns:a16="http://schemas.microsoft.com/office/drawing/2014/main" id="{0AD54EAC-2A5E-4E7A-964F-E85278251CEA}"/>
              </a:ext>
            </a:extLst>
          </p:cNvPr>
          <p:cNvPicPr>
            <a:picLocks noChangeAspect="1"/>
          </p:cNvPicPr>
          <p:nvPr/>
        </p:nvPicPr>
        <p:blipFill rotWithShape="1">
          <a:blip r:embed="rId5"/>
          <a:srcRect l="7213" t="62088" r="2675" b="8790"/>
          <a:stretch/>
        </p:blipFill>
        <p:spPr>
          <a:xfrm>
            <a:off x="6096000" y="5205697"/>
            <a:ext cx="5398708" cy="360384"/>
          </a:xfrm>
          <a:prstGeom prst="rect">
            <a:avLst/>
          </a:prstGeom>
        </p:spPr>
      </p:pic>
      <p:pic>
        <p:nvPicPr>
          <p:cNvPr id="6" name="Picture 5">
            <a:extLst>
              <a:ext uri="{FF2B5EF4-FFF2-40B4-BE49-F238E27FC236}">
                <a16:creationId xmlns:a16="http://schemas.microsoft.com/office/drawing/2014/main" id="{A4845AFA-79AD-4DFA-A32F-707D7399EA0F}"/>
              </a:ext>
            </a:extLst>
          </p:cNvPr>
          <p:cNvPicPr>
            <a:picLocks noChangeAspect="1"/>
          </p:cNvPicPr>
          <p:nvPr/>
        </p:nvPicPr>
        <p:blipFill rotWithShape="1">
          <a:blip r:embed="rId6"/>
          <a:srcRect l="2064" t="-445" b="-7663"/>
          <a:stretch/>
        </p:blipFill>
        <p:spPr>
          <a:xfrm>
            <a:off x="6095998" y="5611156"/>
            <a:ext cx="5398709" cy="455469"/>
          </a:xfrm>
          <a:prstGeom prst="rect">
            <a:avLst/>
          </a:prstGeom>
        </p:spPr>
      </p:pic>
      <p:pic>
        <p:nvPicPr>
          <p:cNvPr id="8" name="Picture 7">
            <a:extLst>
              <a:ext uri="{FF2B5EF4-FFF2-40B4-BE49-F238E27FC236}">
                <a16:creationId xmlns:a16="http://schemas.microsoft.com/office/drawing/2014/main" id="{CAE94327-FB11-4866-A3C0-CD61EAEEF9DB}"/>
              </a:ext>
            </a:extLst>
          </p:cNvPr>
          <p:cNvPicPr>
            <a:picLocks noChangeAspect="1"/>
          </p:cNvPicPr>
          <p:nvPr/>
        </p:nvPicPr>
        <p:blipFill>
          <a:blip r:embed="rId7"/>
          <a:stretch>
            <a:fillRect/>
          </a:stretch>
        </p:blipFill>
        <p:spPr>
          <a:xfrm>
            <a:off x="6005144" y="1585412"/>
            <a:ext cx="2916340" cy="3196968"/>
          </a:xfrm>
          <a:prstGeom prst="rect">
            <a:avLst/>
          </a:prstGeom>
        </p:spPr>
      </p:pic>
      <p:pic>
        <p:nvPicPr>
          <p:cNvPr id="10" name="Picture 9">
            <a:extLst>
              <a:ext uri="{FF2B5EF4-FFF2-40B4-BE49-F238E27FC236}">
                <a16:creationId xmlns:a16="http://schemas.microsoft.com/office/drawing/2014/main" id="{1DF60768-BF72-4AE6-8685-13ABFE5285E0}"/>
              </a:ext>
            </a:extLst>
          </p:cNvPr>
          <p:cNvPicPr>
            <a:picLocks noChangeAspect="1"/>
          </p:cNvPicPr>
          <p:nvPr/>
        </p:nvPicPr>
        <p:blipFill>
          <a:blip r:embed="rId8"/>
          <a:stretch>
            <a:fillRect/>
          </a:stretch>
        </p:blipFill>
        <p:spPr>
          <a:xfrm>
            <a:off x="9182252" y="1585032"/>
            <a:ext cx="2101444" cy="3361225"/>
          </a:xfrm>
          <a:prstGeom prst="rect">
            <a:avLst/>
          </a:prstGeom>
        </p:spPr>
      </p:pic>
      <p:sp>
        <p:nvSpPr>
          <p:cNvPr id="12" name="Rectangle 11">
            <a:extLst>
              <a:ext uri="{FF2B5EF4-FFF2-40B4-BE49-F238E27FC236}">
                <a16:creationId xmlns:a16="http://schemas.microsoft.com/office/drawing/2014/main" id="{503D874C-A7AA-4BAB-9041-88070E4F3954}"/>
              </a:ext>
            </a:extLst>
          </p:cNvPr>
          <p:cNvSpPr/>
          <p:nvPr/>
        </p:nvSpPr>
        <p:spPr>
          <a:xfrm>
            <a:off x="1152953" y="5611156"/>
            <a:ext cx="1798179" cy="229420"/>
          </a:xfrm>
          <a:prstGeom prst="rect">
            <a:avLst/>
          </a:prstGeom>
          <a:solidFill>
            <a:srgbClr val="FF0000">
              <a:alpha val="43922"/>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Rectangle 12">
            <a:extLst>
              <a:ext uri="{FF2B5EF4-FFF2-40B4-BE49-F238E27FC236}">
                <a16:creationId xmlns:a16="http://schemas.microsoft.com/office/drawing/2014/main" id="{5E6E291C-D576-4EA0-9644-875FE935D4ED}"/>
              </a:ext>
            </a:extLst>
          </p:cNvPr>
          <p:cNvSpPr/>
          <p:nvPr/>
        </p:nvSpPr>
        <p:spPr>
          <a:xfrm>
            <a:off x="6095999" y="5611155"/>
            <a:ext cx="5350523" cy="455469"/>
          </a:xfrm>
          <a:prstGeom prst="rect">
            <a:avLst/>
          </a:prstGeom>
          <a:solidFill>
            <a:srgbClr val="FF0000">
              <a:alpha val="43922"/>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ectangle 13">
            <a:extLst>
              <a:ext uri="{FF2B5EF4-FFF2-40B4-BE49-F238E27FC236}">
                <a16:creationId xmlns:a16="http://schemas.microsoft.com/office/drawing/2014/main" id="{4FCC23BD-036E-41C3-9E06-DB968E9867C4}"/>
              </a:ext>
            </a:extLst>
          </p:cNvPr>
          <p:cNvSpPr/>
          <p:nvPr/>
        </p:nvSpPr>
        <p:spPr>
          <a:xfrm>
            <a:off x="2161270" y="2081141"/>
            <a:ext cx="2914313" cy="229420"/>
          </a:xfrm>
          <a:prstGeom prst="rect">
            <a:avLst/>
          </a:prstGeom>
          <a:solidFill>
            <a:srgbClr val="AADCEC">
              <a:alpha val="43922"/>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Rectangle 14">
            <a:extLst>
              <a:ext uri="{FF2B5EF4-FFF2-40B4-BE49-F238E27FC236}">
                <a16:creationId xmlns:a16="http://schemas.microsoft.com/office/drawing/2014/main" id="{EBC2104C-0AA3-48E8-AC7C-F1DD7282CDDD}"/>
              </a:ext>
            </a:extLst>
          </p:cNvPr>
          <p:cNvSpPr/>
          <p:nvPr/>
        </p:nvSpPr>
        <p:spPr>
          <a:xfrm>
            <a:off x="6720254" y="3269304"/>
            <a:ext cx="2036884" cy="1513076"/>
          </a:xfrm>
          <a:prstGeom prst="rect">
            <a:avLst/>
          </a:prstGeom>
          <a:solidFill>
            <a:srgbClr val="AADCEC">
              <a:alpha val="43922"/>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 name="Rectangle 15">
            <a:extLst>
              <a:ext uri="{FF2B5EF4-FFF2-40B4-BE49-F238E27FC236}">
                <a16:creationId xmlns:a16="http://schemas.microsoft.com/office/drawing/2014/main" id="{9884F475-2779-477E-BD56-1BE848CF2CC9}"/>
              </a:ext>
            </a:extLst>
          </p:cNvPr>
          <p:cNvSpPr/>
          <p:nvPr/>
        </p:nvSpPr>
        <p:spPr>
          <a:xfrm>
            <a:off x="3665431" y="4333889"/>
            <a:ext cx="1798179" cy="250661"/>
          </a:xfrm>
          <a:prstGeom prst="rect">
            <a:avLst/>
          </a:prstGeom>
          <a:solidFill>
            <a:srgbClr val="92D050">
              <a:alpha val="4392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Rectangle 16">
            <a:extLst>
              <a:ext uri="{FF2B5EF4-FFF2-40B4-BE49-F238E27FC236}">
                <a16:creationId xmlns:a16="http://schemas.microsoft.com/office/drawing/2014/main" id="{621C7462-898E-418C-B19B-B02A853E0BB8}"/>
              </a:ext>
            </a:extLst>
          </p:cNvPr>
          <p:cNvSpPr/>
          <p:nvPr/>
        </p:nvSpPr>
        <p:spPr>
          <a:xfrm>
            <a:off x="9019425" y="1719141"/>
            <a:ext cx="2427098" cy="250661"/>
          </a:xfrm>
          <a:prstGeom prst="rect">
            <a:avLst/>
          </a:prstGeom>
          <a:solidFill>
            <a:srgbClr val="92D050">
              <a:alpha val="4392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 name="Rectangle 17">
            <a:extLst>
              <a:ext uri="{FF2B5EF4-FFF2-40B4-BE49-F238E27FC236}">
                <a16:creationId xmlns:a16="http://schemas.microsoft.com/office/drawing/2014/main" id="{78EBA449-87DD-4202-8BED-C007AAAC9D17}"/>
              </a:ext>
            </a:extLst>
          </p:cNvPr>
          <p:cNvSpPr/>
          <p:nvPr/>
        </p:nvSpPr>
        <p:spPr>
          <a:xfrm>
            <a:off x="4439706" y="1507019"/>
            <a:ext cx="675847" cy="250660"/>
          </a:xfrm>
          <a:prstGeom prst="rect">
            <a:avLst/>
          </a:prstGeom>
          <a:solidFill>
            <a:srgbClr val="EAACEB">
              <a:alpha val="43922"/>
            </a:srgbClr>
          </a:solidFill>
          <a:ln>
            <a:solidFill>
              <a:srgbClr val="DA16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 name="Rectangle 18">
            <a:extLst>
              <a:ext uri="{FF2B5EF4-FFF2-40B4-BE49-F238E27FC236}">
                <a16:creationId xmlns:a16="http://schemas.microsoft.com/office/drawing/2014/main" id="{E003C5A1-C84D-4308-9A95-439B57AA1ECF}"/>
              </a:ext>
            </a:extLst>
          </p:cNvPr>
          <p:cNvSpPr/>
          <p:nvPr/>
        </p:nvSpPr>
        <p:spPr>
          <a:xfrm>
            <a:off x="1152952" y="1719142"/>
            <a:ext cx="675847" cy="250660"/>
          </a:xfrm>
          <a:prstGeom prst="rect">
            <a:avLst/>
          </a:prstGeom>
          <a:solidFill>
            <a:srgbClr val="EAACEB">
              <a:alpha val="43922"/>
            </a:srgbClr>
          </a:solidFill>
          <a:ln>
            <a:solidFill>
              <a:srgbClr val="DA16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0" name="Rectangle 19">
            <a:extLst>
              <a:ext uri="{FF2B5EF4-FFF2-40B4-BE49-F238E27FC236}">
                <a16:creationId xmlns:a16="http://schemas.microsoft.com/office/drawing/2014/main" id="{962E6B67-6DC3-4904-A143-45BB9D82CAE5}"/>
              </a:ext>
            </a:extLst>
          </p:cNvPr>
          <p:cNvSpPr/>
          <p:nvPr/>
        </p:nvSpPr>
        <p:spPr>
          <a:xfrm>
            <a:off x="5993511" y="3871810"/>
            <a:ext cx="3025914" cy="250660"/>
          </a:xfrm>
          <a:prstGeom prst="rect">
            <a:avLst/>
          </a:prstGeom>
          <a:solidFill>
            <a:srgbClr val="EAACEB">
              <a:alpha val="43922"/>
            </a:srgbClr>
          </a:solidFill>
          <a:ln>
            <a:solidFill>
              <a:srgbClr val="DA16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2" name="v12">
            <a:hlinkClick r:id="" action="ppaction://media"/>
            <a:extLst>
              <a:ext uri="{FF2B5EF4-FFF2-40B4-BE49-F238E27FC236}">
                <a16:creationId xmlns:a16="http://schemas.microsoft.com/office/drawing/2014/main" id="{665A9FFC-F0FD-41D4-ADB0-F5F89C129F5B}"/>
              </a:ext>
            </a:extLst>
          </p:cNvPr>
          <p:cNvPicPr>
            <a:picLocks noChangeAspect="1"/>
          </p:cNvPicPr>
          <p:nvPr>
            <a:audioFile r:link="rId1"/>
            <p:extLst>
              <p:ext uri="{DAA4B4D4-6D71-4841-9C94-3DE7FCFB9230}">
                <p14:media xmlns:p14="http://schemas.microsoft.com/office/powerpoint/2010/main" r:embed="rId2">
                  <p14:trim st="85325" end="67769.55"/>
                </p14:media>
              </p:ext>
            </p:extLst>
          </p:nvPr>
        </p:nvPicPr>
        <p:blipFill>
          <a:blip r:embed="rId9"/>
          <a:stretch>
            <a:fillRect/>
          </a:stretch>
        </p:blipFill>
        <p:spPr>
          <a:xfrm>
            <a:off x="5654681" y="5709686"/>
            <a:ext cx="375506" cy="375506"/>
          </a:xfrm>
          <a:prstGeom prst="rect">
            <a:avLst/>
          </a:prstGeom>
        </p:spPr>
      </p:pic>
      <p:pic>
        <p:nvPicPr>
          <p:cNvPr id="23" name="v12">
            <a:hlinkClick r:id="" action="ppaction://media"/>
            <a:extLst>
              <a:ext uri="{FF2B5EF4-FFF2-40B4-BE49-F238E27FC236}">
                <a16:creationId xmlns:a16="http://schemas.microsoft.com/office/drawing/2014/main" id="{6401471A-DA60-4CA5-B607-FE3E74910493}"/>
              </a:ext>
            </a:extLst>
          </p:cNvPr>
          <p:cNvPicPr>
            <a:picLocks noChangeAspect="1"/>
          </p:cNvPicPr>
          <p:nvPr>
            <a:audioFile r:link="rId1"/>
            <p:extLst>
              <p:ext uri="{DAA4B4D4-6D71-4841-9C94-3DE7FCFB9230}">
                <p14:media xmlns:p14="http://schemas.microsoft.com/office/powerpoint/2010/main" r:embed="rId2">
                  <p14:trim st="15407" end="147414.55"/>
                  <p14:fade out="500"/>
                </p14:media>
              </p:ext>
            </p:extLst>
          </p:nvPr>
        </p:nvPicPr>
        <p:blipFill>
          <a:blip r:embed="rId9"/>
          <a:stretch>
            <a:fillRect/>
          </a:stretch>
        </p:blipFill>
        <p:spPr>
          <a:xfrm>
            <a:off x="5654681" y="5197133"/>
            <a:ext cx="375506" cy="375506"/>
          </a:xfrm>
          <a:prstGeom prst="rect">
            <a:avLst/>
          </a:prstGeom>
        </p:spPr>
      </p:pic>
      <p:pic>
        <p:nvPicPr>
          <p:cNvPr id="24" name="v12 2">
            <a:hlinkClick r:id="" action="ppaction://media"/>
            <a:extLst>
              <a:ext uri="{FF2B5EF4-FFF2-40B4-BE49-F238E27FC236}">
                <a16:creationId xmlns:a16="http://schemas.microsoft.com/office/drawing/2014/main" id="{2E2BE68E-5327-42EA-BC37-ABFBFA174806}"/>
              </a:ext>
            </a:extLst>
          </p:cNvPr>
          <p:cNvPicPr>
            <a:picLocks noChangeAspect="1"/>
          </p:cNvPicPr>
          <p:nvPr>
            <a:audioFile r:link="rId1"/>
            <p:extLst>
              <p:ext uri="{DAA4B4D4-6D71-4841-9C94-3DE7FCFB9230}">
                <p14:media xmlns:p14="http://schemas.microsoft.com/office/powerpoint/2010/main" r:embed="rId3">
                  <p14:trim st="92813" end="66517.45"/>
                  <p14:fade in="250" out="250"/>
                </p14:media>
              </p:ext>
            </p:extLst>
          </p:nvPr>
        </p:nvPicPr>
        <p:blipFill>
          <a:blip r:embed="rId9"/>
          <a:stretch>
            <a:fillRect/>
          </a:stretch>
        </p:blipFill>
        <p:spPr>
          <a:xfrm>
            <a:off x="5471747" y="4535134"/>
            <a:ext cx="494491" cy="494491"/>
          </a:xfrm>
          <a:prstGeom prst="rect">
            <a:avLst/>
          </a:prstGeom>
        </p:spPr>
      </p:pic>
      <p:sp>
        <p:nvSpPr>
          <p:cNvPr id="21" name="TextBox 20">
            <a:extLst>
              <a:ext uri="{FF2B5EF4-FFF2-40B4-BE49-F238E27FC236}">
                <a16:creationId xmlns:a16="http://schemas.microsoft.com/office/drawing/2014/main" id="{76DC3400-7D8D-402D-A3B2-3DBE8AE41F74}"/>
              </a:ext>
            </a:extLst>
          </p:cNvPr>
          <p:cNvSpPr txBox="1"/>
          <p:nvPr/>
        </p:nvSpPr>
        <p:spPr>
          <a:xfrm>
            <a:off x="6986035" y="1262552"/>
            <a:ext cx="1274261" cy="338554"/>
          </a:xfrm>
          <a:prstGeom prst="rect">
            <a:avLst/>
          </a:prstGeom>
          <a:noFill/>
        </p:spPr>
        <p:txBody>
          <a:bodyPr wrap="square" rtlCol="0">
            <a:spAutoFit/>
          </a:bodyPr>
          <a:lstStyle/>
          <a:p>
            <a:r>
              <a:rPr lang="en-AU" sz="1600" dirty="0">
                <a:ea typeface="Gadugi" panose="020B0502040204020203" pitchFamily="34" charset="0"/>
              </a:rPr>
              <a:t>(bars 9-24)</a:t>
            </a:r>
          </a:p>
        </p:txBody>
      </p:sp>
      <p:sp>
        <p:nvSpPr>
          <p:cNvPr id="25" name="TextBox 24">
            <a:extLst>
              <a:ext uri="{FF2B5EF4-FFF2-40B4-BE49-F238E27FC236}">
                <a16:creationId xmlns:a16="http://schemas.microsoft.com/office/drawing/2014/main" id="{2C9F08DE-B67F-4E44-B220-62F76CAE1C95}"/>
              </a:ext>
            </a:extLst>
          </p:cNvPr>
          <p:cNvSpPr txBox="1"/>
          <p:nvPr/>
        </p:nvSpPr>
        <p:spPr>
          <a:xfrm>
            <a:off x="9595843" y="1275296"/>
            <a:ext cx="1274261" cy="338554"/>
          </a:xfrm>
          <a:prstGeom prst="rect">
            <a:avLst/>
          </a:prstGeom>
          <a:noFill/>
        </p:spPr>
        <p:txBody>
          <a:bodyPr wrap="square" rtlCol="0">
            <a:spAutoFit/>
          </a:bodyPr>
          <a:lstStyle/>
          <a:p>
            <a:r>
              <a:rPr lang="en-AU" sz="1600" dirty="0">
                <a:ea typeface="Gadugi" panose="020B0502040204020203" pitchFamily="34" charset="0"/>
              </a:rPr>
              <a:t>(bars 46-61)</a:t>
            </a:r>
          </a:p>
        </p:txBody>
      </p:sp>
    </p:spTree>
    <p:extLst>
      <p:ext uri="{BB962C8B-B14F-4D97-AF65-F5344CB8AC3E}">
        <p14:creationId xmlns:p14="http://schemas.microsoft.com/office/powerpoint/2010/main" val="10357713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81" fill="hold"/>
                                        <p:tgtEl>
                                          <p:spTgt spid="24"/>
                                        </p:tgtEl>
                                      </p:cBhvr>
                                    </p:cmd>
                                  </p:childTnLst>
                                </p:cTn>
                              </p:par>
                            </p:childTnLst>
                          </p:cTn>
                        </p:par>
                      </p:childTnLst>
                    </p:cTn>
                  </p:par>
                </p:childTnLst>
              </p:cTn>
              <p:nextCondLst>
                <p:cond evt="onClick" delay="0">
                  <p:tgtEl>
                    <p:spTgt spid="24"/>
                  </p:tgtEl>
                </p:cond>
              </p:nextCondLst>
            </p:seq>
            <p:audio>
              <p:cMediaNode vol="80000">
                <p:cTn id="7" fill="hold" display="0">
                  <p:stCondLst>
                    <p:cond delay="indefinite"/>
                  </p:stCondLst>
                  <p:endCondLst>
                    <p:cond evt="onStopAudio" delay="0">
                      <p:tgtEl>
                        <p:sldTgt/>
                      </p:tgtEl>
                    </p:cond>
                  </p:endCondLst>
                </p:cTn>
                <p:tgtEl>
                  <p:spTgt spid="24"/>
                </p:tgtEl>
              </p:cMediaNode>
            </p:audi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1743" fill="hold"/>
                                        <p:tgtEl>
                                          <p:spTgt spid="22"/>
                                        </p:tgtEl>
                                      </p:cBhvr>
                                    </p:cmd>
                                  </p:childTnLst>
                                </p:cTn>
                              </p:par>
                            </p:childTnLst>
                          </p:cTn>
                        </p:par>
                      </p:childTnLst>
                    </p:cTn>
                  </p:par>
                </p:childTnLst>
              </p:cTn>
              <p:nextCondLst>
                <p:cond evt="onClick" delay="0">
                  <p:tgtEl>
                    <p:spTgt spid="22"/>
                  </p:tgtEl>
                </p:cond>
              </p:nextCondLst>
            </p:seq>
            <p:audio>
              <p:cMediaNode vol="80000">
                <p:cTn id="13" fill="hold" display="0">
                  <p:stCondLst>
                    <p:cond delay="indefinite"/>
                  </p:stCondLst>
                  <p:endCondLst>
                    <p:cond evt="onStopAudio" delay="0">
                      <p:tgtEl>
                        <p:sldTgt/>
                      </p:tgtEl>
                    </p:cond>
                  </p:endCondLst>
                </p:cTn>
                <p:tgtEl>
                  <p:spTgt spid="22"/>
                </p:tgtEl>
              </p:cMediaNode>
            </p:audio>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2016" fill="hold"/>
                                        <p:tgtEl>
                                          <p:spTgt spid="23"/>
                                        </p:tgtEl>
                                      </p:cBhvr>
                                    </p:cmd>
                                  </p:childTnLst>
                                </p:cTn>
                              </p:par>
                            </p:childTnLst>
                          </p:cTn>
                        </p:par>
                      </p:childTnLst>
                    </p:cTn>
                  </p:par>
                </p:childTnLst>
              </p:cTn>
              <p:nextCondLst>
                <p:cond evt="onClick" delay="0">
                  <p:tgtEl>
                    <p:spTgt spid="23"/>
                  </p:tgtEl>
                </p:cond>
              </p:nextCondLst>
            </p:seq>
            <p:audio>
              <p:cMediaNode vol="80000">
                <p:cTn id="19" fill="hold" display="0">
                  <p:stCondLst>
                    <p:cond delay="indefinite"/>
                  </p:stCondLst>
                  <p:endCondLst>
                    <p:cond evt="onStopAudio" delay="0">
                      <p:tgtEl>
                        <p:sldTgt/>
                      </p:tgtEl>
                    </p:cond>
                  </p:endCondLst>
                </p:cTn>
                <p:tgtEl>
                  <p:spTgt spid="2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9B89F38-71FA-49D5-8064-22EF409A29D3}"/>
              </a:ext>
            </a:extLst>
          </p:cNvPr>
          <p:cNvSpPr/>
          <p:nvPr/>
        </p:nvSpPr>
        <p:spPr>
          <a:xfrm>
            <a:off x="5125915" y="4955466"/>
            <a:ext cx="641839" cy="592479"/>
          </a:xfrm>
          <a:prstGeom prst="rect">
            <a:avLst/>
          </a:prstGeom>
          <a:solidFill>
            <a:srgbClr val="EAACEB">
              <a:alpha val="43922"/>
            </a:srgbClr>
          </a:solidFill>
          <a:ln>
            <a:solidFill>
              <a:srgbClr val="DA16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Title 1">
            <a:extLst>
              <a:ext uri="{FF2B5EF4-FFF2-40B4-BE49-F238E27FC236}">
                <a16:creationId xmlns:a16="http://schemas.microsoft.com/office/drawing/2014/main" id="{90BBD3E6-0248-4CB5-89E8-6AC2188CD199}"/>
              </a:ext>
            </a:extLst>
          </p:cNvPr>
          <p:cNvSpPr>
            <a:spLocks noGrp="1"/>
          </p:cNvSpPr>
          <p:nvPr>
            <p:ph type="title"/>
          </p:nvPr>
        </p:nvSpPr>
        <p:spPr>
          <a:xfrm>
            <a:off x="1115568" y="548639"/>
            <a:ext cx="10168128" cy="697993"/>
          </a:xfrm>
        </p:spPr>
        <p:txBody>
          <a:bodyPr>
            <a:noAutofit/>
          </a:bodyPr>
          <a:lstStyle/>
          <a:p>
            <a:r>
              <a:rPr lang="en-AU" dirty="0"/>
              <a:t>Choruses (25-41) &amp; (63-78)</a:t>
            </a:r>
          </a:p>
        </p:txBody>
      </p:sp>
      <p:sp>
        <p:nvSpPr>
          <p:cNvPr id="3" name="Content Placeholder 2">
            <a:extLst>
              <a:ext uri="{FF2B5EF4-FFF2-40B4-BE49-F238E27FC236}">
                <a16:creationId xmlns:a16="http://schemas.microsoft.com/office/drawing/2014/main" id="{120B7ED7-28C1-4A2B-8096-063DD0EA2435}"/>
              </a:ext>
            </a:extLst>
          </p:cNvPr>
          <p:cNvSpPr txBox="1">
            <a:spLocks/>
          </p:cNvSpPr>
          <p:nvPr/>
        </p:nvSpPr>
        <p:spPr>
          <a:xfrm>
            <a:off x="5767754" y="1310054"/>
            <a:ext cx="5688623" cy="528417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Font typeface="Courier New" panose="02070309020205020404" pitchFamily="49" charset="0"/>
              <a:buChar char="o"/>
            </a:pPr>
            <a:r>
              <a:rPr lang="en-AU" sz="1600" dirty="0">
                <a:solidFill>
                  <a:schemeClr val="tx1"/>
                </a:solidFill>
                <a:latin typeface="Arial" panose="020B0604020202020204" pitchFamily="34" charset="0"/>
                <a:cs typeface="Arial" panose="020B0604020202020204" pitchFamily="34" charset="0"/>
              </a:rPr>
              <a:t>First chorus begins ‘stripped back’, introducing solo vocals with bass and a kick drum. Layering used over whole chorus to thicken the texture and create interest.</a:t>
            </a:r>
          </a:p>
          <a:p>
            <a:pPr>
              <a:buFont typeface="Courier New" panose="02070309020205020404" pitchFamily="49" charset="0"/>
              <a:buChar char="o"/>
            </a:pPr>
            <a:r>
              <a:rPr lang="en-AU" sz="1600" dirty="0">
                <a:solidFill>
                  <a:schemeClr val="tx1"/>
                </a:solidFill>
                <a:latin typeface="Arial" panose="020B0604020202020204" pitchFamily="34" charset="0"/>
                <a:cs typeface="Arial" panose="020B0604020202020204" pitchFamily="34" charset="0"/>
              </a:rPr>
              <a:t>Harp countermelody is played in triplets, causing a polyrhythm feel over the percussion and bass line.</a:t>
            </a:r>
          </a:p>
          <a:p>
            <a:pPr>
              <a:buFont typeface="Courier New" panose="02070309020205020404" pitchFamily="49" charset="0"/>
              <a:buChar char="o"/>
            </a:pPr>
            <a:r>
              <a:rPr lang="en-AU" sz="1600" dirty="0">
                <a:solidFill>
                  <a:schemeClr val="tx1"/>
                </a:solidFill>
                <a:latin typeface="Arial" panose="020B0604020202020204" pitchFamily="34" charset="0"/>
                <a:cs typeface="Arial" panose="020B0604020202020204" pitchFamily="34" charset="0"/>
              </a:rPr>
              <a:t>Repetition used again in the first half of the chorus melody, then this develops melodically by moving to a higher pitch and a change in the chord progression:</a:t>
            </a:r>
          </a:p>
          <a:p>
            <a:pPr>
              <a:buFont typeface="Courier New" panose="02070309020205020404" pitchFamily="49" charset="0"/>
              <a:buChar char="o"/>
            </a:pPr>
            <a:r>
              <a:rPr lang="en-AU" sz="1600" dirty="0">
                <a:solidFill>
                  <a:schemeClr val="tx1"/>
                </a:solidFill>
                <a:latin typeface="Arial" panose="020B0604020202020204" pitchFamily="34" charset="0"/>
                <a:cs typeface="Arial" panose="020B0604020202020204" pitchFamily="34" charset="0"/>
              </a:rPr>
              <a:t>(</a:t>
            </a:r>
            <a:r>
              <a:rPr lang="en-AU" sz="1600" dirty="0" err="1">
                <a:solidFill>
                  <a:schemeClr val="tx1"/>
                </a:solidFill>
                <a:latin typeface="Arial" panose="020B0604020202020204" pitchFamily="34" charset="0"/>
                <a:cs typeface="Arial" panose="020B0604020202020204" pitchFamily="34" charset="0"/>
              </a:rPr>
              <a:t>Bbm</a:t>
            </a:r>
            <a:r>
              <a:rPr lang="en-AU" sz="1600" dirty="0">
                <a:solidFill>
                  <a:schemeClr val="tx1"/>
                </a:solidFill>
                <a:latin typeface="Arial" panose="020B0604020202020204" pitchFamily="34" charset="0"/>
                <a:cs typeface="Arial" panose="020B0604020202020204" pitchFamily="34" charset="0"/>
              </a:rPr>
              <a:t>, Eb</a:t>
            </a:r>
            <a:r>
              <a:rPr lang="en-AU" sz="1600" baseline="30000" dirty="0">
                <a:solidFill>
                  <a:schemeClr val="tx1"/>
                </a:solidFill>
                <a:latin typeface="Arial" panose="020B0604020202020204" pitchFamily="34" charset="0"/>
                <a:cs typeface="Arial" panose="020B0604020202020204" pitchFamily="34" charset="0"/>
              </a:rPr>
              <a:t>9</a:t>
            </a:r>
            <a:r>
              <a:rPr lang="en-AU" sz="1600" dirty="0">
                <a:solidFill>
                  <a:schemeClr val="tx1"/>
                </a:solidFill>
                <a:latin typeface="Arial" panose="020B0604020202020204" pitchFamily="34" charset="0"/>
                <a:cs typeface="Arial" panose="020B0604020202020204" pitchFamily="34" charset="0"/>
              </a:rPr>
              <a:t>, </a:t>
            </a:r>
            <a:r>
              <a:rPr lang="en-AU" sz="1600" b="1" dirty="0" err="1">
                <a:solidFill>
                  <a:schemeClr val="tx1"/>
                </a:solidFill>
                <a:latin typeface="Arial" panose="020B0604020202020204" pitchFamily="34" charset="0"/>
                <a:cs typeface="Arial" panose="020B0604020202020204" pitchFamily="34" charset="0"/>
              </a:rPr>
              <a:t>Bbm</a:t>
            </a:r>
            <a:r>
              <a:rPr lang="en-AU" sz="1600" dirty="0">
                <a:solidFill>
                  <a:schemeClr val="tx1"/>
                </a:solidFill>
                <a:latin typeface="Arial" panose="020B0604020202020204" pitchFamily="34" charset="0"/>
                <a:cs typeface="Arial" panose="020B0604020202020204" pitchFamily="34" charset="0"/>
              </a:rPr>
              <a:t>, Fm/Ab, Fm) to (</a:t>
            </a:r>
            <a:r>
              <a:rPr lang="en-AU" sz="1600" dirty="0" err="1">
                <a:solidFill>
                  <a:schemeClr val="tx1"/>
                </a:solidFill>
                <a:latin typeface="Arial" panose="020B0604020202020204" pitchFamily="34" charset="0"/>
                <a:cs typeface="Arial" panose="020B0604020202020204" pitchFamily="34" charset="0"/>
              </a:rPr>
              <a:t>Bbm</a:t>
            </a:r>
            <a:r>
              <a:rPr lang="en-AU" sz="1600" dirty="0">
                <a:solidFill>
                  <a:schemeClr val="tx1"/>
                </a:solidFill>
                <a:latin typeface="Arial" panose="020B0604020202020204" pitchFamily="34" charset="0"/>
                <a:cs typeface="Arial" panose="020B0604020202020204" pitchFamily="34" charset="0"/>
              </a:rPr>
              <a:t>, Eb</a:t>
            </a:r>
            <a:r>
              <a:rPr lang="en-AU" sz="1600" baseline="30000" dirty="0">
                <a:solidFill>
                  <a:schemeClr val="tx1"/>
                </a:solidFill>
                <a:latin typeface="Arial" panose="020B0604020202020204" pitchFamily="34" charset="0"/>
                <a:cs typeface="Arial" panose="020B0604020202020204" pitchFamily="34" charset="0"/>
              </a:rPr>
              <a:t>9</a:t>
            </a:r>
            <a:r>
              <a:rPr lang="en-AU" sz="1600" dirty="0">
                <a:solidFill>
                  <a:schemeClr val="tx1"/>
                </a:solidFill>
                <a:latin typeface="Arial" panose="020B0604020202020204" pitchFamily="34" charset="0"/>
                <a:cs typeface="Arial" panose="020B0604020202020204" pitchFamily="34" charset="0"/>
              </a:rPr>
              <a:t>, </a:t>
            </a:r>
            <a:r>
              <a:rPr lang="en-AU" sz="1600" b="1" dirty="0">
                <a:solidFill>
                  <a:schemeClr val="tx1"/>
                </a:solidFill>
                <a:latin typeface="Arial" panose="020B0604020202020204" pitchFamily="34" charset="0"/>
                <a:cs typeface="Arial" panose="020B0604020202020204" pitchFamily="34" charset="0"/>
              </a:rPr>
              <a:t>Db</a:t>
            </a:r>
            <a:r>
              <a:rPr lang="en-AU" sz="1600" dirty="0">
                <a:solidFill>
                  <a:schemeClr val="tx1"/>
                </a:solidFill>
                <a:latin typeface="Arial" panose="020B0604020202020204" pitchFamily="34" charset="0"/>
                <a:cs typeface="Arial" panose="020B0604020202020204" pitchFamily="34" charset="0"/>
              </a:rPr>
              <a:t>, Fm/Ab, Fm) </a:t>
            </a:r>
          </a:p>
          <a:p>
            <a:pPr>
              <a:buFont typeface="Courier New" panose="02070309020205020404" pitchFamily="49" charset="0"/>
              <a:buChar char="o"/>
            </a:pPr>
            <a:r>
              <a:rPr lang="en-AU" sz="1600" dirty="0">
                <a:solidFill>
                  <a:schemeClr val="tx1"/>
                </a:solidFill>
                <a:latin typeface="Arial" panose="020B0604020202020204" pitchFamily="34" charset="0"/>
                <a:cs typeface="Arial" panose="020B0604020202020204" pitchFamily="34" charset="0"/>
              </a:rPr>
              <a:t>Chorus 2 begins with a thick, developed texture, with the addition of the original harp solo derived from the verses, altered to suit the new chord progression.</a:t>
            </a:r>
          </a:p>
          <a:p>
            <a:pPr>
              <a:buFont typeface="Courier New" panose="02070309020205020404" pitchFamily="49" charset="0"/>
              <a:buChar char="o"/>
            </a:pPr>
            <a:r>
              <a:rPr lang="en-AU" sz="1600" dirty="0">
                <a:solidFill>
                  <a:schemeClr val="tx1"/>
                </a:solidFill>
                <a:latin typeface="Arial" panose="020B0604020202020204" pitchFamily="34" charset="0"/>
                <a:cs typeface="Arial" panose="020B0604020202020204" pitchFamily="34" charset="0"/>
              </a:rPr>
              <a:t>Edited 8vb vocals add an interesting percussive element under the main vocals.</a:t>
            </a:r>
          </a:p>
          <a:p>
            <a:pPr>
              <a:buFont typeface="Courier New" panose="02070309020205020404" pitchFamily="49" charset="0"/>
              <a:buChar char="o"/>
            </a:pPr>
            <a:r>
              <a:rPr lang="en-AU" sz="1600" dirty="0">
                <a:solidFill>
                  <a:schemeClr val="tx1"/>
                </a:solidFill>
                <a:latin typeface="Arial" panose="020B0604020202020204" pitchFamily="34" charset="0"/>
                <a:cs typeface="Arial" panose="020B0604020202020204" pitchFamily="34" charset="0"/>
              </a:rPr>
              <a:t>The bass line develops through additional or passing notes to maintain general familiarity.</a:t>
            </a:r>
          </a:p>
        </p:txBody>
      </p:sp>
      <p:pic>
        <p:nvPicPr>
          <p:cNvPr id="2" name="Picture 1">
            <a:extLst>
              <a:ext uri="{FF2B5EF4-FFF2-40B4-BE49-F238E27FC236}">
                <a16:creationId xmlns:a16="http://schemas.microsoft.com/office/drawing/2014/main" id="{56BBEF5C-FF2F-4166-B41D-3FA05F580E1F}"/>
              </a:ext>
            </a:extLst>
          </p:cNvPr>
          <p:cNvPicPr>
            <a:picLocks noChangeAspect="1"/>
          </p:cNvPicPr>
          <p:nvPr/>
        </p:nvPicPr>
        <p:blipFill>
          <a:blip r:embed="rId6"/>
          <a:stretch>
            <a:fillRect/>
          </a:stretch>
        </p:blipFill>
        <p:spPr>
          <a:xfrm>
            <a:off x="1115568" y="1548178"/>
            <a:ext cx="4573055" cy="966422"/>
          </a:xfrm>
          <a:prstGeom prst="rect">
            <a:avLst/>
          </a:prstGeom>
        </p:spPr>
      </p:pic>
      <p:sp>
        <p:nvSpPr>
          <p:cNvPr id="5" name="Rectangle 4">
            <a:extLst>
              <a:ext uri="{FF2B5EF4-FFF2-40B4-BE49-F238E27FC236}">
                <a16:creationId xmlns:a16="http://schemas.microsoft.com/office/drawing/2014/main" id="{4EB7C71A-6F8F-41CE-A3B9-81FF24837BE6}"/>
              </a:ext>
            </a:extLst>
          </p:cNvPr>
          <p:cNvSpPr/>
          <p:nvPr/>
        </p:nvSpPr>
        <p:spPr>
          <a:xfrm>
            <a:off x="6096001" y="2194544"/>
            <a:ext cx="3619500" cy="250661"/>
          </a:xfrm>
          <a:prstGeom prst="rect">
            <a:avLst/>
          </a:prstGeom>
          <a:solidFill>
            <a:srgbClr val="92D050">
              <a:alpha val="4392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ectangle 5">
            <a:extLst>
              <a:ext uri="{FF2B5EF4-FFF2-40B4-BE49-F238E27FC236}">
                <a16:creationId xmlns:a16="http://schemas.microsoft.com/office/drawing/2014/main" id="{B57E2D66-0C9E-412F-AB9D-F26B8DB8D407}"/>
              </a:ext>
            </a:extLst>
          </p:cNvPr>
          <p:cNvSpPr/>
          <p:nvPr/>
        </p:nvSpPr>
        <p:spPr>
          <a:xfrm>
            <a:off x="1036437" y="1705105"/>
            <a:ext cx="4731317" cy="697993"/>
          </a:xfrm>
          <a:prstGeom prst="rect">
            <a:avLst/>
          </a:prstGeom>
          <a:solidFill>
            <a:srgbClr val="92D050">
              <a:alpha val="4392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4" name="Picture 3">
            <a:extLst>
              <a:ext uri="{FF2B5EF4-FFF2-40B4-BE49-F238E27FC236}">
                <a16:creationId xmlns:a16="http://schemas.microsoft.com/office/drawing/2014/main" id="{BAF2D1F9-76D3-4650-9D5A-ACA0BA5AF9D3}"/>
              </a:ext>
            </a:extLst>
          </p:cNvPr>
          <p:cNvPicPr>
            <a:picLocks noChangeAspect="1"/>
          </p:cNvPicPr>
          <p:nvPr/>
        </p:nvPicPr>
        <p:blipFill rotWithShape="1">
          <a:blip r:embed="rId7"/>
          <a:srcRect t="2779" r="808" b="3312"/>
          <a:stretch/>
        </p:blipFill>
        <p:spPr>
          <a:xfrm>
            <a:off x="1036437" y="2754813"/>
            <a:ext cx="4652186" cy="1916874"/>
          </a:xfrm>
          <a:prstGeom prst="rect">
            <a:avLst/>
          </a:prstGeom>
        </p:spPr>
      </p:pic>
      <p:sp>
        <p:nvSpPr>
          <p:cNvPr id="8" name="Rectangle 7">
            <a:extLst>
              <a:ext uri="{FF2B5EF4-FFF2-40B4-BE49-F238E27FC236}">
                <a16:creationId xmlns:a16="http://schemas.microsoft.com/office/drawing/2014/main" id="{DAA6601D-087D-4B27-AA4E-A20E62E6E2A8}"/>
              </a:ext>
            </a:extLst>
          </p:cNvPr>
          <p:cNvSpPr/>
          <p:nvPr/>
        </p:nvSpPr>
        <p:spPr>
          <a:xfrm>
            <a:off x="7774547" y="3063105"/>
            <a:ext cx="3509149" cy="250660"/>
          </a:xfrm>
          <a:prstGeom prst="rect">
            <a:avLst/>
          </a:prstGeom>
          <a:solidFill>
            <a:srgbClr val="FF0000">
              <a:alpha val="43922"/>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Rectangle 8">
            <a:extLst>
              <a:ext uri="{FF2B5EF4-FFF2-40B4-BE49-F238E27FC236}">
                <a16:creationId xmlns:a16="http://schemas.microsoft.com/office/drawing/2014/main" id="{5B3BFE85-F7CD-43C8-BEC9-E281B822FE92}"/>
              </a:ext>
            </a:extLst>
          </p:cNvPr>
          <p:cNvSpPr/>
          <p:nvPr/>
        </p:nvSpPr>
        <p:spPr>
          <a:xfrm>
            <a:off x="1507200" y="2798149"/>
            <a:ext cx="4181423" cy="441406"/>
          </a:xfrm>
          <a:prstGeom prst="rect">
            <a:avLst/>
          </a:prstGeom>
          <a:solidFill>
            <a:srgbClr val="FF0000">
              <a:alpha val="43922"/>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Rectangle 9">
            <a:extLst>
              <a:ext uri="{FF2B5EF4-FFF2-40B4-BE49-F238E27FC236}">
                <a16:creationId xmlns:a16="http://schemas.microsoft.com/office/drawing/2014/main" id="{3565F392-B231-49ED-A722-356E0EE99BD8}"/>
              </a:ext>
            </a:extLst>
          </p:cNvPr>
          <p:cNvSpPr/>
          <p:nvPr/>
        </p:nvSpPr>
        <p:spPr>
          <a:xfrm>
            <a:off x="6632502" y="3329695"/>
            <a:ext cx="2989384" cy="250660"/>
          </a:xfrm>
          <a:prstGeom prst="rect">
            <a:avLst/>
          </a:prstGeom>
          <a:solidFill>
            <a:srgbClr val="AADCEC">
              <a:alpha val="43922"/>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Rectangle 11">
            <a:extLst>
              <a:ext uri="{FF2B5EF4-FFF2-40B4-BE49-F238E27FC236}">
                <a16:creationId xmlns:a16="http://schemas.microsoft.com/office/drawing/2014/main" id="{74460781-1976-42CD-AFD6-E7B0CA56D1E0}"/>
              </a:ext>
            </a:extLst>
          </p:cNvPr>
          <p:cNvSpPr/>
          <p:nvPr/>
        </p:nvSpPr>
        <p:spPr>
          <a:xfrm>
            <a:off x="4193931" y="3753063"/>
            <a:ext cx="1494692" cy="905219"/>
          </a:xfrm>
          <a:prstGeom prst="rect">
            <a:avLst/>
          </a:prstGeom>
          <a:solidFill>
            <a:srgbClr val="AADCEC">
              <a:alpha val="43922"/>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Rectangle 12">
            <a:extLst>
              <a:ext uri="{FF2B5EF4-FFF2-40B4-BE49-F238E27FC236}">
                <a16:creationId xmlns:a16="http://schemas.microsoft.com/office/drawing/2014/main" id="{FFD215A8-D6D7-4E0E-B753-EDE1A22C74CD}"/>
              </a:ext>
            </a:extLst>
          </p:cNvPr>
          <p:cNvSpPr/>
          <p:nvPr/>
        </p:nvSpPr>
        <p:spPr>
          <a:xfrm>
            <a:off x="10040816" y="3693734"/>
            <a:ext cx="386861" cy="250661"/>
          </a:xfrm>
          <a:prstGeom prst="rect">
            <a:avLst/>
          </a:prstGeom>
          <a:solidFill>
            <a:srgbClr val="AADCEC">
              <a:alpha val="43922"/>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7" name="c1">
            <a:hlinkClick r:id="" action="ppaction://media"/>
            <a:extLst>
              <a:ext uri="{FF2B5EF4-FFF2-40B4-BE49-F238E27FC236}">
                <a16:creationId xmlns:a16="http://schemas.microsoft.com/office/drawing/2014/main" id="{8FC1A790-393B-423F-BBCE-3BD33660A501}"/>
              </a:ext>
            </a:extLst>
          </p:cNvPr>
          <p:cNvPicPr>
            <a:picLocks noChangeAspect="1"/>
          </p:cNvPicPr>
          <p:nvPr>
            <a:audioFile r:link="rId1"/>
            <p:extLst>
              <p:ext uri="{DAA4B4D4-6D71-4841-9C94-3DE7FCFB9230}">
                <p14:media xmlns:p14="http://schemas.microsoft.com/office/powerpoint/2010/main" r:embed="rId2">
                  <p14:trim st="62459" end="99093.8"/>
                  <p14:fade in="250" out="250"/>
                </p14:media>
              </p:ext>
            </p:extLst>
          </p:nvPr>
        </p:nvPicPr>
        <p:blipFill>
          <a:blip r:embed="rId8"/>
          <a:stretch>
            <a:fillRect/>
          </a:stretch>
        </p:blipFill>
        <p:spPr>
          <a:xfrm>
            <a:off x="10717823" y="2214464"/>
            <a:ext cx="626340" cy="626340"/>
          </a:xfrm>
          <a:prstGeom prst="rect">
            <a:avLst/>
          </a:prstGeom>
        </p:spPr>
      </p:pic>
      <p:pic>
        <p:nvPicPr>
          <p:cNvPr id="17" name="Picture 16">
            <a:extLst>
              <a:ext uri="{FF2B5EF4-FFF2-40B4-BE49-F238E27FC236}">
                <a16:creationId xmlns:a16="http://schemas.microsoft.com/office/drawing/2014/main" id="{8CBC6CF3-7265-4BDA-9749-8802CD0FCC41}"/>
              </a:ext>
            </a:extLst>
          </p:cNvPr>
          <p:cNvPicPr>
            <a:picLocks noChangeAspect="1"/>
          </p:cNvPicPr>
          <p:nvPr/>
        </p:nvPicPr>
        <p:blipFill>
          <a:blip r:embed="rId9"/>
          <a:stretch>
            <a:fillRect/>
          </a:stretch>
        </p:blipFill>
        <p:spPr>
          <a:xfrm>
            <a:off x="1036437" y="5058400"/>
            <a:ext cx="4080850" cy="979090"/>
          </a:xfrm>
          <a:prstGeom prst="rect">
            <a:avLst/>
          </a:prstGeom>
        </p:spPr>
      </p:pic>
      <p:sp>
        <p:nvSpPr>
          <p:cNvPr id="18" name="Rectangle 17">
            <a:extLst>
              <a:ext uri="{FF2B5EF4-FFF2-40B4-BE49-F238E27FC236}">
                <a16:creationId xmlns:a16="http://schemas.microsoft.com/office/drawing/2014/main" id="{93938E7D-C2CB-489C-A9E3-4EF27158DEA2}"/>
              </a:ext>
            </a:extLst>
          </p:cNvPr>
          <p:cNvSpPr/>
          <p:nvPr/>
        </p:nvSpPr>
        <p:spPr>
          <a:xfrm>
            <a:off x="8127194" y="4546357"/>
            <a:ext cx="859817" cy="250660"/>
          </a:xfrm>
          <a:prstGeom prst="rect">
            <a:avLst/>
          </a:prstGeom>
          <a:solidFill>
            <a:srgbClr val="EAACEB">
              <a:alpha val="43922"/>
            </a:srgbClr>
          </a:solidFill>
          <a:ln>
            <a:solidFill>
              <a:srgbClr val="DA16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 name="Rectangle 18">
            <a:extLst>
              <a:ext uri="{FF2B5EF4-FFF2-40B4-BE49-F238E27FC236}">
                <a16:creationId xmlns:a16="http://schemas.microsoft.com/office/drawing/2014/main" id="{238D7863-E3CA-4FAF-BE59-AE82AF013172}"/>
              </a:ext>
            </a:extLst>
          </p:cNvPr>
          <p:cNvSpPr/>
          <p:nvPr/>
        </p:nvSpPr>
        <p:spPr>
          <a:xfrm>
            <a:off x="1212283" y="5031002"/>
            <a:ext cx="3834501" cy="441406"/>
          </a:xfrm>
          <a:prstGeom prst="rect">
            <a:avLst/>
          </a:prstGeom>
          <a:solidFill>
            <a:srgbClr val="EAACEB">
              <a:alpha val="43922"/>
            </a:srgbClr>
          </a:solidFill>
          <a:ln>
            <a:solidFill>
              <a:srgbClr val="DA16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0" name="c2">
            <a:hlinkClick r:id="" action="ppaction://media"/>
            <a:extLst>
              <a:ext uri="{FF2B5EF4-FFF2-40B4-BE49-F238E27FC236}">
                <a16:creationId xmlns:a16="http://schemas.microsoft.com/office/drawing/2014/main" id="{1124EFFC-5665-4CCA-A136-B3F8C64C8477}"/>
              </a:ext>
            </a:extLst>
          </p:cNvPr>
          <p:cNvPicPr>
            <a:picLocks noChangeAspect="1"/>
          </p:cNvPicPr>
          <p:nvPr>
            <a:audioFile r:link="rId1"/>
            <p:extLst>
              <p:ext uri="{DAA4B4D4-6D71-4841-9C94-3DE7FCFB9230}">
                <p14:media xmlns:p14="http://schemas.microsoft.com/office/powerpoint/2010/main" r:embed="rId3">
                  <p14:trim st="117793" end="44881.55"/>
                  <p14:fade out="500"/>
                </p14:media>
              </p:ext>
            </p:extLst>
          </p:nvPr>
        </p:nvPicPr>
        <p:blipFill>
          <a:blip r:embed="rId8"/>
          <a:stretch>
            <a:fillRect/>
          </a:stretch>
        </p:blipFill>
        <p:spPr>
          <a:xfrm>
            <a:off x="5208842" y="5025348"/>
            <a:ext cx="479781" cy="479781"/>
          </a:xfrm>
          <a:prstGeom prst="rect">
            <a:avLst/>
          </a:prstGeom>
        </p:spPr>
      </p:pic>
      <p:pic>
        <p:nvPicPr>
          <p:cNvPr id="22" name="OUTLIER final">
            <a:hlinkClick r:id="" action="ppaction://media"/>
            <a:extLst>
              <a:ext uri="{FF2B5EF4-FFF2-40B4-BE49-F238E27FC236}">
                <a16:creationId xmlns:a16="http://schemas.microsoft.com/office/drawing/2014/main" id="{03E952CE-1209-4897-A607-A08FA83BAC92}"/>
              </a:ext>
            </a:extLst>
          </p:cNvPr>
          <p:cNvPicPr>
            <a:picLocks noChangeAspect="1"/>
          </p:cNvPicPr>
          <p:nvPr>
            <a:audioFile r:link="rId1"/>
            <p:extLst>
              <p:ext uri="{DAA4B4D4-6D71-4841-9C94-3DE7FCFB9230}">
                <p14:media xmlns:p14="http://schemas.microsoft.com/office/powerpoint/2010/main" r:embed="rId4">
                  <p14:trim st="46082" end="99263.1562"/>
                  <p14:fade in="250" out="250"/>
                </p14:media>
              </p:ext>
            </p:extLst>
          </p:nvPr>
        </p:nvPicPr>
        <p:blipFill>
          <a:blip r:embed="rId8"/>
          <a:stretch>
            <a:fillRect/>
          </a:stretch>
        </p:blipFill>
        <p:spPr>
          <a:xfrm>
            <a:off x="10919003" y="3267185"/>
            <a:ext cx="626340" cy="626340"/>
          </a:xfrm>
          <a:prstGeom prst="rect">
            <a:avLst/>
          </a:prstGeom>
        </p:spPr>
      </p:pic>
      <p:sp>
        <p:nvSpPr>
          <p:cNvPr id="23" name="TextBox 22">
            <a:extLst>
              <a:ext uri="{FF2B5EF4-FFF2-40B4-BE49-F238E27FC236}">
                <a16:creationId xmlns:a16="http://schemas.microsoft.com/office/drawing/2014/main" id="{EC145089-A671-4B4A-A220-50DBA8D94C20}"/>
              </a:ext>
            </a:extLst>
          </p:cNvPr>
          <p:cNvSpPr txBox="1"/>
          <p:nvPr/>
        </p:nvSpPr>
        <p:spPr>
          <a:xfrm>
            <a:off x="2764963" y="1303129"/>
            <a:ext cx="1274261" cy="338554"/>
          </a:xfrm>
          <a:prstGeom prst="rect">
            <a:avLst/>
          </a:prstGeom>
          <a:noFill/>
        </p:spPr>
        <p:txBody>
          <a:bodyPr wrap="square" rtlCol="0">
            <a:spAutoFit/>
          </a:bodyPr>
          <a:lstStyle/>
          <a:p>
            <a:r>
              <a:rPr lang="en-AU" sz="1600" dirty="0">
                <a:ea typeface="Gadugi" panose="020B0502040204020203" pitchFamily="34" charset="0"/>
              </a:rPr>
              <a:t>(bars 25-28)</a:t>
            </a:r>
          </a:p>
        </p:txBody>
      </p:sp>
      <p:sp>
        <p:nvSpPr>
          <p:cNvPr id="24" name="TextBox 23">
            <a:extLst>
              <a:ext uri="{FF2B5EF4-FFF2-40B4-BE49-F238E27FC236}">
                <a16:creationId xmlns:a16="http://schemas.microsoft.com/office/drawing/2014/main" id="{FF992552-43FA-486C-9C8D-3D2A519078C1}"/>
              </a:ext>
            </a:extLst>
          </p:cNvPr>
          <p:cNvSpPr txBox="1"/>
          <p:nvPr/>
        </p:nvSpPr>
        <p:spPr>
          <a:xfrm>
            <a:off x="2764963" y="2502250"/>
            <a:ext cx="1274261" cy="338554"/>
          </a:xfrm>
          <a:prstGeom prst="rect">
            <a:avLst/>
          </a:prstGeom>
          <a:noFill/>
        </p:spPr>
        <p:txBody>
          <a:bodyPr wrap="square" rtlCol="0">
            <a:spAutoFit/>
          </a:bodyPr>
          <a:lstStyle/>
          <a:p>
            <a:r>
              <a:rPr lang="en-AU" sz="1600" dirty="0">
                <a:ea typeface="Gadugi" panose="020B0502040204020203" pitchFamily="34" charset="0"/>
              </a:rPr>
              <a:t>(bars 34-36)</a:t>
            </a:r>
          </a:p>
        </p:txBody>
      </p:sp>
      <p:sp>
        <p:nvSpPr>
          <p:cNvPr id="25" name="TextBox 24">
            <a:extLst>
              <a:ext uri="{FF2B5EF4-FFF2-40B4-BE49-F238E27FC236}">
                <a16:creationId xmlns:a16="http://schemas.microsoft.com/office/drawing/2014/main" id="{E6E8FF3B-4623-45CE-B758-6D419C67A6F4}"/>
              </a:ext>
            </a:extLst>
          </p:cNvPr>
          <p:cNvSpPr txBox="1"/>
          <p:nvPr/>
        </p:nvSpPr>
        <p:spPr>
          <a:xfrm>
            <a:off x="2764964" y="4742623"/>
            <a:ext cx="1274261" cy="338554"/>
          </a:xfrm>
          <a:prstGeom prst="rect">
            <a:avLst/>
          </a:prstGeom>
          <a:noFill/>
        </p:spPr>
        <p:txBody>
          <a:bodyPr wrap="square" rtlCol="0">
            <a:spAutoFit/>
          </a:bodyPr>
          <a:lstStyle/>
          <a:p>
            <a:r>
              <a:rPr lang="en-AU" sz="1600" dirty="0">
                <a:ea typeface="Gadugi" panose="020B0502040204020203" pitchFamily="34" charset="0"/>
              </a:rPr>
              <a:t>(bars 63-65)</a:t>
            </a:r>
          </a:p>
        </p:txBody>
      </p:sp>
    </p:spTree>
    <p:extLst>
      <p:ext uri="{BB962C8B-B14F-4D97-AF65-F5344CB8AC3E}">
        <p14:creationId xmlns:p14="http://schemas.microsoft.com/office/powerpoint/2010/main" val="6933477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63" fill="hold"/>
                                        <p:tgtEl>
                                          <p:spTgt spid="20"/>
                                        </p:tgtEl>
                                      </p:cBhvr>
                                    </p:cmd>
                                  </p:childTnLst>
                                </p:cTn>
                              </p:par>
                            </p:childTnLst>
                          </p:cTn>
                        </p:par>
                      </p:childTnLst>
                    </p:cTn>
                  </p:par>
                </p:childTnLst>
              </p:cTn>
              <p:nextCondLst>
                <p:cond evt="onClick" delay="0">
                  <p:tgtEl>
                    <p:spTgt spid="20"/>
                  </p:tgtEl>
                </p:cond>
              </p:nextCondLst>
            </p:seq>
            <p:audio>
              <p:cMediaNode vol="80000">
                <p:cTn id="7" fill="hold" display="0">
                  <p:stCondLst>
                    <p:cond delay="indefinite"/>
                  </p:stCondLst>
                  <p:endCondLst>
                    <p:cond evt="onStopAudio" delay="0">
                      <p:tgtEl>
                        <p:sldTgt/>
                      </p:tgtEl>
                    </p:cond>
                  </p:endCondLst>
                </p:cTn>
                <p:tgtEl>
                  <p:spTgt spid="20"/>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688"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2183" fill="hold"/>
                                        <p:tgtEl>
                                          <p:spTgt spid="22"/>
                                        </p:tgtEl>
                                      </p:cBhvr>
                                    </p:cmd>
                                  </p:childTnLst>
                                </p:cTn>
                              </p:par>
                            </p:childTnLst>
                          </p:cTn>
                        </p:par>
                      </p:childTnLst>
                    </p:cTn>
                  </p:par>
                </p:childTnLst>
              </p:cTn>
              <p:nextCondLst>
                <p:cond evt="onClick" delay="0">
                  <p:tgtEl>
                    <p:spTgt spid="22"/>
                  </p:tgtEl>
                </p:cond>
              </p:nextCondLst>
            </p:seq>
            <p:audio>
              <p:cMediaNode vol="80000">
                <p:cTn id="19" fill="hold" display="0">
                  <p:stCondLst>
                    <p:cond delay="indefinite"/>
                  </p:stCondLst>
                  <p:endCondLst>
                    <p:cond evt="onStopAudio" delay="0">
                      <p:tgtEl>
                        <p:sldTgt/>
                      </p:tgtEl>
                    </p:cond>
                  </p:endCondLst>
                </p:cTn>
                <p:tgtEl>
                  <p:spTgt spid="2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0BBD3E6-0248-4CB5-89E8-6AC2188CD199}"/>
              </a:ext>
            </a:extLst>
          </p:cNvPr>
          <p:cNvSpPr>
            <a:spLocks noGrp="1"/>
          </p:cNvSpPr>
          <p:nvPr>
            <p:ph type="title"/>
          </p:nvPr>
        </p:nvSpPr>
        <p:spPr>
          <a:xfrm>
            <a:off x="1115568" y="548639"/>
            <a:ext cx="10168128" cy="697993"/>
          </a:xfrm>
        </p:spPr>
        <p:txBody>
          <a:bodyPr>
            <a:noAutofit/>
          </a:bodyPr>
          <a:lstStyle/>
          <a:p>
            <a:r>
              <a:rPr lang="en-AU" dirty="0"/>
              <a:t>Bridges (42-45) &amp; (79-82)</a:t>
            </a:r>
          </a:p>
        </p:txBody>
      </p:sp>
      <p:sp>
        <p:nvSpPr>
          <p:cNvPr id="3" name="Content Placeholder 2">
            <a:extLst>
              <a:ext uri="{FF2B5EF4-FFF2-40B4-BE49-F238E27FC236}">
                <a16:creationId xmlns:a16="http://schemas.microsoft.com/office/drawing/2014/main" id="{2D0D7AD5-AA98-4614-B20E-0A0AA4E597BE}"/>
              </a:ext>
            </a:extLst>
          </p:cNvPr>
          <p:cNvSpPr txBox="1">
            <a:spLocks/>
          </p:cNvSpPr>
          <p:nvPr/>
        </p:nvSpPr>
        <p:spPr>
          <a:xfrm>
            <a:off x="6981092" y="1434259"/>
            <a:ext cx="4293638" cy="487510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The bridges act as an extension of the chorus and are the most noticeable ‘hook’ in this song, using techniques such as repetition, layering, and catchy rhythms. </a:t>
            </a:r>
          </a:p>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The first half of the phrase displays a single vocal melody, where this develops through layered female backing harmonies and edited percussive vocals in the second half.</a:t>
            </a:r>
          </a:p>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Harp introduces a new riff, with a steady rhythmic drive and new motive ideas. (this is more subtle in the first bridge)</a:t>
            </a:r>
          </a:p>
        </p:txBody>
      </p:sp>
      <p:pic>
        <p:nvPicPr>
          <p:cNvPr id="2" name="OUTLIER final">
            <a:hlinkClick r:id="" action="ppaction://media"/>
            <a:extLst>
              <a:ext uri="{FF2B5EF4-FFF2-40B4-BE49-F238E27FC236}">
                <a16:creationId xmlns:a16="http://schemas.microsoft.com/office/drawing/2014/main" id="{89305311-BFA6-4437-BAFC-05524F7FEC22}"/>
              </a:ext>
            </a:extLst>
          </p:cNvPr>
          <p:cNvPicPr>
            <a:picLocks noChangeAspect="1"/>
          </p:cNvPicPr>
          <p:nvPr>
            <a:audioFile r:link="rId1"/>
            <p:extLst>
              <p:ext uri="{DAA4B4D4-6D71-4841-9C94-3DE7FCFB9230}">
                <p14:media xmlns:p14="http://schemas.microsoft.com/office/powerpoint/2010/main" r:embed="rId2">
                  <p14:trim st="77367" end="91328.1562"/>
                  <p14:fade out="1250"/>
                </p14:media>
              </p:ext>
            </p:extLst>
          </p:nvPr>
        </p:nvPicPr>
        <p:blipFill>
          <a:blip r:embed="rId5"/>
          <a:stretch>
            <a:fillRect/>
          </a:stretch>
        </p:blipFill>
        <p:spPr>
          <a:xfrm>
            <a:off x="6503377" y="1869831"/>
            <a:ext cx="477715" cy="477715"/>
          </a:xfrm>
          <a:prstGeom prst="rect">
            <a:avLst/>
          </a:prstGeom>
        </p:spPr>
      </p:pic>
      <p:pic>
        <p:nvPicPr>
          <p:cNvPr id="4" name="Picture 3">
            <a:extLst>
              <a:ext uri="{FF2B5EF4-FFF2-40B4-BE49-F238E27FC236}">
                <a16:creationId xmlns:a16="http://schemas.microsoft.com/office/drawing/2014/main" id="{98F2ED4B-3CF9-4299-B211-A449E6C434D9}"/>
              </a:ext>
            </a:extLst>
          </p:cNvPr>
          <p:cNvPicPr>
            <a:picLocks noChangeAspect="1"/>
          </p:cNvPicPr>
          <p:nvPr/>
        </p:nvPicPr>
        <p:blipFill>
          <a:blip r:embed="rId6"/>
          <a:stretch>
            <a:fillRect/>
          </a:stretch>
        </p:blipFill>
        <p:spPr>
          <a:xfrm>
            <a:off x="1221075" y="1644745"/>
            <a:ext cx="4874925" cy="3184768"/>
          </a:xfrm>
          <a:prstGeom prst="rect">
            <a:avLst/>
          </a:prstGeom>
        </p:spPr>
      </p:pic>
      <p:sp>
        <p:nvSpPr>
          <p:cNvPr id="6" name="Rectangle 5">
            <a:extLst>
              <a:ext uri="{FF2B5EF4-FFF2-40B4-BE49-F238E27FC236}">
                <a16:creationId xmlns:a16="http://schemas.microsoft.com/office/drawing/2014/main" id="{07307574-0BED-4666-A044-55C2AC898312}"/>
              </a:ext>
            </a:extLst>
          </p:cNvPr>
          <p:cNvSpPr/>
          <p:nvPr/>
        </p:nvSpPr>
        <p:spPr>
          <a:xfrm>
            <a:off x="7272175" y="3842633"/>
            <a:ext cx="1977842" cy="212532"/>
          </a:xfrm>
          <a:prstGeom prst="rect">
            <a:avLst/>
          </a:prstGeom>
          <a:solidFill>
            <a:srgbClr val="FF0000">
              <a:alpha val="43922"/>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Rectangle 6">
            <a:extLst>
              <a:ext uri="{FF2B5EF4-FFF2-40B4-BE49-F238E27FC236}">
                <a16:creationId xmlns:a16="http://schemas.microsoft.com/office/drawing/2014/main" id="{E207DF4A-3506-4429-B7C7-270834D1385C}"/>
              </a:ext>
            </a:extLst>
          </p:cNvPr>
          <p:cNvSpPr/>
          <p:nvPr/>
        </p:nvSpPr>
        <p:spPr>
          <a:xfrm>
            <a:off x="3210370" y="3747189"/>
            <a:ext cx="2885630" cy="1082324"/>
          </a:xfrm>
          <a:prstGeom prst="rect">
            <a:avLst/>
          </a:prstGeom>
          <a:solidFill>
            <a:srgbClr val="FF0000">
              <a:alpha val="43922"/>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Rectangle 7">
            <a:extLst>
              <a:ext uri="{FF2B5EF4-FFF2-40B4-BE49-F238E27FC236}">
                <a16:creationId xmlns:a16="http://schemas.microsoft.com/office/drawing/2014/main" id="{055559DB-3DC5-4CA5-BE7C-6C0C99D6D569}"/>
              </a:ext>
            </a:extLst>
          </p:cNvPr>
          <p:cNvSpPr/>
          <p:nvPr/>
        </p:nvSpPr>
        <p:spPr>
          <a:xfrm>
            <a:off x="1046285" y="1764876"/>
            <a:ext cx="5049716" cy="315441"/>
          </a:xfrm>
          <a:prstGeom prst="rect">
            <a:avLst/>
          </a:prstGeom>
          <a:solidFill>
            <a:srgbClr val="92D050">
              <a:alpha val="4392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Rectangle 8">
            <a:extLst>
              <a:ext uri="{FF2B5EF4-FFF2-40B4-BE49-F238E27FC236}">
                <a16:creationId xmlns:a16="http://schemas.microsoft.com/office/drawing/2014/main" id="{3E1B33AA-FCB9-4A6C-A045-E9B42E53F5F0}"/>
              </a:ext>
            </a:extLst>
          </p:cNvPr>
          <p:cNvSpPr/>
          <p:nvPr/>
        </p:nvSpPr>
        <p:spPr>
          <a:xfrm>
            <a:off x="7272175" y="4461306"/>
            <a:ext cx="2706157" cy="315441"/>
          </a:xfrm>
          <a:prstGeom prst="rect">
            <a:avLst/>
          </a:prstGeom>
          <a:solidFill>
            <a:srgbClr val="92D050">
              <a:alpha val="4392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5" name="Picture 4">
            <a:extLst>
              <a:ext uri="{FF2B5EF4-FFF2-40B4-BE49-F238E27FC236}">
                <a16:creationId xmlns:a16="http://schemas.microsoft.com/office/drawing/2014/main" id="{52F1086C-E970-43AD-90C4-ED78971F8DC9}"/>
              </a:ext>
            </a:extLst>
          </p:cNvPr>
          <p:cNvPicPr>
            <a:picLocks noChangeAspect="1"/>
          </p:cNvPicPr>
          <p:nvPr/>
        </p:nvPicPr>
        <p:blipFill>
          <a:blip r:embed="rId7"/>
          <a:stretch>
            <a:fillRect/>
          </a:stretch>
        </p:blipFill>
        <p:spPr>
          <a:xfrm>
            <a:off x="995729" y="5281607"/>
            <a:ext cx="5818309" cy="922503"/>
          </a:xfrm>
          <a:prstGeom prst="rect">
            <a:avLst/>
          </a:prstGeom>
        </p:spPr>
      </p:pic>
      <p:sp>
        <p:nvSpPr>
          <p:cNvPr id="12" name="Rectangle 11">
            <a:extLst>
              <a:ext uri="{FF2B5EF4-FFF2-40B4-BE49-F238E27FC236}">
                <a16:creationId xmlns:a16="http://schemas.microsoft.com/office/drawing/2014/main" id="{CF35370C-B0E8-4115-B8EE-BF9549849397}"/>
              </a:ext>
            </a:extLst>
          </p:cNvPr>
          <p:cNvSpPr/>
          <p:nvPr/>
        </p:nvSpPr>
        <p:spPr>
          <a:xfrm>
            <a:off x="2931706" y="5281607"/>
            <a:ext cx="3882332" cy="922503"/>
          </a:xfrm>
          <a:prstGeom prst="rect">
            <a:avLst/>
          </a:prstGeom>
          <a:solidFill>
            <a:srgbClr val="92D050">
              <a:alpha val="4392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0" name="bb1">
            <a:hlinkClick r:id="" action="ppaction://media"/>
            <a:extLst>
              <a:ext uri="{FF2B5EF4-FFF2-40B4-BE49-F238E27FC236}">
                <a16:creationId xmlns:a16="http://schemas.microsoft.com/office/drawing/2014/main" id="{80C03C66-0448-431A-8AEB-02B0E08C4AF3}"/>
              </a:ext>
            </a:extLst>
          </p:cNvPr>
          <p:cNvPicPr>
            <a:picLocks noChangeAspect="1"/>
          </p:cNvPicPr>
          <p:nvPr>
            <a:audioFile r:link="rId1"/>
            <p:extLst>
              <p:ext uri="{DAA4B4D4-6D71-4841-9C94-3DE7FCFB9230}">
                <p14:media xmlns:p14="http://schemas.microsoft.com/office/powerpoint/2010/main" r:embed="rId3">
                  <p14:trim st="78255" end="88206.55"/>
                  <p14:fade in="250" out="250"/>
                </p14:media>
              </p:ext>
            </p:extLst>
          </p:nvPr>
        </p:nvPicPr>
        <p:blipFill>
          <a:blip r:embed="rId5"/>
          <a:stretch>
            <a:fillRect/>
          </a:stretch>
        </p:blipFill>
        <p:spPr>
          <a:xfrm>
            <a:off x="6419850" y="4443245"/>
            <a:ext cx="477715" cy="477715"/>
          </a:xfrm>
          <a:prstGeom prst="rect">
            <a:avLst/>
          </a:prstGeom>
        </p:spPr>
      </p:pic>
      <p:sp>
        <p:nvSpPr>
          <p:cNvPr id="13" name="TextBox 12">
            <a:extLst>
              <a:ext uri="{FF2B5EF4-FFF2-40B4-BE49-F238E27FC236}">
                <a16:creationId xmlns:a16="http://schemas.microsoft.com/office/drawing/2014/main" id="{D809B4DD-EF16-4993-81B8-332F82133FF9}"/>
              </a:ext>
            </a:extLst>
          </p:cNvPr>
          <p:cNvSpPr txBox="1"/>
          <p:nvPr/>
        </p:nvSpPr>
        <p:spPr>
          <a:xfrm>
            <a:off x="3072383" y="1336477"/>
            <a:ext cx="1274261" cy="338554"/>
          </a:xfrm>
          <a:prstGeom prst="rect">
            <a:avLst/>
          </a:prstGeom>
          <a:noFill/>
        </p:spPr>
        <p:txBody>
          <a:bodyPr wrap="square" rtlCol="0">
            <a:spAutoFit/>
          </a:bodyPr>
          <a:lstStyle/>
          <a:p>
            <a:r>
              <a:rPr lang="en-AU" sz="1600" dirty="0">
                <a:ea typeface="Gadugi" panose="020B0502040204020203" pitchFamily="34" charset="0"/>
              </a:rPr>
              <a:t>(bars 42-45)</a:t>
            </a:r>
          </a:p>
        </p:txBody>
      </p:sp>
      <p:sp>
        <p:nvSpPr>
          <p:cNvPr id="14" name="TextBox 13">
            <a:extLst>
              <a:ext uri="{FF2B5EF4-FFF2-40B4-BE49-F238E27FC236}">
                <a16:creationId xmlns:a16="http://schemas.microsoft.com/office/drawing/2014/main" id="{0F9F350D-87D3-461D-9F74-23300F3E0946}"/>
              </a:ext>
            </a:extLst>
          </p:cNvPr>
          <p:cNvSpPr txBox="1"/>
          <p:nvPr/>
        </p:nvSpPr>
        <p:spPr>
          <a:xfrm>
            <a:off x="2899781" y="4968504"/>
            <a:ext cx="1274261" cy="338554"/>
          </a:xfrm>
          <a:prstGeom prst="rect">
            <a:avLst/>
          </a:prstGeom>
          <a:noFill/>
        </p:spPr>
        <p:txBody>
          <a:bodyPr wrap="square" rtlCol="0">
            <a:spAutoFit/>
          </a:bodyPr>
          <a:lstStyle/>
          <a:p>
            <a:r>
              <a:rPr lang="en-AU" sz="1600" dirty="0">
                <a:ea typeface="Gadugi" panose="020B0502040204020203" pitchFamily="34" charset="0"/>
              </a:rPr>
              <a:t>(bars 78-81)</a:t>
            </a:r>
          </a:p>
        </p:txBody>
      </p:sp>
    </p:spTree>
    <p:extLst>
      <p:ext uri="{BB962C8B-B14F-4D97-AF65-F5344CB8AC3E}">
        <p14:creationId xmlns:p14="http://schemas.microsoft.com/office/powerpoint/2010/main" val="32111940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376"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0BBD3E6-0248-4CB5-89E8-6AC2188CD199}"/>
              </a:ext>
            </a:extLst>
          </p:cNvPr>
          <p:cNvSpPr>
            <a:spLocks noGrp="1"/>
          </p:cNvSpPr>
          <p:nvPr>
            <p:ph type="title"/>
          </p:nvPr>
        </p:nvSpPr>
        <p:spPr>
          <a:xfrm>
            <a:off x="1115568" y="548639"/>
            <a:ext cx="10168128" cy="697993"/>
          </a:xfrm>
        </p:spPr>
        <p:txBody>
          <a:bodyPr>
            <a:noAutofit/>
          </a:bodyPr>
          <a:lstStyle/>
          <a:p>
            <a:r>
              <a:rPr lang="en-AU" dirty="0"/>
              <a:t>Outro (83-90)</a:t>
            </a:r>
          </a:p>
        </p:txBody>
      </p:sp>
      <p:sp>
        <p:nvSpPr>
          <p:cNvPr id="3" name="Content Placeholder 2">
            <a:extLst>
              <a:ext uri="{FF2B5EF4-FFF2-40B4-BE49-F238E27FC236}">
                <a16:creationId xmlns:a16="http://schemas.microsoft.com/office/drawing/2014/main" id="{54D20FE9-2E21-45DF-BB91-AB8407B4815C}"/>
              </a:ext>
            </a:extLst>
          </p:cNvPr>
          <p:cNvSpPr txBox="1">
            <a:spLocks/>
          </p:cNvSpPr>
          <p:nvPr/>
        </p:nvSpPr>
        <p:spPr>
          <a:xfrm>
            <a:off x="1106602" y="1434259"/>
            <a:ext cx="10168128" cy="487510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Harp riff introduced in the bridges is carried through to the outro. Melodically, this riff creates a sense of completion through the repetitive notes and constant range of pitch.</a:t>
            </a:r>
          </a:p>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Edited 8vb vocals continue (same rhythm as hook in bridges but moved off beat to create a new syncopation effect.)</a:t>
            </a:r>
          </a:p>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Last 4 bars feature this new harp solo and the prominent bass line from the chorus once more before fading out along with the percussion.</a:t>
            </a:r>
          </a:p>
        </p:txBody>
      </p:sp>
      <p:pic>
        <p:nvPicPr>
          <p:cNvPr id="2" name="Picture 1">
            <a:extLst>
              <a:ext uri="{FF2B5EF4-FFF2-40B4-BE49-F238E27FC236}">
                <a16:creationId xmlns:a16="http://schemas.microsoft.com/office/drawing/2014/main" id="{55DFDC3E-00E1-4281-9FFD-7394E9F754DF}"/>
              </a:ext>
            </a:extLst>
          </p:cNvPr>
          <p:cNvPicPr>
            <a:picLocks noChangeAspect="1"/>
          </p:cNvPicPr>
          <p:nvPr/>
        </p:nvPicPr>
        <p:blipFill rotWithShape="1">
          <a:blip r:embed="rId4"/>
          <a:srcRect l="1385" t="2077" r="178"/>
          <a:stretch/>
        </p:blipFill>
        <p:spPr>
          <a:xfrm>
            <a:off x="1366079" y="3610382"/>
            <a:ext cx="3786213" cy="2698980"/>
          </a:xfrm>
          <a:prstGeom prst="rect">
            <a:avLst/>
          </a:prstGeom>
        </p:spPr>
      </p:pic>
      <p:sp>
        <p:nvSpPr>
          <p:cNvPr id="5" name="Rectangle 4">
            <a:extLst>
              <a:ext uri="{FF2B5EF4-FFF2-40B4-BE49-F238E27FC236}">
                <a16:creationId xmlns:a16="http://schemas.microsoft.com/office/drawing/2014/main" id="{429D5B83-BFAC-47DF-8C4A-FF41D57646FB}"/>
              </a:ext>
            </a:extLst>
          </p:cNvPr>
          <p:cNvSpPr/>
          <p:nvPr/>
        </p:nvSpPr>
        <p:spPr>
          <a:xfrm>
            <a:off x="1190829" y="3710354"/>
            <a:ext cx="3961463" cy="257381"/>
          </a:xfrm>
          <a:prstGeom prst="rect">
            <a:avLst/>
          </a:prstGeom>
          <a:solidFill>
            <a:srgbClr val="92D050">
              <a:alpha val="4392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ectangle 5">
            <a:extLst>
              <a:ext uri="{FF2B5EF4-FFF2-40B4-BE49-F238E27FC236}">
                <a16:creationId xmlns:a16="http://schemas.microsoft.com/office/drawing/2014/main" id="{2B6E1FFC-7DDD-44E8-87C4-6577265F1539}"/>
              </a:ext>
            </a:extLst>
          </p:cNvPr>
          <p:cNvSpPr/>
          <p:nvPr/>
        </p:nvSpPr>
        <p:spPr>
          <a:xfrm>
            <a:off x="1366079" y="1506416"/>
            <a:ext cx="3513652" cy="257381"/>
          </a:xfrm>
          <a:prstGeom prst="rect">
            <a:avLst/>
          </a:prstGeom>
          <a:solidFill>
            <a:srgbClr val="92D050">
              <a:alpha val="4392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Rectangle 6">
            <a:extLst>
              <a:ext uri="{FF2B5EF4-FFF2-40B4-BE49-F238E27FC236}">
                <a16:creationId xmlns:a16="http://schemas.microsoft.com/office/drawing/2014/main" id="{F97AFFC0-308B-48F2-AE35-E56E4223523C}"/>
              </a:ext>
            </a:extLst>
          </p:cNvPr>
          <p:cNvSpPr/>
          <p:nvPr/>
        </p:nvSpPr>
        <p:spPr>
          <a:xfrm>
            <a:off x="1190829" y="6039794"/>
            <a:ext cx="2229379" cy="235197"/>
          </a:xfrm>
          <a:prstGeom prst="rect">
            <a:avLst/>
          </a:prstGeom>
          <a:solidFill>
            <a:srgbClr val="FF0000">
              <a:alpha val="43922"/>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Rectangle 7">
            <a:extLst>
              <a:ext uri="{FF2B5EF4-FFF2-40B4-BE49-F238E27FC236}">
                <a16:creationId xmlns:a16="http://schemas.microsoft.com/office/drawing/2014/main" id="{22481754-6B8B-40B3-BB70-18CDFF4AA26F}"/>
              </a:ext>
            </a:extLst>
          </p:cNvPr>
          <p:cNvSpPr/>
          <p:nvPr/>
        </p:nvSpPr>
        <p:spPr>
          <a:xfrm>
            <a:off x="1366079" y="2150514"/>
            <a:ext cx="1904659" cy="235197"/>
          </a:xfrm>
          <a:prstGeom prst="rect">
            <a:avLst/>
          </a:prstGeom>
          <a:solidFill>
            <a:srgbClr val="FF0000">
              <a:alpha val="43922"/>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4" name="Picture 3">
            <a:extLst>
              <a:ext uri="{FF2B5EF4-FFF2-40B4-BE49-F238E27FC236}">
                <a16:creationId xmlns:a16="http://schemas.microsoft.com/office/drawing/2014/main" id="{E3E6509C-AF24-44F4-B8B8-50130D89713B}"/>
              </a:ext>
            </a:extLst>
          </p:cNvPr>
          <p:cNvPicPr>
            <a:picLocks noChangeAspect="1"/>
          </p:cNvPicPr>
          <p:nvPr/>
        </p:nvPicPr>
        <p:blipFill rotWithShape="1">
          <a:blip r:embed="rId5"/>
          <a:srcRect t="2372"/>
          <a:stretch/>
        </p:blipFill>
        <p:spPr>
          <a:xfrm>
            <a:off x="5755146" y="3758124"/>
            <a:ext cx="5004653" cy="2482621"/>
          </a:xfrm>
          <a:prstGeom prst="rect">
            <a:avLst/>
          </a:prstGeom>
        </p:spPr>
      </p:pic>
      <p:sp>
        <p:nvSpPr>
          <p:cNvPr id="10" name="Rectangle 9">
            <a:extLst>
              <a:ext uri="{FF2B5EF4-FFF2-40B4-BE49-F238E27FC236}">
                <a16:creationId xmlns:a16="http://schemas.microsoft.com/office/drawing/2014/main" id="{9D721DAA-08A0-41E1-87D0-9EA42DC2FD70}"/>
              </a:ext>
            </a:extLst>
          </p:cNvPr>
          <p:cNvSpPr/>
          <p:nvPr/>
        </p:nvSpPr>
        <p:spPr>
          <a:xfrm>
            <a:off x="7462079" y="3689508"/>
            <a:ext cx="3363842" cy="682344"/>
          </a:xfrm>
          <a:prstGeom prst="rect">
            <a:avLst/>
          </a:prstGeom>
          <a:solidFill>
            <a:srgbClr val="FF0000">
              <a:alpha val="43922"/>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Rectangle 11">
            <a:extLst>
              <a:ext uri="{FF2B5EF4-FFF2-40B4-BE49-F238E27FC236}">
                <a16:creationId xmlns:a16="http://schemas.microsoft.com/office/drawing/2014/main" id="{FF1A1580-740D-43EE-A9BA-5A4B3EAD506D}"/>
              </a:ext>
            </a:extLst>
          </p:cNvPr>
          <p:cNvSpPr/>
          <p:nvPr/>
        </p:nvSpPr>
        <p:spPr>
          <a:xfrm>
            <a:off x="6199631" y="4440468"/>
            <a:ext cx="4560167" cy="773370"/>
          </a:xfrm>
          <a:prstGeom prst="rect">
            <a:avLst/>
          </a:prstGeom>
          <a:solidFill>
            <a:srgbClr val="92D050">
              <a:alpha val="4392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Rectangle 12">
            <a:extLst>
              <a:ext uri="{FF2B5EF4-FFF2-40B4-BE49-F238E27FC236}">
                <a16:creationId xmlns:a16="http://schemas.microsoft.com/office/drawing/2014/main" id="{B23C05ED-BE9B-48C4-B97D-0C8EE1E8FA70}"/>
              </a:ext>
            </a:extLst>
          </p:cNvPr>
          <p:cNvSpPr/>
          <p:nvPr/>
        </p:nvSpPr>
        <p:spPr>
          <a:xfrm>
            <a:off x="2126684" y="3100359"/>
            <a:ext cx="1056132" cy="322395"/>
          </a:xfrm>
          <a:prstGeom prst="rect">
            <a:avLst/>
          </a:prstGeom>
          <a:solidFill>
            <a:srgbClr val="EAACEB">
              <a:alpha val="43922"/>
            </a:srgbClr>
          </a:solidFill>
          <a:ln>
            <a:solidFill>
              <a:srgbClr val="DA16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ectangle 13">
            <a:extLst>
              <a:ext uri="{FF2B5EF4-FFF2-40B4-BE49-F238E27FC236}">
                <a16:creationId xmlns:a16="http://schemas.microsoft.com/office/drawing/2014/main" id="{5318C18A-EC75-4E35-B2BE-1113460E99AA}"/>
              </a:ext>
            </a:extLst>
          </p:cNvPr>
          <p:cNvSpPr/>
          <p:nvPr/>
        </p:nvSpPr>
        <p:spPr>
          <a:xfrm>
            <a:off x="4485510" y="3644112"/>
            <a:ext cx="666782" cy="2710644"/>
          </a:xfrm>
          <a:prstGeom prst="rect">
            <a:avLst/>
          </a:prstGeom>
          <a:solidFill>
            <a:srgbClr val="EAACEB">
              <a:alpha val="43922"/>
            </a:srgbClr>
          </a:solidFill>
          <a:ln>
            <a:solidFill>
              <a:srgbClr val="DA16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9" name="OUTLIER final">
            <a:hlinkClick r:id="" action="ppaction://media"/>
            <a:extLst>
              <a:ext uri="{FF2B5EF4-FFF2-40B4-BE49-F238E27FC236}">
                <a16:creationId xmlns:a16="http://schemas.microsoft.com/office/drawing/2014/main" id="{9B72CCDA-BF58-4979-8352-6061F34F6B2F}"/>
              </a:ext>
            </a:extLst>
          </p:cNvPr>
          <p:cNvPicPr>
            <a:picLocks noChangeAspect="1"/>
          </p:cNvPicPr>
          <p:nvPr>
            <a:audioFile r:link="rId1"/>
            <p:extLst>
              <p:ext uri="{DAA4B4D4-6D71-4841-9C94-3DE7FCFB9230}">
                <p14:media xmlns:p14="http://schemas.microsoft.com/office/powerpoint/2010/main" r:embed="rId2">
                  <p14:trim st="156200" end="3798.1562"/>
                  <p14:fade out="500"/>
                </p14:media>
              </p:ext>
            </p:extLst>
          </p:nvPr>
        </p:nvPicPr>
        <p:blipFill>
          <a:blip r:embed="rId6"/>
          <a:stretch>
            <a:fillRect/>
          </a:stretch>
        </p:blipFill>
        <p:spPr>
          <a:xfrm>
            <a:off x="2853188" y="4491990"/>
            <a:ext cx="835100" cy="835100"/>
          </a:xfrm>
          <a:prstGeom prst="rect">
            <a:avLst/>
          </a:prstGeom>
        </p:spPr>
      </p:pic>
      <p:sp>
        <p:nvSpPr>
          <p:cNvPr id="15" name="TextBox 14">
            <a:extLst>
              <a:ext uri="{FF2B5EF4-FFF2-40B4-BE49-F238E27FC236}">
                <a16:creationId xmlns:a16="http://schemas.microsoft.com/office/drawing/2014/main" id="{BFA86366-6C21-4360-AA60-902F6334416B}"/>
              </a:ext>
            </a:extLst>
          </p:cNvPr>
          <p:cNvSpPr txBox="1"/>
          <p:nvPr/>
        </p:nvSpPr>
        <p:spPr>
          <a:xfrm>
            <a:off x="7462079" y="3339292"/>
            <a:ext cx="1274261" cy="338554"/>
          </a:xfrm>
          <a:prstGeom prst="rect">
            <a:avLst/>
          </a:prstGeom>
          <a:noFill/>
        </p:spPr>
        <p:txBody>
          <a:bodyPr wrap="square" rtlCol="0">
            <a:spAutoFit/>
          </a:bodyPr>
          <a:lstStyle/>
          <a:p>
            <a:r>
              <a:rPr lang="en-AU" sz="1600" dirty="0">
                <a:ea typeface="Gadugi" panose="020B0502040204020203" pitchFamily="34" charset="0"/>
              </a:rPr>
              <a:t>(bars 82-85)</a:t>
            </a:r>
          </a:p>
        </p:txBody>
      </p:sp>
      <p:sp>
        <p:nvSpPr>
          <p:cNvPr id="16" name="TextBox 15">
            <a:extLst>
              <a:ext uri="{FF2B5EF4-FFF2-40B4-BE49-F238E27FC236}">
                <a16:creationId xmlns:a16="http://schemas.microsoft.com/office/drawing/2014/main" id="{49333364-DC66-434D-ADE2-CEDB583BF7AA}"/>
              </a:ext>
            </a:extLst>
          </p:cNvPr>
          <p:cNvSpPr txBox="1"/>
          <p:nvPr/>
        </p:nvSpPr>
        <p:spPr>
          <a:xfrm>
            <a:off x="2608395" y="6234933"/>
            <a:ext cx="1274261" cy="338554"/>
          </a:xfrm>
          <a:prstGeom prst="rect">
            <a:avLst/>
          </a:prstGeom>
          <a:noFill/>
        </p:spPr>
        <p:txBody>
          <a:bodyPr wrap="square" rtlCol="0">
            <a:spAutoFit/>
          </a:bodyPr>
          <a:lstStyle/>
          <a:p>
            <a:r>
              <a:rPr lang="en-AU" sz="1600" dirty="0">
                <a:ea typeface="Gadugi" panose="020B0502040204020203" pitchFamily="34" charset="0"/>
              </a:rPr>
              <a:t>(bars 83-90)</a:t>
            </a:r>
          </a:p>
        </p:txBody>
      </p:sp>
    </p:spTree>
    <p:extLst>
      <p:ext uri="{BB962C8B-B14F-4D97-AF65-F5344CB8AC3E}">
        <p14:creationId xmlns:p14="http://schemas.microsoft.com/office/powerpoint/2010/main" val="37784996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3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D15B43-F45C-4EAC-A473-8296D459243F}"/>
              </a:ext>
            </a:extLst>
          </p:cNvPr>
          <p:cNvPicPr>
            <a:picLocks noChangeAspect="1"/>
          </p:cNvPicPr>
          <p:nvPr/>
        </p:nvPicPr>
        <p:blipFill rotWithShape="1">
          <a:blip r:embed="rId2">
            <a:alphaModFix amt="85000"/>
          </a:blip>
          <a:srcRect t="16557"/>
          <a:stretch/>
        </p:blipFill>
        <p:spPr>
          <a:xfrm>
            <a:off x="0" y="0"/>
            <a:ext cx="12192000" cy="5722536"/>
          </a:xfrm>
          <a:prstGeom prst="rect">
            <a:avLst/>
          </a:prstGeom>
        </p:spPr>
      </p:pic>
      <p:sp>
        <p:nvSpPr>
          <p:cNvPr id="2" name="Title 1">
            <a:extLst>
              <a:ext uri="{FF2B5EF4-FFF2-40B4-BE49-F238E27FC236}">
                <a16:creationId xmlns:a16="http://schemas.microsoft.com/office/drawing/2014/main" id="{0B9BAB79-3147-49C5-94D6-1767B8E7A26A}"/>
              </a:ext>
            </a:extLst>
          </p:cNvPr>
          <p:cNvSpPr>
            <a:spLocks noGrp="1"/>
          </p:cNvSpPr>
          <p:nvPr>
            <p:ph type="title"/>
          </p:nvPr>
        </p:nvSpPr>
        <p:spPr>
          <a:xfrm>
            <a:off x="0" y="5722536"/>
            <a:ext cx="12192000" cy="1135464"/>
          </a:xfrm>
          <a:solidFill>
            <a:schemeClr val="accent3">
              <a:lumMod val="40000"/>
              <a:lumOff val="60000"/>
              <a:alpha val="70000"/>
            </a:schemeClr>
          </a:solidFill>
          <a:ln>
            <a:noFill/>
          </a:ln>
        </p:spPr>
        <p:txBody>
          <a:bodyPr vert="horz" lIns="182880" tIns="182880" rIns="182880" bIns="182880" rtlCol="0" anchor="ctr" anchorCtr="1">
            <a:normAutofit/>
          </a:bodyPr>
          <a:lstStyle/>
          <a:p>
            <a:r>
              <a:rPr lang="en-US" sz="4800" b="1" kern="1200" cap="none" spc="200" baseline="0" dirty="0">
                <a:solidFill>
                  <a:schemeClr val="tx1"/>
                </a:solidFill>
                <a:latin typeface="Arabic Typesetting" panose="03020402040406030203" pitchFamily="66" charset="-78"/>
                <a:ea typeface="Yu Gothic Light" panose="020B0300000000000000" pitchFamily="34" charset="-128"/>
                <a:cs typeface="Arabic Typesetting" panose="03020402040406030203" pitchFamily="66" charset="-78"/>
              </a:rPr>
              <a:t>Composition</a:t>
            </a:r>
            <a:r>
              <a:rPr lang="en-US" sz="4800" b="1" kern="1200" cap="all" spc="200" baseline="0" dirty="0">
                <a:solidFill>
                  <a:schemeClr val="tx1"/>
                </a:solidFill>
                <a:latin typeface="Arabic Typesetting" panose="03020402040406030203" pitchFamily="66" charset="-78"/>
                <a:ea typeface="Yu Gothic Light" panose="020B0300000000000000" pitchFamily="34" charset="-128"/>
                <a:cs typeface="Arabic Typesetting" panose="03020402040406030203" pitchFamily="66" charset="-78"/>
              </a:rPr>
              <a:t> 2 - </a:t>
            </a:r>
            <a:r>
              <a:rPr lang="en-US" sz="4800" b="1" kern="1200" cap="none" spc="200" baseline="0" dirty="0">
                <a:solidFill>
                  <a:schemeClr val="tx1"/>
                </a:solidFill>
                <a:latin typeface="Arabic Typesetting" panose="03020402040406030203" pitchFamily="66" charset="-78"/>
                <a:ea typeface="Yu Gothic Light" panose="020B0300000000000000" pitchFamily="34" charset="-128"/>
                <a:cs typeface="Arabic Typesetting" panose="03020402040406030203" pitchFamily="66" charset="-78"/>
              </a:rPr>
              <a:t>Soul Eclipse</a:t>
            </a:r>
            <a:endParaRPr lang="en-US" sz="4800" b="1" kern="1200" cap="all" spc="200" baseline="0" dirty="0">
              <a:solidFill>
                <a:schemeClr val="tx1"/>
              </a:solidFill>
              <a:latin typeface="Arabic Typesetting" panose="03020402040406030203" pitchFamily="66" charset="-78"/>
              <a:ea typeface="Yu Gothic Light" panose="020B0300000000000000" pitchFamily="34" charset="-128"/>
              <a:cs typeface="Arabic Typesetting" panose="03020402040406030203" pitchFamily="66" charset="-78"/>
            </a:endParaRPr>
          </a:p>
        </p:txBody>
      </p:sp>
    </p:spTree>
    <p:extLst>
      <p:ext uri="{BB962C8B-B14F-4D97-AF65-F5344CB8AC3E}">
        <p14:creationId xmlns:p14="http://schemas.microsoft.com/office/powerpoint/2010/main" val="1461983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0BBD3E6-0248-4CB5-89E8-6AC2188CD199}"/>
              </a:ext>
            </a:extLst>
          </p:cNvPr>
          <p:cNvSpPr>
            <a:spLocks noGrp="1"/>
          </p:cNvSpPr>
          <p:nvPr>
            <p:ph type="title"/>
          </p:nvPr>
        </p:nvSpPr>
        <p:spPr>
          <a:xfrm>
            <a:off x="1115568" y="548639"/>
            <a:ext cx="10168128" cy="697993"/>
          </a:xfrm>
        </p:spPr>
        <p:txBody>
          <a:bodyPr>
            <a:noAutofit/>
          </a:bodyPr>
          <a:lstStyle/>
          <a:p>
            <a:r>
              <a:rPr lang="en-AU" dirty="0"/>
              <a:t>Compositional overview</a:t>
            </a:r>
          </a:p>
        </p:txBody>
      </p:sp>
      <p:graphicFrame>
        <p:nvGraphicFramePr>
          <p:cNvPr id="10" name="Table 11">
            <a:extLst>
              <a:ext uri="{FF2B5EF4-FFF2-40B4-BE49-F238E27FC236}">
                <a16:creationId xmlns:a16="http://schemas.microsoft.com/office/drawing/2014/main" id="{B834EDC8-7927-4192-87F2-D1CB7BB7112D}"/>
              </a:ext>
            </a:extLst>
          </p:cNvPr>
          <p:cNvGraphicFramePr>
            <a:graphicFrameLocks noGrp="1"/>
          </p:cNvGraphicFramePr>
          <p:nvPr>
            <p:extLst>
              <p:ext uri="{D42A27DB-BD31-4B8C-83A1-F6EECF244321}">
                <p14:modId xmlns:p14="http://schemas.microsoft.com/office/powerpoint/2010/main" val="2950172593"/>
              </p:ext>
            </p:extLst>
          </p:nvPr>
        </p:nvGraphicFramePr>
        <p:xfrm>
          <a:off x="1115568" y="1246632"/>
          <a:ext cx="10168128" cy="5181369"/>
        </p:xfrm>
        <a:graphic>
          <a:graphicData uri="http://schemas.openxmlformats.org/drawingml/2006/table">
            <a:tbl>
              <a:tblPr firstRow="1" bandRow="1">
                <a:tableStyleId>{0505E3EF-67EA-436B-97B2-0124C06EBD24}</a:tableStyleId>
              </a:tblPr>
              <a:tblGrid>
                <a:gridCol w="3085371">
                  <a:extLst>
                    <a:ext uri="{9D8B030D-6E8A-4147-A177-3AD203B41FA5}">
                      <a16:colId xmlns:a16="http://schemas.microsoft.com/office/drawing/2014/main" val="3738203250"/>
                    </a:ext>
                  </a:extLst>
                </a:gridCol>
                <a:gridCol w="7082757">
                  <a:extLst>
                    <a:ext uri="{9D8B030D-6E8A-4147-A177-3AD203B41FA5}">
                      <a16:colId xmlns:a16="http://schemas.microsoft.com/office/drawing/2014/main" val="514963217"/>
                    </a:ext>
                  </a:extLst>
                </a:gridCol>
              </a:tblGrid>
              <a:tr h="566144">
                <a:tc>
                  <a:txBody>
                    <a:bodyPr/>
                    <a:lstStyle/>
                    <a:p>
                      <a:pPr algn="l">
                        <a:lnSpc>
                          <a:spcPct val="107000"/>
                        </a:lnSpc>
                        <a:spcAft>
                          <a:spcPts val="0"/>
                        </a:spcAft>
                      </a:pPr>
                      <a:r>
                        <a:rPr lang="en-AU" sz="2000" b="0" dirty="0">
                          <a:effectLst/>
                        </a:rPr>
                        <a:t>Composer/ lyricist</a:t>
                      </a:r>
                      <a:endParaRPr lang="en-AU" sz="2000" b="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AU" sz="2000" b="0" dirty="0">
                          <a:effectLst/>
                        </a:rPr>
                        <a:t>Student</a:t>
                      </a:r>
                      <a:endParaRPr lang="en-AU" sz="2000" b="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43319502"/>
                  </a:ext>
                </a:extLst>
              </a:tr>
              <a:tr h="509083">
                <a:tc>
                  <a:txBody>
                    <a:bodyPr/>
                    <a:lstStyle/>
                    <a:p>
                      <a:r>
                        <a:rPr lang="en-GB" sz="2000" dirty="0"/>
                        <a:t>Length</a:t>
                      </a:r>
                      <a:endParaRPr lang="en-AU" sz="2000" dirty="0"/>
                    </a:p>
                  </a:txBody>
                  <a:tcPr marL="68580" marR="68580" marT="0" marB="0" anchor="ctr"/>
                </a:tc>
                <a:tc>
                  <a:txBody>
                    <a:bodyPr/>
                    <a:lstStyle/>
                    <a:p>
                      <a:r>
                        <a:rPr lang="en-GB" sz="2000" dirty="0"/>
                        <a:t>3:13</a:t>
                      </a:r>
                      <a:endParaRPr lang="en-AU" sz="2000" dirty="0"/>
                    </a:p>
                  </a:txBody>
                  <a:tcPr marL="68580" marR="68580" marT="0" marB="0" anchor="ctr"/>
                </a:tc>
                <a:extLst>
                  <a:ext uri="{0D108BD9-81ED-4DB2-BD59-A6C34878D82A}">
                    <a16:rowId xmlns:a16="http://schemas.microsoft.com/office/drawing/2014/main" val="2598047629"/>
                  </a:ext>
                </a:extLst>
              </a:tr>
              <a:tr h="489786">
                <a:tc>
                  <a:txBody>
                    <a:bodyPr/>
                    <a:lstStyle/>
                    <a:p>
                      <a:pPr algn="l">
                        <a:lnSpc>
                          <a:spcPct val="107000"/>
                        </a:lnSpc>
                        <a:spcAft>
                          <a:spcPts val="0"/>
                        </a:spcAft>
                      </a:pPr>
                      <a:r>
                        <a:rPr lang="en-AU" sz="2000" b="0" dirty="0">
                          <a:effectLst/>
                        </a:rPr>
                        <a:t>Style</a:t>
                      </a:r>
                      <a:endParaRPr lang="en-AU" sz="2000" b="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AU" sz="2000" b="0" dirty="0">
                          <a:effectLst/>
                        </a:rPr>
                        <a:t>Cinematic / eclectic pop</a:t>
                      </a:r>
                      <a:endParaRPr lang="en-AU" sz="2000" b="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58288033"/>
                  </a:ext>
                </a:extLst>
              </a:tr>
              <a:tr h="730834">
                <a:tc>
                  <a:txBody>
                    <a:bodyPr/>
                    <a:lstStyle/>
                    <a:p>
                      <a:pPr algn="l">
                        <a:lnSpc>
                          <a:spcPct val="107000"/>
                        </a:lnSpc>
                        <a:spcAft>
                          <a:spcPts val="0"/>
                        </a:spcAft>
                      </a:pPr>
                      <a:r>
                        <a:rPr lang="en-AU" sz="2000" dirty="0">
                          <a:effectLst/>
                        </a:rPr>
                        <a:t>Instrumentation</a:t>
                      </a:r>
                      <a:endParaRPr lang="en-AU" sz="200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AU" sz="2000" dirty="0">
                          <a:effectLst/>
                        </a:rPr>
                        <a:t>Voice, flute, synthesisers, bass, piano, string ensemble, percussion, ambiance effects.</a:t>
                      </a:r>
                      <a:endParaRPr lang="en-AU" sz="200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44029823"/>
                  </a:ext>
                </a:extLst>
              </a:tr>
              <a:tr h="580236">
                <a:tc>
                  <a:txBody>
                    <a:bodyPr/>
                    <a:lstStyle/>
                    <a:p>
                      <a:pPr algn="l">
                        <a:lnSpc>
                          <a:spcPct val="107000"/>
                        </a:lnSpc>
                        <a:spcAft>
                          <a:spcPts val="0"/>
                        </a:spcAft>
                      </a:pPr>
                      <a:r>
                        <a:rPr lang="en-AU" sz="2000" dirty="0">
                          <a:effectLst/>
                        </a:rPr>
                        <a:t>Key signature</a:t>
                      </a:r>
                      <a:endParaRPr lang="en-AU" sz="200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AU" sz="2000" dirty="0">
                          <a:effectLst/>
                        </a:rPr>
                        <a:t>Ab major</a:t>
                      </a:r>
                      <a:endParaRPr lang="en-AU" sz="200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41093059"/>
                  </a:ext>
                </a:extLst>
              </a:tr>
              <a:tr h="741297">
                <a:tc>
                  <a:txBody>
                    <a:bodyPr/>
                    <a:lstStyle/>
                    <a:p>
                      <a:pPr algn="l">
                        <a:lnSpc>
                          <a:spcPct val="107000"/>
                        </a:lnSpc>
                        <a:spcAft>
                          <a:spcPts val="0"/>
                        </a:spcAft>
                      </a:pPr>
                      <a:r>
                        <a:rPr lang="en-AU" sz="2000" dirty="0">
                          <a:effectLst/>
                        </a:rPr>
                        <a:t>Structure</a:t>
                      </a:r>
                      <a:endParaRPr lang="en-AU" sz="200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AU" sz="2000" dirty="0">
                          <a:effectLst/>
                        </a:rPr>
                        <a:t>Introduction,  Exposition: </a:t>
                      </a:r>
                      <a:r>
                        <a:rPr lang="en-AU" sz="2000" i="1" dirty="0">
                          <a:effectLst/>
                        </a:rPr>
                        <a:t>Theme 1, bridge, Theme 2 (part 1&amp;2), </a:t>
                      </a:r>
                      <a:r>
                        <a:rPr lang="en-AU" sz="2000" dirty="0">
                          <a:effectLst/>
                        </a:rPr>
                        <a:t>Development, Recapitulation (Sonata form)</a:t>
                      </a:r>
                      <a:endParaRPr lang="en-AU" sz="200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57155589"/>
                  </a:ext>
                </a:extLst>
              </a:tr>
              <a:tr h="515218">
                <a:tc>
                  <a:txBody>
                    <a:bodyPr/>
                    <a:lstStyle/>
                    <a:p>
                      <a:pPr algn="l">
                        <a:lnSpc>
                          <a:spcPct val="107000"/>
                        </a:lnSpc>
                        <a:spcAft>
                          <a:spcPts val="0"/>
                        </a:spcAft>
                      </a:pPr>
                      <a:r>
                        <a:rPr lang="en-AU" sz="2000" dirty="0">
                          <a:effectLst/>
                        </a:rPr>
                        <a:t>Tempo </a:t>
                      </a:r>
                      <a:endParaRPr lang="en-AU" sz="200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AU" sz="2000" dirty="0">
                          <a:effectLst/>
                        </a:rPr>
                        <a:t>125 bpm (crotchet beats)</a:t>
                      </a:r>
                      <a:endParaRPr lang="en-AU" sz="200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7705879"/>
                  </a:ext>
                </a:extLst>
              </a:tr>
              <a:tr h="519546">
                <a:tc>
                  <a:txBody>
                    <a:bodyPr/>
                    <a:lstStyle/>
                    <a:p>
                      <a:pPr algn="l">
                        <a:lnSpc>
                          <a:spcPct val="107000"/>
                        </a:lnSpc>
                        <a:spcAft>
                          <a:spcPts val="0"/>
                        </a:spcAft>
                      </a:pPr>
                      <a:r>
                        <a:rPr lang="en-AU" sz="2000" dirty="0">
                          <a:effectLst/>
                        </a:rPr>
                        <a:t>Time signature </a:t>
                      </a:r>
                      <a:endParaRPr lang="en-AU" sz="2000" b="1"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AU" sz="2000" dirty="0">
                          <a:effectLst/>
                        </a:rPr>
                        <a:t>2/4</a:t>
                      </a:r>
                      <a:endParaRPr lang="en-AU" sz="200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56601922"/>
                  </a:ext>
                </a:extLst>
              </a:tr>
              <a:tr h="529225">
                <a:tc>
                  <a:txBody>
                    <a:bodyPr/>
                    <a:lstStyle/>
                    <a:p>
                      <a:pPr algn="l"/>
                      <a:r>
                        <a:rPr lang="en-AU" sz="2000" dirty="0"/>
                        <a:t>Production program</a:t>
                      </a:r>
                      <a:endParaRPr lang="en-AU" sz="2000" b="1" dirty="0">
                        <a:latin typeface="Abadi" panose="020B0604020202020204" pitchFamily="34" charset="0"/>
                      </a:endParaRPr>
                    </a:p>
                  </a:txBody>
                  <a:tcPr anchor="ctr"/>
                </a:tc>
                <a:tc>
                  <a:txBody>
                    <a:bodyPr/>
                    <a:lstStyle/>
                    <a:p>
                      <a:pPr algn="l"/>
                      <a:r>
                        <a:rPr lang="en-AU" sz="2000" dirty="0"/>
                        <a:t>Mixcraft 9 pro studio</a:t>
                      </a:r>
                      <a:endParaRPr lang="en-AU" sz="2000" dirty="0">
                        <a:latin typeface="Abadi" panose="020B0604020202020204" pitchFamily="34" charset="0"/>
                      </a:endParaRPr>
                    </a:p>
                  </a:txBody>
                  <a:tcPr anchor="ctr"/>
                </a:tc>
                <a:extLst>
                  <a:ext uri="{0D108BD9-81ED-4DB2-BD59-A6C34878D82A}">
                    <a16:rowId xmlns:a16="http://schemas.microsoft.com/office/drawing/2014/main" val="2252792130"/>
                  </a:ext>
                </a:extLst>
              </a:tr>
            </a:tbl>
          </a:graphicData>
        </a:graphic>
      </p:graphicFrame>
    </p:spTree>
    <p:extLst>
      <p:ext uri="{BB962C8B-B14F-4D97-AF65-F5344CB8AC3E}">
        <p14:creationId xmlns:p14="http://schemas.microsoft.com/office/powerpoint/2010/main" val="3930426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07EBB-B703-4E15-919A-476F48F30BEE}"/>
              </a:ext>
            </a:extLst>
          </p:cNvPr>
          <p:cNvSpPr>
            <a:spLocks noGrp="1"/>
          </p:cNvSpPr>
          <p:nvPr>
            <p:ph type="title"/>
          </p:nvPr>
        </p:nvSpPr>
        <p:spPr>
          <a:xfrm>
            <a:off x="1115568" y="548639"/>
            <a:ext cx="10168128" cy="697993"/>
          </a:xfrm>
        </p:spPr>
        <p:txBody>
          <a:bodyPr>
            <a:noAutofit/>
          </a:bodyPr>
          <a:lstStyle/>
          <a:p>
            <a:r>
              <a:rPr lang="en-AU" dirty="0"/>
              <a:t>Stylistic influences</a:t>
            </a:r>
          </a:p>
        </p:txBody>
      </p:sp>
      <p:sp>
        <p:nvSpPr>
          <p:cNvPr id="3" name="Content Placeholder 2">
            <a:extLst>
              <a:ext uri="{FF2B5EF4-FFF2-40B4-BE49-F238E27FC236}">
                <a16:creationId xmlns:a16="http://schemas.microsoft.com/office/drawing/2014/main" id="{2C90FC4A-BE07-4A8B-88E7-0767391CAF76}"/>
              </a:ext>
            </a:extLst>
          </p:cNvPr>
          <p:cNvSpPr>
            <a:spLocks noGrp="1"/>
          </p:cNvSpPr>
          <p:nvPr>
            <p:ph idx="1"/>
          </p:nvPr>
        </p:nvSpPr>
        <p:spPr>
          <a:xfrm>
            <a:off x="1164615" y="1406798"/>
            <a:ext cx="6956110" cy="4077500"/>
          </a:xfrm>
        </p:spPr>
        <p:txBody>
          <a:bodyPr>
            <a:normAutofit/>
          </a:bodyPr>
          <a:lstStyle/>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“Soul Eclipse” is based on an older and more cinematic approach to popular music with many aspects inspired by artists such as </a:t>
            </a:r>
            <a:r>
              <a:rPr lang="en-AU" b="1" dirty="0">
                <a:solidFill>
                  <a:schemeClr val="tx1"/>
                </a:solidFill>
                <a:latin typeface="Arial" panose="020B0604020202020204" pitchFamily="34" charset="0"/>
                <a:cs typeface="Arial" panose="020B0604020202020204" pitchFamily="34" charset="0"/>
              </a:rPr>
              <a:t>Enya</a:t>
            </a:r>
            <a:r>
              <a:rPr lang="en-AU" dirty="0">
                <a:solidFill>
                  <a:schemeClr val="tx1"/>
                </a:solidFill>
                <a:latin typeface="Arial" panose="020B0604020202020204" pitchFamily="34" charset="0"/>
                <a:cs typeface="Arial" panose="020B0604020202020204" pitchFamily="34" charset="0"/>
              </a:rPr>
              <a:t> and various </a:t>
            </a:r>
            <a:r>
              <a:rPr lang="en-AU" b="1" dirty="0">
                <a:solidFill>
                  <a:schemeClr val="tx1"/>
                </a:solidFill>
                <a:latin typeface="Arial" panose="020B0604020202020204" pitchFamily="34" charset="0"/>
                <a:cs typeface="Arial" panose="020B0604020202020204" pitchFamily="34" charset="0"/>
              </a:rPr>
              <a:t>movie and game soundtracks</a:t>
            </a:r>
            <a:r>
              <a:rPr lang="en-AU" dirty="0">
                <a:solidFill>
                  <a:schemeClr val="tx1"/>
                </a:solidFill>
                <a:latin typeface="Arial" panose="020B0604020202020204" pitchFamily="34" charset="0"/>
                <a:cs typeface="Arial" panose="020B0604020202020204" pitchFamily="34" charset="0"/>
              </a:rPr>
              <a:t>. The n</a:t>
            </a:r>
            <a:r>
              <a:rPr lang="en-AU" dirty="0">
                <a:latin typeface="Arial" panose="020B0604020202020204" pitchFamily="34" charset="0"/>
                <a:cs typeface="Arial" panose="020B0604020202020204" pitchFamily="34" charset="0"/>
              </a:rPr>
              <a:t>on-lexical vocable</a:t>
            </a:r>
            <a:r>
              <a:rPr lang="en-AU" dirty="0">
                <a:solidFill>
                  <a:schemeClr val="tx1"/>
                </a:solidFill>
                <a:latin typeface="Arial" panose="020B0604020202020204" pitchFamily="34" charset="0"/>
                <a:cs typeface="Arial" panose="020B0604020202020204" pitchFamily="34" charset="0"/>
              </a:rPr>
              <a:t> layering and harmonies in the second half of theme 2 are based on musical ideas from Enya’s award winning song, </a:t>
            </a:r>
            <a:r>
              <a:rPr lang="en-AU" b="1" dirty="0">
                <a:solidFill>
                  <a:schemeClr val="tx1"/>
                </a:solidFill>
                <a:latin typeface="Arial" panose="020B0604020202020204" pitchFamily="34" charset="0"/>
                <a:cs typeface="Arial" panose="020B0604020202020204" pitchFamily="34" charset="0"/>
              </a:rPr>
              <a:t>Orinoco Flow.</a:t>
            </a:r>
          </a:p>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These were used </a:t>
            </a:r>
            <a:r>
              <a:rPr lang="en-AU" b="1" dirty="0">
                <a:solidFill>
                  <a:schemeClr val="tx1"/>
                </a:solidFill>
                <a:latin typeface="Arial" panose="020B0604020202020204" pitchFamily="34" charset="0"/>
                <a:cs typeface="Arial" panose="020B0604020202020204" pitchFamily="34" charset="0"/>
              </a:rPr>
              <a:t>to show development of emotions </a:t>
            </a:r>
            <a:r>
              <a:rPr lang="en-AU" dirty="0">
                <a:solidFill>
                  <a:schemeClr val="tx1"/>
                </a:solidFill>
                <a:latin typeface="Arial" panose="020B0604020202020204" pitchFamily="34" charset="0"/>
                <a:cs typeface="Arial" panose="020B0604020202020204" pitchFamily="34" charset="0"/>
              </a:rPr>
              <a:t>as it changes from sounding cheerful and light-hearted the theme, to dramatic uncertainty in the development section due to the harmonic development from major to minor.</a:t>
            </a:r>
          </a:p>
        </p:txBody>
      </p:sp>
      <p:sp>
        <p:nvSpPr>
          <p:cNvPr id="6" name="TextBox 5">
            <a:extLst>
              <a:ext uri="{FF2B5EF4-FFF2-40B4-BE49-F238E27FC236}">
                <a16:creationId xmlns:a16="http://schemas.microsoft.com/office/drawing/2014/main" id="{AAC1A5B3-4A75-48AF-AB4F-38C29B4B6384}"/>
              </a:ext>
            </a:extLst>
          </p:cNvPr>
          <p:cNvSpPr txBox="1"/>
          <p:nvPr/>
        </p:nvSpPr>
        <p:spPr>
          <a:xfrm>
            <a:off x="7735821" y="4406460"/>
            <a:ext cx="3291564" cy="584775"/>
          </a:xfrm>
          <a:prstGeom prst="rect">
            <a:avLst/>
          </a:prstGeom>
          <a:noFill/>
        </p:spPr>
        <p:txBody>
          <a:bodyPr wrap="square" rtlCol="0">
            <a:spAutoFit/>
          </a:bodyPr>
          <a:lstStyle/>
          <a:p>
            <a:r>
              <a:rPr lang="en-AU" sz="1600" dirty="0">
                <a:ea typeface="Gadugi" panose="020B0502040204020203" pitchFamily="34" charset="0"/>
              </a:rPr>
              <a:t>Non-lexical vocables in Orinoco flow - Enya</a:t>
            </a:r>
          </a:p>
        </p:txBody>
      </p:sp>
      <p:sp>
        <p:nvSpPr>
          <p:cNvPr id="7" name="TextBox 6">
            <a:extLst>
              <a:ext uri="{FF2B5EF4-FFF2-40B4-BE49-F238E27FC236}">
                <a16:creationId xmlns:a16="http://schemas.microsoft.com/office/drawing/2014/main" id="{FCCA0E90-1A48-4C27-903B-A4C51CD39D24}"/>
              </a:ext>
            </a:extLst>
          </p:cNvPr>
          <p:cNvSpPr txBox="1"/>
          <p:nvPr/>
        </p:nvSpPr>
        <p:spPr>
          <a:xfrm>
            <a:off x="7760275" y="5117749"/>
            <a:ext cx="2589673" cy="584775"/>
          </a:xfrm>
          <a:prstGeom prst="rect">
            <a:avLst/>
          </a:prstGeom>
          <a:noFill/>
        </p:spPr>
        <p:txBody>
          <a:bodyPr wrap="square" rtlCol="0">
            <a:spAutoFit/>
          </a:bodyPr>
          <a:lstStyle/>
          <a:p>
            <a:r>
              <a:rPr lang="en-AU" sz="1600" dirty="0">
                <a:ea typeface="Gadugi" panose="020B0502040204020203" pitchFamily="34" charset="0"/>
              </a:rPr>
              <a:t>Vocal layers in “Soul Eclipse” theme 2 part 2</a:t>
            </a:r>
          </a:p>
        </p:txBody>
      </p:sp>
      <p:pic>
        <p:nvPicPr>
          <p:cNvPr id="9" name="Picture 8">
            <a:extLst>
              <a:ext uri="{FF2B5EF4-FFF2-40B4-BE49-F238E27FC236}">
                <a16:creationId xmlns:a16="http://schemas.microsoft.com/office/drawing/2014/main" id="{C1DDBE9D-8C6C-4CB8-B4F7-7B1488D07DD9}"/>
              </a:ext>
            </a:extLst>
          </p:cNvPr>
          <p:cNvPicPr>
            <a:picLocks noChangeAspect="1"/>
          </p:cNvPicPr>
          <p:nvPr/>
        </p:nvPicPr>
        <p:blipFill>
          <a:blip r:embed="rId5"/>
          <a:stretch>
            <a:fillRect/>
          </a:stretch>
        </p:blipFill>
        <p:spPr>
          <a:xfrm>
            <a:off x="8240017" y="1410382"/>
            <a:ext cx="2666085" cy="2666085"/>
          </a:xfrm>
          <a:prstGeom prst="rect">
            <a:avLst/>
          </a:prstGeom>
        </p:spPr>
      </p:pic>
      <p:sp>
        <p:nvSpPr>
          <p:cNvPr id="11" name="TextBox 10">
            <a:extLst>
              <a:ext uri="{FF2B5EF4-FFF2-40B4-BE49-F238E27FC236}">
                <a16:creationId xmlns:a16="http://schemas.microsoft.com/office/drawing/2014/main" id="{28C0D5DD-7BF6-4CA2-8A53-BF859A5135CD}"/>
              </a:ext>
            </a:extLst>
          </p:cNvPr>
          <p:cNvSpPr txBox="1"/>
          <p:nvPr/>
        </p:nvSpPr>
        <p:spPr>
          <a:xfrm>
            <a:off x="7735821" y="5806855"/>
            <a:ext cx="3523421" cy="584775"/>
          </a:xfrm>
          <a:prstGeom prst="rect">
            <a:avLst/>
          </a:prstGeom>
          <a:noFill/>
        </p:spPr>
        <p:txBody>
          <a:bodyPr wrap="square" rtlCol="0">
            <a:spAutoFit/>
          </a:bodyPr>
          <a:lstStyle/>
          <a:p>
            <a:r>
              <a:rPr lang="en-AU" sz="1600" dirty="0">
                <a:ea typeface="Gadugi" panose="020B0502040204020203" pitchFamily="34" charset="0"/>
              </a:rPr>
              <a:t>Vocal layers in “Soul Eclipse” development</a:t>
            </a:r>
          </a:p>
        </p:txBody>
      </p:sp>
      <p:pic>
        <p:nvPicPr>
          <p:cNvPr id="8" name="Picture 7">
            <a:extLst>
              <a:ext uri="{FF2B5EF4-FFF2-40B4-BE49-F238E27FC236}">
                <a16:creationId xmlns:a16="http://schemas.microsoft.com/office/drawing/2014/main" id="{212A115B-1419-4E3B-8F6E-E37F9B44F4D1}"/>
              </a:ext>
            </a:extLst>
          </p:cNvPr>
          <p:cNvPicPr>
            <a:picLocks noChangeAspect="1"/>
          </p:cNvPicPr>
          <p:nvPr/>
        </p:nvPicPr>
        <p:blipFill rotWithShape="1">
          <a:blip r:embed="rId6"/>
          <a:srcRect l="1388" t="4903" b="3081"/>
          <a:stretch/>
        </p:blipFill>
        <p:spPr>
          <a:xfrm>
            <a:off x="1417262" y="4357465"/>
            <a:ext cx="5092116" cy="1902901"/>
          </a:xfrm>
          <a:prstGeom prst="rect">
            <a:avLst/>
          </a:prstGeom>
        </p:spPr>
      </p:pic>
      <p:pic>
        <p:nvPicPr>
          <p:cNvPr id="14" name="SOULINFLUENCES">
            <a:hlinkClick r:id="" action="ppaction://media"/>
            <a:extLst>
              <a:ext uri="{FF2B5EF4-FFF2-40B4-BE49-F238E27FC236}">
                <a16:creationId xmlns:a16="http://schemas.microsoft.com/office/drawing/2014/main" id="{B77DF4E8-83BF-493E-BCB0-18C6D6A34000}"/>
              </a:ext>
            </a:extLst>
          </p:cNvPr>
          <p:cNvPicPr>
            <a:picLocks noChangeAspect="1"/>
          </p:cNvPicPr>
          <p:nvPr>
            <a:audioFile r:link="rId1"/>
            <p:extLst>
              <p:ext uri="{DAA4B4D4-6D71-4841-9C94-3DE7FCFB9230}">
                <p14:media xmlns:p14="http://schemas.microsoft.com/office/powerpoint/2010/main" r:embed="rId2">
                  <p14:trim st="8878" end="162352.9183"/>
                  <p14:fade out="500"/>
                </p14:media>
              </p:ext>
            </p:extLst>
          </p:nvPr>
        </p:nvPicPr>
        <p:blipFill>
          <a:blip r:embed="rId7"/>
          <a:stretch>
            <a:fillRect/>
          </a:stretch>
        </p:blipFill>
        <p:spPr>
          <a:xfrm>
            <a:off x="7126291" y="4357465"/>
            <a:ext cx="504963" cy="504963"/>
          </a:xfrm>
          <a:prstGeom prst="rect">
            <a:avLst/>
          </a:prstGeom>
        </p:spPr>
      </p:pic>
      <p:pic>
        <p:nvPicPr>
          <p:cNvPr id="15" name="Soul Eclipse final">
            <a:hlinkClick r:id="" action="ppaction://media"/>
            <a:extLst>
              <a:ext uri="{FF2B5EF4-FFF2-40B4-BE49-F238E27FC236}">
                <a16:creationId xmlns:a16="http://schemas.microsoft.com/office/drawing/2014/main" id="{8802140B-B80C-4F89-8C20-52D5C1BA1126}"/>
              </a:ext>
            </a:extLst>
          </p:cNvPr>
          <p:cNvPicPr>
            <a:picLocks noChangeAspect="1"/>
          </p:cNvPicPr>
          <p:nvPr>
            <a:audioFile r:link="rId1"/>
            <p:extLst>
              <p:ext uri="{DAA4B4D4-6D71-4841-9C94-3DE7FCFB9230}">
                <p14:media xmlns:p14="http://schemas.microsoft.com/office/powerpoint/2010/main" r:embed="rId3">
                  <p14:trim st="92880" end="88984.3437"/>
                  <p14:fade in="250" out="250"/>
                </p14:media>
              </p:ext>
            </p:extLst>
          </p:nvPr>
        </p:nvPicPr>
        <p:blipFill>
          <a:blip r:embed="rId7"/>
          <a:stretch>
            <a:fillRect/>
          </a:stretch>
        </p:blipFill>
        <p:spPr>
          <a:xfrm>
            <a:off x="7126292" y="5044176"/>
            <a:ext cx="504963" cy="504963"/>
          </a:xfrm>
          <a:prstGeom prst="rect">
            <a:avLst/>
          </a:prstGeom>
        </p:spPr>
      </p:pic>
      <p:pic>
        <p:nvPicPr>
          <p:cNvPr id="16" name="Soul Eclipse final">
            <a:hlinkClick r:id="" action="ppaction://media"/>
            <a:extLst>
              <a:ext uri="{FF2B5EF4-FFF2-40B4-BE49-F238E27FC236}">
                <a16:creationId xmlns:a16="http://schemas.microsoft.com/office/drawing/2014/main" id="{3A468823-0CCD-469A-910E-C4551C1243EF}"/>
              </a:ext>
            </a:extLst>
          </p:cNvPr>
          <p:cNvPicPr>
            <a:picLocks noChangeAspect="1"/>
          </p:cNvPicPr>
          <p:nvPr>
            <a:audioFile r:link="rId1"/>
            <p:extLst>
              <p:ext uri="{DAA4B4D4-6D71-4841-9C94-3DE7FCFB9230}">
                <p14:media xmlns:p14="http://schemas.microsoft.com/office/powerpoint/2010/main" r:embed="rId3">
                  <p14:trim st="131182" end="55937.3437"/>
                  <p14:fade in="250" out="250"/>
                </p14:media>
              </p:ext>
            </p:extLst>
          </p:nvPr>
        </p:nvPicPr>
        <p:blipFill>
          <a:blip r:embed="rId7"/>
          <a:stretch>
            <a:fillRect/>
          </a:stretch>
        </p:blipFill>
        <p:spPr>
          <a:xfrm>
            <a:off x="7126291" y="5755403"/>
            <a:ext cx="504963" cy="504963"/>
          </a:xfrm>
          <a:prstGeom prst="rect">
            <a:avLst/>
          </a:prstGeom>
        </p:spPr>
      </p:pic>
      <p:sp>
        <p:nvSpPr>
          <p:cNvPr id="12" name="TextBox 11">
            <a:extLst>
              <a:ext uri="{FF2B5EF4-FFF2-40B4-BE49-F238E27FC236}">
                <a16:creationId xmlns:a16="http://schemas.microsoft.com/office/drawing/2014/main" id="{74E46786-A623-42FA-B8DB-54C0F15754A5}"/>
              </a:ext>
            </a:extLst>
          </p:cNvPr>
          <p:cNvSpPr txBox="1"/>
          <p:nvPr/>
        </p:nvSpPr>
        <p:spPr>
          <a:xfrm>
            <a:off x="3419753" y="6260366"/>
            <a:ext cx="1274261" cy="338554"/>
          </a:xfrm>
          <a:prstGeom prst="rect">
            <a:avLst/>
          </a:prstGeom>
          <a:noFill/>
        </p:spPr>
        <p:txBody>
          <a:bodyPr wrap="square" rtlCol="0">
            <a:spAutoFit/>
          </a:bodyPr>
          <a:lstStyle/>
          <a:p>
            <a:r>
              <a:rPr lang="en-AU" sz="1600" dirty="0">
                <a:ea typeface="Gadugi" panose="020B0502040204020203" pitchFamily="34" charset="0"/>
              </a:rPr>
              <a:t>(bars 49-52)</a:t>
            </a:r>
          </a:p>
        </p:txBody>
      </p:sp>
    </p:spTree>
    <p:extLst>
      <p:ext uri="{BB962C8B-B14F-4D97-AF65-F5344CB8AC3E}">
        <p14:creationId xmlns:p14="http://schemas.microsoft.com/office/powerpoint/2010/main" val="11060823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05"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919" fill="hold"/>
                                        <p:tgtEl>
                                          <p:spTgt spid="16"/>
                                        </p:tgtEl>
                                      </p:cBhvr>
                                    </p:cmd>
                                  </p:childTnLst>
                                </p:cTn>
                              </p:par>
                            </p:childTnLst>
                          </p:cTn>
                        </p:par>
                      </p:childTnLst>
                    </p:cTn>
                  </p:par>
                </p:childTnLst>
              </p:cTn>
              <p:nextCondLst>
                <p:cond evt="onClick" delay="0">
                  <p:tgtEl>
                    <p:spTgt spid="16"/>
                  </p:tgtEl>
                </p:cond>
              </p:nextCondLst>
            </p:seq>
            <p:audio>
              <p:cMediaNode vol="80000">
                <p:cTn id="13" fill="hold" display="0">
                  <p:stCondLst>
                    <p:cond delay="indefinite"/>
                  </p:stCondLst>
                  <p:endCondLst>
                    <p:cond evt="onStopAudio" delay="0">
                      <p:tgtEl>
                        <p:sldTgt/>
                      </p:tgtEl>
                    </p:cond>
                  </p:endCondLst>
                </p:cTn>
                <p:tgtEl>
                  <p:spTgt spid="16"/>
                </p:tgtEl>
              </p:cMediaNode>
            </p:audio>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9174" fill="hold"/>
                                        <p:tgtEl>
                                          <p:spTgt spid="15"/>
                                        </p:tgtEl>
                                      </p:cBhvr>
                                    </p:cmd>
                                  </p:childTnLst>
                                </p:cTn>
                              </p:par>
                            </p:childTnLst>
                          </p:cTn>
                        </p:par>
                      </p:childTnLst>
                    </p:cTn>
                  </p:par>
                </p:childTnLst>
              </p:cTn>
              <p:nextCondLst>
                <p:cond evt="onClick" delay="0">
                  <p:tgtEl>
                    <p:spTgt spid="15"/>
                  </p:tgtEl>
                </p:cond>
              </p:nextCondLst>
            </p:seq>
            <p:audio>
              <p:cMediaNode vol="80000">
                <p:cTn id="19"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07EBB-B703-4E15-919A-476F48F30BEE}"/>
              </a:ext>
            </a:extLst>
          </p:cNvPr>
          <p:cNvSpPr>
            <a:spLocks noGrp="1"/>
          </p:cNvSpPr>
          <p:nvPr>
            <p:ph type="title"/>
          </p:nvPr>
        </p:nvSpPr>
        <p:spPr>
          <a:xfrm>
            <a:off x="1115568" y="548639"/>
            <a:ext cx="10168128" cy="697993"/>
          </a:xfrm>
        </p:spPr>
        <p:txBody>
          <a:bodyPr>
            <a:noAutofit/>
          </a:bodyPr>
          <a:lstStyle/>
          <a:p>
            <a:r>
              <a:rPr lang="en-AU" dirty="0"/>
              <a:t>Stylistic influences</a:t>
            </a:r>
          </a:p>
        </p:txBody>
      </p:sp>
      <p:sp>
        <p:nvSpPr>
          <p:cNvPr id="3" name="Content Placeholder 2">
            <a:extLst>
              <a:ext uri="{FF2B5EF4-FFF2-40B4-BE49-F238E27FC236}">
                <a16:creationId xmlns:a16="http://schemas.microsoft.com/office/drawing/2014/main" id="{2C90FC4A-BE07-4A8B-88E7-0767391CAF76}"/>
              </a:ext>
            </a:extLst>
          </p:cNvPr>
          <p:cNvSpPr>
            <a:spLocks noGrp="1"/>
          </p:cNvSpPr>
          <p:nvPr>
            <p:ph idx="1"/>
          </p:nvPr>
        </p:nvSpPr>
        <p:spPr>
          <a:xfrm>
            <a:off x="3347208" y="1482430"/>
            <a:ext cx="8020056" cy="2807014"/>
          </a:xfrm>
        </p:spPr>
        <p:txBody>
          <a:bodyPr>
            <a:normAutofit/>
          </a:bodyPr>
          <a:lstStyle/>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The chord progression of this composition was influenced by the </a:t>
            </a:r>
            <a:r>
              <a:rPr lang="en-AU" b="1" dirty="0">
                <a:solidFill>
                  <a:schemeClr val="tx1"/>
                </a:solidFill>
                <a:latin typeface="Arial" panose="020B0604020202020204" pitchFamily="34" charset="0"/>
                <a:cs typeface="Arial" panose="020B0604020202020204" pitchFamily="34" charset="0"/>
              </a:rPr>
              <a:t>thought</a:t>
            </a:r>
            <a:r>
              <a:rPr lang="en-AU" dirty="0">
                <a:solidFill>
                  <a:schemeClr val="tx1"/>
                </a:solidFill>
                <a:latin typeface="Arial" panose="020B0604020202020204" pitchFamily="34" charset="0"/>
                <a:cs typeface="Arial" panose="020B0604020202020204" pitchFamily="34" charset="0"/>
              </a:rPr>
              <a:t> </a:t>
            </a:r>
            <a:r>
              <a:rPr lang="en-AU" b="1" dirty="0">
                <a:solidFill>
                  <a:schemeClr val="tx1"/>
                </a:solidFill>
                <a:latin typeface="Arial" panose="020B0604020202020204" pitchFamily="34" charset="0"/>
                <a:cs typeface="Arial" panose="020B0604020202020204" pitchFamily="34" charset="0"/>
              </a:rPr>
              <a:t>provoking harmonies and chord progression </a:t>
            </a:r>
            <a:r>
              <a:rPr lang="en-AU" dirty="0">
                <a:solidFill>
                  <a:schemeClr val="tx1"/>
                </a:solidFill>
                <a:latin typeface="Arial" panose="020B0604020202020204" pitchFamily="34" charset="0"/>
                <a:cs typeface="Arial" panose="020B0604020202020204" pitchFamily="34" charset="0"/>
              </a:rPr>
              <a:t>of </a:t>
            </a:r>
            <a:r>
              <a:rPr lang="en-AU" b="1" dirty="0">
                <a:solidFill>
                  <a:schemeClr val="tx1"/>
                </a:solidFill>
                <a:latin typeface="Arial" panose="020B0604020202020204" pitchFamily="34" charset="0"/>
                <a:cs typeface="Arial" panose="020B0604020202020204" pitchFamily="34" charset="0"/>
              </a:rPr>
              <a:t>Coldplay’s Viva La Vida</a:t>
            </a:r>
            <a:r>
              <a:rPr lang="en-AU" dirty="0">
                <a:solidFill>
                  <a:schemeClr val="tx1"/>
                </a:solidFill>
                <a:latin typeface="Arial" panose="020B0604020202020204" pitchFamily="34" charset="0"/>
                <a:cs typeface="Arial" panose="020B0604020202020204" pitchFamily="34" charset="0"/>
              </a:rPr>
              <a:t>. The harmonic mood seemed appropriate due to the approach and message of Soul Eclipse, though the chords are not entirely the same.</a:t>
            </a:r>
          </a:p>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Another </a:t>
            </a:r>
            <a:r>
              <a:rPr lang="en-AU" b="1" dirty="0">
                <a:solidFill>
                  <a:schemeClr val="tx1"/>
                </a:solidFill>
                <a:latin typeface="Arial" panose="020B0604020202020204" pitchFamily="34" charset="0"/>
                <a:cs typeface="Arial" panose="020B0604020202020204" pitchFamily="34" charset="0"/>
              </a:rPr>
              <a:t>Coldplay</a:t>
            </a:r>
            <a:r>
              <a:rPr lang="en-AU" dirty="0">
                <a:solidFill>
                  <a:schemeClr val="tx1"/>
                </a:solidFill>
                <a:latin typeface="Arial" panose="020B0604020202020204" pitchFamily="34" charset="0"/>
                <a:cs typeface="Arial" panose="020B0604020202020204" pitchFamily="34" charset="0"/>
              </a:rPr>
              <a:t> song, </a:t>
            </a:r>
            <a:r>
              <a:rPr lang="en-AU" b="1" dirty="0">
                <a:solidFill>
                  <a:schemeClr val="tx1"/>
                </a:solidFill>
                <a:latin typeface="Arial" panose="020B0604020202020204" pitchFamily="34" charset="0"/>
                <a:cs typeface="Arial" panose="020B0604020202020204" pitchFamily="34" charset="0"/>
              </a:rPr>
              <a:t>Clocks</a:t>
            </a:r>
            <a:r>
              <a:rPr lang="en-AU" dirty="0">
                <a:solidFill>
                  <a:schemeClr val="tx1"/>
                </a:solidFill>
                <a:latin typeface="Arial" panose="020B0604020202020204" pitchFamily="34" charset="0"/>
                <a:cs typeface="Arial" panose="020B0604020202020204" pitchFamily="34" charset="0"/>
              </a:rPr>
              <a:t>, inspired the use of arpeggios in the introduction (flute melody). Lyrically, Soul Eclipse follows many of the same themes including vague passing thoughts, worry, uncertainty, and love.</a:t>
            </a:r>
          </a:p>
        </p:txBody>
      </p:sp>
      <p:sp>
        <p:nvSpPr>
          <p:cNvPr id="7" name="TextBox 6">
            <a:extLst>
              <a:ext uri="{FF2B5EF4-FFF2-40B4-BE49-F238E27FC236}">
                <a16:creationId xmlns:a16="http://schemas.microsoft.com/office/drawing/2014/main" id="{FCCA0E90-1A48-4C27-903B-A4C51CD39D24}"/>
              </a:ext>
            </a:extLst>
          </p:cNvPr>
          <p:cNvSpPr txBox="1"/>
          <p:nvPr/>
        </p:nvSpPr>
        <p:spPr>
          <a:xfrm>
            <a:off x="1612654" y="4460238"/>
            <a:ext cx="4474441" cy="338554"/>
          </a:xfrm>
          <a:prstGeom prst="rect">
            <a:avLst/>
          </a:prstGeom>
          <a:noFill/>
        </p:spPr>
        <p:txBody>
          <a:bodyPr wrap="square" rtlCol="0">
            <a:spAutoFit/>
          </a:bodyPr>
          <a:lstStyle/>
          <a:p>
            <a:r>
              <a:rPr lang="en-AU" sz="1600" dirty="0">
                <a:ea typeface="Gadugi" panose="020B0502040204020203" pitchFamily="34" charset="0"/>
              </a:rPr>
              <a:t>Soul Eclipse chords in introduction</a:t>
            </a:r>
          </a:p>
        </p:txBody>
      </p:sp>
      <p:sp>
        <p:nvSpPr>
          <p:cNvPr id="11" name="TextBox 10">
            <a:extLst>
              <a:ext uri="{FF2B5EF4-FFF2-40B4-BE49-F238E27FC236}">
                <a16:creationId xmlns:a16="http://schemas.microsoft.com/office/drawing/2014/main" id="{28C0D5DD-7BF6-4CA2-8A53-BF859A5135CD}"/>
              </a:ext>
            </a:extLst>
          </p:cNvPr>
          <p:cNvSpPr txBox="1"/>
          <p:nvPr/>
        </p:nvSpPr>
        <p:spPr>
          <a:xfrm>
            <a:off x="1612654" y="3891498"/>
            <a:ext cx="4010678" cy="338554"/>
          </a:xfrm>
          <a:prstGeom prst="rect">
            <a:avLst/>
          </a:prstGeom>
          <a:noFill/>
        </p:spPr>
        <p:txBody>
          <a:bodyPr wrap="square" rtlCol="0">
            <a:spAutoFit/>
          </a:bodyPr>
          <a:lstStyle/>
          <a:p>
            <a:r>
              <a:rPr lang="en-AU" sz="1600" dirty="0">
                <a:ea typeface="Gadugi" panose="020B0502040204020203" pitchFamily="34" charset="0"/>
              </a:rPr>
              <a:t>Viva La Vida chord progression - Coldplay</a:t>
            </a:r>
          </a:p>
        </p:txBody>
      </p:sp>
      <p:pic>
        <p:nvPicPr>
          <p:cNvPr id="1026" name="Picture 2" descr="Viva la Vida or Death and All His Friends - Wikipedia">
            <a:extLst>
              <a:ext uri="{FF2B5EF4-FFF2-40B4-BE49-F238E27FC236}">
                <a16:creationId xmlns:a16="http://schemas.microsoft.com/office/drawing/2014/main" id="{0945612D-BBF5-4D77-AC67-6FDABBF2D5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4602" y="1426175"/>
            <a:ext cx="2272604" cy="2272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9F3DAB5-C2ED-4194-9811-B831A2D7B933}"/>
              </a:ext>
            </a:extLst>
          </p:cNvPr>
          <p:cNvPicPr>
            <a:picLocks noChangeAspect="1"/>
          </p:cNvPicPr>
          <p:nvPr/>
        </p:nvPicPr>
        <p:blipFill>
          <a:blip r:embed="rId7"/>
          <a:stretch>
            <a:fillRect/>
          </a:stretch>
        </p:blipFill>
        <p:spPr>
          <a:xfrm>
            <a:off x="9250824" y="4359134"/>
            <a:ext cx="2032872" cy="2032872"/>
          </a:xfrm>
          <a:prstGeom prst="rect">
            <a:avLst/>
          </a:prstGeom>
        </p:spPr>
      </p:pic>
      <p:sp>
        <p:nvSpPr>
          <p:cNvPr id="15" name="TextBox 14">
            <a:extLst>
              <a:ext uri="{FF2B5EF4-FFF2-40B4-BE49-F238E27FC236}">
                <a16:creationId xmlns:a16="http://schemas.microsoft.com/office/drawing/2014/main" id="{B0AD80DE-150F-4259-A982-CFF78419CD70}"/>
              </a:ext>
            </a:extLst>
          </p:cNvPr>
          <p:cNvSpPr txBox="1"/>
          <p:nvPr/>
        </p:nvSpPr>
        <p:spPr>
          <a:xfrm>
            <a:off x="7130964" y="3913364"/>
            <a:ext cx="2645104" cy="338554"/>
          </a:xfrm>
          <a:prstGeom prst="rect">
            <a:avLst/>
          </a:prstGeom>
          <a:noFill/>
        </p:spPr>
        <p:txBody>
          <a:bodyPr wrap="square" rtlCol="0">
            <a:spAutoFit/>
          </a:bodyPr>
          <a:lstStyle/>
          <a:p>
            <a:r>
              <a:rPr lang="en-AU" sz="1600" dirty="0">
                <a:ea typeface="Gadugi" panose="020B0502040204020203" pitchFamily="34" charset="0"/>
              </a:rPr>
              <a:t>Clocks ‘arpeggios’ - Coldplay</a:t>
            </a:r>
          </a:p>
        </p:txBody>
      </p:sp>
      <p:pic>
        <p:nvPicPr>
          <p:cNvPr id="6" name="Picture 5">
            <a:extLst>
              <a:ext uri="{FF2B5EF4-FFF2-40B4-BE49-F238E27FC236}">
                <a16:creationId xmlns:a16="http://schemas.microsoft.com/office/drawing/2014/main" id="{2D205C70-C92F-4288-9493-C3E6263A7606}"/>
              </a:ext>
            </a:extLst>
          </p:cNvPr>
          <p:cNvPicPr>
            <a:picLocks noChangeAspect="1"/>
          </p:cNvPicPr>
          <p:nvPr/>
        </p:nvPicPr>
        <p:blipFill rotWithShape="1">
          <a:blip r:embed="rId8"/>
          <a:srcRect l="1320" t="5057" r="2520" b="5254"/>
          <a:stretch/>
        </p:blipFill>
        <p:spPr>
          <a:xfrm>
            <a:off x="1115568" y="4909935"/>
            <a:ext cx="5733640" cy="1638528"/>
          </a:xfrm>
          <a:prstGeom prst="rect">
            <a:avLst/>
          </a:prstGeom>
        </p:spPr>
      </p:pic>
      <p:pic>
        <p:nvPicPr>
          <p:cNvPr id="8" name="chordsss">
            <a:hlinkClick r:id="" action="ppaction://media"/>
            <a:extLst>
              <a:ext uri="{FF2B5EF4-FFF2-40B4-BE49-F238E27FC236}">
                <a16:creationId xmlns:a16="http://schemas.microsoft.com/office/drawing/2014/main" id="{379FAD13-9583-466F-83FF-90FB59A25B3B}"/>
              </a:ext>
            </a:extLst>
          </p:cNvPr>
          <p:cNvPicPr>
            <a:picLocks noChangeAspect="1"/>
          </p:cNvPicPr>
          <p:nvPr>
            <a:audioFile r:link="rId1"/>
            <p:extLst>
              <p:ext uri="{DAA4B4D4-6D71-4841-9C94-3DE7FCFB9230}">
                <p14:media xmlns:p14="http://schemas.microsoft.com/office/powerpoint/2010/main" r:embed="rId2">
                  <p14:trim st="15275" end="148882.65"/>
                  <p14:fade out="500"/>
                </p14:media>
              </p:ext>
            </p:extLst>
          </p:nvPr>
        </p:nvPicPr>
        <p:blipFill>
          <a:blip r:embed="rId9"/>
          <a:stretch>
            <a:fillRect/>
          </a:stretch>
        </p:blipFill>
        <p:spPr>
          <a:xfrm>
            <a:off x="1115568" y="4354762"/>
            <a:ext cx="519681" cy="519681"/>
          </a:xfrm>
          <a:prstGeom prst="rect">
            <a:avLst/>
          </a:prstGeom>
        </p:spPr>
      </p:pic>
      <p:pic>
        <p:nvPicPr>
          <p:cNvPr id="9" name="arpegggg">
            <a:hlinkClick r:id="" action="ppaction://media"/>
            <a:extLst>
              <a:ext uri="{FF2B5EF4-FFF2-40B4-BE49-F238E27FC236}">
                <a16:creationId xmlns:a16="http://schemas.microsoft.com/office/drawing/2014/main" id="{890DFBAC-DD85-4D05-B7CF-B74654912AB1}"/>
              </a:ext>
            </a:extLst>
          </p:cNvPr>
          <p:cNvPicPr>
            <a:picLocks noChangeAspect="1"/>
          </p:cNvPicPr>
          <p:nvPr>
            <a:audioFile r:link="rId1"/>
            <p:extLst>
              <p:ext uri="{DAA4B4D4-6D71-4841-9C94-3DE7FCFB9230}">
                <p14:media xmlns:p14="http://schemas.microsoft.com/office/powerpoint/2010/main" r:embed="rId3">
                  <p14:trim end="178466.65"/>
                </p14:media>
              </p:ext>
            </p:extLst>
          </p:nvPr>
        </p:nvPicPr>
        <p:blipFill>
          <a:blip r:embed="rId9"/>
          <a:stretch>
            <a:fillRect/>
          </a:stretch>
        </p:blipFill>
        <p:spPr>
          <a:xfrm>
            <a:off x="6526982" y="4361611"/>
            <a:ext cx="484632" cy="484632"/>
          </a:xfrm>
          <a:prstGeom prst="rect">
            <a:avLst/>
          </a:prstGeom>
        </p:spPr>
      </p:pic>
      <p:pic>
        <p:nvPicPr>
          <p:cNvPr id="12" name="SOULINFLUENCES">
            <a:hlinkClick r:id="" action="ppaction://media"/>
            <a:extLst>
              <a:ext uri="{FF2B5EF4-FFF2-40B4-BE49-F238E27FC236}">
                <a16:creationId xmlns:a16="http://schemas.microsoft.com/office/drawing/2014/main" id="{6749AE50-3198-4872-A822-4FC000F475FD}"/>
              </a:ext>
            </a:extLst>
          </p:cNvPr>
          <p:cNvPicPr>
            <a:picLocks noChangeAspect="1"/>
          </p:cNvPicPr>
          <p:nvPr>
            <a:audioFile r:link="rId1"/>
            <p:extLst>
              <p:ext uri="{DAA4B4D4-6D71-4841-9C94-3DE7FCFB9230}">
                <p14:media xmlns:p14="http://schemas.microsoft.com/office/powerpoint/2010/main" r:embed="rId4">
                  <p14:trim st="113013" end="64648.9183"/>
                  <p14:fade out="500"/>
                </p14:media>
              </p:ext>
            </p:extLst>
          </p:nvPr>
        </p:nvPicPr>
        <p:blipFill>
          <a:blip r:embed="rId9"/>
          <a:stretch>
            <a:fillRect/>
          </a:stretch>
        </p:blipFill>
        <p:spPr>
          <a:xfrm>
            <a:off x="1098573" y="3805189"/>
            <a:ext cx="514081" cy="514081"/>
          </a:xfrm>
          <a:prstGeom prst="rect">
            <a:avLst/>
          </a:prstGeom>
        </p:spPr>
      </p:pic>
      <p:pic>
        <p:nvPicPr>
          <p:cNvPr id="16" name="SOULINFLUENCES">
            <a:hlinkClick r:id="" action="ppaction://media"/>
            <a:extLst>
              <a:ext uri="{FF2B5EF4-FFF2-40B4-BE49-F238E27FC236}">
                <a16:creationId xmlns:a16="http://schemas.microsoft.com/office/drawing/2014/main" id="{14B412AA-9B35-45E4-B769-8DA0D78C81D3}"/>
              </a:ext>
            </a:extLst>
          </p:cNvPr>
          <p:cNvPicPr>
            <a:picLocks noChangeAspect="1"/>
          </p:cNvPicPr>
          <p:nvPr>
            <a:audioFile r:link="rId1"/>
            <p:extLst>
              <p:ext uri="{DAA4B4D4-6D71-4841-9C94-3DE7FCFB9230}">
                <p14:media xmlns:p14="http://schemas.microsoft.com/office/powerpoint/2010/main" r:embed="rId4">
                  <p14:trim st="142900" end="33849.9183"/>
                  <p14:fade out="500"/>
                </p14:media>
              </p:ext>
            </p:extLst>
          </p:nvPr>
        </p:nvPicPr>
        <p:blipFill>
          <a:blip r:embed="rId9"/>
          <a:stretch>
            <a:fillRect/>
          </a:stretch>
        </p:blipFill>
        <p:spPr>
          <a:xfrm>
            <a:off x="6526982" y="3821341"/>
            <a:ext cx="484632" cy="484632"/>
          </a:xfrm>
          <a:prstGeom prst="rect">
            <a:avLst/>
          </a:prstGeom>
        </p:spPr>
      </p:pic>
      <p:sp>
        <p:nvSpPr>
          <p:cNvPr id="17" name="TextBox 16">
            <a:extLst>
              <a:ext uri="{FF2B5EF4-FFF2-40B4-BE49-F238E27FC236}">
                <a16:creationId xmlns:a16="http://schemas.microsoft.com/office/drawing/2014/main" id="{0F32F726-0BB9-4320-9361-E818676C299E}"/>
              </a:ext>
            </a:extLst>
          </p:cNvPr>
          <p:cNvSpPr txBox="1"/>
          <p:nvPr/>
        </p:nvSpPr>
        <p:spPr>
          <a:xfrm>
            <a:off x="7130964" y="4305973"/>
            <a:ext cx="2485254" cy="584775"/>
          </a:xfrm>
          <a:prstGeom prst="rect">
            <a:avLst/>
          </a:prstGeom>
          <a:noFill/>
        </p:spPr>
        <p:txBody>
          <a:bodyPr wrap="square" rtlCol="0">
            <a:spAutoFit/>
          </a:bodyPr>
          <a:lstStyle/>
          <a:p>
            <a:r>
              <a:rPr lang="en-AU" sz="1600" dirty="0">
                <a:ea typeface="Gadugi" panose="020B0502040204020203" pitchFamily="34" charset="0"/>
              </a:rPr>
              <a:t>Soul Eclipse arpeggio melody in introduction</a:t>
            </a:r>
          </a:p>
        </p:txBody>
      </p:sp>
      <p:sp>
        <p:nvSpPr>
          <p:cNvPr id="18" name="TextBox 17">
            <a:extLst>
              <a:ext uri="{FF2B5EF4-FFF2-40B4-BE49-F238E27FC236}">
                <a16:creationId xmlns:a16="http://schemas.microsoft.com/office/drawing/2014/main" id="{56EA54A8-D7C9-422D-A7DB-82610390ACBB}"/>
              </a:ext>
            </a:extLst>
          </p:cNvPr>
          <p:cNvSpPr txBox="1"/>
          <p:nvPr/>
        </p:nvSpPr>
        <p:spPr>
          <a:xfrm>
            <a:off x="5027888" y="4598360"/>
            <a:ext cx="1274261" cy="338554"/>
          </a:xfrm>
          <a:prstGeom prst="rect">
            <a:avLst/>
          </a:prstGeom>
          <a:noFill/>
        </p:spPr>
        <p:txBody>
          <a:bodyPr wrap="square" rtlCol="0">
            <a:spAutoFit/>
          </a:bodyPr>
          <a:lstStyle/>
          <a:p>
            <a:r>
              <a:rPr lang="en-AU" sz="1600" dirty="0">
                <a:ea typeface="Gadugi" panose="020B0502040204020203" pitchFamily="34" charset="0"/>
              </a:rPr>
              <a:t>(bars 9-12)</a:t>
            </a:r>
          </a:p>
        </p:txBody>
      </p:sp>
    </p:spTree>
    <p:extLst>
      <p:ext uri="{BB962C8B-B14F-4D97-AF65-F5344CB8AC3E}">
        <p14:creationId xmlns:p14="http://schemas.microsoft.com/office/powerpoint/2010/main" val="35783063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15"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174" fill="hold"/>
                                        <p:tgtEl>
                                          <p:spTgt spid="12"/>
                                        </p:tgtEl>
                                      </p:cBhvr>
                                    </p:cmd>
                                  </p:childTnLst>
                                </p:cTn>
                              </p:par>
                            </p:childTnLst>
                          </p:cTn>
                        </p:par>
                      </p:childTnLst>
                    </p:cTn>
                  </p:par>
                </p:childTnLst>
              </p:cTn>
              <p:nextCondLst>
                <p:cond evt="onClick" delay="0">
                  <p:tgtEl>
                    <p:spTgt spid="12"/>
                  </p:tgtEl>
                </p:cond>
              </p:nextCondLst>
            </p:seq>
            <p:audio>
              <p:cMediaNode vol="80000">
                <p:cTn id="13" fill="hold" display="0">
                  <p:stCondLst>
                    <p:cond delay="indefinite"/>
                  </p:stCondLst>
                  <p:endCondLst>
                    <p:cond evt="onStopAudio" delay="0">
                      <p:tgtEl>
                        <p:sldTgt/>
                      </p:tgtEl>
                    </p:cond>
                  </p:endCondLst>
                </p:cTn>
                <p:tgtEl>
                  <p:spTgt spid="12"/>
                </p:tgtEl>
              </p:cMediaNode>
            </p:audi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5806" fill="hold"/>
                                        <p:tgtEl>
                                          <p:spTgt spid="9"/>
                                        </p:tgtEl>
                                      </p:cBhvr>
                                    </p:cmd>
                                  </p:childTnLst>
                                </p:cTn>
                              </p:par>
                            </p:childTnLst>
                          </p:cTn>
                        </p:par>
                      </p:childTnLst>
                    </p:cTn>
                  </p:par>
                </p:childTnLst>
              </p:cTn>
              <p:nextCondLst>
                <p:cond evt="onClick" delay="0">
                  <p:tgtEl>
                    <p:spTgt spid="9"/>
                  </p:tgtEl>
                </p:cond>
              </p:nextCondLst>
            </p:seq>
            <p:audio>
              <p:cMediaNode vol="80000">
                <p:cTn id="19" fill="hold" display="0">
                  <p:stCondLst>
                    <p:cond delay="indefinite"/>
                  </p:stCondLst>
                  <p:endCondLst>
                    <p:cond evt="onStopAudio" delay="0">
                      <p:tgtEl>
                        <p:sldTgt/>
                      </p:tgtEl>
                    </p:cond>
                  </p:endCondLst>
                </p:cTn>
                <p:tgtEl>
                  <p:spTgt spid="9"/>
                </p:tgtEl>
              </p:cMediaNode>
            </p:audio>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6086" fill="hold"/>
                                        <p:tgtEl>
                                          <p:spTgt spid="16"/>
                                        </p:tgtEl>
                                      </p:cBhvr>
                                    </p:cmd>
                                  </p:childTnLst>
                                </p:cTn>
                              </p:par>
                            </p:childTnLst>
                          </p:cTn>
                        </p:par>
                      </p:childTnLst>
                    </p:cTn>
                  </p:par>
                </p:childTnLst>
              </p:cTn>
              <p:nextCondLst>
                <p:cond evt="onClick" delay="0">
                  <p:tgtEl>
                    <p:spTgt spid="16"/>
                  </p:tgtEl>
                </p:cond>
              </p:nextCondLst>
            </p:seq>
            <p:audio>
              <p:cMediaNode vol="80000">
                <p:cTn id="25" fill="hold" display="0">
                  <p:stCondLst>
                    <p:cond delay="indefinite"/>
                  </p:stCondLst>
                  <p:endCondLst>
                    <p:cond evt="onStopAudio" delay="0">
                      <p:tgtEl>
                        <p:sldTgt/>
                      </p:tgtEl>
                    </p:cond>
                  </p:endCondLst>
                </p:cTn>
                <p:tgtEl>
                  <p:spTgt spid="1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07EBB-B703-4E15-919A-476F48F30BEE}"/>
              </a:ext>
            </a:extLst>
          </p:cNvPr>
          <p:cNvSpPr>
            <a:spLocks noGrp="1"/>
          </p:cNvSpPr>
          <p:nvPr>
            <p:ph type="title"/>
          </p:nvPr>
        </p:nvSpPr>
        <p:spPr>
          <a:xfrm>
            <a:off x="1115568" y="548639"/>
            <a:ext cx="10168128" cy="697993"/>
          </a:xfrm>
        </p:spPr>
        <p:txBody>
          <a:bodyPr>
            <a:noAutofit/>
          </a:bodyPr>
          <a:lstStyle/>
          <a:p>
            <a:r>
              <a:rPr lang="en-AU" dirty="0"/>
              <a:t>Stylistic influences</a:t>
            </a:r>
          </a:p>
        </p:txBody>
      </p:sp>
      <p:sp>
        <p:nvSpPr>
          <p:cNvPr id="7" name="TextBox 6">
            <a:extLst>
              <a:ext uri="{FF2B5EF4-FFF2-40B4-BE49-F238E27FC236}">
                <a16:creationId xmlns:a16="http://schemas.microsoft.com/office/drawing/2014/main" id="{FCCA0E90-1A48-4C27-903B-A4C51CD39D24}"/>
              </a:ext>
            </a:extLst>
          </p:cNvPr>
          <p:cNvSpPr txBox="1"/>
          <p:nvPr/>
        </p:nvSpPr>
        <p:spPr>
          <a:xfrm>
            <a:off x="1887382" y="4547039"/>
            <a:ext cx="2102069" cy="830997"/>
          </a:xfrm>
          <a:prstGeom prst="rect">
            <a:avLst/>
          </a:prstGeom>
          <a:noFill/>
        </p:spPr>
        <p:txBody>
          <a:bodyPr wrap="square" rtlCol="0">
            <a:spAutoFit/>
          </a:bodyPr>
          <a:lstStyle/>
          <a:p>
            <a:r>
              <a:rPr lang="en-AU" sz="1600" dirty="0">
                <a:ea typeface="Gadugi" panose="020B0502040204020203" pitchFamily="34" charset="0"/>
              </a:rPr>
              <a:t>Doom soundtrack ambiance and bass solos</a:t>
            </a:r>
          </a:p>
        </p:txBody>
      </p:sp>
      <p:sp>
        <p:nvSpPr>
          <p:cNvPr id="11" name="TextBox 10">
            <a:extLst>
              <a:ext uri="{FF2B5EF4-FFF2-40B4-BE49-F238E27FC236}">
                <a16:creationId xmlns:a16="http://schemas.microsoft.com/office/drawing/2014/main" id="{28C0D5DD-7BF6-4CA2-8A53-BF859A5135CD}"/>
              </a:ext>
            </a:extLst>
          </p:cNvPr>
          <p:cNvSpPr txBox="1"/>
          <p:nvPr/>
        </p:nvSpPr>
        <p:spPr>
          <a:xfrm>
            <a:off x="1887382" y="5505985"/>
            <a:ext cx="2280172" cy="830997"/>
          </a:xfrm>
          <a:prstGeom prst="rect">
            <a:avLst/>
          </a:prstGeom>
          <a:noFill/>
        </p:spPr>
        <p:txBody>
          <a:bodyPr wrap="square" rtlCol="0">
            <a:spAutoFit/>
          </a:bodyPr>
          <a:lstStyle/>
          <a:p>
            <a:r>
              <a:rPr lang="en-AU" sz="1600" dirty="0">
                <a:ea typeface="Gadugi" panose="020B0502040204020203" pitchFamily="34" charset="0"/>
              </a:rPr>
              <a:t>Soul Eclipse development section – ambiance and bass only</a:t>
            </a:r>
          </a:p>
        </p:txBody>
      </p:sp>
      <p:sp>
        <p:nvSpPr>
          <p:cNvPr id="12" name="Content Placeholder 2">
            <a:extLst>
              <a:ext uri="{FF2B5EF4-FFF2-40B4-BE49-F238E27FC236}">
                <a16:creationId xmlns:a16="http://schemas.microsoft.com/office/drawing/2014/main" id="{44A7750B-EB3B-453A-83C1-A22C19D51569}"/>
              </a:ext>
            </a:extLst>
          </p:cNvPr>
          <p:cNvSpPr txBox="1">
            <a:spLocks/>
          </p:cNvSpPr>
          <p:nvPr/>
        </p:nvSpPr>
        <p:spPr>
          <a:xfrm>
            <a:off x="3989451" y="1467017"/>
            <a:ext cx="4364343" cy="487510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The </a:t>
            </a:r>
            <a:r>
              <a:rPr lang="en-AU" b="1" dirty="0">
                <a:solidFill>
                  <a:schemeClr val="tx1"/>
                </a:solidFill>
                <a:latin typeface="Arial" panose="020B0604020202020204" pitchFamily="34" charset="0"/>
                <a:cs typeface="Arial" panose="020B0604020202020204" pitchFamily="34" charset="0"/>
              </a:rPr>
              <a:t>development</a:t>
            </a:r>
            <a:r>
              <a:rPr lang="en-AU" dirty="0">
                <a:solidFill>
                  <a:schemeClr val="tx1"/>
                </a:solidFill>
                <a:latin typeface="Arial" panose="020B0604020202020204" pitchFamily="34" charset="0"/>
                <a:cs typeface="Arial" panose="020B0604020202020204" pitchFamily="34" charset="0"/>
              </a:rPr>
              <a:t> section creates a </a:t>
            </a:r>
            <a:r>
              <a:rPr lang="en-AU" b="1" dirty="0">
                <a:solidFill>
                  <a:schemeClr val="tx1"/>
                </a:solidFill>
                <a:latin typeface="Arial" panose="020B0604020202020204" pitchFamily="34" charset="0"/>
                <a:cs typeface="Arial" panose="020B0604020202020204" pitchFamily="34" charset="0"/>
              </a:rPr>
              <a:t>fearful and aggressive atmosphere </a:t>
            </a:r>
            <a:r>
              <a:rPr lang="en-AU" dirty="0">
                <a:solidFill>
                  <a:schemeClr val="tx1"/>
                </a:solidFill>
                <a:latin typeface="Arial" panose="020B0604020202020204" pitchFamily="34" charset="0"/>
                <a:cs typeface="Arial" panose="020B0604020202020204" pitchFamily="34" charset="0"/>
              </a:rPr>
              <a:t>through the use of rough bass synthesisers and darker harmonies. The very prominent diminished fifth in the bassline was influenced by general harmonic dissonance and modulations of the </a:t>
            </a:r>
            <a:r>
              <a:rPr lang="en-AU" b="1" dirty="0">
                <a:solidFill>
                  <a:schemeClr val="tx1"/>
                </a:solidFill>
                <a:latin typeface="Arial" panose="020B0604020202020204" pitchFamily="34" charset="0"/>
                <a:cs typeface="Arial" panose="020B0604020202020204" pitchFamily="34" charset="0"/>
              </a:rPr>
              <a:t>Doom soundtrack </a:t>
            </a:r>
            <a:r>
              <a:rPr lang="en-AU" dirty="0">
                <a:solidFill>
                  <a:schemeClr val="tx1"/>
                </a:solidFill>
                <a:latin typeface="Arial" panose="020B0604020202020204" pitchFamily="34" charset="0"/>
                <a:cs typeface="Arial" panose="020B0604020202020204" pitchFamily="34" charset="0"/>
              </a:rPr>
              <a:t>(</a:t>
            </a:r>
            <a:r>
              <a:rPr lang="en-AU" b="1" dirty="0">
                <a:solidFill>
                  <a:schemeClr val="tx1"/>
                </a:solidFill>
                <a:latin typeface="Arial" panose="020B0604020202020204" pitchFamily="34" charset="0"/>
                <a:cs typeface="Arial" panose="020B0604020202020204" pitchFamily="34" charset="0"/>
              </a:rPr>
              <a:t>Mick Gordon</a:t>
            </a:r>
            <a:r>
              <a:rPr lang="en-AU" dirty="0">
                <a:solidFill>
                  <a:schemeClr val="tx1"/>
                </a:solidFill>
                <a:latin typeface="Arial" panose="020B0604020202020204" pitchFamily="34" charset="0"/>
                <a:cs typeface="Arial" panose="020B0604020202020204" pitchFamily="34" charset="0"/>
              </a:rPr>
              <a:t>), as well as the </a:t>
            </a:r>
            <a:r>
              <a:rPr lang="en-AU" b="1" dirty="0">
                <a:solidFill>
                  <a:schemeClr val="tx1"/>
                </a:solidFill>
                <a:latin typeface="Arial" panose="020B0604020202020204" pitchFamily="34" charset="0"/>
                <a:cs typeface="Arial" panose="020B0604020202020204" pitchFamily="34" charset="0"/>
              </a:rPr>
              <a:t>ambiance effects</a:t>
            </a:r>
            <a:r>
              <a:rPr lang="en-AU" dirty="0">
                <a:solidFill>
                  <a:schemeClr val="tx1"/>
                </a:solidFill>
                <a:latin typeface="Arial" panose="020B0604020202020204" pitchFamily="34" charset="0"/>
                <a:cs typeface="Arial" panose="020B0604020202020204" pitchFamily="34" charset="0"/>
              </a:rPr>
              <a:t>. </a:t>
            </a:r>
          </a:p>
          <a:p>
            <a:pPr>
              <a:buFont typeface="Courier New" panose="02070309020205020404" pitchFamily="49" charset="0"/>
              <a:buChar char="o"/>
            </a:pPr>
            <a:endParaRPr lang="en-AU" dirty="0">
              <a:solidFill>
                <a:schemeClr val="tx1"/>
              </a:solidFill>
              <a:latin typeface="Arial" panose="020B0604020202020204" pitchFamily="34" charset="0"/>
              <a:cs typeface="Arial" panose="020B0604020202020204" pitchFamily="34" charset="0"/>
            </a:endParaRPr>
          </a:p>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This overall tone reflects a change similar to </a:t>
            </a:r>
            <a:r>
              <a:rPr lang="en-AU" b="1" dirty="0">
                <a:solidFill>
                  <a:schemeClr val="tx1"/>
                </a:solidFill>
                <a:latin typeface="Arial" panose="020B0604020202020204" pitchFamily="34" charset="0"/>
                <a:cs typeface="Arial" panose="020B0604020202020204" pitchFamily="34" charset="0"/>
              </a:rPr>
              <a:t>Billie Eilish’s Bad Guy</a:t>
            </a:r>
            <a:r>
              <a:rPr lang="en-AU" dirty="0">
                <a:solidFill>
                  <a:schemeClr val="tx1"/>
                </a:solidFill>
                <a:latin typeface="Arial" panose="020B0604020202020204" pitchFamily="34" charset="0"/>
                <a:cs typeface="Arial" panose="020B0604020202020204" pitchFamily="34" charset="0"/>
              </a:rPr>
              <a:t>, where at the end of her song, the atmosphere is noticeably darker with </a:t>
            </a:r>
            <a:r>
              <a:rPr lang="en-AU" b="1" dirty="0">
                <a:solidFill>
                  <a:schemeClr val="tx1"/>
                </a:solidFill>
                <a:latin typeface="Arial" panose="020B0604020202020204" pitchFamily="34" charset="0"/>
                <a:cs typeface="Arial" panose="020B0604020202020204" pitchFamily="34" charset="0"/>
              </a:rPr>
              <a:t>whisper-like vocals</a:t>
            </a:r>
            <a:r>
              <a:rPr lang="en-AU" dirty="0">
                <a:solidFill>
                  <a:schemeClr val="tx1"/>
                </a:solidFill>
                <a:latin typeface="Arial" panose="020B0604020202020204" pitchFamily="34" charset="0"/>
                <a:cs typeface="Arial" panose="020B0604020202020204" pitchFamily="34" charset="0"/>
              </a:rPr>
              <a:t>.</a:t>
            </a:r>
          </a:p>
        </p:txBody>
      </p:sp>
      <p:pic>
        <p:nvPicPr>
          <p:cNvPr id="8" name="Picture 7">
            <a:extLst>
              <a:ext uri="{FF2B5EF4-FFF2-40B4-BE49-F238E27FC236}">
                <a16:creationId xmlns:a16="http://schemas.microsoft.com/office/drawing/2014/main" id="{49F63A2B-CD17-439A-B0CE-446EFFD84D43}"/>
              </a:ext>
            </a:extLst>
          </p:cNvPr>
          <p:cNvPicPr>
            <a:picLocks noChangeAspect="1"/>
          </p:cNvPicPr>
          <p:nvPr/>
        </p:nvPicPr>
        <p:blipFill>
          <a:blip r:embed="rId6"/>
          <a:stretch>
            <a:fillRect/>
          </a:stretch>
        </p:blipFill>
        <p:spPr>
          <a:xfrm>
            <a:off x="1370390" y="1646666"/>
            <a:ext cx="2535597" cy="2535597"/>
          </a:xfrm>
          <a:prstGeom prst="rect">
            <a:avLst/>
          </a:prstGeom>
        </p:spPr>
      </p:pic>
      <p:pic>
        <p:nvPicPr>
          <p:cNvPr id="9" name="Picture 8">
            <a:extLst>
              <a:ext uri="{FF2B5EF4-FFF2-40B4-BE49-F238E27FC236}">
                <a16:creationId xmlns:a16="http://schemas.microsoft.com/office/drawing/2014/main" id="{D72C934E-33FC-44A1-98B8-4DC3BFDB8A87}"/>
              </a:ext>
            </a:extLst>
          </p:cNvPr>
          <p:cNvPicPr>
            <a:picLocks noChangeAspect="1"/>
          </p:cNvPicPr>
          <p:nvPr/>
        </p:nvPicPr>
        <p:blipFill>
          <a:blip r:embed="rId7"/>
          <a:stretch>
            <a:fillRect/>
          </a:stretch>
        </p:blipFill>
        <p:spPr>
          <a:xfrm>
            <a:off x="8658047" y="3683712"/>
            <a:ext cx="2625649" cy="2625649"/>
          </a:xfrm>
          <a:prstGeom prst="rect">
            <a:avLst/>
          </a:prstGeom>
        </p:spPr>
      </p:pic>
      <p:sp>
        <p:nvSpPr>
          <p:cNvPr id="16" name="TextBox 15">
            <a:extLst>
              <a:ext uri="{FF2B5EF4-FFF2-40B4-BE49-F238E27FC236}">
                <a16:creationId xmlns:a16="http://schemas.microsoft.com/office/drawing/2014/main" id="{AD9A6338-E57A-4FD9-914A-49B283A9FC92}"/>
              </a:ext>
            </a:extLst>
          </p:cNvPr>
          <p:cNvSpPr txBox="1"/>
          <p:nvPr/>
        </p:nvSpPr>
        <p:spPr>
          <a:xfrm>
            <a:off x="8979251" y="1805397"/>
            <a:ext cx="2406322" cy="584775"/>
          </a:xfrm>
          <a:prstGeom prst="rect">
            <a:avLst/>
          </a:prstGeom>
          <a:noFill/>
        </p:spPr>
        <p:txBody>
          <a:bodyPr wrap="square" rtlCol="0">
            <a:spAutoFit/>
          </a:bodyPr>
          <a:lstStyle/>
          <a:p>
            <a:r>
              <a:rPr lang="en-AU" sz="1600" dirty="0">
                <a:ea typeface="Gadugi" panose="020B0502040204020203" pitchFamily="34" charset="0"/>
              </a:rPr>
              <a:t>Bad Guy - Billie Eilish final section</a:t>
            </a:r>
          </a:p>
        </p:txBody>
      </p:sp>
      <p:sp>
        <p:nvSpPr>
          <p:cNvPr id="17" name="TextBox 16">
            <a:extLst>
              <a:ext uri="{FF2B5EF4-FFF2-40B4-BE49-F238E27FC236}">
                <a16:creationId xmlns:a16="http://schemas.microsoft.com/office/drawing/2014/main" id="{8C58CC01-6889-44C7-82BD-4A42B1FC081E}"/>
              </a:ext>
            </a:extLst>
          </p:cNvPr>
          <p:cNvSpPr txBox="1"/>
          <p:nvPr/>
        </p:nvSpPr>
        <p:spPr>
          <a:xfrm>
            <a:off x="8979251" y="2730204"/>
            <a:ext cx="2406322" cy="584775"/>
          </a:xfrm>
          <a:prstGeom prst="rect">
            <a:avLst/>
          </a:prstGeom>
          <a:noFill/>
        </p:spPr>
        <p:txBody>
          <a:bodyPr wrap="square" rtlCol="0">
            <a:spAutoFit/>
          </a:bodyPr>
          <a:lstStyle/>
          <a:p>
            <a:r>
              <a:rPr lang="en-AU" sz="1600" dirty="0">
                <a:ea typeface="Gadugi" panose="020B0502040204020203" pitchFamily="34" charset="0"/>
              </a:rPr>
              <a:t>Soul Eclipse development section</a:t>
            </a:r>
          </a:p>
        </p:txBody>
      </p:sp>
      <p:pic>
        <p:nvPicPr>
          <p:cNvPr id="18" name="d 1">
            <a:hlinkClick r:id="" action="ppaction://media"/>
            <a:extLst>
              <a:ext uri="{FF2B5EF4-FFF2-40B4-BE49-F238E27FC236}">
                <a16:creationId xmlns:a16="http://schemas.microsoft.com/office/drawing/2014/main" id="{D3A653B3-1B36-41C2-986E-880FC1AE69D4}"/>
              </a:ext>
            </a:extLst>
          </p:cNvPr>
          <p:cNvPicPr>
            <a:picLocks noChangeAspect="1"/>
          </p:cNvPicPr>
          <p:nvPr>
            <a:audioFile r:link="rId1"/>
            <p:extLst>
              <p:ext uri="{DAA4B4D4-6D71-4841-9C94-3DE7FCFB9230}">
                <p14:media xmlns:p14="http://schemas.microsoft.com/office/powerpoint/2010/main" r:embed="rId2">
                  <p14:trim st="114878" end="69689.1"/>
                </p14:media>
              </p:ext>
            </p:extLst>
          </p:nvPr>
        </p:nvPicPr>
        <p:blipFill>
          <a:blip r:embed="rId8"/>
          <a:stretch>
            <a:fillRect/>
          </a:stretch>
        </p:blipFill>
        <p:spPr>
          <a:xfrm>
            <a:off x="8479653" y="2775475"/>
            <a:ext cx="494231" cy="494231"/>
          </a:xfrm>
          <a:prstGeom prst="rect">
            <a:avLst/>
          </a:prstGeom>
        </p:spPr>
      </p:pic>
      <p:pic>
        <p:nvPicPr>
          <p:cNvPr id="3" name="ambiancee">
            <a:hlinkClick r:id="" action="ppaction://media"/>
            <a:extLst>
              <a:ext uri="{FF2B5EF4-FFF2-40B4-BE49-F238E27FC236}">
                <a16:creationId xmlns:a16="http://schemas.microsoft.com/office/drawing/2014/main" id="{5BD9044A-D7D9-4C64-8873-853BFF54F016}"/>
              </a:ext>
            </a:extLst>
          </p:cNvPr>
          <p:cNvPicPr>
            <a:picLocks noChangeAspect="1"/>
          </p:cNvPicPr>
          <p:nvPr>
            <a:audioFile r:link="rId1"/>
            <p:extLst>
              <p:ext uri="{DAA4B4D4-6D71-4841-9C94-3DE7FCFB9230}">
                <p14:media xmlns:p14="http://schemas.microsoft.com/office/powerpoint/2010/main" r:embed="rId3">
                  <p14:trim st="108249" end="63308.65"/>
                  <p14:fade in="500" out="500"/>
                </p14:media>
              </p:ext>
            </p:extLst>
          </p:nvPr>
        </p:nvPicPr>
        <p:blipFill>
          <a:blip r:embed="rId8"/>
          <a:stretch>
            <a:fillRect/>
          </a:stretch>
        </p:blipFill>
        <p:spPr>
          <a:xfrm>
            <a:off x="1277782" y="5443836"/>
            <a:ext cx="609600" cy="609600"/>
          </a:xfrm>
          <a:prstGeom prst="rect">
            <a:avLst/>
          </a:prstGeom>
        </p:spPr>
      </p:pic>
      <p:pic>
        <p:nvPicPr>
          <p:cNvPr id="19" name="SOULINFLUENCES">
            <a:hlinkClick r:id="" action="ppaction://media"/>
            <a:extLst>
              <a:ext uri="{FF2B5EF4-FFF2-40B4-BE49-F238E27FC236}">
                <a16:creationId xmlns:a16="http://schemas.microsoft.com/office/drawing/2014/main" id="{43060451-A689-4A48-84EA-9CF98158EED2}"/>
              </a:ext>
            </a:extLst>
          </p:cNvPr>
          <p:cNvPicPr>
            <a:picLocks noChangeAspect="1"/>
          </p:cNvPicPr>
          <p:nvPr>
            <a:audioFile r:link="rId1"/>
            <p:extLst>
              <p:ext uri="{DAA4B4D4-6D71-4841-9C94-3DE7FCFB9230}">
                <p14:media xmlns:p14="http://schemas.microsoft.com/office/powerpoint/2010/main" r:embed="rId4">
                  <p14:trim st="42846" end="139382.9183"/>
                  <p14:fade out="500"/>
                </p14:media>
              </p:ext>
            </p:extLst>
          </p:nvPr>
        </p:nvPicPr>
        <p:blipFill>
          <a:blip r:embed="rId8"/>
          <a:stretch>
            <a:fillRect/>
          </a:stretch>
        </p:blipFill>
        <p:spPr>
          <a:xfrm>
            <a:off x="8474288" y="1845304"/>
            <a:ext cx="504963" cy="504963"/>
          </a:xfrm>
          <a:prstGeom prst="rect">
            <a:avLst/>
          </a:prstGeom>
        </p:spPr>
      </p:pic>
      <p:pic>
        <p:nvPicPr>
          <p:cNvPr id="20" name="SOULINFLUENCES">
            <a:hlinkClick r:id="" action="ppaction://media"/>
            <a:extLst>
              <a:ext uri="{FF2B5EF4-FFF2-40B4-BE49-F238E27FC236}">
                <a16:creationId xmlns:a16="http://schemas.microsoft.com/office/drawing/2014/main" id="{CC04C514-1566-4370-B710-BE23745793DA}"/>
              </a:ext>
            </a:extLst>
          </p:cNvPr>
          <p:cNvPicPr>
            <a:picLocks noChangeAspect="1"/>
          </p:cNvPicPr>
          <p:nvPr>
            <a:audioFile r:link="rId1"/>
            <p:extLst>
              <p:ext uri="{DAA4B4D4-6D71-4841-9C94-3DE7FCFB9230}">
                <p14:media xmlns:p14="http://schemas.microsoft.com/office/powerpoint/2010/main" r:embed="rId4">
                  <p14:trim st="69023" end="99885.9183"/>
                  <p14:fade out="1000"/>
                </p14:media>
              </p:ext>
            </p:extLst>
          </p:nvPr>
        </p:nvPicPr>
        <p:blipFill>
          <a:blip r:embed="rId8"/>
          <a:stretch>
            <a:fillRect/>
          </a:stretch>
        </p:blipFill>
        <p:spPr>
          <a:xfrm>
            <a:off x="1277782" y="4495574"/>
            <a:ext cx="609600" cy="609600"/>
          </a:xfrm>
          <a:prstGeom prst="rect">
            <a:avLst/>
          </a:prstGeom>
        </p:spPr>
      </p:pic>
    </p:spTree>
    <p:extLst>
      <p:ext uri="{BB962C8B-B14F-4D97-AF65-F5344CB8AC3E}">
        <p14:creationId xmlns:p14="http://schemas.microsoft.com/office/powerpoint/2010/main" val="28656906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927" fill="hold"/>
                                        <p:tgtEl>
                                          <p:spTgt spid="20"/>
                                        </p:tgtEl>
                                      </p:cBhvr>
                                    </p:cmd>
                                  </p:childTnLst>
                                </p:cTn>
                              </p:par>
                            </p:childTnLst>
                          </p:cTn>
                        </p:par>
                      </p:childTnLst>
                    </p:cTn>
                  </p:par>
                </p:childTnLst>
              </p:cTn>
              <p:nextCondLst>
                <p:cond evt="onClick" delay="0">
                  <p:tgtEl>
                    <p:spTgt spid="20"/>
                  </p:tgtEl>
                </p:cond>
              </p:nextCondLst>
            </p:seq>
            <p:audio>
              <p:cMediaNode vol="80000">
                <p:cTn id="13" fill="hold" display="0">
                  <p:stCondLst>
                    <p:cond delay="indefinite"/>
                  </p:stCondLst>
                  <p:endCondLst>
                    <p:cond evt="onStopAudio" delay="0">
                      <p:tgtEl>
                        <p:sldTgt/>
                      </p:tgtEl>
                    </p:cond>
                  </p:endCondLst>
                </p:cTn>
                <p:tgtEl>
                  <p:spTgt spid="20"/>
                </p:tgtEl>
              </p:cMediaNode>
            </p:audio>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607" fill="hold"/>
                                        <p:tgtEl>
                                          <p:spTgt spid="19"/>
                                        </p:tgtEl>
                                      </p:cBhvr>
                                    </p:cmd>
                                  </p:childTnLst>
                                </p:cTn>
                              </p:par>
                            </p:childTnLst>
                          </p:cTn>
                        </p:par>
                      </p:childTnLst>
                    </p:cTn>
                  </p:par>
                </p:childTnLst>
              </p:cTn>
              <p:nextCondLst>
                <p:cond evt="onClick" delay="0">
                  <p:tgtEl>
                    <p:spTgt spid="19"/>
                  </p:tgtEl>
                </p:cond>
              </p:nextCondLst>
            </p:seq>
            <p:audio>
              <p:cMediaNode vol="80000">
                <p:cTn id="19" fill="hold" display="0">
                  <p:stCondLst>
                    <p:cond delay="indefinite"/>
                  </p:stCondLst>
                  <p:endCondLst>
                    <p:cond evt="onStopAudio" delay="0">
                      <p:tgtEl>
                        <p:sldTgt/>
                      </p:tgtEl>
                    </p:cond>
                  </p:endCondLst>
                </p:cTn>
                <p:tgtEl>
                  <p:spTgt spid="19"/>
                </p:tgtEl>
              </p:cMediaNode>
            </p:audio>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6628" fill="hold"/>
                                        <p:tgtEl>
                                          <p:spTgt spid="18"/>
                                        </p:tgtEl>
                                      </p:cBhvr>
                                    </p:cmd>
                                  </p:childTnLst>
                                </p:cTn>
                              </p:par>
                            </p:childTnLst>
                          </p:cTn>
                        </p:par>
                      </p:childTnLst>
                    </p:cTn>
                  </p:par>
                </p:childTnLst>
              </p:cTn>
              <p:nextCondLst>
                <p:cond evt="onClick" delay="0">
                  <p:tgtEl>
                    <p:spTgt spid="18"/>
                  </p:tgtEl>
                </p:cond>
              </p:nextCondLst>
            </p:seq>
            <p:audio>
              <p:cMediaNode vol="80000">
                <p:cTn id="25"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5" name="Rectangle 21">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F07EBB-B703-4E15-919A-476F48F30BEE}"/>
              </a:ext>
            </a:extLst>
          </p:cNvPr>
          <p:cNvSpPr>
            <a:spLocks noGrp="1"/>
          </p:cNvSpPr>
          <p:nvPr>
            <p:ph type="title"/>
          </p:nvPr>
        </p:nvSpPr>
        <p:spPr>
          <a:xfrm>
            <a:off x="2231136" y="532263"/>
            <a:ext cx="7729728" cy="859810"/>
          </a:xfrm>
          <a:solidFill>
            <a:srgbClr val="FFFFFF"/>
          </a:solidFill>
        </p:spPr>
        <p:txBody>
          <a:bodyPr>
            <a:normAutofit/>
          </a:bodyPr>
          <a:lstStyle/>
          <a:p>
            <a:r>
              <a:rPr lang="en-AU"/>
              <a:t>Approach on compositions</a:t>
            </a:r>
            <a:endParaRPr lang="en-AU" dirty="0"/>
          </a:p>
        </p:txBody>
      </p:sp>
      <p:sp>
        <p:nvSpPr>
          <p:cNvPr id="3" name="Content Placeholder 2">
            <a:extLst>
              <a:ext uri="{FF2B5EF4-FFF2-40B4-BE49-F238E27FC236}">
                <a16:creationId xmlns:a16="http://schemas.microsoft.com/office/drawing/2014/main" id="{2C90FC4A-BE07-4A8B-88E7-0767391CAF76}"/>
              </a:ext>
            </a:extLst>
          </p:cNvPr>
          <p:cNvSpPr>
            <a:spLocks noGrp="1"/>
          </p:cNvSpPr>
          <p:nvPr>
            <p:ph idx="1"/>
          </p:nvPr>
        </p:nvSpPr>
        <p:spPr>
          <a:xfrm>
            <a:off x="1773208" y="1535374"/>
            <a:ext cx="8645583" cy="3931169"/>
          </a:xfrm>
        </p:spPr>
        <p:txBody>
          <a:bodyPr>
            <a:normAutofit/>
          </a:bodyPr>
          <a:lstStyle/>
          <a:p>
            <a:pPr>
              <a:lnSpc>
                <a:spcPct val="90000"/>
              </a:lnSpc>
            </a:pPr>
            <a:r>
              <a:rPr lang="en-AU" sz="2000" dirty="0">
                <a:latin typeface="Arial" panose="020B0604020202020204" pitchFamily="34" charset="0"/>
                <a:cs typeface="Arial" panose="020B0604020202020204" pitchFamily="34" charset="0"/>
              </a:rPr>
              <a:t>This set of compositions explores the boundaries of pop music. The intention was to present two contrasting songs by exploring texture as a technique for storytelling.</a:t>
            </a:r>
          </a:p>
          <a:p>
            <a:pPr>
              <a:lnSpc>
                <a:spcPct val="90000"/>
              </a:lnSpc>
            </a:pPr>
            <a:r>
              <a:rPr lang="en-AU" sz="2000" dirty="0">
                <a:latin typeface="Arial" panose="020B0604020202020204" pitchFamily="34" charset="0"/>
                <a:cs typeface="Arial" panose="020B0604020202020204" pitchFamily="34" charset="0"/>
              </a:rPr>
              <a:t>“</a:t>
            </a:r>
            <a:r>
              <a:rPr lang="en-AU" sz="2000" b="1" dirty="0">
                <a:latin typeface="Arial" panose="020B0604020202020204" pitchFamily="34" charset="0"/>
                <a:cs typeface="Arial" panose="020B0604020202020204" pitchFamily="34" charset="0"/>
              </a:rPr>
              <a:t>Outlier</a:t>
            </a:r>
            <a:r>
              <a:rPr lang="en-AU" sz="2000" dirty="0">
                <a:latin typeface="Arial" panose="020B0604020202020204" pitchFamily="34" charset="0"/>
                <a:cs typeface="Arial" panose="020B0604020202020204" pitchFamily="34" charset="0"/>
              </a:rPr>
              <a:t>” focuses on the general ‘pop feel’, while also incorporating harmonic and timbral interest.  This song outlines individuality, represented through the empowering lyrics and techniques such as ‘unusual pop instruments,’ e.g. harp and accordion, as well as borrowing chords (</a:t>
            </a:r>
            <a:r>
              <a:rPr lang="en-AU" sz="2000" dirty="0" err="1">
                <a:latin typeface="Arial" panose="020B0604020202020204" pitchFamily="34" charset="0"/>
                <a:cs typeface="Arial" panose="020B0604020202020204" pitchFamily="34" charset="0"/>
              </a:rPr>
              <a:t>Bbm</a:t>
            </a:r>
            <a:r>
              <a:rPr lang="en-AU" sz="2000" dirty="0">
                <a:latin typeface="Arial" panose="020B0604020202020204" pitchFamily="34" charset="0"/>
                <a:cs typeface="Arial" panose="020B0604020202020204" pitchFamily="34" charset="0"/>
              </a:rPr>
              <a:t> to Eb</a:t>
            </a:r>
            <a:r>
              <a:rPr lang="en-AU" sz="2000" baseline="30000" dirty="0">
                <a:latin typeface="Arial" panose="020B0604020202020204" pitchFamily="34" charset="0"/>
                <a:cs typeface="Arial" panose="020B0604020202020204" pitchFamily="34" charset="0"/>
              </a:rPr>
              <a:t>9</a:t>
            </a:r>
            <a:r>
              <a:rPr lang="en-AU" sz="2000" dirty="0">
                <a:latin typeface="Arial" panose="020B0604020202020204" pitchFamily="34" charset="0"/>
                <a:cs typeface="Arial" panose="020B0604020202020204" pitchFamily="34" charset="0"/>
              </a:rPr>
              <a:t>) in the chorus. </a:t>
            </a:r>
          </a:p>
          <a:p>
            <a:pPr>
              <a:lnSpc>
                <a:spcPct val="90000"/>
              </a:lnSpc>
            </a:pPr>
            <a:r>
              <a:rPr lang="en-AU" sz="2000" dirty="0">
                <a:latin typeface="Arial" panose="020B0604020202020204" pitchFamily="34" charset="0"/>
                <a:cs typeface="Arial" panose="020B0604020202020204" pitchFamily="34" charset="0"/>
              </a:rPr>
              <a:t>“</a:t>
            </a:r>
            <a:r>
              <a:rPr lang="en-AU" sz="2000" b="1" dirty="0">
                <a:latin typeface="Arial" panose="020B0604020202020204" pitchFamily="34" charset="0"/>
                <a:cs typeface="Arial" panose="020B0604020202020204" pitchFamily="34" charset="0"/>
              </a:rPr>
              <a:t>Soul Eclipse</a:t>
            </a:r>
            <a:r>
              <a:rPr lang="en-AU" sz="2000" dirty="0">
                <a:latin typeface="Arial" panose="020B0604020202020204" pitchFamily="34" charset="0"/>
                <a:cs typeface="Arial" panose="020B0604020202020204" pitchFamily="34" charset="0"/>
              </a:rPr>
              <a:t>” directly contrasts this, challenging Outlier’s carefree, feel good approach through the textural and harmonic description of  ‘bitter-sweet.’ Simplicity in the lyrics also implies the raw mutterings of a lonely and uncertain soul, though both compositions suggest the appreciation of another’s support.</a:t>
            </a:r>
          </a:p>
        </p:txBody>
      </p:sp>
    </p:spTree>
    <p:extLst>
      <p:ext uri="{BB962C8B-B14F-4D97-AF65-F5344CB8AC3E}">
        <p14:creationId xmlns:p14="http://schemas.microsoft.com/office/powerpoint/2010/main" val="2542396649"/>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0BBD3E6-0248-4CB5-89E8-6AC2188CD199}"/>
              </a:ext>
            </a:extLst>
          </p:cNvPr>
          <p:cNvSpPr>
            <a:spLocks noGrp="1"/>
          </p:cNvSpPr>
          <p:nvPr>
            <p:ph type="title"/>
          </p:nvPr>
        </p:nvSpPr>
        <p:spPr>
          <a:xfrm>
            <a:off x="1115568" y="548639"/>
            <a:ext cx="10168128" cy="697993"/>
          </a:xfrm>
        </p:spPr>
        <p:txBody>
          <a:bodyPr>
            <a:noAutofit/>
          </a:bodyPr>
          <a:lstStyle/>
          <a:p>
            <a:r>
              <a:rPr lang="en-AU" dirty="0"/>
              <a:t>Structural analysis</a:t>
            </a:r>
          </a:p>
        </p:txBody>
      </p:sp>
      <p:graphicFrame>
        <p:nvGraphicFramePr>
          <p:cNvPr id="6" name="Table 11">
            <a:extLst>
              <a:ext uri="{FF2B5EF4-FFF2-40B4-BE49-F238E27FC236}">
                <a16:creationId xmlns:a16="http://schemas.microsoft.com/office/drawing/2014/main" id="{679545A1-3841-448D-A247-B7BBE166FA56}"/>
              </a:ext>
            </a:extLst>
          </p:cNvPr>
          <p:cNvGraphicFramePr>
            <a:graphicFrameLocks noGrp="1"/>
          </p:cNvGraphicFramePr>
          <p:nvPr>
            <p:extLst>
              <p:ext uri="{D42A27DB-BD31-4B8C-83A1-F6EECF244321}">
                <p14:modId xmlns:p14="http://schemas.microsoft.com/office/powerpoint/2010/main" val="1781584066"/>
              </p:ext>
            </p:extLst>
          </p:nvPr>
        </p:nvGraphicFramePr>
        <p:xfrm>
          <a:off x="1115568" y="1246632"/>
          <a:ext cx="10168128" cy="5019232"/>
        </p:xfrm>
        <a:graphic>
          <a:graphicData uri="http://schemas.openxmlformats.org/drawingml/2006/table">
            <a:tbl>
              <a:tblPr firstRow="1" bandRow="1">
                <a:tableStyleId>{0505E3EF-67EA-436B-97B2-0124C06EBD24}</a:tableStyleId>
              </a:tblPr>
              <a:tblGrid>
                <a:gridCol w="1735208">
                  <a:extLst>
                    <a:ext uri="{9D8B030D-6E8A-4147-A177-3AD203B41FA5}">
                      <a16:colId xmlns:a16="http://schemas.microsoft.com/office/drawing/2014/main" val="3738203250"/>
                    </a:ext>
                  </a:extLst>
                </a:gridCol>
                <a:gridCol w="8432920">
                  <a:extLst>
                    <a:ext uri="{9D8B030D-6E8A-4147-A177-3AD203B41FA5}">
                      <a16:colId xmlns:a16="http://schemas.microsoft.com/office/drawing/2014/main" val="514963217"/>
                    </a:ext>
                  </a:extLst>
                </a:gridCol>
              </a:tblGrid>
              <a:tr h="1003509">
                <a:tc>
                  <a:txBody>
                    <a:bodyPr/>
                    <a:lstStyle/>
                    <a:p>
                      <a:pPr algn="ctr">
                        <a:lnSpc>
                          <a:spcPct val="107000"/>
                        </a:lnSpc>
                        <a:spcAft>
                          <a:spcPts val="0"/>
                        </a:spcAft>
                      </a:pPr>
                      <a:r>
                        <a:rPr lang="en-AU" sz="1800" b="1" dirty="0">
                          <a:effectLst/>
                        </a:rPr>
                        <a:t>Introduction</a:t>
                      </a:r>
                    </a:p>
                    <a:p>
                      <a:pPr algn="ctr">
                        <a:lnSpc>
                          <a:spcPct val="107000"/>
                        </a:lnSpc>
                        <a:spcAft>
                          <a:spcPts val="0"/>
                        </a:spcAft>
                      </a:pPr>
                      <a:r>
                        <a:rPr lang="en-AU" sz="1800" b="0" dirty="0">
                          <a:effectLst/>
                        </a:rPr>
                        <a:t>8 bars</a:t>
                      </a:r>
                      <a:endParaRPr lang="en-AU" sz="1800" b="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600" b="0" dirty="0">
                          <a:effectLst/>
                          <a:latin typeface="Abadi" panose="020B0604020202020204" pitchFamily="34" charset="0"/>
                          <a:ea typeface="Calibri" panose="020F0502020204030204" pitchFamily="34" charset="0"/>
                          <a:cs typeface="Times New Roman" panose="02020603050405020304" pitchFamily="18" charset="0"/>
                        </a:rPr>
                        <a:t>Layered vocal harmonies along with flute playing arpeggios and sustained bass enter at the very beginning, setting the atmosphere.</a:t>
                      </a:r>
                      <a:endParaRPr lang="en-AU" sz="1600" b="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98047629"/>
                  </a:ext>
                </a:extLst>
              </a:tr>
              <a:tr h="1165516">
                <a:tc>
                  <a:txBody>
                    <a:bodyPr/>
                    <a:lstStyle/>
                    <a:p>
                      <a:pPr algn="ctr">
                        <a:lnSpc>
                          <a:spcPct val="107000"/>
                        </a:lnSpc>
                        <a:spcAft>
                          <a:spcPts val="0"/>
                        </a:spcAft>
                      </a:pPr>
                      <a:r>
                        <a:rPr lang="en-AU" sz="1800" b="1" dirty="0">
                          <a:effectLst/>
                        </a:rPr>
                        <a:t>Theme 1</a:t>
                      </a:r>
                    </a:p>
                    <a:p>
                      <a:pPr algn="ctr">
                        <a:lnSpc>
                          <a:spcPct val="107000"/>
                        </a:lnSpc>
                        <a:spcAft>
                          <a:spcPts val="0"/>
                        </a:spcAft>
                      </a:pPr>
                      <a:r>
                        <a:rPr lang="en-AU" sz="1800" dirty="0">
                          <a:effectLst/>
                        </a:rPr>
                        <a:t>16 Bars</a:t>
                      </a:r>
                      <a:endParaRPr lang="en-AU" sz="180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600" b="0" dirty="0">
                          <a:effectLst/>
                          <a:latin typeface="Abadi" panose="020B0604020202020204" pitchFamily="34" charset="0"/>
                          <a:ea typeface="Calibri" panose="020F0502020204030204" pitchFamily="34" charset="0"/>
                          <a:cs typeface="Times New Roman" panose="02020603050405020304" pitchFamily="18" charset="0"/>
                        </a:rPr>
                        <a:t>Flute and bass continue with a solo vocal melody and sustained chords played by the piano. Harmonies from the introduction return after 8 bars, underneath the solo vocal. Synthesiser riff fades in over the next few bars as textural development.</a:t>
                      </a:r>
                      <a:endParaRPr lang="en-AU" sz="1600" b="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58288033"/>
                  </a:ext>
                </a:extLst>
              </a:tr>
              <a:tr h="1114080">
                <a:tc>
                  <a:txBody>
                    <a:bodyPr/>
                    <a:lstStyle/>
                    <a:p>
                      <a:pPr algn="ctr">
                        <a:lnSpc>
                          <a:spcPct val="107000"/>
                        </a:lnSpc>
                        <a:spcAft>
                          <a:spcPts val="0"/>
                        </a:spcAft>
                      </a:pPr>
                      <a:r>
                        <a:rPr lang="en-AU" sz="1800" b="1" dirty="0">
                          <a:effectLst/>
                        </a:rPr>
                        <a:t>Bridge 1</a:t>
                      </a:r>
                    </a:p>
                    <a:p>
                      <a:pPr algn="ctr">
                        <a:lnSpc>
                          <a:spcPct val="107000"/>
                        </a:lnSpc>
                        <a:spcAft>
                          <a:spcPts val="0"/>
                        </a:spcAft>
                      </a:pPr>
                      <a:r>
                        <a:rPr lang="en-AU" sz="1800" dirty="0">
                          <a:effectLst/>
                        </a:rPr>
                        <a:t>8 bars</a:t>
                      </a:r>
                      <a:endParaRPr lang="en-AU" sz="1800" b="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600" dirty="0">
                          <a:effectLst/>
                          <a:latin typeface="Abadi" panose="020B0604020202020204" pitchFamily="34" charset="0"/>
                          <a:ea typeface="Calibri" panose="020F0502020204030204" pitchFamily="34" charset="0"/>
                          <a:cs typeface="Times New Roman" panose="02020603050405020304" pitchFamily="18" charset="0"/>
                        </a:rPr>
                        <a:t>New flute melody introduced with the piano chords and bass sustained underneath. Synthesiser subtly plays a developed arpeggio-like countermelody to accompany the flute. Short reverse cymbal and tambourine hit in the last bar of the bridge lead into the second theme.</a:t>
                      </a:r>
                      <a:endParaRPr lang="en-AU" sz="160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44029823"/>
                  </a:ext>
                </a:extLst>
              </a:tr>
              <a:tr h="1736127">
                <a:tc>
                  <a:txBody>
                    <a:bodyPr/>
                    <a:lstStyle/>
                    <a:p>
                      <a:pPr algn="ctr">
                        <a:lnSpc>
                          <a:spcPct val="107000"/>
                        </a:lnSpc>
                        <a:spcAft>
                          <a:spcPts val="0"/>
                        </a:spcAft>
                      </a:pPr>
                      <a:r>
                        <a:rPr lang="en-AU" sz="1800" b="1" dirty="0">
                          <a:effectLst/>
                        </a:rPr>
                        <a:t>Theme 2</a:t>
                      </a:r>
                    </a:p>
                    <a:p>
                      <a:pPr algn="ctr">
                        <a:lnSpc>
                          <a:spcPct val="107000"/>
                        </a:lnSpc>
                        <a:spcAft>
                          <a:spcPts val="0"/>
                        </a:spcAft>
                      </a:pPr>
                      <a:r>
                        <a:rPr lang="en-AU" sz="1800" b="0" dirty="0">
                          <a:effectLst/>
                        </a:rPr>
                        <a:t>28 bars</a:t>
                      </a:r>
                      <a:endParaRPr lang="en-AU" sz="1800" b="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600" b="0" dirty="0">
                          <a:effectLst/>
                          <a:latin typeface="Abadi" panose="020B0604020202020204" pitchFamily="34" charset="0"/>
                          <a:ea typeface="Calibri" panose="020F0502020204030204" pitchFamily="34" charset="0"/>
                          <a:cs typeface="Times New Roman" panose="02020603050405020304" pitchFamily="18" charset="0"/>
                        </a:rPr>
                        <a:t>New chord progression introduced. Movement created with simple developed rhythms in piano accompaniment. Second part has multiple layers of vocals, sustained chords in a string ensemble, and an echoey smooth staccato synthesiser to emphasise the first beat of the bar (</a:t>
                      </a:r>
                      <a:r>
                        <a:rPr lang="en-GB" sz="1600" b="0" i="1" dirty="0">
                          <a:effectLst/>
                          <a:latin typeface="Abadi" panose="020B0604020202020204" pitchFamily="34" charset="0"/>
                          <a:ea typeface="Calibri" panose="020F0502020204030204" pitchFamily="34" charset="0"/>
                          <a:cs typeface="Times New Roman" panose="02020603050405020304" pitchFamily="18" charset="0"/>
                        </a:rPr>
                        <a:t>only piano accompaniment and vocals shown in score</a:t>
                      </a:r>
                      <a:r>
                        <a:rPr lang="en-GB" sz="1600" b="0" dirty="0">
                          <a:effectLst/>
                          <a:latin typeface="Abadi" panose="020B0604020202020204" pitchFamily="34" charset="0"/>
                          <a:ea typeface="Calibri" panose="020F0502020204030204" pitchFamily="34" charset="0"/>
                          <a:cs typeface="Times New Roman" panose="02020603050405020304" pitchFamily="18" charset="0"/>
                        </a:rPr>
                        <a:t>)</a:t>
                      </a:r>
                    </a:p>
                  </a:txBody>
                  <a:tcPr marL="68580" marR="68580" marT="0" marB="0" anchor="ctr"/>
                </a:tc>
                <a:extLst>
                  <a:ext uri="{0D108BD9-81ED-4DB2-BD59-A6C34878D82A}">
                    <a16:rowId xmlns:a16="http://schemas.microsoft.com/office/drawing/2014/main" val="4053631686"/>
                  </a:ext>
                </a:extLst>
              </a:tr>
            </a:tbl>
          </a:graphicData>
        </a:graphic>
      </p:graphicFrame>
    </p:spTree>
    <p:extLst>
      <p:ext uri="{BB962C8B-B14F-4D97-AF65-F5344CB8AC3E}">
        <p14:creationId xmlns:p14="http://schemas.microsoft.com/office/powerpoint/2010/main" val="3128556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0BBD3E6-0248-4CB5-89E8-6AC2188CD199}"/>
              </a:ext>
            </a:extLst>
          </p:cNvPr>
          <p:cNvSpPr>
            <a:spLocks noGrp="1"/>
          </p:cNvSpPr>
          <p:nvPr>
            <p:ph type="title"/>
          </p:nvPr>
        </p:nvSpPr>
        <p:spPr>
          <a:xfrm>
            <a:off x="1115568" y="548639"/>
            <a:ext cx="10168128" cy="697993"/>
          </a:xfrm>
        </p:spPr>
        <p:txBody>
          <a:bodyPr>
            <a:noAutofit/>
          </a:bodyPr>
          <a:lstStyle/>
          <a:p>
            <a:r>
              <a:rPr lang="en-AU" dirty="0"/>
              <a:t>Structural analysis</a:t>
            </a:r>
          </a:p>
        </p:txBody>
      </p:sp>
      <p:graphicFrame>
        <p:nvGraphicFramePr>
          <p:cNvPr id="6" name="Table 11">
            <a:extLst>
              <a:ext uri="{FF2B5EF4-FFF2-40B4-BE49-F238E27FC236}">
                <a16:creationId xmlns:a16="http://schemas.microsoft.com/office/drawing/2014/main" id="{679545A1-3841-448D-A247-B7BBE166FA56}"/>
              </a:ext>
            </a:extLst>
          </p:cNvPr>
          <p:cNvGraphicFramePr>
            <a:graphicFrameLocks noGrp="1"/>
          </p:cNvGraphicFramePr>
          <p:nvPr>
            <p:extLst>
              <p:ext uri="{D42A27DB-BD31-4B8C-83A1-F6EECF244321}">
                <p14:modId xmlns:p14="http://schemas.microsoft.com/office/powerpoint/2010/main" val="1061393295"/>
              </p:ext>
            </p:extLst>
          </p:nvPr>
        </p:nvGraphicFramePr>
        <p:xfrm>
          <a:off x="1115568" y="1246631"/>
          <a:ext cx="10168128" cy="4761440"/>
        </p:xfrm>
        <a:graphic>
          <a:graphicData uri="http://schemas.openxmlformats.org/drawingml/2006/table">
            <a:tbl>
              <a:tblPr firstRow="1" bandRow="1">
                <a:tableStyleId>{0505E3EF-67EA-436B-97B2-0124C06EBD24}</a:tableStyleId>
              </a:tblPr>
              <a:tblGrid>
                <a:gridCol w="1896573">
                  <a:extLst>
                    <a:ext uri="{9D8B030D-6E8A-4147-A177-3AD203B41FA5}">
                      <a16:colId xmlns:a16="http://schemas.microsoft.com/office/drawing/2014/main" val="3738203250"/>
                    </a:ext>
                  </a:extLst>
                </a:gridCol>
                <a:gridCol w="8271555">
                  <a:extLst>
                    <a:ext uri="{9D8B030D-6E8A-4147-A177-3AD203B41FA5}">
                      <a16:colId xmlns:a16="http://schemas.microsoft.com/office/drawing/2014/main" val="514963217"/>
                    </a:ext>
                  </a:extLst>
                </a:gridCol>
              </a:tblGrid>
              <a:tr h="1944804">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AU" sz="1800" b="1" dirty="0">
                          <a:effectLst/>
                        </a:rPr>
                        <a:t>Development</a:t>
                      </a:r>
                    </a:p>
                    <a:p>
                      <a:pPr marL="0" marR="0" lvl="0" indent="0" algn="ctr" defTabSz="914400" rtl="0" eaLnBrk="1" fontAlgn="auto" latinLnBrk="0" hangingPunct="1">
                        <a:lnSpc>
                          <a:spcPct val="107000"/>
                        </a:lnSpc>
                        <a:spcBef>
                          <a:spcPts val="0"/>
                        </a:spcBef>
                        <a:spcAft>
                          <a:spcPts val="0"/>
                        </a:spcAft>
                        <a:buClrTx/>
                        <a:buSzTx/>
                        <a:buFontTx/>
                        <a:buNone/>
                        <a:tabLst/>
                        <a:defRPr/>
                      </a:pPr>
                      <a:r>
                        <a:rPr lang="en-AU" sz="1800" b="0" dirty="0">
                          <a:effectLst/>
                        </a:rPr>
                        <a:t>24 bars</a:t>
                      </a:r>
                      <a:endParaRPr lang="en-AU" sz="1800" b="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600" b="0" dirty="0">
                          <a:effectLst/>
                          <a:latin typeface="Abadi" panose="020B0604020202020204" pitchFamily="34" charset="0"/>
                          <a:ea typeface="Calibri" panose="020F0502020204030204" pitchFamily="34" charset="0"/>
                          <a:cs typeface="Times New Roman" panose="02020603050405020304" pitchFamily="18" charset="0"/>
                        </a:rPr>
                        <a:t>Each layer of sound begins to change and introduce an eerie atmosphere. First half develops theme 1. Rough synthesiser bass becomes prominent, playing octave jumps, semitones, and diminished 5ths. Accompanying vocals edited an octave up or down, or as whispers.</a:t>
                      </a:r>
                    </a:p>
                    <a:p>
                      <a:pPr algn="l">
                        <a:lnSpc>
                          <a:spcPct val="107000"/>
                        </a:lnSpc>
                        <a:spcAft>
                          <a:spcPts val="0"/>
                        </a:spcAft>
                      </a:pPr>
                      <a:r>
                        <a:rPr lang="en-GB" sz="1600" b="0" dirty="0">
                          <a:effectLst/>
                          <a:latin typeface="Abadi" panose="020B0604020202020204" pitchFamily="34" charset="0"/>
                          <a:ea typeface="Calibri" panose="020F0502020204030204" pitchFamily="34" charset="0"/>
                          <a:cs typeface="Times New Roman" panose="02020603050405020304" pitchFamily="18" charset="0"/>
                        </a:rPr>
                        <a:t>Second half develops theme 2, part 2, layering vocals with harmonies modulated into a minor key. Atmosphere created with sound effects throughout this section.</a:t>
                      </a:r>
                      <a:endParaRPr lang="en-AU" sz="1600" b="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58288033"/>
                  </a:ext>
                </a:extLst>
              </a:tr>
              <a:tr h="1044098">
                <a:tc>
                  <a:txBody>
                    <a:bodyPr/>
                    <a:lstStyle/>
                    <a:p>
                      <a:pPr algn="ctr">
                        <a:lnSpc>
                          <a:spcPct val="107000"/>
                        </a:lnSpc>
                        <a:spcAft>
                          <a:spcPts val="0"/>
                        </a:spcAft>
                      </a:pPr>
                      <a:r>
                        <a:rPr lang="en-GB" sz="1800" b="1" dirty="0">
                          <a:effectLst/>
                          <a:latin typeface="Abadi" panose="020B0604020202020204" pitchFamily="34" charset="0"/>
                          <a:ea typeface="Calibri" panose="020F0502020204030204" pitchFamily="34" charset="0"/>
                          <a:cs typeface="Times New Roman" panose="02020603050405020304" pitchFamily="18" charset="0"/>
                        </a:rPr>
                        <a:t>Bridge 2</a:t>
                      </a:r>
                    </a:p>
                    <a:p>
                      <a:pPr algn="ctr">
                        <a:lnSpc>
                          <a:spcPct val="107000"/>
                        </a:lnSpc>
                        <a:spcAft>
                          <a:spcPts val="0"/>
                        </a:spcAft>
                      </a:pPr>
                      <a:r>
                        <a:rPr lang="en-GB" sz="1800" dirty="0">
                          <a:effectLst/>
                          <a:latin typeface="Abadi" panose="020B0604020202020204" pitchFamily="34" charset="0"/>
                          <a:ea typeface="Calibri" panose="020F0502020204030204" pitchFamily="34" charset="0"/>
                          <a:cs typeface="Times New Roman" panose="02020603050405020304" pitchFamily="18" charset="0"/>
                        </a:rPr>
                        <a:t>8 bars</a:t>
                      </a:r>
                      <a:endParaRPr lang="en-AU" sz="180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600" dirty="0">
                          <a:effectLst/>
                          <a:latin typeface="Abadi" panose="020B0604020202020204" pitchFamily="34" charset="0"/>
                          <a:ea typeface="Calibri" panose="020F0502020204030204" pitchFamily="34" charset="0"/>
                          <a:cs typeface="Times New Roman" panose="02020603050405020304" pitchFamily="18" charset="0"/>
                        </a:rPr>
                        <a:t>Strings and bass play sustained chords from theme 2, with countermelodies in an ocarina and synthesiser. After 4 bars, the flute plays the melody introduced in the first bridge. </a:t>
                      </a:r>
                      <a:endParaRPr lang="en-AU" sz="160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5705066"/>
                  </a:ext>
                </a:extLst>
              </a:tr>
              <a:tr h="1772538">
                <a:tc>
                  <a:txBody>
                    <a:bodyPr/>
                    <a:lstStyle/>
                    <a:p>
                      <a:pPr algn="ctr">
                        <a:lnSpc>
                          <a:spcPct val="107000"/>
                        </a:lnSpc>
                        <a:spcAft>
                          <a:spcPts val="0"/>
                        </a:spcAft>
                      </a:pPr>
                      <a:r>
                        <a:rPr lang="en-AU" sz="1800" b="1" dirty="0">
                          <a:effectLst/>
                        </a:rPr>
                        <a:t>Recapitulation</a:t>
                      </a:r>
                    </a:p>
                    <a:p>
                      <a:pPr algn="ctr">
                        <a:lnSpc>
                          <a:spcPct val="107000"/>
                        </a:lnSpc>
                        <a:spcAft>
                          <a:spcPts val="0"/>
                        </a:spcAft>
                      </a:pPr>
                      <a:r>
                        <a:rPr lang="en-AU" sz="1800" dirty="0">
                          <a:effectLst/>
                        </a:rPr>
                        <a:t>16 Bars</a:t>
                      </a:r>
                      <a:endParaRPr lang="en-AU" sz="180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600" dirty="0">
                          <a:effectLst/>
                          <a:latin typeface="Abadi" panose="020B0604020202020204" pitchFamily="34" charset="0"/>
                          <a:ea typeface="Calibri" panose="020F0502020204030204" pitchFamily="34" charset="0"/>
                          <a:cs typeface="Times New Roman" panose="02020603050405020304" pitchFamily="18" charset="0"/>
                        </a:rPr>
                        <a:t>Theme 2 parts 1 and 2 are merged together in the recapitulation, as well as the sustained vocal harmonies from theme 1. All parts gradually fade out individually until only vocals are left, followed by a ‘crying’ atmospheric synth.</a:t>
                      </a:r>
                      <a:endParaRPr lang="en-AU" sz="160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44029823"/>
                  </a:ext>
                </a:extLst>
              </a:tr>
            </a:tbl>
          </a:graphicData>
        </a:graphic>
      </p:graphicFrame>
    </p:spTree>
    <p:extLst>
      <p:ext uri="{BB962C8B-B14F-4D97-AF65-F5344CB8AC3E}">
        <p14:creationId xmlns:p14="http://schemas.microsoft.com/office/powerpoint/2010/main" val="1908551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0BBD3E6-0248-4CB5-89E8-6AC2188CD199}"/>
              </a:ext>
            </a:extLst>
          </p:cNvPr>
          <p:cNvSpPr>
            <a:spLocks noGrp="1"/>
          </p:cNvSpPr>
          <p:nvPr>
            <p:ph type="title"/>
          </p:nvPr>
        </p:nvSpPr>
        <p:spPr>
          <a:xfrm>
            <a:off x="1115568" y="548639"/>
            <a:ext cx="10168128" cy="697993"/>
          </a:xfrm>
        </p:spPr>
        <p:txBody>
          <a:bodyPr>
            <a:noAutofit/>
          </a:bodyPr>
          <a:lstStyle/>
          <a:p>
            <a:r>
              <a:rPr lang="en-AU" dirty="0"/>
              <a:t>Introduction (1-8)</a:t>
            </a:r>
          </a:p>
        </p:txBody>
      </p:sp>
      <p:sp>
        <p:nvSpPr>
          <p:cNvPr id="3" name="Content Placeholder 2">
            <a:extLst>
              <a:ext uri="{FF2B5EF4-FFF2-40B4-BE49-F238E27FC236}">
                <a16:creationId xmlns:a16="http://schemas.microsoft.com/office/drawing/2014/main" id="{A8E147D3-E112-4873-A755-F7606F7A6DDD}"/>
              </a:ext>
            </a:extLst>
          </p:cNvPr>
          <p:cNvSpPr txBox="1">
            <a:spLocks/>
          </p:cNvSpPr>
          <p:nvPr/>
        </p:nvSpPr>
        <p:spPr>
          <a:xfrm>
            <a:off x="1106602" y="1434259"/>
            <a:ext cx="10177093" cy="487510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Atmosphere is set with vocal harmonies singing ‘ooh’ (</a:t>
            </a:r>
            <a:r>
              <a:rPr lang="en-AU" i="1" dirty="0">
                <a:solidFill>
                  <a:schemeClr val="tx1"/>
                </a:solidFill>
                <a:latin typeface="Arial" panose="020B0604020202020204" pitchFamily="34" charset="0"/>
                <a:cs typeface="Arial" panose="020B0604020202020204" pitchFamily="34" charset="0"/>
              </a:rPr>
              <a:t>production harmonies may differ</a:t>
            </a:r>
            <a:r>
              <a:rPr lang="en-AU" dirty="0">
                <a:solidFill>
                  <a:schemeClr val="tx1"/>
                </a:solidFill>
                <a:latin typeface="Arial" panose="020B0604020202020204" pitchFamily="34" charset="0"/>
                <a:cs typeface="Arial" panose="020B0604020202020204" pitchFamily="34" charset="0"/>
              </a:rPr>
              <a:t>) while following the 8-bar chord progression (Db</a:t>
            </a:r>
            <a:r>
              <a:rPr lang="en-AU" baseline="30000" dirty="0">
                <a:solidFill>
                  <a:schemeClr val="tx1"/>
                </a:solidFill>
                <a:latin typeface="Arial" panose="020B0604020202020204" pitchFamily="34" charset="0"/>
                <a:cs typeface="Arial" panose="020B0604020202020204" pitchFamily="34" charset="0"/>
              </a:rPr>
              <a:t>Maj7</a:t>
            </a:r>
            <a:r>
              <a:rPr lang="en-AU" dirty="0">
                <a:solidFill>
                  <a:schemeClr val="tx1"/>
                </a:solidFill>
                <a:latin typeface="Arial" panose="020B0604020202020204" pitchFamily="34" charset="0"/>
                <a:cs typeface="Arial" panose="020B0604020202020204" pitchFamily="34" charset="0"/>
              </a:rPr>
              <a:t>, Cm</a:t>
            </a:r>
            <a:r>
              <a:rPr lang="en-AU" baseline="30000" dirty="0">
                <a:solidFill>
                  <a:schemeClr val="tx1"/>
                </a:solidFill>
                <a:latin typeface="Arial" panose="020B0604020202020204" pitchFamily="34" charset="0"/>
                <a:cs typeface="Arial" panose="020B0604020202020204" pitchFamily="34" charset="0"/>
              </a:rPr>
              <a:t>7</a:t>
            </a:r>
            <a:r>
              <a:rPr lang="en-AU" dirty="0">
                <a:solidFill>
                  <a:schemeClr val="tx1"/>
                </a:solidFill>
                <a:latin typeface="Arial" panose="020B0604020202020204" pitchFamily="34" charset="0"/>
                <a:cs typeface="Arial" panose="020B0604020202020204" pitchFamily="34" charset="0"/>
              </a:rPr>
              <a:t>/Eb, Ab, Cm, Db</a:t>
            </a:r>
            <a:r>
              <a:rPr lang="en-AU" baseline="30000" dirty="0">
                <a:solidFill>
                  <a:schemeClr val="tx1"/>
                </a:solidFill>
                <a:latin typeface="Arial" panose="020B0604020202020204" pitchFamily="34" charset="0"/>
                <a:cs typeface="Arial" panose="020B0604020202020204" pitchFamily="34" charset="0"/>
              </a:rPr>
              <a:t>Maj7</a:t>
            </a:r>
            <a:r>
              <a:rPr lang="en-AU" dirty="0">
                <a:solidFill>
                  <a:schemeClr val="tx1"/>
                </a:solidFill>
                <a:latin typeface="Arial" panose="020B0604020202020204" pitchFamily="34" charset="0"/>
                <a:cs typeface="Arial" panose="020B0604020202020204" pitchFamily="34" charset="0"/>
              </a:rPr>
              <a:t>, Eb, Fm, Abm</a:t>
            </a:r>
            <a:r>
              <a:rPr lang="en-AU" baseline="30000" dirty="0">
                <a:solidFill>
                  <a:schemeClr val="tx1"/>
                </a:solidFill>
                <a:latin typeface="Arial" panose="020B0604020202020204" pitchFamily="34" charset="0"/>
                <a:cs typeface="Arial" panose="020B0604020202020204" pitchFamily="34" charset="0"/>
              </a:rPr>
              <a:t>7</a:t>
            </a:r>
            <a:r>
              <a:rPr lang="en-AU" dirty="0">
                <a:solidFill>
                  <a:schemeClr val="tx1"/>
                </a:solidFill>
                <a:latin typeface="Arial" panose="020B0604020202020204" pitchFamily="34" charset="0"/>
                <a:cs typeface="Arial" panose="020B0604020202020204" pitchFamily="34" charset="0"/>
              </a:rPr>
              <a:t>) </a:t>
            </a:r>
          </a:p>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Flute accompanies vocals with ascending and descending arpeggios, creating movement, while bass notes are sustained.</a:t>
            </a:r>
          </a:p>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Reverb effects and compressors were used on the vocals to widen the overall sound and surround the listener.</a:t>
            </a:r>
          </a:p>
        </p:txBody>
      </p:sp>
      <p:pic>
        <p:nvPicPr>
          <p:cNvPr id="2" name="Picture 1">
            <a:extLst>
              <a:ext uri="{FF2B5EF4-FFF2-40B4-BE49-F238E27FC236}">
                <a16:creationId xmlns:a16="http://schemas.microsoft.com/office/drawing/2014/main" id="{D15D0831-58CF-4C78-B637-3B87570F9C11}"/>
              </a:ext>
            </a:extLst>
          </p:cNvPr>
          <p:cNvPicPr>
            <a:picLocks noChangeAspect="1"/>
          </p:cNvPicPr>
          <p:nvPr/>
        </p:nvPicPr>
        <p:blipFill rotWithShape="1">
          <a:blip r:embed="rId5"/>
          <a:srcRect l="1055" t="8860" r="1621" b="2941"/>
          <a:stretch/>
        </p:blipFill>
        <p:spPr>
          <a:xfrm>
            <a:off x="5477397" y="3271910"/>
            <a:ext cx="5536615" cy="3037451"/>
          </a:xfrm>
          <a:prstGeom prst="rect">
            <a:avLst/>
          </a:prstGeom>
        </p:spPr>
      </p:pic>
      <p:pic>
        <p:nvPicPr>
          <p:cNvPr id="4" name="Picture 3">
            <a:extLst>
              <a:ext uri="{FF2B5EF4-FFF2-40B4-BE49-F238E27FC236}">
                <a16:creationId xmlns:a16="http://schemas.microsoft.com/office/drawing/2014/main" id="{346911B9-51BA-48A6-8954-D53F26747883}"/>
              </a:ext>
            </a:extLst>
          </p:cNvPr>
          <p:cNvPicPr>
            <a:picLocks noChangeAspect="1"/>
          </p:cNvPicPr>
          <p:nvPr/>
        </p:nvPicPr>
        <p:blipFill>
          <a:blip r:embed="rId6"/>
          <a:stretch>
            <a:fillRect/>
          </a:stretch>
        </p:blipFill>
        <p:spPr>
          <a:xfrm>
            <a:off x="1177988" y="5666834"/>
            <a:ext cx="4119042" cy="798802"/>
          </a:xfrm>
          <a:prstGeom prst="rect">
            <a:avLst/>
          </a:prstGeom>
        </p:spPr>
      </p:pic>
      <p:pic>
        <p:nvPicPr>
          <p:cNvPr id="5" name="Picture 4">
            <a:extLst>
              <a:ext uri="{FF2B5EF4-FFF2-40B4-BE49-F238E27FC236}">
                <a16:creationId xmlns:a16="http://schemas.microsoft.com/office/drawing/2014/main" id="{1AC25C01-539F-40DD-94AE-F538D1B698AD}"/>
              </a:ext>
            </a:extLst>
          </p:cNvPr>
          <p:cNvPicPr>
            <a:picLocks noChangeAspect="1"/>
          </p:cNvPicPr>
          <p:nvPr/>
        </p:nvPicPr>
        <p:blipFill>
          <a:blip r:embed="rId7"/>
          <a:stretch>
            <a:fillRect/>
          </a:stretch>
        </p:blipFill>
        <p:spPr>
          <a:xfrm>
            <a:off x="1809179" y="3536153"/>
            <a:ext cx="2856659" cy="2036867"/>
          </a:xfrm>
          <a:prstGeom prst="rect">
            <a:avLst/>
          </a:prstGeom>
        </p:spPr>
      </p:pic>
      <p:sp>
        <p:nvSpPr>
          <p:cNvPr id="6" name="Rectangle 5">
            <a:extLst>
              <a:ext uri="{FF2B5EF4-FFF2-40B4-BE49-F238E27FC236}">
                <a16:creationId xmlns:a16="http://schemas.microsoft.com/office/drawing/2014/main" id="{50061752-BEA0-413E-AF3C-FB216586FCDB}"/>
              </a:ext>
            </a:extLst>
          </p:cNvPr>
          <p:cNvSpPr/>
          <p:nvPr/>
        </p:nvSpPr>
        <p:spPr>
          <a:xfrm>
            <a:off x="3783966" y="1499919"/>
            <a:ext cx="3026128" cy="250660"/>
          </a:xfrm>
          <a:prstGeom prst="rect">
            <a:avLst/>
          </a:prstGeom>
          <a:solidFill>
            <a:srgbClr val="AADCEC">
              <a:alpha val="43922"/>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Rectangle 11">
            <a:extLst>
              <a:ext uri="{FF2B5EF4-FFF2-40B4-BE49-F238E27FC236}">
                <a16:creationId xmlns:a16="http://schemas.microsoft.com/office/drawing/2014/main" id="{7B4FCB56-CFDC-4474-B6E4-5BF17844BFB3}"/>
              </a:ext>
            </a:extLst>
          </p:cNvPr>
          <p:cNvSpPr/>
          <p:nvPr/>
        </p:nvSpPr>
        <p:spPr>
          <a:xfrm>
            <a:off x="6510060" y="4008685"/>
            <a:ext cx="4339046" cy="858951"/>
          </a:xfrm>
          <a:prstGeom prst="rect">
            <a:avLst/>
          </a:prstGeom>
          <a:solidFill>
            <a:srgbClr val="AADCEC">
              <a:alpha val="43922"/>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Rectangle 12">
            <a:extLst>
              <a:ext uri="{FF2B5EF4-FFF2-40B4-BE49-F238E27FC236}">
                <a16:creationId xmlns:a16="http://schemas.microsoft.com/office/drawing/2014/main" id="{83E37B40-7DBC-41E2-BF45-6E68CA559E92}"/>
              </a:ext>
            </a:extLst>
          </p:cNvPr>
          <p:cNvSpPr/>
          <p:nvPr/>
        </p:nvSpPr>
        <p:spPr>
          <a:xfrm>
            <a:off x="4572000" y="2188192"/>
            <a:ext cx="3876121" cy="250660"/>
          </a:xfrm>
          <a:prstGeom prst="rect">
            <a:avLst/>
          </a:prstGeom>
          <a:solidFill>
            <a:srgbClr val="EAACEB">
              <a:alpha val="43922"/>
            </a:srgbClr>
          </a:solidFill>
          <a:ln>
            <a:solidFill>
              <a:srgbClr val="DA16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ectangle 13">
            <a:extLst>
              <a:ext uri="{FF2B5EF4-FFF2-40B4-BE49-F238E27FC236}">
                <a16:creationId xmlns:a16="http://schemas.microsoft.com/office/drawing/2014/main" id="{64E7362C-363F-430C-9377-10A290866010}"/>
              </a:ext>
            </a:extLst>
          </p:cNvPr>
          <p:cNvSpPr/>
          <p:nvPr/>
        </p:nvSpPr>
        <p:spPr>
          <a:xfrm>
            <a:off x="6510060" y="5028567"/>
            <a:ext cx="4339045" cy="313495"/>
          </a:xfrm>
          <a:prstGeom prst="rect">
            <a:avLst/>
          </a:prstGeom>
          <a:solidFill>
            <a:srgbClr val="EAACEB">
              <a:alpha val="43922"/>
            </a:srgbClr>
          </a:solidFill>
          <a:ln>
            <a:solidFill>
              <a:srgbClr val="DA16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5" name="I1">
            <a:hlinkClick r:id="" action="ppaction://media"/>
            <a:extLst>
              <a:ext uri="{FF2B5EF4-FFF2-40B4-BE49-F238E27FC236}">
                <a16:creationId xmlns:a16="http://schemas.microsoft.com/office/drawing/2014/main" id="{DC40FE2F-578A-4BA2-B918-9254C18EE84A}"/>
              </a:ext>
            </a:extLst>
          </p:cNvPr>
          <p:cNvPicPr>
            <a:picLocks noChangeAspect="1"/>
          </p:cNvPicPr>
          <p:nvPr>
            <a:audioFile r:link="rId1"/>
            <p:extLst>
              <p:ext uri="{DAA4B4D4-6D71-4841-9C94-3DE7FCFB9230}">
                <p14:media xmlns:p14="http://schemas.microsoft.com/office/powerpoint/2010/main" r:embed="rId2">
                  <p14:trim end="186188.6"/>
                  <p14:fade in="250" out="250"/>
                </p14:media>
              </p:ext>
            </p:extLst>
          </p:nvPr>
        </p:nvPicPr>
        <p:blipFill>
          <a:blip r:embed="rId8"/>
          <a:stretch>
            <a:fillRect/>
          </a:stretch>
        </p:blipFill>
        <p:spPr>
          <a:xfrm>
            <a:off x="10197913" y="1729323"/>
            <a:ext cx="384362" cy="384362"/>
          </a:xfrm>
          <a:prstGeom prst="rect">
            <a:avLst/>
          </a:prstGeom>
        </p:spPr>
      </p:pic>
      <p:pic>
        <p:nvPicPr>
          <p:cNvPr id="16" name="I2">
            <a:hlinkClick r:id="" action="ppaction://media"/>
            <a:extLst>
              <a:ext uri="{FF2B5EF4-FFF2-40B4-BE49-F238E27FC236}">
                <a16:creationId xmlns:a16="http://schemas.microsoft.com/office/drawing/2014/main" id="{54160F55-04D6-45E3-A6E3-3F5AC0E380AA}"/>
              </a:ext>
            </a:extLst>
          </p:cNvPr>
          <p:cNvPicPr>
            <a:picLocks noChangeAspect="1"/>
          </p:cNvPicPr>
          <p:nvPr>
            <a:audioFile r:link="rId1"/>
            <p:extLst>
              <p:ext uri="{DAA4B4D4-6D71-4841-9C94-3DE7FCFB9230}">
                <p14:media xmlns:p14="http://schemas.microsoft.com/office/powerpoint/2010/main" r:embed="rId3">
                  <p14:trim end="184966.25"/>
                  <p14:fade in="250" out="250"/>
                </p14:media>
              </p:ext>
            </p:extLst>
          </p:nvPr>
        </p:nvPicPr>
        <p:blipFill>
          <a:blip r:embed="rId8"/>
          <a:stretch>
            <a:fillRect/>
          </a:stretch>
        </p:blipFill>
        <p:spPr>
          <a:xfrm>
            <a:off x="4105275" y="2389581"/>
            <a:ext cx="398614" cy="398614"/>
          </a:xfrm>
          <a:prstGeom prst="rect">
            <a:avLst/>
          </a:prstGeom>
        </p:spPr>
      </p:pic>
      <p:sp>
        <p:nvSpPr>
          <p:cNvPr id="17" name="TextBox 16">
            <a:extLst>
              <a:ext uri="{FF2B5EF4-FFF2-40B4-BE49-F238E27FC236}">
                <a16:creationId xmlns:a16="http://schemas.microsoft.com/office/drawing/2014/main" id="{5EF1F365-EB86-4F16-B461-693F5ACF5A02}"/>
              </a:ext>
            </a:extLst>
          </p:cNvPr>
          <p:cNvSpPr txBox="1"/>
          <p:nvPr/>
        </p:nvSpPr>
        <p:spPr>
          <a:xfrm>
            <a:off x="7810990" y="6246494"/>
            <a:ext cx="1274261" cy="338554"/>
          </a:xfrm>
          <a:prstGeom prst="rect">
            <a:avLst/>
          </a:prstGeom>
          <a:noFill/>
        </p:spPr>
        <p:txBody>
          <a:bodyPr wrap="square" rtlCol="0">
            <a:spAutoFit/>
          </a:bodyPr>
          <a:lstStyle/>
          <a:p>
            <a:r>
              <a:rPr lang="en-AU" sz="1600" dirty="0">
                <a:ea typeface="Gadugi" panose="020B0502040204020203" pitchFamily="34" charset="0"/>
              </a:rPr>
              <a:t>(bars 1-4)</a:t>
            </a:r>
          </a:p>
        </p:txBody>
      </p:sp>
    </p:spTree>
    <p:extLst>
      <p:ext uri="{BB962C8B-B14F-4D97-AF65-F5344CB8AC3E}">
        <p14:creationId xmlns:p14="http://schemas.microsoft.com/office/powerpoint/2010/main" val="19345187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02" fill="hold"/>
                                        <p:tgtEl>
                                          <p:spTgt spid="15"/>
                                        </p:tgtEl>
                                      </p:cBhvr>
                                    </p:cmd>
                                  </p:child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StopAudio" delay="0">
                      <p:tgtEl>
                        <p:sldTgt/>
                      </p:tgtEl>
                    </p:cond>
                  </p:endCondLst>
                </p:cTn>
                <p:tgtEl>
                  <p:spTgt spid="15"/>
                </p:tgtEl>
              </p:cMediaNode>
            </p:audi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837" fill="hold"/>
                                        <p:tgtEl>
                                          <p:spTgt spid="16"/>
                                        </p:tgtEl>
                                      </p:cBhvr>
                                    </p:cmd>
                                  </p:childTnLst>
                                </p:cTn>
                              </p:par>
                            </p:childTnLst>
                          </p:cTn>
                        </p:par>
                      </p:childTnLst>
                    </p:cTn>
                  </p:par>
                </p:childTnLst>
              </p:cTn>
              <p:nextCondLst>
                <p:cond evt="onClick" delay="0">
                  <p:tgtEl>
                    <p:spTgt spid="16"/>
                  </p:tgtEl>
                </p:cond>
              </p:nextCondLst>
            </p:seq>
            <p:audio>
              <p:cMediaNode vol="80000">
                <p:cTn id="13" fill="hold" display="0">
                  <p:stCondLst>
                    <p:cond delay="indefinite"/>
                  </p:stCondLst>
                  <p:endCondLst>
                    <p:cond evt="onStopAudio" delay="0">
                      <p:tgtEl>
                        <p:sldTgt/>
                      </p:tgtEl>
                    </p:cond>
                  </p:endCondLst>
                </p:cTn>
                <p:tgtEl>
                  <p:spTgt spid="1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0BBD3E6-0248-4CB5-89E8-6AC2188CD199}"/>
              </a:ext>
            </a:extLst>
          </p:cNvPr>
          <p:cNvSpPr>
            <a:spLocks noGrp="1"/>
          </p:cNvSpPr>
          <p:nvPr>
            <p:ph type="title"/>
          </p:nvPr>
        </p:nvSpPr>
        <p:spPr>
          <a:xfrm>
            <a:off x="1115568" y="548639"/>
            <a:ext cx="10168128" cy="697993"/>
          </a:xfrm>
        </p:spPr>
        <p:txBody>
          <a:bodyPr>
            <a:noAutofit/>
          </a:bodyPr>
          <a:lstStyle/>
          <a:p>
            <a:r>
              <a:rPr lang="en-AU" dirty="0"/>
              <a:t>Theme 1 (9-24)</a:t>
            </a:r>
          </a:p>
        </p:txBody>
      </p:sp>
      <p:sp>
        <p:nvSpPr>
          <p:cNvPr id="3" name="Content Placeholder 2">
            <a:extLst>
              <a:ext uri="{FF2B5EF4-FFF2-40B4-BE49-F238E27FC236}">
                <a16:creationId xmlns:a16="http://schemas.microsoft.com/office/drawing/2014/main" id="{74D3FE66-C23E-494B-B8CE-47724EA8C14C}"/>
              </a:ext>
            </a:extLst>
          </p:cNvPr>
          <p:cNvSpPr txBox="1">
            <a:spLocks/>
          </p:cNvSpPr>
          <p:nvPr/>
        </p:nvSpPr>
        <p:spPr>
          <a:xfrm>
            <a:off x="1106602" y="1434259"/>
            <a:ext cx="4164645" cy="223230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Syncopated rhythms were used for the main vocal melody to create a free speech-like sound.</a:t>
            </a:r>
          </a:p>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Repetition is used with slight developments between bars 11-12 and 15-16.</a:t>
            </a:r>
          </a:p>
          <a:p>
            <a:pPr>
              <a:buFont typeface="Courier New" panose="02070309020205020404" pitchFamily="49" charset="0"/>
              <a:buChar char="o"/>
            </a:pPr>
            <a:endParaRPr lang="en-AU" dirty="0">
              <a:solidFill>
                <a:schemeClr val="tx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04B0285-7B08-4A83-B7EC-BEC4B3F8F020}"/>
              </a:ext>
            </a:extLst>
          </p:cNvPr>
          <p:cNvPicPr>
            <a:picLocks noChangeAspect="1"/>
          </p:cNvPicPr>
          <p:nvPr/>
        </p:nvPicPr>
        <p:blipFill rotWithShape="1">
          <a:blip r:embed="rId4"/>
          <a:srcRect l="1974" t="8741" b="7882"/>
          <a:stretch/>
        </p:blipFill>
        <p:spPr>
          <a:xfrm>
            <a:off x="5277343" y="1455107"/>
            <a:ext cx="6006353" cy="854511"/>
          </a:xfrm>
          <a:prstGeom prst="rect">
            <a:avLst/>
          </a:prstGeom>
        </p:spPr>
      </p:pic>
      <p:pic>
        <p:nvPicPr>
          <p:cNvPr id="4" name="Picture 3">
            <a:extLst>
              <a:ext uri="{FF2B5EF4-FFF2-40B4-BE49-F238E27FC236}">
                <a16:creationId xmlns:a16="http://schemas.microsoft.com/office/drawing/2014/main" id="{35FDAE6A-6DA0-485B-B2B1-9FFC114DBF39}"/>
              </a:ext>
            </a:extLst>
          </p:cNvPr>
          <p:cNvPicPr>
            <a:picLocks noChangeAspect="1"/>
          </p:cNvPicPr>
          <p:nvPr/>
        </p:nvPicPr>
        <p:blipFill rotWithShape="1">
          <a:blip r:embed="rId5"/>
          <a:srcRect l="1830" t="2627" r="2191" b="17799"/>
          <a:stretch/>
        </p:blipFill>
        <p:spPr>
          <a:xfrm>
            <a:off x="5277343" y="2298985"/>
            <a:ext cx="6006353" cy="854511"/>
          </a:xfrm>
          <a:prstGeom prst="rect">
            <a:avLst/>
          </a:prstGeom>
        </p:spPr>
      </p:pic>
      <p:sp>
        <p:nvSpPr>
          <p:cNvPr id="6" name="Rectangle 5">
            <a:extLst>
              <a:ext uri="{FF2B5EF4-FFF2-40B4-BE49-F238E27FC236}">
                <a16:creationId xmlns:a16="http://schemas.microsoft.com/office/drawing/2014/main" id="{B9F5B462-19A4-4425-842C-6D7C744642CD}"/>
              </a:ext>
            </a:extLst>
          </p:cNvPr>
          <p:cNvSpPr/>
          <p:nvPr/>
        </p:nvSpPr>
        <p:spPr>
          <a:xfrm>
            <a:off x="1408319" y="1508884"/>
            <a:ext cx="2159634" cy="250660"/>
          </a:xfrm>
          <a:prstGeom prst="rect">
            <a:avLst/>
          </a:prstGeom>
          <a:solidFill>
            <a:srgbClr val="AADCEC">
              <a:alpha val="43922"/>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Rectangle 6">
            <a:extLst>
              <a:ext uri="{FF2B5EF4-FFF2-40B4-BE49-F238E27FC236}">
                <a16:creationId xmlns:a16="http://schemas.microsoft.com/office/drawing/2014/main" id="{B966E9C6-5491-484E-8232-2587C2BB5FCD}"/>
              </a:ext>
            </a:extLst>
          </p:cNvPr>
          <p:cNvSpPr/>
          <p:nvPr/>
        </p:nvSpPr>
        <p:spPr>
          <a:xfrm>
            <a:off x="6302188" y="1800629"/>
            <a:ext cx="2546888" cy="289881"/>
          </a:xfrm>
          <a:prstGeom prst="rect">
            <a:avLst/>
          </a:prstGeom>
          <a:solidFill>
            <a:srgbClr val="AADCEC">
              <a:alpha val="43922"/>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Rectangle 7">
            <a:extLst>
              <a:ext uri="{FF2B5EF4-FFF2-40B4-BE49-F238E27FC236}">
                <a16:creationId xmlns:a16="http://schemas.microsoft.com/office/drawing/2014/main" id="{88116AD1-2ACF-4503-A3EA-2570A0CCBDDC}"/>
              </a:ext>
            </a:extLst>
          </p:cNvPr>
          <p:cNvSpPr/>
          <p:nvPr/>
        </p:nvSpPr>
        <p:spPr>
          <a:xfrm>
            <a:off x="1408319" y="2425003"/>
            <a:ext cx="1110763" cy="250660"/>
          </a:xfrm>
          <a:prstGeom prst="rect">
            <a:avLst/>
          </a:prstGeom>
          <a:solidFill>
            <a:srgbClr val="EAACEB">
              <a:alpha val="43922"/>
            </a:srgbClr>
          </a:solidFill>
          <a:ln>
            <a:solidFill>
              <a:srgbClr val="DA16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Rectangle 8">
            <a:extLst>
              <a:ext uri="{FF2B5EF4-FFF2-40B4-BE49-F238E27FC236}">
                <a16:creationId xmlns:a16="http://schemas.microsoft.com/office/drawing/2014/main" id="{F3D51430-6187-44A4-8C22-BA1481A0904F}"/>
              </a:ext>
            </a:extLst>
          </p:cNvPr>
          <p:cNvSpPr/>
          <p:nvPr/>
        </p:nvSpPr>
        <p:spPr>
          <a:xfrm>
            <a:off x="8267610" y="1570509"/>
            <a:ext cx="2974959" cy="739109"/>
          </a:xfrm>
          <a:prstGeom prst="rect">
            <a:avLst/>
          </a:prstGeom>
          <a:solidFill>
            <a:srgbClr val="EAACEB">
              <a:alpha val="43922"/>
            </a:srgbClr>
          </a:solidFill>
          <a:ln>
            <a:solidFill>
              <a:srgbClr val="DA16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Rectangle 9">
            <a:extLst>
              <a:ext uri="{FF2B5EF4-FFF2-40B4-BE49-F238E27FC236}">
                <a16:creationId xmlns:a16="http://schemas.microsoft.com/office/drawing/2014/main" id="{8AC5DAB6-69F2-4400-B8F1-7E5A56F036E3}"/>
              </a:ext>
            </a:extLst>
          </p:cNvPr>
          <p:cNvSpPr/>
          <p:nvPr/>
        </p:nvSpPr>
        <p:spPr>
          <a:xfrm>
            <a:off x="8280519" y="2362971"/>
            <a:ext cx="2974959" cy="739109"/>
          </a:xfrm>
          <a:prstGeom prst="rect">
            <a:avLst/>
          </a:prstGeom>
          <a:solidFill>
            <a:srgbClr val="EAACEB">
              <a:alpha val="43922"/>
            </a:srgbClr>
          </a:solidFill>
          <a:ln>
            <a:solidFill>
              <a:srgbClr val="DA16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2" name="Picture 11">
            <a:extLst>
              <a:ext uri="{FF2B5EF4-FFF2-40B4-BE49-F238E27FC236}">
                <a16:creationId xmlns:a16="http://schemas.microsoft.com/office/drawing/2014/main" id="{1B153D2C-A48E-4471-99CC-659EF5C81152}"/>
              </a:ext>
            </a:extLst>
          </p:cNvPr>
          <p:cNvPicPr>
            <a:picLocks noChangeAspect="1"/>
          </p:cNvPicPr>
          <p:nvPr/>
        </p:nvPicPr>
        <p:blipFill>
          <a:blip r:embed="rId6"/>
          <a:stretch>
            <a:fillRect/>
          </a:stretch>
        </p:blipFill>
        <p:spPr>
          <a:xfrm>
            <a:off x="1106602" y="3475759"/>
            <a:ext cx="6232967" cy="2040153"/>
          </a:xfrm>
          <a:prstGeom prst="rect">
            <a:avLst/>
          </a:prstGeom>
        </p:spPr>
      </p:pic>
      <p:sp>
        <p:nvSpPr>
          <p:cNvPr id="13" name="Content Placeholder 2">
            <a:extLst>
              <a:ext uri="{FF2B5EF4-FFF2-40B4-BE49-F238E27FC236}">
                <a16:creationId xmlns:a16="http://schemas.microsoft.com/office/drawing/2014/main" id="{DA02BC15-D3A0-444E-9352-BB3048A3AA0E}"/>
              </a:ext>
            </a:extLst>
          </p:cNvPr>
          <p:cNvSpPr txBox="1">
            <a:spLocks/>
          </p:cNvSpPr>
          <p:nvPr/>
        </p:nvSpPr>
        <p:spPr>
          <a:xfrm>
            <a:off x="7219084" y="3490367"/>
            <a:ext cx="4064612" cy="210361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Melody is developed from bar 17 with new melodic ideas, at a higher pitch for emphasis on the lyrics. Vocal harmonies developed from introduction are reintroduced. (chord progression same as introduction)</a:t>
            </a:r>
          </a:p>
        </p:txBody>
      </p:sp>
      <p:sp>
        <p:nvSpPr>
          <p:cNvPr id="14" name="Rectangle 13">
            <a:extLst>
              <a:ext uri="{FF2B5EF4-FFF2-40B4-BE49-F238E27FC236}">
                <a16:creationId xmlns:a16="http://schemas.microsoft.com/office/drawing/2014/main" id="{54868FEA-E7BE-4D94-9342-EA2D33AD6019}"/>
              </a:ext>
            </a:extLst>
          </p:cNvPr>
          <p:cNvSpPr/>
          <p:nvPr/>
        </p:nvSpPr>
        <p:spPr>
          <a:xfrm>
            <a:off x="908303" y="5740893"/>
            <a:ext cx="8397062" cy="369332"/>
          </a:xfrm>
          <a:prstGeom prst="rect">
            <a:avLst/>
          </a:prstGeom>
        </p:spPr>
        <p:txBody>
          <a:bodyPr wrap="square">
            <a:spAutoFit/>
          </a:bodyPr>
          <a:lstStyle/>
          <a:p>
            <a:pPr marL="285750" indent="-285750">
              <a:buFont typeface="Courier New" panose="02070309020205020404" pitchFamily="49" charset="0"/>
              <a:buChar char="o"/>
            </a:pPr>
            <a:r>
              <a:rPr lang="en-AU" dirty="0">
                <a:latin typeface="Arial" panose="020B0604020202020204" pitchFamily="34" charset="0"/>
                <a:cs typeface="Arial" panose="020B0604020202020204" pitchFamily="34" charset="0"/>
              </a:rPr>
              <a:t>Last 4 bars vocal melody follows the first 4 bars, bringing back familiarity.</a:t>
            </a:r>
          </a:p>
        </p:txBody>
      </p:sp>
      <p:sp>
        <p:nvSpPr>
          <p:cNvPr id="15" name="Rectangle 14">
            <a:extLst>
              <a:ext uri="{FF2B5EF4-FFF2-40B4-BE49-F238E27FC236}">
                <a16:creationId xmlns:a16="http://schemas.microsoft.com/office/drawing/2014/main" id="{54FCCBC0-C2DA-4B94-BEE1-B041AB673EF2}"/>
              </a:ext>
            </a:extLst>
          </p:cNvPr>
          <p:cNvSpPr/>
          <p:nvPr/>
        </p:nvSpPr>
        <p:spPr>
          <a:xfrm>
            <a:off x="7486390" y="4338918"/>
            <a:ext cx="2903704" cy="285482"/>
          </a:xfrm>
          <a:prstGeom prst="rect">
            <a:avLst/>
          </a:prstGeom>
          <a:solidFill>
            <a:srgbClr val="92D050">
              <a:alpha val="4392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 name="Rectangle 15">
            <a:extLst>
              <a:ext uri="{FF2B5EF4-FFF2-40B4-BE49-F238E27FC236}">
                <a16:creationId xmlns:a16="http://schemas.microsoft.com/office/drawing/2014/main" id="{F90D6A1D-96EA-492E-9395-BCA0B22CE072}"/>
              </a:ext>
            </a:extLst>
          </p:cNvPr>
          <p:cNvSpPr/>
          <p:nvPr/>
        </p:nvSpPr>
        <p:spPr>
          <a:xfrm>
            <a:off x="1957662" y="4365713"/>
            <a:ext cx="5261422" cy="1007995"/>
          </a:xfrm>
          <a:prstGeom prst="rect">
            <a:avLst/>
          </a:prstGeom>
          <a:solidFill>
            <a:srgbClr val="92D050">
              <a:alpha val="4392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Rectangle 16">
            <a:extLst>
              <a:ext uri="{FF2B5EF4-FFF2-40B4-BE49-F238E27FC236}">
                <a16:creationId xmlns:a16="http://schemas.microsoft.com/office/drawing/2014/main" id="{C04730A0-29D8-401C-BBF7-D88A06E4ABAC}"/>
              </a:ext>
            </a:extLst>
          </p:cNvPr>
          <p:cNvSpPr/>
          <p:nvPr/>
        </p:nvSpPr>
        <p:spPr>
          <a:xfrm>
            <a:off x="8535261" y="3537913"/>
            <a:ext cx="1137658" cy="285482"/>
          </a:xfrm>
          <a:prstGeom prst="rect">
            <a:avLst/>
          </a:prstGeom>
          <a:solidFill>
            <a:srgbClr val="FF0000">
              <a:alpha val="43922"/>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 name="Rectangle 17">
            <a:extLst>
              <a:ext uri="{FF2B5EF4-FFF2-40B4-BE49-F238E27FC236}">
                <a16:creationId xmlns:a16="http://schemas.microsoft.com/office/drawing/2014/main" id="{FA2849B2-27A3-4FA0-ADED-7CDA1FD5679A}"/>
              </a:ext>
            </a:extLst>
          </p:cNvPr>
          <p:cNvSpPr/>
          <p:nvPr/>
        </p:nvSpPr>
        <p:spPr>
          <a:xfrm>
            <a:off x="2070436" y="3621171"/>
            <a:ext cx="5084640" cy="512295"/>
          </a:xfrm>
          <a:prstGeom prst="rect">
            <a:avLst/>
          </a:prstGeom>
          <a:solidFill>
            <a:srgbClr val="FF0000">
              <a:alpha val="43922"/>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0" name="T1 1">
            <a:hlinkClick r:id="" action="ppaction://media"/>
            <a:extLst>
              <a:ext uri="{FF2B5EF4-FFF2-40B4-BE49-F238E27FC236}">
                <a16:creationId xmlns:a16="http://schemas.microsoft.com/office/drawing/2014/main" id="{C7882BF6-7A0F-42D1-ADA8-6B0F6837FA43}"/>
              </a:ext>
            </a:extLst>
          </p:cNvPr>
          <p:cNvPicPr>
            <a:picLocks noChangeAspect="1"/>
          </p:cNvPicPr>
          <p:nvPr>
            <a:audioFile r:link="rId1"/>
            <p:extLst>
              <p:ext uri="{DAA4B4D4-6D71-4841-9C94-3DE7FCFB9230}">
                <p14:media xmlns:p14="http://schemas.microsoft.com/office/powerpoint/2010/main" r:embed="rId2">
                  <p14:trim st="30598" end="152993.9"/>
                  <p14:fade in="750" out="250"/>
                </p14:media>
              </p:ext>
            </p:extLst>
          </p:nvPr>
        </p:nvPicPr>
        <p:blipFill>
          <a:blip r:embed="rId7"/>
          <a:stretch>
            <a:fillRect/>
          </a:stretch>
        </p:blipFill>
        <p:spPr>
          <a:xfrm>
            <a:off x="8886950" y="5259016"/>
            <a:ext cx="559942" cy="559942"/>
          </a:xfrm>
          <a:prstGeom prst="rect">
            <a:avLst/>
          </a:prstGeom>
        </p:spPr>
      </p:pic>
      <p:sp>
        <p:nvSpPr>
          <p:cNvPr id="19" name="TextBox 18">
            <a:extLst>
              <a:ext uri="{FF2B5EF4-FFF2-40B4-BE49-F238E27FC236}">
                <a16:creationId xmlns:a16="http://schemas.microsoft.com/office/drawing/2014/main" id="{C7B3B2BA-9912-4D8E-AAF2-119E7DE1162C}"/>
              </a:ext>
            </a:extLst>
          </p:cNvPr>
          <p:cNvSpPr txBox="1"/>
          <p:nvPr/>
        </p:nvSpPr>
        <p:spPr>
          <a:xfrm>
            <a:off x="3731755" y="5369511"/>
            <a:ext cx="1274261" cy="338554"/>
          </a:xfrm>
          <a:prstGeom prst="rect">
            <a:avLst/>
          </a:prstGeom>
          <a:noFill/>
        </p:spPr>
        <p:txBody>
          <a:bodyPr wrap="square" rtlCol="0">
            <a:spAutoFit/>
          </a:bodyPr>
          <a:lstStyle/>
          <a:p>
            <a:r>
              <a:rPr lang="en-AU" sz="1600" dirty="0">
                <a:ea typeface="Gadugi" panose="020B0502040204020203" pitchFamily="34" charset="0"/>
              </a:rPr>
              <a:t>(bars 17-20)</a:t>
            </a:r>
          </a:p>
        </p:txBody>
      </p:sp>
      <p:sp>
        <p:nvSpPr>
          <p:cNvPr id="21" name="TextBox 20">
            <a:extLst>
              <a:ext uri="{FF2B5EF4-FFF2-40B4-BE49-F238E27FC236}">
                <a16:creationId xmlns:a16="http://schemas.microsoft.com/office/drawing/2014/main" id="{8D5C4588-C6D2-4ABF-A1AB-3AE7CA92C1B5}"/>
              </a:ext>
            </a:extLst>
          </p:cNvPr>
          <p:cNvSpPr txBox="1"/>
          <p:nvPr/>
        </p:nvSpPr>
        <p:spPr>
          <a:xfrm>
            <a:off x="7575632" y="3057677"/>
            <a:ext cx="1274261" cy="338554"/>
          </a:xfrm>
          <a:prstGeom prst="rect">
            <a:avLst/>
          </a:prstGeom>
          <a:noFill/>
        </p:spPr>
        <p:txBody>
          <a:bodyPr wrap="square" rtlCol="0">
            <a:spAutoFit/>
          </a:bodyPr>
          <a:lstStyle/>
          <a:p>
            <a:r>
              <a:rPr lang="en-AU" sz="1600" dirty="0">
                <a:ea typeface="Gadugi" panose="020B0502040204020203" pitchFamily="34" charset="0"/>
              </a:rPr>
              <a:t>(bars 9-12)</a:t>
            </a:r>
          </a:p>
        </p:txBody>
      </p:sp>
    </p:spTree>
    <p:extLst>
      <p:ext uri="{BB962C8B-B14F-4D97-AF65-F5344CB8AC3E}">
        <p14:creationId xmlns:p14="http://schemas.microsoft.com/office/powerpoint/2010/main" val="31696485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42" fill="hold"/>
                                        <p:tgtEl>
                                          <p:spTgt spid="20"/>
                                        </p:tgtEl>
                                      </p:cBhvr>
                                    </p:cmd>
                                  </p:childTnLst>
                                </p:cTn>
                              </p:par>
                            </p:childTnLst>
                          </p:cTn>
                        </p:par>
                      </p:childTnLst>
                    </p:cTn>
                  </p:par>
                </p:childTnLst>
              </p:cTn>
              <p:nextCondLst>
                <p:cond evt="onClick" delay="0">
                  <p:tgtEl>
                    <p:spTgt spid="20"/>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0BBD3E6-0248-4CB5-89E8-6AC2188CD199}"/>
              </a:ext>
            </a:extLst>
          </p:cNvPr>
          <p:cNvSpPr>
            <a:spLocks noGrp="1"/>
          </p:cNvSpPr>
          <p:nvPr>
            <p:ph type="title"/>
          </p:nvPr>
        </p:nvSpPr>
        <p:spPr>
          <a:xfrm>
            <a:off x="1115568" y="548639"/>
            <a:ext cx="10168128" cy="697993"/>
          </a:xfrm>
        </p:spPr>
        <p:txBody>
          <a:bodyPr>
            <a:noAutofit/>
          </a:bodyPr>
          <a:lstStyle/>
          <a:p>
            <a:r>
              <a:rPr lang="en-AU" dirty="0"/>
              <a:t>Bridge 1 (25-32)</a:t>
            </a:r>
          </a:p>
        </p:txBody>
      </p:sp>
      <p:sp>
        <p:nvSpPr>
          <p:cNvPr id="3" name="Content Placeholder 2">
            <a:extLst>
              <a:ext uri="{FF2B5EF4-FFF2-40B4-BE49-F238E27FC236}">
                <a16:creationId xmlns:a16="http://schemas.microsoft.com/office/drawing/2014/main" id="{5E39A334-16AC-43C9-8886-53C70088FEE7}"/>
              </a:ext>
            </a:extLst>
          </p:cNvPr>
          <p:cNvSpPr txBox="1">
            <a:spLocks/>
          </p:cNvSpPr>
          <p:nvPr/>
        </p:nvSpPr>
        <p:spPr>
          <a:xfrm>
            <a:off x="1106602" y="1434259"/>
            <a:ext cx="4675633" cy="487510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Chords in accompanying instruments remain sustained as flute plays new melodic line and multiple instruments play subtle countermelodic arpeggios.</a:t>
            </a:r>
          </a:p>
          <a:p>
            <a:pPr marL="0" indent="0">
              <a:buNone/>
            </a:pPr>
            <a:endParaRPr lang="en-AU" dirty="0">
              <a:solidFill>
                <a:schemeClr val="tx1"/>
              </a:solidFill>
              <a:latin typeface="Arial" panose="020B0604020202020204" pitchFamily="34" charset="0"/>
              <a:cs typeface="Arial" panose="020B0604020202020204" pitchFamily="34" charset="0"/>
            </a:endParaRPr>
          </a:p>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Repetition with small developments such as passing notes are used in the short flute melody.</a:t>
            </a:r>
          </a:p>
          <a:p>
            <a:pPr marL="0" indent="0">
              <a:buNone/>
            </a:pPr>
            <a:endParaRPr lang="en-AU" dirty="0">
              <a:solidFill>
                <a:schemeClr val="tx1"/>
              </a:solidFill>
              <a:latin typeface="Arial" panose="020B0604020202020204" pitchFamily="34" charset="0"/>
              <a:cs typeface="Arial" panose="020B0604020202020204" pitchFamily="34" charset="0"/>
            </a:endParaRPr>
          </a:p>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Reverse cymbal and tambourine are used on the very last beat to lead into theme 2.</a:t>
            </a:r>
          </a:p>
        </p:txBody>
      </p:sp>
      <p:pic>
        <p:nvPicPr>
          <p:cNvPr id="2" name="Picture 1">
            <a:extLst>
              <a:ext uri="{FF2B5EF4-FFF2-40B4-BE49-F238E27FC236}">
                <a16:creationId xmlns:a16="http://schemas.microsoft.com/office/drawing/2014/main" id="{B743A52B-0F48-4385-84EB-87A4CD9FFFF4}"/>
              </a:ext>
            </a:extLst>
          </p:cNvPr>
          <p:cNvPicPr>
            <a:picLocks noChangeAspect="1"/>
          </p:cNvPicPr>
          <p:nvPr/>
        </p:nvPicPr>
        <p:blipFill>
          <a:blip r:embed="rId4"/>
          <a:stretch>
            <a:fillRect/>
          </a:stretch>
        </p:blipFill>
        <p:spPr>
          <a:xfrm>
            <a:off x="6323166" y="1816439"/>
            <a:ext cx="4762232" cy="3425735"/>
          </a:xfrm>
          <a:prstGeom prst="rect">
            <a:avLst/>
          </a:prstGeom>
        </p:spPr>
      </p:pic>
      <p:sp>
        <p:nvSpPr>
          <p:cNvPr id="5" name="Rectangle 4">
            <a:extLst>
              <a:ext uri="{FF2B5EF4-FFF2-40B4-BE49-F238E27FC236}">
                <a16:creationId xmlns:a16="http://schemas.microsoft.com/office/drawing/2014/main" id="{8916457E-40C3-423B-BADA-437D7708B644}"/>
              </a:ext>
            </a:extLst>
          </p:cNvPr>
          <p:cNvSpPr/>
          <p:nvPr/>
        </p:nvSpPr>
        <p:spPr>
          <a:xfrm>
            <a:off x="3496538" y="1765845"/>
            <a:ext cx="1666572" cy="285482"/>
          </a:xfrm>
          <a:prstGeom prst="rect">
            <a:avLst/>
          </a:prstGeom>
          <a:solidFill>
            <a:srgbClr val="92D050">
              <a:alpha val="4392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ectangle 5">
            <a:extLst>
              <a:ext uri="{FF2B5EF4-FFF2-40B4-BE49-F238E27FC236}">
                <a16:creationId xmlns:a16="http://schemas.microsoft.com/office/drawing/2014/main" id="{868AB224-429A-4DBA-828C-B816392E9D9D}"/>
              </a:ext>
            </a:extLst>
          </p:cNvPr>
          <p:cNvSpPr/>
          <p:nvPr/>
        </p:nvSpPr>
        <p:spPr>
          <a:xfrm>
            <a:off x="6095996" y="2927389"/>
            <a:ext cx="5187697" cy="501611"/>
          </a:xfrm>
          <a:prstGeom prst="rect">
            <a:avLst/>
          </a:prstGeom>
          <a:solidFill>
            <a:srgbClr val="92D050">
              <a:alpha val="4392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Rectangle 6">
            <a:extLst>
              <a:ext uri="{FF2B5EF4-FFF2-40B4-BE49-F238E27FC236}">
                <a16:creationId xmlns:a16="http://schemas.microsoft.com/office/drawing/2014/main" id="{0D3D8598-2E3B-4D91-8AE6-BC540A3BD556}"/>
              </a:ext>
            </a:extLst>
          </p:cNvPr>
          <p:cNvSpPr/>
          <p:nvPr/>
        </p:nvSpPr>
        <p:spPr>
          <a:xfrm>
            <a:off x="3076575" y="2051327"/>
            <a:ext cx="2705660" cy="273376"/>
          </a:xfrm>
          <a:prstGeom prst="rect">
            <a:avLst/>
          </a:prstGeom>
          <a:solidFill>
            <a:srgbClr val="AADCEC">
              <a:alpha val="43922"/>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Rectangle 7">
            <a:extLst>
              <a:ext uri="{FF2B5EF4-FFF2-40B4-BE49-F238E27FC236}">
                <a16:creationId xmlns:a16="http://schemas.microsoft.com/office/drawing/2014/main" id="{69A4198C-645B-4006-93BD-7BE9AF91CD32}"/>
              </a:ext>
            </a:extLst>
          </p:cNvPr>
          <p:cNvSpPr/>
          <p:nvPr/>
        </p:nvSpPr>
        <p:spPr>
          <a:xfrm>
            <a:off x="6095997" y="1980759"/>
            <a:ext cx="5187697" cy="968869"/>
          </a:xfrm>
          <a:prstGeom prst="rect">
            <a:avLst/>
          </a:prstGeom>
          <a:solidFill>
            <a:srgbClr val="AADCEC">
              <a:alpha val="43922"/>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Rectangle 8">
            <a:extLst>
              <a:ext uri="{FF2B5EF4-FFF2-40B4-BE49-F238E27FC236}">
                <a16:creationId xmlns:a16="http://schemas.microsoft.com/office/drawing/2014/main" id="{7377F82B-0D22-44D0-ACCA-F292BB858834}"/>
              </a:ext>
            </a:extLst>
          </p:cNvPr>
          <p:cNvSpPr/>
          <p:nvPr/>
        </p:nvSpPr>
        <p:spPr>
          <a:xfrm>
            <a:off x="1326647" y="2328506"/>
            <a:ext cx="3442575" cy="273376"/>
          </a:xfrm>
          <a:prstGeom prst="rect">
            <a:avLst/>
          </a:prstGeom>
          <a:solidFill>
            <a:srgbClr val="AADCEC">
              <a:alpha val="43922"/>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Rectangle 9">
            <a:extLst>
              <a:ext uri="{FF2B5EF4-FFF2-40B4-BE49-F238E27FC236}">
                <a16:creationId xmlns:a16="http://schemas.microsoft.com/office/drawing/2014/main" id="{2D94EF78-7747-4CBB-919E-E573CFC6D646}"/>
              </a:ext>
            </a:extLst>
          </p:cNvPr>
          <p:cNvSpPr/>
          <p:nvPr/>
        </p:nvSpPr>
        <p:spPr>
          <a:xfrm>
            <a:off x="1326647" y="2023065"/>
            <a:ext cx="1305799" cy="285482"/>
          </a:xfrm>
          <a:prstGeom prst="rect">
            <a:avLst/>
          </a:prstGeom>
          <a:solidFill>
            <a:srgbClr val="92D050">
              <a:alpha val="4392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4" name="B 1">
            <a:hlinkClick r:id="" action="ppaction://media"/>
            <a:extLst>
              <a:ext uri="{FF2B5EF4-FFF2-40B4-BE49-F238E27FC236}">
                <a16:creationId xmlns:a16="http://schemas.microsoft.com/office/drawing/2014/main" id="{84FA1957-EA69-4053-A2ED-DAB954ACE2D6}"/>
              </a:ext>
            </a:extLst>
          </p:cNvPr>
          <p:cNvPicPr>
            <a:picLocks noChangeAspect="1"/>
          </p:cNvPicPr>
          <p:nvPr>
            <a:audioFile r:link="rId1"/>
            <p:extLst>
              <p:ext uri="{DAA4B4D4-6D71-4841-9C94-3DE7FCFB9230}">
                <p14:media xmlns:p14="http://schemas.microsoft.com/office/powerpoint/2010/main" r:embed="rId2">
                  <p14:trim st="45995" end="139734.75"/>
                  <p14:fade in="500"/>
                </p14:media>
              </p:ext>
            </p:extLst>
          </p:nvPr>
        </p:nvPicPr>
        <p:blipFill>
          <a:blip r:embed="rId5"/>
          <a:stretch>
            <a:fillRect/>
          </a:stretch>
        </p:blipFill>
        <p:spPr>
          <a:xfrm>
            <a:off x="3076575" y="5423741"/>
            <a:ext cx="609600" cy="609600"/>
          </a:xfrm>
          <a:prstGeom prst="rect">
            <a:avLst/>
          </a:prstGeom>
        </p:spPr>
      </p:pic>
      <p:sp>
        <p:nvSpPr>
          <p:cNvPr id="12" name="TextBox 11">
            <a:extLst>
              <a:ext uri="{FF2B5EF4-FFF2-40B4-BE49-F238E27FC236}">
                <a16:creationId xmlns:a16="http://schemas.microsoft.com/office/drawing/2014/main" id="{9A127AD6-3AAA-4279-A4B3-63C68C7A7C27}"/>
              </a:ext>
            </a:extLst>
          </p:cNvPr>
          <p:cNvSpPr txBox="1"/>
          <p:nvPr/>
        </p:nvSpPr>
        <p:spPr>
          <a:xfrm>
            <a:off x="8067151" y="5237217"/>
            <a:ext cx="1274261" cy="338554"/>
          </a:xfrm>
          <a:prstGeom prst="rect">
            <a:avLst/>
          </a:prstGeom>
          <a:noFill/>
        </p:spPr>
        <p:txBody>
          <a:bodyPr wrap="square" rtlCol="0">
            <a:spAutoFit/>
          </a:bodyPr>
          <a:lstStyle/>
          <a:p>
            <a:r>
              <a:rPr lang="en-AU" sz="1600" dirty="0">
                <a:ea typeface="Gadugi" panose="020B0502040204020203" pitchFamily="34" charset="0"/>
              </a:rPr>
              <a:t>(bars 25-32)</a:t>
            </a:r>
          </a:p>
        </p:txBody>
      </p:sp>
    </p:spTree>
    <p:extLst>
      <p:ext uri="{BB962C8B-B14F-4D97-AF65-F5344CB8AC3E}">
        <p14:creationId xmlns:p14="http://schemas.microsoft.com/office/powerpoint/2010/main" val="33304594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8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0BBD3E6-0248-4CB5-89E8-6AC2188CD199}"/>
              </a:ext>
            </a:extLst>
          </p:cNvPr>
          <p:cNvSpPr>
            <a:spLocks noGrp="1"/>
          </p:cNvSpPr>
          <p:nvPr>
            <p:ph type="title"/>
          </p:nvPr>
        </p:nvSpPr>
        <p:spPr>
          <a:xfrm>
            <a:off x="1115568" y="548639"/>
            <a:ext cx="10168128" cy="697993"/>
          </a:xfrm>
        </p:spPr>
        <p:txBody>
          <a:bodyPr>
            <a:noAutofit/>
          </a:bodyPr>
          <a:lstStyle/>
          <a:p>
            <a:r>
              <a:rPr lang="en-AU" dirty="0"/>
              <a:t>Theme 2 part 1 (33-48)</a:t>
            </a:r>
          </a:p>
        </p:txBody>
      </p:sp>
      <p:sp>
        <p:nvSpPr>
          <p:cNvPr id="3" name="Content Placeholder 2">
            <a:extLst>
              <a:ext uri="{FF2B5EF4-FFF2-40B4-BE49-F238E27FC236}">
                <a16:creationId xmlns:a16="http://schemas.microsoft.com/office/drawing/2014/main" id="{E9C83679-FDD0-4F43-B29B-178CDF36837C}"/>
              </a:ext>
            </a:extLst>
          </p:cNvPr>
          <p:cNvSpPr txBox="1">
            <a:spLocks/>
          </p:cNvSpPr>
          <p:nvPr/>
        </p:nvSpPr>
        <p:spPr>
          <a:xfrm>
            <a:off x="6096000" y="1434259"/>
            <a:ext cx="5187696" cy="487510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Rhythms in vocal melody contrast theme 1 by a reduction in syncopation, larger leaps, and at a higher pitch.</a:t>
            </a:r>
          </a:p>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Simple percussion is introduced.</a:t>
            </a:r>
          </a:p>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8-bar chord progression changed to create a hopeful mood (Db</a:t>
            </a:r>
            <a:r>
              <a:rPr lang="en-AU" baseline="30000" dirty="0">
                <a:solidFill>
                  <a:schemeClr val="tx1"/>
                </a:solidFill>
                <a:latin typeface="Arial" panose="020B0604020202020204" pitchFamily="34" charset="0"/>
                <a:cs typeface="Arial" panose="020B0604020202020204" pitchFamily="34" charset="0"/>
              </a:rPr>
              <a:t>+9</a:t>
            </a:r>
            <a:r>
              <a:rPr lang="en-AU" dirty="0">
                <a:solidFill>
                  <a:schemeClr val="tx1"/>
                </a:solidFill>
                <a:latin typeface="Arial" panose="020B0604020202020204" pitchFamily="34" charset="0"/>
                <a:cs typeface="Arial" panose="020B0604020202020204" pitchFamily="34" charset="0"/>
              </a:rPr>
              <a:t>, Eb, Ab, Cm, Dbm</a:t>
            </a:r>
            <a:r>
              <a:rPr lang="en-AU" baseline="30000" dirty="0">
                <a:solidFill>
                  <a:schemeClr val="tx1"/>
                </a:solidFill>
                <a:latin typeface="Arial" panose="020B0604020202020204" pitchFamily="34" charset="0"/>
                <a:cs typeface="Arial" panose="020B0604020202020204" pitchFamily="34" charset="0"/>
              </a:rPr>
              <a:t>7</a:t>
            </a:r>
            <a:r>
              <a:rPr lang="en-AU" dirty="0">
                <a:solidFill>
                  <a:schemeClr val="tx1"/>
                </a:solidFill>
                <a:latin typeface="Arial" panose="020B0604020202020204" pitchFamily="34" charset="0"/>
                <a:cs typeface="Arial" panose="020B0604020202020204" pitchFamily="34" charset="0"/>
              </a:rPr>
              <a:t>, Eb, Fm, Ab)</a:t>
            </a:r>
          </a:p>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Piano rhythms developed slightly to create more textural movement.</a:t>
            </a:r>
          </a:p>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Sequences used for main vocal melody, as the same 4-bar motive is repeated at alternate pitches with small rhythmic changes.</a:t>
            </a:r>
          </a:p>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Vocal melody in the last 2 bars break out of sequence to end the phrase at a higher pitch with a descending line.</a:t>
            </a:r>
          </a:p>
          <a:p>
            <a:pPr>
              <a:buFont typeface="Courier New" panose="02070309020205020404" pitchFamily="49" charset="0"/>
              <a:buChar char="o"/>
            </a:pPr>
            <a:endParaRPr lang="en-AU"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0BBF432-5E3E-44BD-9A81-6CC28B93514A}"/>
              </a:ext>
            </a:extLst>
          </p:cNvPr>
          <p:cNvPicPr>
            <a:picLocks noChangeAspect="1"/>
          </p:cNvPicPr>
          <p:nvPr/>
        </p:nvPicPr>
        <p:blipFill rotWithShape="1">
          <a:blip r:embed="rId5"/>
          <a:srcRect l="1587" r="1190"/>
          <a:stretch/>
        </p:blipFill>
        <p:spPr>
          <a:xfrm>
            <a:off x="1115567" y="1416183"/>
            <a:ext cx="4667250" cy="948161"/>
          </a:xfrm>
          <a:prstGeom prst="rect">
            <a:avLst/>
          </a:prstGeom>
        </p:spPr>
      </p:pic>
      <p:sp>
        <p:nvSpPr>
          <p:cNvPr id="8" name="Rectangle 7">
            <a:extLst>
              <a:ext uri="{FF2B5EF4-FFF2-40B4-BE49-F238E27FC236}">
                <a16:creationId xmlns:a16="http://schemas.microsoft.com/office/drawing/2014/main" id="{9CC916D0-1F3A-4CC2-B6D7-2E0FD12CCC04}"/>
              </a:ext>
            </a:extLst>
          </p:cNvPr>
          <p:cNvSpPr/>
          <p:nvPr/>
        </p:nvSpPr>
        <p:spPr>
          <a:xfrm>
            <a:off x="9161669" y="1783009"/>
            <a:ext cx="1277731" cy="245816"/>
          </a:xfrm>
          <a:prstGeom prst="rect">
            <a:avLst/>
          </a:prstGeom>
          <a:solidFill>
            <a:srgbClr val="EAACEB">
              <a:alpha val="43922"/>
            </a:srgbClr>
          </a:solidFill>
          <a:ln>
            <a:solidFill>
              <a:srgbClr val="DA16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Rectangle 8">
            <a:extLst>
              <a:ext uri="{FF2B5EF4-FFF2-40B4-BE49-F238E27FC236}">
                <a16:creationId xmlns:a16="http://schemas.microsoft.com/office/drawing/2014/main" id="{6FA6A2B0-D3FB-46F2-AD6E-F1770E9A628D}"/>
              </a:ext>
            </a:extLst>
          </p:cNvPr>
          <p:cNvSpPr/>
          <p:nvPr/>
        </p:nvSpPr>
        <p:spPr>
          <a:xfrm>
            <a:off x="3285434" y="1660101"/>
            <a:ext cx="1067491" cy="654474"/>
          </a:xfrm>
          <a:prstGeom prst="rect">
            <a:avLst/>
          </a:prstGeom>
          <a:solidFill>
            <a:srgbClr val="EAACEB">
              <a:alpha val="43922"/>
            </a:srgbClr>
          </a:solidFill>
          <a:ln>
            <a:solidFill>
              <a:srgbClr val="DA16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0" name="Picture 9">
            <a:extLst>
              <a:ext uri="{FF2B5EF4-FFF2-40B4-BE49-F238E27FC236}">
                <a16:creationId xmlns:a16="http://schemas.microsoft.com/office/drawing/2014/main" id="{249A430C-4871-45CE-92B0-17F1C3115970}"/>
              </a:ext>
            </a:extLst>
          </p:cNvPr>
          <p:cNvPicPr>
            <a:picLocks noChangeAspect="1"/>
          </p:cNvPicPr>
          <p:nvPr/>
        </p:nvPicPr>
        <p:blipFill rotWithShape="1">
          <a:blip r:embed="rId6"/>
          <a:srcRect l="-546" r="48343" b="15449"/>
          <a:stretch/>
        </p:blipFill>
        <p:spPr>
          <a:xfrm>
            <a:off x="1066242" y="2608262"/>
            <a:ext cx="4716575" cy="1944688"/>
          </a:xfrm>
          <a:prstGeom prst="rect">
            <a:avLst/>
          </a:prstGeom>
        </p:spPr>
      </p:pic>
      <p:pic>
        <p:nvPicPr>
          <p:cNvPr id="13" name="Picture 12">
            <a:extLst>
              <a:ext uri="{FF2B5EF4-FFF2-40B4-BE49-F238E27FC236}">
                <a16:creationId xmlns:a16="http://schemas.microsoft.com/office/drawing/2014/main" id="{368C5928-2112-4D38-8069-95108EBB5880}"/>
              </a:ext>
            </a:extLst>
          </p:cNvPr>
          <p:cNvPicPr>
            <a:picLocks noChangeAspect="1"/>
          </p:cNvPicPr>
          <p:nvPr/>
        </p:nvPicPr>
        <p:blipFill rotWithShape="1">
          <a:blip r:embed="rId7"/>
          <a:srcRect l="2642" t="2926" b="4800"/>
          <a:stretch/>
        </p:blipFill>
        <p:spPr>
          <a:xfrm>
            <a:off x="1115568" y="4933950"/>
            <a:ext cx="4716575" cy="1228725"/>
          </a:xfrm>
          <a:prstGeom prst="rect">
            <a:avLst/>
          </a:prstGeom>
        </p:spPr>
      </p:pic>
      <p:sp>
        <p:nvSpPr>
          <p:cNvPr id="14" name="Oval 13">
            <a:extLst>
              <a:ext uri="{FF2B5EF4-FFF2-40B4-BE49-F238E27FC236}">
                <a16:creationId xmlns:a16="http://schemas.microsoft.com/office/drawing/2014/main" id="{FF5424D0-D309-44AB-AA63-DE0762F6CAF6}"/>
              </a:ext>
            </a:extLst>
          </p:cNvPr>
          <p:cNvSpPr/>
          <p:nvPr/>
        </p:nvSpPr>
        <p:spPr>
          <a:xfrm>
            <a:off x="3449193" y="2695575"/>
            <a:ext cx="2484882" cy="1857375"/>
          </a:xfrm>
          <a:prstGeom prst="ellipse">
            <a:avLst/>
          </a:prstGeom>
          <a:solidFill>
            <a:srgbClr val="AADCEC">
              <a:alpha val="30196"/>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6" name="Straight Arrow Connector 15">
            <a:extLst>
              <a:ext uri="{FF2B5EF4-FFF2-40B4-BE49-F238E27FC236}">
                <a16:creationId xmlns:a16="http://schemas.microsoft.com/office/drawing/2014/main" id="{B9DF94BD-9BC9-4038-A921-F7A6314A971C}"/>
              </a:ext>
            </a:extLst>
          </p:cNvPr>
          <p:cNvCxnSpPr>
            <a:cxnSpLocks/>
          </p:cNvCxnSpPr>
          <p:nvPr/>
        </p:nvCxnSpPr>
        <p:spPr>
          <a:xfrm flipH="1">
            <a:off x="3038805" y="4200525"/>
            <a:ext cx="664185" cy="66558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85E71875-F35B-4C8A-A261-8207A1631FF2}"/>
              </a:ext>
            </a:extLst>
          </p:cNvPr>
          <p:cNvSpPr/>
          <p:nvPr/>
        </p:nvSpPr>
        <p:spPr>
          <a:xfrm>
            <a:off x="6422364" y="3782747"/>
            <a:ext cx="2608858" cy="322528"/>
          </a:xfrm>
          <a:prstGeom prst="rect">
            <a:avLst/>
          </a:prstGeom>
          <a:solidFill>
            <a:srgbClr val="AADCEC">
              <a:alpha val="43922"/>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6" name="t1p1 1">
            <a:hlinkClick r:id="" action="ppaction://media"/>
            <a:extLst>
              <a:ext uri="{FF2B5EF4-FFF2-40B4-BE49-F238E27FC236}">
                <a16:creationId xmlns:a16="http://schemas.microsoft.com/office/drawing/2014/main" id="{4B767AA3-9958-4C3A-BC3C-2B417C6B1DAE}"/>
              </a:ext>
            </a:extLst>
          </p:cNvPr>
          <p:cNvPicPr>
            <a:picLocks noChangeAspect="1"/>
          </p:cNvPicPr>
          <p:nvPr>
            <a:audioFile r:link="rId1"/>
            <p:extLst>
              <p:ext uri="{DAA4B4D4-6D71-4841-9C94-3DE7FCFB9230}">
                <p14:media xmlns:p14="http://schemas.microsoft.com/office/powerpoint/2010/main" r:embed="rId2">
                  <p14:trim st="61000" end="115088.65"/>
                  <p14:fade in="250" out="500"/>
                </p14:media>
              </p:ext>
            </p:extLst>
          </p:nvPr>
        </p:nvPicPr>
        <p:blipFill>
          <a:blip r:embed="rId8"/>
          <a:stretch>
            <a:fillRect/>
          </a:stretch>
        </p:blipFill>
        <p:spPr>
          <a:xfrm>
            <a:off x="9031222" y="4034576"/>
            <a:ext cx="455678" cy="455678"/>
          </a:xfrm>
          <a:prstGeom prst="rect">
            <a:avLst/>
          </a:prstGeom>
        </p:spPr>
      </p:pic>
      <p:pic>
        <p:nvPicPr>
          <p:cNvPr id="27" name="B 1">
            <a:hlinkClick r:id="" action="ppaction://media"/>
            <a:extLst>
              <a:ext uri="{FF2B5EF4-FFF2-40B4-BE49-F238E27FC236}">
                <a16:creationId xmlns:a16="http://schemas.microsoft.com/office/drawing/2014/main" id="{C34D06E9-A9E9-4F16-B45A-53EE9C105EAA}"/>
              </a:ext>
            </a:extLst>
          </p:cNvPr>
          <p:cNvPicPr>
            <a:picLocks noChangeAspect="1"/>
          </p:cNvPicPr>
          <p:nvPr>
            <a:audioFile r:link="rId1"/>
            <p:extLst>
              <p:ext uri="{DAA4B4D4-6D71-4841-9C94-3DE7FCFB9230}">
                <p14:media xmlns:p14="http://schemas.microsoft.com/office/powerpoint/2010/main" r:embed="rId3">
                  <p14:trim st="61297" end="109116.75"/>
                  <p14:fade in="250" out="250"/>
                </p14:media>
              </p:ext>
            </p:extLst>
          </p:nvPr>
        </p:nvPicPr>
        <p:blipFill>
          <a:blip r:embed="rId8"/>
          <a:stretch>
            <a:fillRect/>
          </a:stretch>
        </p:blipFill>
        <p:spPr>
          <a:xfrm>
            <a:off x="10220325" y="5002806"/>
            <a:ext cx="438150" cy="438150"/>
          </a:xfrm>
          <a:prstGeom prst="rect">
            <a:avLst/>
          </a:prstGeom>
        </p:spPr>
      </p:pic>
      <p:sp>
        <p:nvSpPr>
          <p:cNvPr id="15" name="TextBox 14">
            <a:extLst>
              <a:ext uri="{FF2B5EF4-FFF2-40B4-BE49-F238E27FC236}">
                <a16:creationId xmlns:a16="http://schemas.microsoft.com/office/drawing/2014/main" id="{BF6F0E76-9033-43B6-8BCE-4473C516347D}"/>
              </a:ext>
            </a:extLst>
          </p:cNvPr>
          <p:cNvSpPr txBox="1"/>
          <p:nvPr/>
        </p:nvSpPr>
        <p:spPr>
          <a:xfrm>
            <a:off x="990940" y="2235786"/>
            <a:ext cx="1274261" cy="338554"/>
          </a:xfrm>
          <a:prstGeom prst="rect">
            <a:avLst/>
          </a:prstGeom>
          <a:noFill/>
        </p:spPr>
        <p:txBody>
          <a:bodyPr wrap="square" rtlCol="0">
            <a:spAutoFit/>
          </a:bodyPr>
          <a:lstStyle/>
          <a:p>
            <a:r>
              <a:rPr lang="en-AU" sz="1600" dirty="0">
                <a:ea typeface="Gadugi" panose="020B0502040204020203" pitchFamily="34" charset="0"/>
              </a:rPr>
              <a:t>(bars 33-34)</a:t>
            </a:r>
          </a:p>
        </p:txBody>
      </p:sp>
      <p:sp>
        <p:nvSpPr>
          <p:cNvPr id="17" name="TextBox 16">
            <a:extLst>
              <a:ext uri="{FF2B5EF4-FFF2-40B4-BE49-F238E27FC236}">
                <a16:creationId xmlns:a16="http://schemas.microsoft.com/office/drawing/2014/main" id="{E253EE25-127C-4DEB-B375-7F2F6D578C93}"/>
              </a:ext>
            </a:extLst>
          </p:cNvPr>
          <p:cNvSpPr txBox="1"/>
          <p:nvPr/>
        </p:nvSpPr>
        <p:spPr>
          <a:xfrm>
            <a:off x="990940" y="4490254"/>
            <a:ext cx="1274261" cy="338554"/>
          </a:xfrm>
          <a:prstGeom prst="rect">
            <a:avLst/>
          </a:prstGeom>
          <a:noFill/>
        </p:spPr>
        <p:txBody>
          <a:bodyPr wrap="square" rtlCol="0">
            <a:spAutoFit/>
          </a:bodyPr>
          <a:lstStyle/>
          <a:p>
            <a:r>
              <a:rPr lang="en-AU" sz="1600" dirty="0">
                <a:ea typeface="Gadugi" panose="020B0502040204020203" pitchFamily="34" charset="0"/>
              </a:rPr>
              <a:t>(bars 33-36)</a:t>
            </a:r>
          </a:p>
        </p:txBody>
      </p:sp>
      <p:sp>
        <p:nvSpPr>
          <p:cNvPr id="18" name="TextBox 17">
            <a:extLst>
              <a:ext uri="{FF2B5EF4-FFF2-40B4-BE49-F238E27FC236}">
                <a16:creationId xmlns:a16="http://schemas.microsoft.com/office/drawing/2014/main" id="{AC8E61B4-7AC1-46ED-8CC0-8368397F9777}"/>
              </a:ext>
            </a:extLst>
          </p:cNvPr>
          <p:cNvSpPr txBox="1"/>
          <p:nvPr/>
        </p:nvSpPr>
        <p:spPr>
          <a:xfrm>
            <a:off x="990940" y="6061243"/>
            <a:ext cx="1274261" cy="338554"/>
          </a:xfrm>
          <a:prstGeom prst="rect">
            <a:avLst/>
          </a:prstGeom>
          <a:noFill/>
        </p:spPr>
        <p:txBody>
          <a:bodyPr wrap="square" rtlCol="0">
            <a:spAutoFit/>
          </a:bodyPr>
          <a:lstStyle/>
          <a:p>
            <a:r>
              <a:rPr lang="en-AU" sz="1600" dirty="0">
                <a:ea typeface="Gadugi" panose="020B0502040204020203" pitchFamily="34" charset="0"/>
              </a:rPr>
              <a:t>(bars 35-36)</a:t>
            </a:r>
          </a:p>
        </p:txBody>
      </p:sp>
    </p:spTree>
    <p:extLst>
      <p:ext uri="{BB962C8B-B14F-4D97-AF65-F5344CB8AC3E}">
        <p14:creationId xmlns:p14="http://schemas.microsoft.com/office/powerpoint/2010/main" val="34529079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84" fill="hold"/>
                                        <p:tgtEl>
                                          <p:spTgt spid="26"/>
                                        </p:tgtEl>
                                      </p:cBhvr>
                                    </p:cmd>
                                  </p:childTnLst>
                                </p:cTn>
                              </p:par>
                            </p:childTnLst>
                          </p:cTn>
                        </p:par>
                      </p:childTnLst>
                    </p:cTn>
                  </p:par>
                </p:childTnLst>
              </p:cTn>
              <p:nextCondLst>
                <p:cond evt="onClick" delay="0">
                  <p:tgtEl>
                    <p:spTgt spid="26"/>
                  </p:tgtEl>
                </p:cond>
              </p:nextCondLst>
            </p:seq>
            <p:audio>
              <p:cMediaNode vol="80000">
                <p:cTn id="7" fill="hold" display="0">
                  <p:stCondLst>
                    <p:cond delay="indefinite"/>
                  </p:stCondLst>
                  <p:endCondLst>
                    <p:cond evt="onStopAudio" delay="0">
                      <p:tgtEl>
                        <p:sldTgt/>
                      </p:tgtEl>
                    </p:cond>
                  </p:endCondLst>
                </p:cTn>
                <p:tgtEl>
                  <p:spTgt spid="26"/>
                </p:tgtEl>
              </p:cMediaNode>
            </p:audio>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703" fill="hold"/>
                                        <p:tgtEl>
                                          <p:spTgt spid="27"/>
                                        </p:tgtEl>
                                      </p:cBhvr>
                                    </p:cmd>
                                  </p:childTnLst>
                                </p:cTn>
                              </p:par>
                            </p:childTnLst>
                          </p:cTn>
                        </p:par>
                      </p:childTnLst>
                    </p:cTn>
                  </p:par>
                </p:childTnLst>
              </p:cTn>
              <p:nextCondLst>
                <p:cond evt="onClick" delay="0">
                  <p:tgtEl>
                    <p:spTgt spid="27"/>
                  </p:tgtEl>
                </p:cond>
              </p:nextCondLst>
            </p:seq>
            <p:audio>
              <p:cMediaNode vol="80000">
                <p:cTn id="13" fill="hold" display="0">
                  <p:stCondLst>
                    <p:cond delay="indefinite"/>
                  </p:stCondLst>
                  <p:endCondLst>
                    <p:cond evt="onStopAudio" delay="0">
                      <p:tgtEl>
                        <p:sldTgt/>
                      </p:tgtEl>
                    </p:cond>
                  </p:endCondLst>
                </p:cTn>
                <p:tgtEl>
                  <p:spTgt spid="2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0BBD3E6-0248-4CB5-89E8-6AC2188CD199}"/>
              </a:ext>
            </a:extLst>
          </p:cNvPr>
          <p:cNvSpPr>
            <a:spLocks noGrp="1"/>
          </p:cNvSpPr>
          <p:nvPr>
            <p:ph type="title"/>
          </p:nvPr>
        </p:nvSpPr>
        <p:spPr>
          <a:xfrm>
            <a:off x="1115568" y="548639"/>
            <a:ext cx="10168128" cy="697993"/>
          </a:xfrm>
        </p:spPr>
        <p:txBody>
          <a:bodyPr>
            <a:noAutofit/>
          </a:bodyPr>
          <a:lstStyle/>
          <a:p>
            <a:r>
              <a:rPr lang="en-AU" dirty="0"/>
              <a:t>Theme 2 part 2 (49-60)</a:t>
            </a:r>
          </a:p>
        </p:txBody>
      </p:sp>
      <p:sp>
        <p:nvSpPr>
          <p:cNvPr id="3" name="Content Placeholder 2">
            <a:extLst>
              <a:ext uri="{FF2B5EF4-FFF2-40B4-BE49-F238E27FC236}">
                <a16:creationId xmlns:a16="http://schemas.microsoft.com/office/drawing/2014/main" id="{E9C83679-FDD0-4F43-B29B-178CDF36837C}"/>
              </a:ext>
            </a:extLst>
          </p:cNvPr>
          <p:cNvSpPr txBox="1">
            <a:spLocks/>
          </p:cNvSpPr>
          <p:nvPr/>
        </p:nvSpPr>
        <p:spPr>
          <a:xfrm>
            <a:off x="1106603" y="1409700"/>
            <a:ext cx="4246447" cy="489966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Font typeface="Courier New" panose="02070309020205020404" pitchFamily="49" charset="0"/>
              <a:buChar char="o"/>
            </a:pPr>
            <a:r>
              <a:rPr lang="en-AU" sz="1700" dirty="0">
                <a:latin typeface="Arial" panose="020B0604020202020204" pitchFamily="34" charset="0"/>
                <a:cs typeface="Arial" panose="020B0604020202020204" pitchFamily="34" charset="0"/>
              </a:rPr>
              <a:t>Non-lexical vocables are used in the layers of vocal harmonies. The main melody sings ‘do, do’ and the backing vocals sing ‘hey-o, hey-oh’ to create textural differences within the layers. </a:t>
            </a:r>
          </a:p>
          <a:p>
            <a:pPr>
              <a:buFont typeface="Courier New" panose="02070309020205020404" pitchFamily="49" charset="0"/>
              <a:buChar char="o"/>
            </a:pPr>
            <a:r>
              <a:rPr lang="en-AU" sz="1700" dirty="0">
                <a:solidFill>
                  <a:schemeClr val="tx1"/>
                </a:solidFill>
                <a:latin typeface="Arial" panose="020B0604020202020204" pitchFamily="34" charset="0"/>
                <a:cs typeface="Arial" panose="020B0604020202020204" pitchFamily="34" charset="0"/>
              </a:rPr>
              <a:t>Sustained strings and piano accompany these vocal lines, along with a simple synthesiser and  bass line.</a:t>
            </a:r>
          </a:p>
          <a:p>
            <a:pPr>
              <a:buFont typeface="Courier New" panose="02070309020205020404" pitchFamily="49" charset="0"/>
              <a:buChar char="o"/>
            </a:pPr>
            <a:r>
              <a:rPr lang="en-AU" sz="1700" dirty="0">
                <a:solidFill>
                  <a:schemeClr val="tx1"/>
                </a:solidFill>
                <a:latin typeface="Arial" panose="020B0604020202020204" pitchFamily="34" charset="0"/>
                <a:cs typeface="Arial" panose="020B0604020202020204" pitchFamily="34" charset="0"/>
              </a:rPr>
              <a:t>Chords remain the same as part 1. Percussion is not present to emphasise the free flowing atmosphere.</a:t>
            </a:r>
          </a:p>
          <a:p>
            <a:pPr>
              <a:buFont typeface="Courier New" panose="02070309020205020404" pitchFamily="49" charset="0"/>
              <a:buChar char="o"/>
            </a:pPr>
            <a:r>
              <a:rPr lang="en-AU" sz="1700" dirty="0">
                <a:solidFill>
                  <a:schemeClr val="tx1"/>
                </a:solidFill>
                <a:latin typeface="Arial" panose="020B0604020202020204" pitchFamily="34" charset="0"/>
                <a:cs typeface="Arial" panose="020B0604020202020204" pitchFamily="34" charset="0"/>
              </a:rPr>
              <a:t>Last 2 bars, bass changes to foreshadow the eerie feeling of the development section and blend the two together.</a:t>
            </a:r>
          </a:p>
        </p:txBody>
      </p:sp>
      <p:pic>
        <p:nvPicPr>
          <p:cNvPr id="2" name="Picture 1">
            <a:extLst>
              <a:ext uri="{FF2B5EF4-FFF2-40B4-BE49-F238E27FC236}">
                <a16:creationId xmlns:a16="http://schemas.microsoft.com/office/drawing/2014/main" id="{E95BC065-AC16-41B8-B9E0-F2FD5BC430BE}"/>
              </a:ext>
            </a:extLst>
          </p:cNvPr>
          <p:cNvPicPr>
            <a:picLocks noChangeAspect="1"/>
          </p:cNvPicPr>
          <p:nvPr/>
        </p:nvPicPr>
        <p:blipFill>
          <a:blip r:embed="rId5"/>
          <a:stretch>
            <a:fillRect/>
          </a:stretch>
        </p:blipFill>
        <p:spPr>
          <a:xfrm>
            <a:off x="6042815" y="1422848"/>
            <a:ext cx="4922722" cy="2104555"/>
          </a:xfrm>
          <a:prstGeom prst="rect">
            <a:avLst/>
          </a:prstGeom>
        </p:spPr>
      </p:pic>
      <p:pic>
        <p:nvPicPr>
          <p:cNvPr id="4" name="Picture 3">
            <a:extLst>
              <a:ext uri="{FF2B5EF4-FFF2-40B4-BE49-F238E27FC236}">
                <a16:creationId xmlns:a16="http://schemas.microsoft.com/office/drawing/2014/main" id="{F51D02B4-47F1-4161-8CF3-2009C50E8841}"/>
              </a:ext>
            </a:extLst>
          </p:cNvPr>
          <p:cNvPicPr>
            <a:picLocks noChangeAspect="1"/>
          </p:cNvPicPr>
          <p:nvPr/>
        </p:nvPicPr>
        <p:blipFill>
          <a:blip r:embed="rId6"/>
          <a:stretch>
            <a:fillRect/>
          </a:stretch>
        </p:blipFill>
        <p:spPr>
          <a:xfrm>
            <a:off x="6153191" y="3677323"/>
            <a:ext cx="4135553" cy="2507695"/>
          </a:xfrm>
          <a:prstGeom prst="rect">
            <a:avLst/>
          </a:prstGeom>
        </p:spPr>
      </p:pic>
      <p:sp>
        <p:nvSpPr>
          <p:cNvPr id="6" name="Rectangle 5">
            <a:extLst>
              <a:ext uri="{FF2B5EF4-FFF2-40B4-BE49-F238E27FC236}">
                <a16:creationId xmlns:a16="http://schemas.microsoft.com/office/drawing/2014/main" id="{D63A1270-9155-4649-9172-5B3B9DD60104}"/>
              </a:ext>
            </a:extLst>
          </p:cNvPr>
          <p:cNvSpPr/>
          <p:nvPr/>
        </p:nvSpPr>
        <p:spPr>
          <a:xfrm>
            <a:off x="1394161" y="1409700"/>
            <a:ext cx="2082464" cy="314325"/>
          </a:xfrm>
          <a:prstGeom prst="rect">
            <a:avLst/>
          </a:prstGeom>
          <a:solidFill>
            <a:srgbClr val="FF0000">
              <a:alpha val="43922"/>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Rectangle 6">
            <a:extLst>
              <a:ext uri="{FF2B5EF4-FFF2-40B4-BE49-F238E27FC236}">
                <a16:creationId xmlns:a16="http://schemas.microsoft.com/office/drawing/2014/main" id="{E5D9B0BE-C89F-4858-8223-74077D62A1DB}"/>
              </a:ext>
            </a:extLst>
          </p:cNvPr>
          <p:cNvSpPr/>
          <p:nvPr/>
        </p:nvSpPr>
        <p:spPr>
          <a:xfrm>
            <a:off x="6661034" y="1898681"/>
            <a:ext cx="1277493" cy="180975"/>
          </a:xfrm>
          <a:prstGeom prst="rect">
            <a:avLst/>
          </a:prstGeom>
          <a:solidFill>
            <a:srgbClr val="FF0000">
              <a:alpha val="43922"/>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Rectangle 7">
            <a:extLst>
              <a:ext uri="{FF2B5EF4-FFF2-40B4-BE49-F238E27FC236}">
                <a16:creationId xmlns:a16="http://schemas.microsoft.com/office/drawing/2014/main" id="{0D994128-092A-4F5A-9357-F97D3E56C657}"/>
              </a:ext>
            </a:extLst>
          </p:cNvPr>
          <p:cNvSpPr/>
          <p:nvPr/>
        </p:nvSpPr>
        <p:spPr>
          <a:xfrm>
            <a:off x="6733034" y="2522585"/>
            <a:ext cx="915543" cy="180975"/>
          </a:xfrm>
          <a:prstGeom prst="rect">
            <a:avLst/>
          </a:prstGeom>
          <a:solidFill>
            <a:srgbClr val="FF0000">
              <a:alpha val="43922"/>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Rectangle 8">
            <a:extLst>
              <a:ext uri="{FF2B5EF4-FFF2-40B4-BE49-F238E27FC236}">
                <a16:creationId xmlns:a16="http://schemas.microsoft.com/office/drawing/2014/main" id="{24FA820C-72CE-42DF-9434-19452836F74D}"/>
              </a:ext>
            </a:extLst>
          </p:cNvPr>
          <p:cNvSpPr/>
          <p:nvPr/>
        </p:nvSpPr>
        <p:spPr>
          <a:xfrm>
            <a:off x="1394162" y="2861906"/>
            <a:ext cx="2749214" cy="273376"/>
          </a:xfrm>
          <a:prstGeom prst="rect">
            <a:avLst/>
          </a:prstGeom>
          <a:solidFill>
            <a:srgbClr val="AADCEC">
              <a:alpha val="43922"/>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Rectangle 9">
            <a:extLst>
              <a:ext uri="{FF2B5EF4-FFF2-40B4-BE49-F238E27FC236}">
                <a16:creationId xmlns:a16="http://schemas.microsoft.com/office/drawing/2014/main" id="{2D1F3492-8BF4-44B8-AEE7-646644CE479F}"/>
              </a:ext>
            </a:extLst>
          </p:cNvPr>
          <p:cNvSpPr/>
          <p:nvPr/>
        </p:nvSpPr>
        <p:spPr>
          <a:xfrm>
            <a:off x="6001642" y="4121754"/>
            <a:ext cx="4438650" cy="621611"/>
          </a:xfrm>
          <a:prstGeom prst="rect">
            <a:avLst/>
          </a:prstGeom>
          <a:solidFill>
            <a:srgbClr val="AADCEC">
              <a:alpha val="43922"/>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Rectangle 11">
            <a:extLst>
              <a:ext uri="{FF2B5EF4-FFF2-40B4-BE49-F238E27FC236}">
                <a16:creationId xmlns:a16="http://schemas.microsoft.com/office/drawing/2014/main" id="{1F5B4C0D-054E-4C3C-8EAF-6FEC0FD172BD}"/>
              </a:ext>
            </a:extLst>
          </p:cNvPr>
          <p:cNvSpPr/>
          <p:nvPr/>
        </p:nvSpPr>
        <p:spPr>
          <a:xfrm>
            <a:off x="1394161" y="4931170"/>
            <a:ext cx="1749089" cy="250660"/>
          </a:xfrm>
          <a:prstGeom prst="rect">
            <a:avLst/>
          </a:prstGeom>
          <a:solidFill>
            <a:srgbClr val="EAACEB">
              <a:alpha val="43922"/>
            </a:srgbClr>
          </a:solidFill>
          <a:ln>
            <a:solidFill>
              <a:srgbClr val="DA16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Rectangle 12">
            <a:extLst>
              <a:ext uri="{FF2B5EF4-FFF2-40B4-BE49-F238E27FC236}">
                <a16:creationId xmlns:a16="http://schemas.microsoft.com/office/drawing/2014/main" id="{EAA489B7-4FAD-4F0B-92AC-ACEE8216FF35}"/>
              </a:ext>
            </a:extLst>
          </p:cNvPr>
          <p:cNvSpPr/>
          <p:nvPr/>
        </p:nvSpPr>
        <p:spPr>
          <a:xfrm>
            <a:off x="8710824" y="3819441"/>
            <a:ext cx="1729468" cy="302313"/>
          </a:xfrm>
          <a:prstGeom prst="rect">
            <a:avLst/>
          </a:prstGeom>
          <a:solidFill>
            <a:srgbClr val="EAACEB">
              <a:alpha val="43922"/>
            </a:srgbClr>
          </a:solidFill>
          <a:ln>
            <a:solidFill>
              <a:srgbClr val="DA16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ectangle 13">
            <a:extLst>
              <a:ext uri="{FF2B5EF4-FFF2-40B4-BE49-F238E27FC236}">
                <a16:creationId xmlns:a16="http://schemas.microsoft.com/office/drawing/2014/main" id="{189BDF44-2102-4974-BCB9-B1BD9FAA358D}"/>
              </a:ext>
            </a:extLst>
          </p:cNvPr>
          <p:cNvSpPr/>
          <p:nvPr/>
        </p:nvSpPr>
        <p:spPr>
          <a:xfrm>
            <a:off x="3143250" y="3149967"/>
            <a:ext cx="1171575" cy="250661"/>
          </a:xfrm>
          <a:prstGeom prst="rect">
            <a:avLst/>
          </a:prstGeom>
          <a:solidFill>
            <a:srgbClr val="92D050">
              <a:alpha val="4392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Rectangle 14">
            <a:extLst>
              <a:ext uri="{FF2B5EF4-FFF2-40B4-BE49-F238E27FC236}">
                <a16:creationId xmlns:a16="http://schemas.microsoft.com/office/drawing/2014/main" id="{485873AE-3C8D-441C-ACB9-29C428798060}"/>
              </a:ext>
            </a:extLst>
          </p:cNvPr>
          <p:cNvSpPr/>
          <p:nvPr/>
        </p:nvSpPr>
        <p:spPr>
          <a:xfrm>
            <a:off x="6001642" y="5540742"/>
            <a:ext cx="4438650" cy="644276"/>
          </a:xfrm>
          <a:prstGeom prst="rect">
            <a:avLst/>
          </a:prstGeom>
          <a:solidFill>
            <a:srgbClr val="92D050">
              <a:alpha val="4392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5" name="t2p2">
            <a:hlinkClick r:id="" action="ppaction://media"/>
            <a:extLst>
              <a:ext uri="{FF2B5EF4-FFF2-40B4-BE49-F238E27FC236}">
                <a16:creationId xmlns:a16="http://schemas.microsoft.com/office/drawing/2014/main" id="{19E28F9D-007C-41B9-A129-BA78A04645A1}"/>
              </a:ext>
            </a:extLst>
          </p:cNvPr>
          <p:cNvPicPr>
            <a:picLocks noChangeAspect="1"/>
          </p:cNvPicPr>
          <p:nvPr>
            <a:audioFile r:link="rId1"/>
            <p:extLst>
              <p:ext uri="{DAA4B4D4-6D71-4841-9C94-3DE7FCFB9230}">
                <p14:media xmlns:p14="http://schemas.microsoft.com/office/powerpoint/2010/main" r:embed="rId2">
                  <p14:trim st="92000" end="84973.65"/>
                  <p14:fade in="250" out="250"/>
                </p14:media>
              </p:ext>
            </p:extLst>
          </p:nvPr>
        </p:nvPicPr>
        <p:blipFill>
          <a:blip r:embed="rId7"/>
          <a:stretch>
            <a:fillRect/>
          </a:stretch>
        </p:blipFill>
        <p:spPr>
          <a:xfrm>
            <a:off x="5243295" y="1898681"/>
            <a:ext cx="509825" cy="509825"/>
          </a:xfrm>
          <a:prstGeom prst="rect">
            <a:avLst/>
          </a:prstGeom>
        </p:spPr>
      </p:pic>
      <p:pic>
        <p:nvPicPr>
          <p:cNvPr id="18" name="t2p2 2">
            <a:hlinkClick r:id="" action="ppaction://media"/>
            <a:extLst>
              <a:ext uri="{FF2B5EF4-FFF2-40B4-BE49-F238E27FC236}">
                <a16:creationId xmlns:a16="http://schemas.microsoft.com/office/drawing/2014/main" id="{4A797ACD-5881-4508-9927-EACB99291550}"/>
              </a:ext>
            </a:extLst>
          </p:cNvPr>
          <p:cNvPicPr>
            <a:picLocks noChangeAspect="1"/>
          </p:cNvPicPr>
          <p:nvPr>
            <a:audioFile r:link="rId1"/>
            <p:extLst>
              <p:ext uri="{DAA4B4D4-6D71-4841-9C94-3DE7FCFB9230}">
                <p14:media xmlns:p14="http://schemas.microsoft.com/office/powerpoint/2010/main" r:embed="rId3">
                  <p14:trim st="92000" end="85632.6"/>
                  <p14:fade in="250" out="250"/>
                </p14:media>
              </p:ext>
            </p:extLst>
          </p:nvPr>
        </p:nvPicPr>
        <p:blipFill>
          <a:blip r:embed="rId7"/>
          <a:stretch>
            <a:fillRect/>
          </a:stretch>
        </p:blipFill>
        <p:spPr>
          <a:xfrm>
            <a:off x="5130783" y="3135282"/>
            <a:ext cx="509826" cy="509826"/>
          </a:xfrm>
          <a:prstGeom prst="rect">
            <a:avLst/>
          </a:prstGeom>
        </p:spPr>
      </p:pic>
      <p:sp>
        <p:nvSpPr>
          <p:cNvPr id="17" name="TextBox 16">
            <a:extLst>
              <a:ext uri="{FF2B5EF4-FFF2-40B4-BE49-F238E27FC236}">
                <a16:creationId xmlns:a16="http://schemas.microsoft.com/office/drawing/2014/main" id="{DBA07327-0684-44A4-AEAD-8BFEC4D671B7}"/>
              </a:ext>
            </a:extLst>
          </p:cNvPr>
          <p:cNvSpPr txBox="1"/>
          <p:nvPr/>
        </p:nvSpPr>
        <p:spPr>
          <a:xfrm>
            <a:off x="7938527" y="1272928"/>
            <a:ext cx="1274261" cy="338554"/>
          </a:xfrm>
          <a:prstGeom prst="rect">
            <a:avLst/>
          </a:prstGeom>
          <a:noFill/>
        </p:spPr>
        <p:txBody>
          <a:bodyPr wrap="square" rtlCol="0">
            <a:spAutoFit/>
          </a:bodyPr>
          <a:lstStyle/>
          <a:p>
            <a:r>
              <a:rPr lang="en-AU" sz="1600" dirty="0">
                <a:ea typeface="Gadugi" panose="020B0502040204020203" pitchFamily="34" charset="0"/>
              </a:rPr>
              <a:t>(bars 49-52)</a:t>
            </a:r>
          </a:p>
        </p:txBody>
      </p:sp>
      <p:sp>
        <p:nvSpPr>
          <p:cNvPr id="19" name="TextBox 18">
            <a:extLst>
              <a:ext uri="{FF2B5EF4-FFF2-40B4-BE49-F238E27FC236}">
                <a16:creationId xmlns:a16="http://schemas.microsoft.com/office/drawing/2014/main" id="{FDD1EBED-C38E-4C68-8641-C210DD230858}"/>
              </a:ext>
            </a:extLst>
          </p:cNvPr>
          <p:cNvSpPr txBox="1"/>
          <p:nvPr/>
        </p:nvSpPr>
        <p:spPr>
          <a:xfrm>
            <a:off x="7583836" y="6138502"/>
            <a:ext cx="1274261" cy="338554"/>
          </a:xfrm>
          <a:prstGeom prst="rect">
            <a:avLst/>
          </a:prstGeom>
          <a:noFill/>
        </p:spPr>
        <p:txBody>
          <a:bodyPr wrap="square" rtlCol="0">
            <a:spAutoFit/>
          </a:bodyPr>
          <a:lstStyle/>
          <a:p>
            <a:r>
              <a:rPr lang="en-AU" sz="1600" dirty="0">
                <a:ea typeface="Gadugi" panose="020B0502040204020203" pitchFamily="34" charset="0"/>
              </a:rPr>
              <a:t>(bars 49-60)</a:t>
            </a:r>
          </a:p>
        </p:txBody>
      </p:sp>
    </p:spTree>
    <p:extLst>
      <p:ext uri="{BB962C8B-B14F-4D97-AF65-F5344CB8AC3E}">
        <p14:creationId xmlns:p14="http://schemas.microsoft.com/office/powerpoint/2010/main" val="2893671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9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458" fill="hold"/>
                                        <p:tgtEl>
                                          <p:spTgt spid="18"/>
                                        </p:tgtEl>
                                      </p:cBhvr>
                                    </p:cmd>
                                  </p:childTnLst>
                                </p:cTn>
                              </p:par>
                            </p:childTnLst>
                          </p:cTn>
                        </p:par>
                      </p:childTnLst>
                    </p:cTn>
                  </p:par>
                </p:childTnLst>
              </p:cTn>
              <p:nextCondLst>
                <p:cond evt="onClick" delay="0">
                  <p:tgtEl>
                    <p:spTgt spid="18"/>
                  </p:tgtEl>
                </p:cond>
              </p:nextCondLst>
            </p:seq>
            <p:audio>
              <p:cMediaNode vol="80000">
                <p:cTn id="13" fill="hold" display="0">
                  <p:stCondLst>
                    <p:cond delay="indefinite"/>
                  </p:stCondLst>
                  <p:endCondLst>
                    <p:cond evt="onStopAudio" delay="0">
                      <p:tgtEl>
                        <p:sldTgt/>
                      </p:tgtEl>
                    </p:cond>
                  </p:endCondLst>
                </p:cTn>
                <p:tgtEl>
                  <p:spTgt spid="1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0BBD3E6-0248-4CB5-89E8-6AC2188CD199}"/>
              </a:ext>
            </a:extLst>
          </p:cNvPr>
          <p:cNvSpPr>
            <a:spLocks noGrp="1"/>
          </p:cNvSpPr>
          <p:nvPr>
            <p:ph type="title"/>
          </p:nvPr>
        </p:nvSpPr>
        <p:spPr>
          <a:xfrm>
            <a:off x="1115568" y="548639"/>
            <a:ext cx="10168128" cy="697993"/>
          </a:xfrm>
        </p:spPr>
        <p:txBody>
          <a:bodyPr>
            <a:noAutofit/>
          </a:bodyPr>
          <a:lstStyle/>
          <a:p>
            <a:r>
              <a:rPr lang="en-AU" dirty="0"/>
              <a:t>Development (61-76)</a:t>
            </a:r>
          </a:p>
        </p:txBody>
      </p:sp>
      <p:sp>
        <p:nvSpPr>
          <p:cNvPr id="3" name="Content Placeholder 2">
            <a:extLst>
              <a:ext uri="{FF2B5EF4-FFF2-40B4-BE49-F238E27FC236}">
                <a16:creationId xmlns:a16="http://schemas.microsoft.com/office/drawing/2014/main" id="{005634E4-6C1C-4591-913D-2138AE6B3088}"/>
              </a:ext>
            </a:extLst>
          </p:cNvPr>
          <p:cNvSpPr txBox="1">
            <a:spLocks/>
          </p:cNvSpPr>
          <p:nvPr/>
        </p:nvSpPr>
        <p:spPr>
          <a:xfrm>
            <a:off x="6000111" y="1434259"/>
            <a:ext cx="5283585" cy="487510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Font typeface="Courier New" panose="02070309020205020404" pitchFamily="49" charset="0"/>
              <a:buChar char="o"/>
            </a:pPr>
            <a:r>
              <a:rPr lang="en-AU" dirty="0">
                <a:latin typeface="Arial" panose="020B0604020202020204" pitchFamily="34" charset="0"/>
                <a:cs typeface="Arial" panose="020B0604020202020204" pitchFamily="34" charset="0"/>
              </a:rPr>
              <a:t>Vocals from theme 1 are reintroduced with an underlying rough synth bass playing octaves.</a:t>
            </a:r>
          </a:p>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Whisper vocals are layered underneath the melody in bars 65-66, mirroring the lyrics ‘take my breath away again.’</a:t>
            </a:r>
          </a:p>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Bass also changes to playing a diminished 5</a:t>
            </a:r>
            <a:r>
              <a:rPr lang="en-AU" baseline="30000" dirty="0">
                <a:solidFill>
                  <a:schemeClr val="tx1"/>
                </a:solidFill>
                <a:latin typeface="Arial" panose="020B0604020202020204" pitchFamily="34" charset="0"/>
                <a:cs typeface="Arial" panose="020B0604020202020204" pitchFamily="34" charset="0"/>
              </a:rPr>
              <a:t>th</a:t>
            </a:r>
            <a:r>
              <a:rPr lang="en-AU" dirty="0">
                <a:solidFill>
                  <a:schemeClr val="tx1"/>
                </a:solidFill>
                <a:latin typeface="Arial" panose="020B0604020202020204" pitchFamily="34" charset="0"/>
                <a:cs typeface="Arial" panose="020B0604020202020204" pitchFamily="34" charset="0"/>
              </a:rPr>
              <a:t> at this point, creating harmonic tension.</a:t>
            </a:r>
          </a:p>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Vocals in bar 68-69 are edited an 8ve above and below to thicken the texture and provide a ‘spooky’ feel.</a:t>
            </a:r>
          </a:p>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Layering of the n</a:t>
            </a:r>
            <a:r>
              <a:rPr lang="en-AU" dirty="0">
                <a:latin typeface="Arial" panose="020B0604020202020204" pitchFamily="34" charset="0"/>
                <a:cs typeface="Arial" panose="020B0604020202020204" pitchFamily="34" charset="0"/>
              </a:rPr>
              <a:t>on-lexical vocables from theme 2 part 2 are developed through modulation into F minor and changes are made to some rhythms, most notably in the lead vocals.</a:t>
            </a:r>
            <a:endParaRPr lang="en-AU" dirty="0">
              <a:solidFill>
                <a:schemeClr val="tx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256C348D-36F6-446A-A628-2914B62CF937}"/>
              </a:ext>
            </a:extLst>
          </p:cNvPr>
          <p:cNvPicPr>
            <a:picLocks noChangeAspect="1"/>
          </p:cNvPicPr>
          <p:nvPr/>
        </p:nvPicPr>
        <p:blipFill rotWithShape="1">
          <a:blip r:embed="rId5"/>
          <a:srcRect t="4585" b="5062"/>
          <a:stretch/>
        </p:blipFill>
        <p:spPr>
          <a:xfrm>
            <a:off x="1111780" y="1631611"/>
            <a:ext cx="4794528" cy="1409700"/>
          </a:xfrm>
          <a:prstGeom prst="rect">
            <a:avLst/>
          </a:prstGeom>
        </p:spPr>
      </p:pic>
      <p:sp>
        <p:nvSpPr>
          <p:cNvPr id="5" name="Rectangle 4">
            <a:extLst>
              <a:ext uri="{FF2B5EF4-FFF2-40B4-BE49-F238E27FC236}">
                <a16:creationId xmlns:a16="http://schemas.microsoft.com/office/drawing/2014/main" id="{D6AAEA89-69C8-4E23-8D56-058F46B597D5}"/>
              </a:ext>
            </a:extLst>
          </p:cNvPr>
          <p:cNvSpPr/>
          <p:nvPr/>
        </p:nvSpPr>
        <p:spPr>
          <a:xfrm>
            <a:off x="9522355" y="3071229"/>
            <a:ext cx="1468205" cy="319323"/>
          </a:xfrm>
          <a:prstGeom prst="rect">
            <a:avLst/>
          </a:prstGeom>
          <a:solidFill>
            <a:srgbClr val="FF0000">
              <a:alpha val="43922"/>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ectangle 5">
            <a:extLst>
              <a:ext uri="{FF2B5EF4-FFF2-40B4-BE49-F238E27FC236}">
                <a16:creationId xmlns:a16="http://schemas.microsoft.com/office/drawing/2014/main" id="{F2870F7C-07FE-4A16-A0B3-B36BC385C717}"/>
              </a:ext>
            </a:extLst>
          </p:cNvPr>
          <p:cNvSpPr/>
          <p:nvPr/>
        </p:nvSpPr>
        <p:spPr>
          <a:xfrm flipV="1">
            <a:off x="3537900" y="1521327"/>
            <a:ext cx="823912" cy="1600200"/>
          </a:xfrm>
          <a:prstGeom prst="rect">
            <a:avLst/>
          </a:prstGeom>
          <a:solidFill>
            <a:srgbClr val="FF0000">
              <a:alpha val="43922"/>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Rectangle 6">
            <a:extLst>
              <a:ext uri="{FF2B5EF4-FFF2-40B4-BE49-F238E27FC236}">
                <a16:creationId xmlns:a16="http://schemas.microsoft.com/office/drawing/2014/main" id="{A1D8DFB7-07FB-411C-98A8-6ED30398F0BA}"/>
              </a:ext>
            </a:extLst>
          </p:cNvPr>
          <p:cNvSpPr/>
          <p:nvPr/>
        </p:nvSpPr>
        <p:spPr>
          <a:xfrm>
            <a:off x="7382508" y="1760785"/>
            <a:ext cx="3513173" cy="319323"/>
          </a:xfrm>
          <a:prstGeom prst="rect">
            <a:avLst/>
          </a:prstGeom>
          <a:solidFill>
            <a:srgbClr val="AADCEC">
              <a:alpha val="43922"/>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Rectangle 7">
            <a:extLst>
              <a:ext uri="{FF2B5EF4-FFF2-40B4-BE49-F238E27FC236}">
                <a16:creationId xmlns:a16="http://schemas.microsoft.com/office/drawing/2014/main" id="{A5393A87-8532-445B-B7B7-7BDF5197C1BA}"/>
              </a:ext>
            </a:extLst>
          </p:cNvPr>
          <p:cNvSpPr/>
          <p:nvPr/>
        </p:nvSpPr>
        <p:spPr>
          <a:xfrm>
            <a:off x="1343938" y="1521327"/>
            <a:ext cx="1817724" cy="1600200"/>
          </a:xfrm>
          <a:prstGeom prst="rect">
            <a:avLst/>
          </a:prstGeom>
          <a:solidFill>
            <a:srgbClr val="AADCEC">
              <a:alpha val="43922"/>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4" name="Picture 3">
            <a:extLst>
              <a:ext uri="{FF2B5EF4-FFF2-40B4-BE49-F238E27FC236}">
                <a16:creationId xmlns:a16="http://schemas.microsoft.com/office/drawing/2014/main" id="{14A92741-68A4-4E11-A4BD-99D68F7A0146}"/>
              </a:ext>
            </a:extLst>
          </p:cNvPr>
          <p:cNvPicPr>
            <a:picLocks noChangeAspect="1"/>
          </p:cNvPicPr>
          <p:nvPr/>
        </p:nvPicPr>
        <p:blipFill rotWithShape="1">
          <a:blip r:embed="rId6"/>
          <a:srcRect l="731" t="4252"/>
          <a:stretch/>
        </p:blipFill>
        <p:spPr>
          <a:xfrm>
            <a:off x="924841" y="3476627"/>
            <a:ext cx="5046416" cy="2030313"/>
          </a:xfrm>
          <a:prstGeom prst="rect">
            <a:avLst/>
          </a:prstGeom>
        </p:spPr>
      </p:pic>
      <p:sp>
        <p:nvSpPr>
          <p:cNvPr id="15" name="Rectangle 14">
            <a:extLst>
              <a:ext uri="{FF2B5EF4-FFF2-40B4-BE49-F238E27FC236}">
                <a16:creationId xmlns:a16="http://schemas.microsoft.com/office/drawing/2014/main" id="{6DEBC90B-66E4-4C70-970D-717111DCF13A}"/>
              </a:ext>
            </a:extLst>
          </p:cNvPr>
          <p:cNvSpPr/>
          <p:nvPr/>
        </p:nvSpPr>
        <p:spPr>
          <a:xfrm>
            <a:off x="6269965" y="4777892"/>
            <a:ext cx="4997194" cy="480904"/>
          </a:xfrm>
          <a:prstGeom prst="rect">
            <a:avLst/>
          </a:prstGeom>
          <a:solidFill>
            <a:srgbClr val="92D050">
              <a:alpha val="4392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 name="Rectangle 15">
            <a:extLst>
              <a:ext uri="{FF2B5EF4-FFF2-40B4-BE49-F238E27FC236}">
                <a16:creationId xmlns:a16="http://schemas.microsoft.com/office/drawing/2014/main" id="{4D3F2EA6-B579-4F59-A772-73563A236614}"/>
              </a:ext>
            </a:extLst>
          </p:cNvPr>
          <p:cNvSpPr/>
          <p:nvPr/>
        </p:nvSpPr>
        <p:spPr>
          <a:xfrm>
            <a:off x="1541818" y="3556843"/>
            <a:ext cx="4458293" cy="1950097"/>
          </a:xfrm>
          <a:prstGeom prst="rect">
            <a:avLst/>
          </a:prstGeom>
          <a:solidFill>
            <a:srgbClr val="92D050">
              <a:alpha val="4392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7" name="B 1">
            <a:hlinkClick r:id="" action="ppaction://media"/>
            <a:extLst>
              <a:ext uri="{FF2B5EF4-FFF2-40B4-BE49-F238E27FC236}">
                <a16:creationId xmlns:a16="http://schemas.microsoft.com/office/drawing/2014/main" id="{3932BCA7-633D-442A-99A4-94D63C4D03DB}"/>
              </a:ext>
            </a:extLst>
          </p:cNvPr>
          <p:cNvPicPr>
            <a:picLocks noChangeAspect="1"/>
          </p:cNvPicPr>
          <p:nvPr>
            <a:audioFile r:link="rId1"/>
            <p:extLst>
              <p:ext uri="{DAA4B4D4-6D71-4841-9C94-3DE7FCFB9230}">
                <p14:media xmlns:p14="http://schemas.microsoft.com/office/powerpoint/2010/main" r:embed="rId2">
                  <p14:trim st="115000" end="78000.75"/>
                  <p14:fade in="250" out="250"/>
                </p14:media>
              </p:ext>
            </p:extLst>
          </p:nvPr>
        </p:nvPicPr>
        <p:blipFill>
          <a:blip r:embed="rId7"/>
          <a:stretch>
            <a:fillRect/>
          </a:stretch>
        </p:blipFill>
        <p:spPr>
          <a:xfrm>
            <a:off x="10990560" y="1623632"/>
            <a:ext cx="518737" cy="518737"/>
          </a:xfrm>
          <a:prstGeom prst="rect">
            <a:avLst/>
          </a:prstGeom>
        </p:spPr>
      </p:pic>
      <p:pic>
        <p:nvPicPr>
          <p:cNvPr id="18" name="d 1">
            <a:hlinkClick r:id="" action="ppaction://media"/>
            <a:extLst>
              <a:ext uri="{FF2B5EF4-FFF2-40B4-BE49-F238E27FC236}">
                <a16:creationId xmlns:a16="http://schemas.microsoft.com/office/drawing/2014/main" id="{559CE395-4670-4635-AF30-4C2F7B733FA7}"/>
              </a:ext>
            </a:extLst>
          </p:cNvPr>
          <p:cNvPicPr>
            <a:picLocks noChangeAspect="1"/>
          </p:cNvPicPr>
          <p:nvPr>
            <a:audioFile r:link="rId1"/>
            <p:extLst>
              <p:ext uri="{DAA4B4D4-6D71-4841-9C94-3DE7FCFB9230}">
                <p14:media xmlns:p14="http://schemas.microsoft.com/office/powerpoint/2010/main" r:embed="rId3">
                  <p14:trim st="127000" end="70000.1"/>
                </p14:media>
              </p:ext>
            </p:extLst>
          </p:nvPr>
        </p:nvPicPr>
        <p:blipFill>
          <a:blip r:embed="rId7"/>
          <a:stretch>
            <a:fillRect/>
          </a:stretch>
        </p:blipFill>
        <p:spPr>
          <a:xfrm>
            <a:off x="7724775" y="4315677"/>
            <a:ext cx="480905" cy="480905"/>
          </a:xfrm>
          <a:prstGeom prst="rect">
            <a:avLst/>
          </a:prstGeom>
        </p:spPr>
      </p:pic>
      <p:pic>
        <p:nvPicPr>
          <p:cNvPr id="19" name="d 1">
            <a:hlinkClick r:id="" action="ppaction://media"/>
            <a:extLst>
              <a:ext uri="{FF2B5EF4-FFF2-40B4-BE49-F238E27FC236}">
                <a16:creationId xmlns:a16="http://schemas.microsoft.com/office/drawing/2014/main" id="{B304144D-7C82-4405-84E3-D299ED1B7E45}"/>
              </a:ext>
            </a:extLst>
          </p:cNvPr>
          <p:cNvPicPr>
            <a:picLocks noChangeAspect="1"/>
          </p:cNvPicPr>
          <p:nvPr>
            <a:audioFile r:link="rId1"/>
            <p:extLst>
              <p:ext uri="{DAA4B4D4-6D71-4841-9C94-3DE7FCFB9230}">
                <p14:media xmlns:p14="http://schemas.microsoft.com/office/powerpoint/2010/main" r:embed="rId3">
                  <p14:trim st="123000" end="74000.1"/>
                </p14:media>
              </p:ext>
            </p:extLst>
          </p:nvPr>
        </p:nvPicPr>
        <p:blipFill>
          <a:blip r:embed="rId7"/>
          <a:stretch>
            <a:fillRect/>
          </a:stretch>
        </p:blipFill>
        <p:spPr>
          <a:xfrm>
            <a:off x="8713177" y="2686719"/>
            <a:ext cx="494231" cy="494231"/>
          </a:xfrm>
          <a:prstGeom prst="rect">
            <a:avLst/>
          </a:prstGeom>
        </p:spPr>
      </p:pic>
      <p:pic>
        <p:nvPicPr>
          <p:cNvPr id="20" name="d 1">
            <a:hlinkClick r:id="" action="ppaction://media"/>
            <a:extLst>
              <a:ext uri="{FF2B5EF4-FFF2-40B4-BE49-F238E27FC236}">
                <a16:creationId xmlns:a16="http://schemas.microsoft.com/office/drawing/2014/main" id="{B9D13544-8B60-4C26-8C11-702B65887C39}"/>
              </a:ext>
            </a:extLst>
          </p:cNvPr>
          <p:cNvPicPr>
            <a:picLocks noChangeAspect="1"/>
          </p:cNvPicPr>
          <p:nvPr>
            <a:audioFile r:link="rId1"/>
            <p:extLst>
              <p:ext uri="{DAA4B4D4-6D71-4841-9C94-3DE7FCFB9230}">
                <p14:media xmlns:p14="http://schemas.microsoft.com/office/powerpoint/2010/main" r:embed="rId3">
                  <p14:trim st="131326" end="55630.1"/>
                  <p14:fade in="250" out="250"/>
                </p14:media>
              </p:ext>
            </p:extLst>
          </p:nvPr>
        </p:nvPicPr>
        <p:blipFill>
          <a:blip r:embed="rId7"/>
          <a:stretch>
            <a:fillRect/>
          </a:stretch>
        </p:blipFill>
        <p:spPr>
          <a:xfrm>
            <a:off x="10586578" y="5543626"/>
            <a:ext cx="480905" cy="480905"/>
          </a:xfrm>
          <a:prstGeom prst="rect">
            <a:avLst/>
          </a:prstGeom>
        </p:spPr>
      </p:pic>
      <p:sp>
        <p:nvSpPr>
          <p:cNvPr id="21" name="TextBox 20">
            <a:extLst>
              <a:ext uri="{FF2B5EF4-FFF2-40B4-BE49-F238E27FC236}">
                <a16:creationId xmlns:a16="http://schemas.microsoft.com/office/drawing/2014/main" id="{5ED15CCE-118F-4C76-BF67-2F8BC14FE3B0}"/>
              </a:ext>
            </a:extLst>
          </p:cNvPr>
          <p:cNvSpPr txBox="1"/>
          <p:nvPr/>
        </p:nvSpPr>
        <p:spPr>
          <a:xfrm>
            <a:off x="2810400" y="3041311"/>
            <a:ext cx="1274261" cy="338554"/>
          </a:xfrm>
          <a:prstGeom prst="rect">
            <a:avLst/>
          </a:prstGeom>
          <a:noFill/>
        </p:spPr>
        <p:txBody>
          <a:bodyPr wrap="square" rtlCol="0">
            <a:spAutoFit/>
          </a:bodyPr>
          <a:lstStyle/>
          <a:p>
            <a:r>
              <a:rPr lang="en-AU" sz="1600" dirty="0">
                <a:ea typeface="Gadugi" panose="020B0502040204020203" pitchFamily="34" charset="0"/>
              </a:rPr>
              <a:t>(bars 61-68)</a:t>
            </a:r>
          </a:p>
        </p:txBody>
      </p:sp>
      <p:sp>
        <p:nvSpPr>
          <p:cNvPr id="22" name="TextBox 21">
            <a:extLst>
              <a:ext uri="{FF2B5EF4-FFF2-40B4-BE49-F238E27FC236}">
                <a16:creationId xmlns:a16="http://schemas.microsoft.com/office/drawing/2014/main" id="{A567C73E-4741-4B95-A85C-7DB88847B4A5}"/>
              </a:ext>
            </a:extLst>
          </p:cNvPr>
          <p:cNvSpPr txBox="1"/>
          <p:nvPr/>
        </p:nvSpPr>
        <p:spPr>
          <a:xfrm>
            <a:off x="2871913" y="5426031"/>
            <a:ext cx="1274261" cy="338554"/>
          </a:xfrm>
          <a:prstGeom prst="rect">
            <a:avLst/>
          </a:prstGeom>
          <a:noFill/>
        </p:spPr>
        <p:txBody>
          <a:bodyPr wrap="square" rtlCol="0">
            <a:spAutoFit/>
          </a:bodyPr>
          <a:lstStyle/>
          <a:p>
            <a:r>
              <a:rPr lang="en-AU" sz="1600" dirty="0">
                <a:ea typeface="Gadugi" panose="020B0502040204020203" pitchFamily="34" charset="0"/>
              </a:rPr>
              <a:t>(bars 69-72)</a:t>
            </a:r>
          </a:p>
        </p:txBody>
      </p:sp>
    </p:spTree>
    <p:extLst>
      <p:ext uri="{BB962C8B-B14F-4D97-AF65-F5344CB8AC3E}">
        <p14:creationId xmlns:p14="http://schemas.microsoft.com/office/powerpoint/2010/main" val="31006239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16" fill="hold"/>
                                        <p:tgtEl>
                                          <p:spTgt spid="17"/>
                                        </p:tgtEl>
                                      </p:cBhvr>
                                    </p:cmd>
                                  </p:childTnLst>
                                </p:cTn>
                              </p:par>
                            </p:childTnLst>
                          </p:cTn>
                        </p:par>
                      </p:childTnLst>
                    </p:cTn>
                  </p:par>
                </p:childTnLst>
              </p:cTn>
              <p:nextCondLst>
                <p:cond evt="onClick" delay="0">
                  <p:tgtEl>
                    <p:spTgt spid="17"/>
                  </p:tgtEl>
                </p:cond>
              </p:nextCondLst>
            </p:seq>
            <p:audio>
              <p:cMediaNode vol="80000">
                <p:cTn id="7" fill="hold" display="0">
                  <p:stCondLst>
                    <p:cond delay="indefinite"/>
                  </p:stCondLst>
                  <p:endCondLst>
                    <p:cond evt="onStopAudio" delay="0">
                      <p:tgtEl>
                        <p:sldTgt/>
                      </p:tgtEl>
                    </p:cond>
                  </p:endCondLst>
                </p:cTn>
                <p:tgtEl>
                  <p:spTgt spid="17"/>
                </p:tgtEl>
              </p:cMediaNode>
            </p:audi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195" fill="hold"/>
                                        <p:tgtEl>
                                          <p:spTgt spid="19"/>
                                        </p:tgtEl>
                                      </p:cBhvr>
                                    </p:cmd>
                                  </p:childTnLst>
                                </p:cTn>
                              </p:par>
                            </p:childTnLst>
                          </p:cTn>
                        </p:par>
                      </p:childTnLst>
                    </p:cTn>
                  </p:par>
                </p:childTnLst>
              </p:cTn>
              <p:nextCondLst>
                <p:cond evt="onClick" delay="0">
                  <p:tgtEl>
                    <p:spTgt spid="19"/>
                  </p:tgtEl>
                </p:cond>
              </p:nextCondLst>
            </p:seq>
            <p:audio>
              <p:cMediaNode vol="80000">
                <p:cTn id="13" fill="hold" display="0">
                  <p:stCondLst>
                    <p:cond delay="indefinite"/>
                  </p:stCondLst>
                  <p:endCondLst>
                    <p:cond evt="onStopAudio" delay="0">
                      <p:tgtEl>
                        <p:sldTgt/>
                      </p:tgtEl>
                    </p:cond>
                  </p:endCondLst>
                </p:cTn>
                <p:tgtEl>
                  <p:spTgt spid="19"/>
                </p:tgtEl>
              </p:cMediaNode>
            </p:audio>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195" fill="hold"/>
                                        <p:tgtEl>
                                          <p:spTgt spid="18"/>
                                        </p:tgtEl>
                                      </p:cBhvr>
                                    </p:cmd>
                                  </p:childTnLst>
                                </p:cTn>
                              </p:par>
                            </p:childTnLst>
                          </p:cTn>
                        </p:par>
                      </p:childTnLst>
                    </p:cTn>
                  </p:par>
                </p:childTnLst>
              </p:cTn>
              <p:nextCondLst>
                <p:cond evt="onClick" delay="0">
                  <p:tgtEl>
                    <p:spTgt spid="18"/>
                  </p:tgtEl>
                </p:cond>
              </p:nextCondLst>
            </p:seq>
            <p:audio>
              <p:cMediaNode vol="80000">
                <p:cTn id="19" fill="hold" display="0">
                  <p:stCondLst>
                    <p:cond delay="indefinite"/>
                  </p:stCondLst>
                  <p:endCondLst>
                    <p:cond evt="onStopAudio" delay="0">
                      <p:tgtEl>
                        <p:sldTgt/>
                      </p:tgtEl>
                    </p:cond>
                  </p:endCondLst>
                </p:cTn>
                <p:tgtEl>
                  <p:spTgt spid="18"/>
                </p:tgtEl>
              </p:cMediaNode>
            </p:audio>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4239" fill="hold"/>
                                        <p:tgtEl>
                                          <p:spTgt spid="20"/>
                                        </p:tgtEl>
                                      </p:cBhvr>
                                    </p:cmd>
                                  </p:childTnLst>
                                </p:cTn>
                              </p:par>
                            </p:childTnLst>
                          </p:cTn>
                        </p:par>
                      </p:childTnLst>
                    </p:cTn>
                  </p:par>
                </p:childTnLst>
              </p:cTn>
              <p:nextCondLst>
                <p:cond evt="onClick" delay="0">
                  <p:tgtEl>
                    <p:spTgt spid="20"/>
                  </p:tgtEl>
                </p:cond>
              </p:nextCondLst>
            </p:seq>
            <p:audio>
              <p:cMediaNode vol="80000">
                <p:cTn id="25" fill="hold" display="0">
                  <p:stCondLst>
                    <p:cond delay="indefinite"/>
                  </p:stCondLst>
                  <p:endCondLst>
                    <p:cond evt="onStopAudio" delay="0">
                      <p:tgtEl>
                        <p:sldTgt/>
                      </p:tgtEl>
                    </p:cond>
                  </p:endCondLst>
                </p:cTn>
                <p:tgtEl>
                  <p:spTgt spid="2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0BBD3E6-0248-4CB5-89E8-6AC2188CD199}"/>
              </a:ext>
            </a:extLst>
          </p:cNvPr>
          <p:cNvSpPr>
            <a:spLocks noGrp="1"/>
          </p:cNvSpPr>
          <p:nvPr>
            <p:ph type="title"/>
          </p:nvPr>
        </p:nvSpPr>
        <p:spPr>
          <a:xfrm>
            <a:off x="1115568" y="548639"/>
            <a:ext cx="10168128" cy="697993"/>
          </a:xfrm>
        </p:spPr>
        <p:txBody>
          <a:bodyPr>
            <a:noAutofit/>
          </a:bodyPr>
          <a:lstStyle/>
          <a:p>
            <a:r>
              <a:rPr lang="en-AU" dirty="0"/>
              <a:t>Bridge 2 (77-84)</a:t>
            </a:r>
          </a:p>
        </p:txBody>
      </p:sp>
      <p:sp>
        <p:nvSpPr>
          <p:cNvPr id="3" name="Content Placeholder 2">
            <a:extLst>
              <a:ext uri="{FF2B5EF4-FFF2-40B4-BE49-F238E27FC236}">
                <a16:creationId xmlns:a16="http://schemas.microsoft.com/office/drawing/2014/main" id="{5E39A334-16AC-43C9-8886-53C70088FEE7}"/>
              </a:ext>
            </a:extLst>
          </p:cNvPr>
          <p:cNvSpPr txBox="1">
            <a:spLocks/>
          </p:cNvSpPr>
          <p:nvPr/>
        </p:nvSpPr>
        <p:spPr>
          <a:xfrm>
            <a:off x="1106603" y="1434259"/>
            <a:ext cx="3455872" cy="487510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Majestic sustained strings play chords from theme 2.</a:t>
            </a:r>
          </a:p>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Ocarina and synthesisers play soft arpeggio-like accompanying melodies.</a:t>
            </a:r>
          </a:p>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Delicate Flute melody from the first bridge enters at bar 81 with added reverb.</a:t>
            </a:r>
          </a:p>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Adlib vocals from the development section are retrograded by editing, leading into the recapitulation with a reverse cymbal.</a:t>
            </a:r>
          </a:p>
        </p:txBody>
      </p:sp>
      <p:pic>
        <p:nvPicPr>
          <p:cNvPr id="2" name="Picture 1">
            <a:extLst>
              <a:ext uri="{FF2B5EF4-FFF2-40B4-BE49-F238E27FC236}">
                <a16:creationId xmlns:a16="http://schemas.microsoft.com/office/drawing/2014/main" id="{1A8178F3-C7B5-4425-9A22-FF6FEEF33BA1}"/>
              </a:ext>
            </a:extLst>
          </p:cNvPr>
          <p:cNvPicPr>
            <a:picLocks noChangeAspect="1"/>
          </p:cNvPicPr>
          <p:nvPr/>
        </p:nvPicPr>
        <p:blipFill rotWithShape="1">
          <a:blip r:embed="rId5"/>
          <a:srcRect l="768"/>
          <a:stretch/>
        </p:blipFill>
        <p:spPr>
          <a:xfrm>
            <a:off x="4840863" y="1523948"/>
            <a:ext cx="6329064" cy="3971977"/>
          </a:xfrm>
          <a:prstGeom prst="rect">
            <a:avLst/>
          </a:prstGeom>
        </p:spPr>
      </p:pic>
      <p:sp>
        <p:nvSpPr>
          <p:cNvPr id="5" name="Rectangle 4">
            <a:extLst>
              <a:ext uri="{FF2B5EF4-FFF2-40B4-BE49-F238E27FC236}">
                <a16:creationId xmlns:a16="http://schemas.microsoft.com/office/drawing/2014/main" id="{A7A26B96-0936-46C9-8B39-C00D111919D1}"/>
              </a:ext>
            </a:extLst>
          </p:cNvPr>
          <p:cNvSpPr/>
          <p:nvPr/>
        </p:nvSpPr>
        <p:spPr>
          <a:xfrm>
            <a:off x="1398289" y="1434259"/>
            <a:ext cx="2716512" cy="308816"/>
          </a:xfrm>
          <a:prstGeom prst="rect">
            <a:avLst/>
          </a:prstGeom>
          <a:solidFill>
            <a:srgbClr val="AADCEC">
              <a:alpha val="43922"/>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ectangle 5">
            <a:extLst>
              <a:ext uri="{FF2B5EF4-FFF2-40B4-BE49-F238E27FC236}">
                <a16:creationId xmlns:a16="http://schemas.microsoft.com/office/drawing/2014/main" id="{8013A1CC-23FE-41EB-ABDF-7E060C222D79}"/>
              </a:ext>
            </a:extLst>
          </p:cNvPr>
          <p:cNvSpPr/>
          <p:nvPr/>
        </p:nvSpPr>
        <p:spPr>
          <a:xfrm>
            <a:off x="4727095" y="3859926"/>
            <a:ext cx="6627857" cy="347765"/>
          </a:xfrm>
          <a:prstGeom prst="rect">
            <a:avLst/>
          </a:prstGeom>
          <a:solidFill>
            <a:srgbClr val="AADCEC">
              <a:alpha val="43922"/>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Rectangle 6">
            <a:extLst>
              <a:ext uri="{FF2B5EF4-FFF2-40B4-BE49-F238E27FC236}">
                <a16:creationId xmlns:a16="http://schemas.microsoft.com/office/drawing/2014/main" id="{A3D72B63-80E6-4847-AEE6-6898A8E0373F}"/>
              </a:ext>
            </a:extLst>
          </p:cNvPr>
          <p:cNvSpPr/>
          <p:nvPr/>
        </p:nvSpPr>
        <p:spPr>
          <a:xfrm>
            <a:off x="1398289" y="2178466"/>
            <a:ext cx="2621261" cy="250661"/>
          </a:xfrm>
          <a:prstGeom prst="rect">
            <a:avLst/>
          </a:prstGeom>
          <a:solidFill>
            <a:srgbClr val="92D050">
              <a:alpha val="4392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Rectangle 7">
            <a:extLst>
              <a:ext uri="{FF2B5EF4-FFF2-40B4-BE49-F238E27FC236}">
                <a16:creationId xmlns:a16="http://schemas.microsoft.com/office/drawing/2014/main" id="{6468BE2A-8BE3-4B33-BCD3-A0DEC2A7892E}"/>
              </a:ext>
            </a:extLst>
          </p:cNvPr>
          <p:cNvSpPr/>
          <p:nvPr/>
        </p:nvSpPr>
        <p:spPr>
          <a:xfrm>
            <a:off x="4727095" y="2216818"/>
            <a:ext cx="6627857" cy="526382"/>
          </a:xfrm>
          <a:prstGeom prst="rect">
            <a:avLst/>
          </a:prstGeom>
          <a:solidFill>
            <a:srgbClr val="92D050">
              <a:alpha val="4392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Rectangle 8">
            <a:extLst>
              <a:ext uri="{FF2B5EF4-FFF2-40B4-BE49-F238E27FC236}">
                <a16:creationId xmlns:a16="http://schemas.microsoft.com/office/drawing/2014/main" id="{EF975486-87F4-46CA-BE28-53673E90C5C1}"/>
              </a:ext>
            </a:extLst>
          </p:cNvPr>
          <p:cNvSpPr/>
          <p:nvPr/>
        </p:nvSpPr>
        <p:spPr>
          <a:xfrm>
            <a:off x="4727095" y="3301563"/>
            <a:ext cx="6627857" cy="347765"/>
          </a:xfrm>
          <a:prstGeom prst="rect">
            <a:avLst/>
          </a:prstGeom>
          <a:solidFill>
            <a:srgbClr val="92D050">
              <a:alpha val="4392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Rectangle 9">
            <a:extLst>
              <a:ext uri="{FF2B5EF4-FFF2-40B4-BE49-F238E27FC236}">
                <a16:creationId xmlns:a16="http://schemas.microsoft.com/office/drawing/2014/main" id="{21972362-F41B-40C8-A35C-F04D0B8C86B5}"/>
              </a:ext>
            </a:extLst>
          </p:cNvPr>
          <p:cNvSpPr/>
          <p:nvPr/>
        </p:nvSpPr>
        <p:spPr>
          <a:xfrm>
            <a:off x="1398289" y="3117373"/>
            <a:ext cx="2248543" cy="250661"/>
          </a:xfrm>
          <a:prstGeom prst="rect">
            <a:avLst/>
          </a:prstGeom>
          <a:solidFill>
            <a:srgbClr val="EAACEB">
              <a:alpha val="43922"/>
            </a:srgbClr>
          </a:solidFill>
          <a:ln>
            <a:solidFill>
              <a:srgbClr val="DA16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Rectangle 11">
            <a:extLst>
              <a:ext uri="{FF2B5EF4-FFF2-40B4-BE49-F238E27FC236}">
                <a16:creationId xmlns:a16="http://schemas.microsoft.com/office/drawing/2014/main" id="{82825834-E738-49FB-963B-AD712D7CB914}"/>
              </a:ext>
            </a:extLst>
          </p:cNvPr>
          <p:cNvSpPr/>
          <p:nvPr/>
        </p:nvSpPr>
        <p:spPr>
          <a:xfrm>
            <a:off x="7858125" y="2723169"/>
            <a:ext cx="3496827" cy="382992"/>
          </a:xfrm>
          <a:prstGeom prst="rect">
            <a:avLst/>
          </a:prstGeom>
          <a:solidFill>
            <a:srgbClr val="EAACEB">
              <a:alpha val="43922"/>
            </a:srgbClr>
          </a:solidFill>
          <a:ln>
            <a:solidFill>
              <a:srgbClr val="DA16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4" name="b2 1">
            <a:hlinkClick r:id="" action="ppaction://media"/>
            <a:extLst>
              <a:ext uri="{FF2B5EF4-FFF2-40B4-BE49-F238E27FC236}">
                <a16:creationId xmlns:a16="http://schemas.microsoft.com/office/drawing/2014/main" id="{3ABAC3E4-4828-4259-B655-14AA68A19232}"/>
              </a:ext>
            </a:extLst>
          </p:cNvPr>
          <p:cNvPicPr>
            <a:picLocks noChangeAspect="1"/>
          </p:cNvPicPr>
          <p:nvPr>
            <a:audioFile r:link="rId1"/>
            <p:extLst>
              <p:ext uri="{DAA4B4D4-6D71-4841-9C94-3DE7FCFB9230}">
                <p14:media xmlns:p14="http://schemas.microsoft.com/office/powerpoint/2010/main" r:embed="rId2">
                  <p14:trim st="145800" end="47767.65"/>
                  <p14:fade in="250"/>
                </p14:media>
              </p:ext>
            </p:extLst>
          </p:nvPr>
        </p:nvPicPr>
        <p:blipFill>
          <a:blip r:embed="rId6"/>
          <a:stretch>
            <a:fillRect/>
          </a:stretch>
        </p:blipFill>
        <p:spPr>
          <a:xfrm>
            <a:off x="3993596" y="2413078"/>
            <a:ext cx="484269" cy="484269"/>
          </a:xfrm>
          <a:prstGeom prst="rect">
            <a:avLst/>
          </a:prstGeom>
        </p:spPr>
      </p:pic>
      <p:pic>
        <p:nvPicPr>
          <p:cNvPr id="17" name="b2 1">
            <a:hlinkClick r:id="" action="ppaction://media"/>
            <a:extLst>
              <a:ext uri="{FF2B5EF4-FFF2-40B4-BE49-F238E27FC236}">
                <a16:creationId xmlns:a16="http://schemas.microsoft.com/office/drawing/2014/main" id="{1C23BD62-AD0B-423A-8316-115B463A29F7}"/>
              </a:ext>
            </a:extLst>
          </p:cNvPr>
          <p:cNvPicPr>
            <a:picLocks noChangeAspect="1"/>
          </p:cNvPicPr>
          <p:nvPr>
            <a:audioFile r:link="rId1"/>
            <p:extLst>
              <p:ext uri="{DAA4B4D4-6D71-4841-9C94-3DE7FCFB9230}">
                <p14:media xmlns:p14="http://schemas.microsoft.com/office/powerpoint/2010/main" r:embed="rId2">
                  <p14:trim st="152972" end="39629.65"/>
                  <p14:fade in="250"/>
                </p14:media>
              </p:ext>
            </p:extLst>
          </p:nvPr>
        </p:nvPicPr>
        <p:blipFill>
          <a:blip r:embed="rId6"/>
          <a:stretch>
            <a:fillRect/>
          </a:stretch>
        </p:blipFill>
        <p:spPr>
          <a:xfrm>
            <a:off x="3751461" y="3765931"/>
            <a:ext cx="484269" cy="484269"/>
          </a:xfrm>
          <a:prstGeom prst="rect">
            <a:avLst/>
          </a:prstGeom>
        </p:spPr>
      </p:pic>
      <p:pic>
        <p:nvPicPr>
          <p:cNvPr id="18" name="b2 2">
            <a:hlinkClick r:id="" action="ppaction://media"/>
            <a:extLst>
              <a:ext uri="{FF2B5EF4-FFF2-40B4-BE49-F238E27FC236}">
                <a16:creationId xmlns:a16="http://schemas.microsoft.com/office/drawing/2014/main" id="{5DE24068-E5F4-46F9-8955-FD937071789B}"/>
              </a:ext>
            </a:extLst>
          </p:cNvPr>
          <p:cNvPicPr>
            <a:picLocks noChangeAspect="1"/>
          </p:cNvPicPr>
          <p:nvPr>
            <a:audioFile r:link="rId1"/>
            <p:extLst>
              <p:ext uri="{DAA4B4D4-6D71-4841-9C94-3DE7FCFB9230}">
                <p14:media xmlns:p14="http://schemas.microsoft.com/office/powerpoint/2010/main" r:embed="rId3">
                  <p14:trim st="146100" end="40089.55"/>
                  <p14:fade in="250" out="250"/>
                </p14:media>
              </p:ext>
            </p:extLst>
          </p:nvPr>
        </p:nvPicPr>
        <p:blipFill>
          <a:blip r:embed="rId6"/>
          <a:stretch>
            <a:fillRect/>
          </a:stretch>
        </p:blipFill>
        <p:spPr>
          <a:xfrm>
            <a:off x="4217341" y="1514490"/>
            <a:ext cx="458902" cy="458902"/>
          </a:xfrm>
          <a:prstGeom prst="rect">
            <a:avLst/>
          </a:prstGeom>
        </p:spPr>
      </p:pic>
      <p:sp>
        <p:nvSpPr>
          <p:cNvPr id="15" name="TextBox 14">
            <a:extLst>
              <a:ext uri="{FF2B5EF4-FFF2-40B4-BE49-F238E27FC236}">
                <a16:creationId xmlns:a16="http://schemas.microsoft.com/office/drawing/2014/main" id="{E5686EAE-3C32-4518-AB98-C789273873DF}"/>
              </a:ext>
            </a:extLst>
          </p:cNvPr>
          <p:cNvSpPr txBox="1"/>
          <p:nvPr/>
        </p:nvSpPr>
        <p:spPr>
          <a:xfrm>
            <a:off x="7403892" y="5438830"/>
            <a:ext cx="1274261" cy="338554"/>
          </a:xfrm>
          <a:prstGeom prst="rect">
            <a:avLst/>
          </a:prstGeom>
          <a:noFill/>
        </p:spPr>
        <p:txBody>
          <a:bodyPr wrap="square" rtlCol="0">
            <a:spAutoFit/>
          </a:bodyPr>
          <a:lstStyle/>
          <a:p>
            <a:r>
              <a:rPr lang="en-AU" sz="1600" dirty="0">
                <a:ea typeface="Gadugi" panose="020B0502040204020203" pitchFamily="34" charset="0"/>
              </a:rPr>
              <a:t>(bars 77-84)</a:t>
            </a:r>
          </a:p>
        </p:txBody>
      </p:sp>
    </p:spTree>
    <p:extLst>
      <p:ext uri="{BB962C8B-B14F-4D97-AF65-F5344CB8AC3E}">
        <p14:creationId xmlns:p14="http://schemas.microsoft.com/office/powerpoint/2010/main" val="8559853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57" fill="hold"/>
                                        <p:tgtEl>
                                          <p:spTgt spid="18"/>
                                        </p:tgtEl>
                                      </p:cBhvr>
                                    </p:cmd>
                                  </p:childTnLst>
                                </p:cTn>
                              </p:par>
                            </p:childTnLst>
                          </p:cTn>
                        </p:par>
                      </p:childTnLst>
                    </p:cTn>
                  </p:par>
                </p:childTnLst>
              </p:cTn>
              <p:nextCondLst>
                <p:cond evt="onClick" delay="0">
                  <p:tgtEl>
                    <p:spTgt spid="18"/>
                  </p:tgtEl>
                </p:cond>
              </p:nextCondLst>
            </p:seq>
            <p:audio>
              <p:cMediaNode vol="80000">
                <p:cTn id="7" fill="hold" display="0">
                  <p:stCondLst>
                    <p:cond delay="indefinite"/>
                  </p:stCondLst>
                  <p:endCondLst>
                    <p:cond evt="onStopAudio" delay="0">
                      <p:tgtEl>
                        <p:sldTgt/>
                      </p:tgtEl>
                    </p:cond>
                  </p:endCondLst>
                </p:cTn>
                <p:tgtEl>
                  <p:spTgt spid="18"/>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314"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280" fill="hold"/>
                                        <p:tgtEl>
                                          <p:spTgt spid="17"/>
                                        </p:tgtEl>
                                      </p:cBhvr>
                                    </p:cmd>
                                  </p:childTnLst>
                                </p:cTn>
                              </p:par>
                            </p:childTnLst>
                          </p:cTn>
                        </p:par>
                      </p:childTnLst>
                    </p:cTn>
                  </p:par>
                </p:childTnLst>
              </p:cTn>
              <p:nextCondLst>
                <p:cond evt="onClick" delay="0">
                  <p:tgtEl>
                    <p:spTgt spid="17"/>
                  </p:tgtEl>
                </p:cond>
              </p:nextCondLst>
            </p:seq>
            <p:audio>
              <p:cMediaNode vol="80000">
                <p:cTn id="19" fill="hold" display="0">
                  <p:stCondLst>
                    <p:cond delay="indefinite"/>
                  </p:stCondLst>
                  <p:endCondLst>
                    <p:cond evt="onStopAudio" delay="0">
                      <p:tgtEl>
                        <p:sldTgt/>
                      </p:tgtEl>
                    </p:cond>
                  </p:endCondLst>
                </p:cTn>
                <p:tgtEl>
                  <p:spTgt spid="1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0BBD3E6-0248-4CB5-89E8-6AC2188CD199}"/>
              </a:ext>
            </a:extLst>
          </p:cNvPr>
          <p:cNvSpPr>
            <a:spLocks noGrp="1"/>
          </p:cNvSpPr>
          <p:nvPr>
            <p:ph type="title"/>
          </p:nvPr>
        </p:nvSpPr>
        <p:spPr>
          <a:xfrm>
            <a:off x="1115568" y="548639"/>
            <a:ext cx="10168128" cy="697993"/>
          </a:xfrm>
        </p:spPr>
        <p:txBody>
          <a:bodyPr>
            <a:noAutofit/>
          </a:bodyPr>
          <a:lstStyle/>
          <a:p>
            <a:r>
              <a:rPr lang="en-AU" dirty="0"/>
              <a:t>Recapitulation (85-100)</a:t>
            </a:r>
          </a:p>
        </p:txBody>
      </p:sp>
      <p:sp>
        <p:nvSpPr>
          <p:cNvPr id="3" name="Content Placeholder 2">
            <a:extLst>
              <a:ext uri="{FF2B5EF4-FFF2-40B4-BE49-F238E27FC236}">
                <a16:creationId xmlns:a16="http://schemas.microsoft.com/office/drawing/2014/main" id="{F45D67BE-156C-4BFD-9720-A36DB1A89D31}"/>
              </a:ext>
            </a:extLst>
          </p:cNvPr>
          <p:cNvSpPr txBox="1">
            <a:spLocks/>
          </p:cNvSpPr>
          <p:nvPr/>
        </p:nvSpPr>
        <p:spPr>
          <a:xfrm>
            <a:off x="1106603" y="1434259"/>
            <a:ext cx="9857232" cy="487510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Theme 2 part 1 is reintroduced with theme 2 part 2 n</a:t>
            </a:r>
            <a:r>
              <a:rPr lang="en-AU" dirty="0">
                <a:latin typeface="Arial" panose="020B0604020202020204" pitchFamily="34" charset="0"/>
                <a:cs typeface="Arial" panose="020B0604020202020204" pitchFamily="34" charset="0"/>
              </a:rPr>
              <a:t>on-lexical vocables as backing harmonies, while also mixed with the introductory vocal harmonies (used in theme 1)</a:t>
            </a:r>
            <a:r>
              <a:rPr lang="en-AU" dirty="0">
                <a:solidFill>
                  <a:schemeClr val="tx1"/>
                </a:solidFill>
                <a:latin typeface="Arial" panose="020B0604020202020204" pitchFamily="34" charset="0"/>
                <a:cs typeface="Arial" panose="020B0604020202020204" pitchFamily="34" charset="0"/>
              </a:rPr>
              <a:t> (</a:t>
            </a:r>
            <a:r>
              <a:rPr lang="en-AU" i="1" dirty="0">
                <a:solidFill>
                  <a:schemeClr val="tx1"/>
                </a:solidFill>
                <a:latin typeface="Arial" panose="020B0604020202020204" pitchFamily="34" charset="0"/>
                <a:cs typeface="Arial" panose="020B0604020202020204" pitchFamily="34" charset="0"/>
              </a:rPr>
              <a:t>not all shown in score</a:t>
            </a:r>
            <a:r>
              <a:rPr lang="en-AU" dirty="0">
                <a:solidFill>
                  <a:schemeClr val="tx1"/>
                </a:solidFill>
                <a:latin typeface="Arial" panose="020B0604020202020204" pitchFamily="34" charset="0"/>
                <a:cs typeface="Arial" panose="020B0604020202020204" pitchFamily="34" charset="0"/>
              </a:rPr>
              <a:t>)</a:t>
            </a:r>
          </a:p>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Sustained bass notes linger underneath vocals alongside soft chords in piano and strings.</a:t>
            </a:r>
          </a:p>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Main vocals become solo with only simple bass accompaniment and soft background vocal adlib during the last 4 bars, fading out with ‘crying’ atmospheric sound effects.</a:t>
            </a:r>
          </a:p>
        </p:txBody>
      </p:sp>
      <p:pic>
        <p:nvPicPr>
          <p:cNvPr id="2" name="Picture 1">
            <a:extLst>
              <a:ext uri="{FF2B5EF4-FFF2-40B4-BE49-F238E27FC236}">
                <a16:creationId xmlns:a16="http://schemas.microsoft.com/office/drawing/2014/main" id="{6640596E-5AF0-41E4-8370-C79B76860DD4}"/>
              </a:ext>
            </a:extLst>
          </p:cNvPr>
          <p:cNvPicPr>
            <a:picLocks noChangeAspect="1"/>
          </p:cNvPicPr>
          <p:nvPr/>
        </p:nvPicPr>
        <p:blipFill rotWithShape="1">
          <a:blip r:embed="rId4"/>
          <a:srcRect l="2112" t="2658" b="4074"/>
          <a:stretch/>
        </p:blipFill>
        <p:spPr>
          <a:xfrm>
            <a:off x="1115568" y="3695700"/>
            <a:ext cx="6032938" cy="2343150"/>
          </a:xfrm>
          <a:prstGeom prst="rect">
            <a:avLst/>
          </a:prstGeom>
        </p:spPr>
      </p:pic>
      <p:sp>
        <p:nvSpPr>
          <p:cNvPr id="6" name="Rectangle 5">
            <a:extLst>
              <a:ext uri="{FF2B5EF4-FFF2-40B4-BE49-F238E27FC236}">
                <a16:creationId xmlns:a16="http://schemas.microsoft.com/office/drawing/2014/main" id="{AA2117B9-9FE5-46DE-B988-DAE604BF8523}"/>
              </a:ext>
            </a:extLst>
          </p:cNvPr>
          <p:cNvSpPr/>
          <p:nvPr/>
        </p:nvSpPr>
        <p:spPr>
          <a:xfrm>
            <a:off x="1381963" y="1434259"/>
            <a:ext cx="3180511" cy="314325"/>
          </a:xfrm>
          <a:prstGeom prst="rect">
            <a:avLst/>
          </a:prstGeom>
          <a:solidFill>
            <a:srgbClr val="FF0000">
              <a:alpha val="43922"/>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Rectangle 6">
            <a:extLst>
              <a:ext uri="{FF2B5EF4-FFF2-40B4-BE49-F238E27FC236}">
                <a16:creationId xmlns:a16="http://schemas.microsoft.com/office/drawing/2014/main" id="{40AEDD87-976E-48D7-B07F-42833E11AC1D}"/>
              </a:ext>
            </a:extLst>
          </p:cNvPr>
          <p:cNvSpPr/>
          <p:nvPr/>
        </p:nvSpPr>
        <p:spPr>
          <a:xfrm>
            <a:off x="1874172" y="4105275"/>
            <a:ext cx="5136228" cy="457200"/>
          </a:xfrm>
          <a:prstGeom prst="rect">
            <a:avLst/>
          </a:prstGeom>
          <a:solidFill>
            <a:srgbClr val="FF0000">
              <a:alpha val="43922"/>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Rectangle 7">
            <a:extLst>
              <a:ext uri="{FF2B5EF4-FFF2-40B4-BE49-F238E27FC236}">
                <a16:creationId xmlns:a16="http://schemas.microsoft.com/office/drawing/2014/main" id="{08AB0D01-CFA3-4790-B0F6-9C434344F692}"/>
              </a:ext>
            </a:extLst>
          </p:cNvPr>
          <p:cNvSpPr/>
          <p:nvPr/>
        </p:nvSpPr>
        <p:spPr>
          <a:xfrm>
            <a:off x="5048249" y="1446657"/>
            <a:ext cx="3650749" cy="329359"/>
          </a:xfrm>
          <a:prstGeom prst="rect">
            <a:avLst/>
          </a:prstGeom>
          <a:solidFill>
            <a:srgbClr val="AADCEC">
              <a:alpha val="43922"/>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Rectangle 8">
            <a:extLst>
              <a:ext uri="{FF2B5EF4-FFF2-40B4-BE49-F238E27FC236}">
                <a16:creationId xmlns:a16="http://schemas.microsoft.com/office/drawing/2014/main" id="{77B60CF3-6056-4FDF-8083-D16B1593F9C0}"/>
              </a:ext>
            </a:extLst>
          </p:cNvPr>
          <p:cNvSpPr/>
          <p:nvPr/>
        </p:nvSpPr>
        <p:spPr>
          <a:xfrm>
            <a:off x="1874172" y="4625134"/>
            <a:ext cx="5136228" cy="1428750"/>
          </a:xfrm>
          <a:prstGeom prst="rect">
            <a:avLst/>
          </a:prstGeom>
          <a:solidFill>
            <a:srgbClr val="AADCEC">
              <a:alpha val="43922"/>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5" name="Picture 4">
            <a:extLst>
              <a:ext uri="{FF2B5EF4-FFF2-40B4-BE49-F238E27FC236}">
                <a16:creationId xmlns:a16="http://schemas.microsoft.com/office/drawing/2014/main" id="{058860D2-C479-4E55-AE07-F81C4411AE91}"/>
              </a:ext>
            </a:extLst>
          </p:cNvPr>
          <p:cNvPicPr>
            <a:picLocks noChangeAspect="1"/>
          </p:cNvPicPr>
          <p:nvPr/>
        </p:nvPicPr>
        <p:blipFill rotWithShape="1">
          <a:blip r:embed="rId5"/>
          <a:srcRect l="1753" t="1906" b="3050"/>
          <a:stretch/>
        </p:blipFill>
        <p:spPr>
          <a:xfrm>
            <a:off x="7569513" y="3695700"/>
            <a:ext cx="3168396" cy="2400980"/>
          </a:xfrm>
          <a:prstGeom prst="rect">
            <a:avLst/>
          </a:prstGeom>
        </p:spPr>
      </p:pic>
      <p:sp>
        <p:nvSpPr>
          <p:cNvPr id="13" name="Rectangle 12">
            <a:extLst>
              <a:ext uri="{FF2B5EF4-FFF2-40B4-BE49-F238E27FC236}">
                <a16:creationId xmlns:a16="http://schemas.microsoft.com/office/drawing/2014/main" id="{5E1F3627-16DF-4BF8-8BD9-745E448927DD}"/>
              </a:ext>
            </a:extLst>
          </p:cNvPr>
          <p:cNvSpPr/>
          <p:nvPr/>
        </p:nvSpPr>
        <p:spPr>
          <a:xfrm>
            <a:off x="1381963" y="2867940"/>
            <a:ext cx="2647112" cy="250660"/>
          </a:xfrm>
          <a:prstGeom prst="rect">
            <a:avLst/>
          </a:prstGeom>
          <a:solidFill>
            <a:srgbClr val="EAACEB">
              <a:alpha val="43922"/>
            </a:srgbClr>
          </a:solidFill>
          <a:ln>
            <a:solidFill>
              <a:srgbClr val="DA16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ectangle 13">
            <a:extLst>
              <a:ext uri="{FF2B5EF4-FFF2-40B4-BE49-F238E27FC236}">
                <a16:creationId xmlns:a16="http://schemas.microsoft.com/office/drawing/2014/main" id="{6638EEAC-CC61-4025-B887-40A244DE8797}"/>
              </a:ext>
            </a:extLst>
          </p:cNvPr>
          <p:cNvSpPr/>
          <p:nvPr/>
        </p:nvSpPr>
        <p:spPr>
          <a:xfrm>
            <a:off x="7431406" y="4946985"/>
            <a:ext cx="3388993" cy="394704"/>
          </a:xfrm>
          <a:prstGeom prst="rect">
            <a:avLst/>
          </a:prstGeom>
          <a:solidFill>
            <a:srgbClr val="EAACEB">
              <a:alpha val="43922"/>
            </a:srgbClr>
          </a:solidFill>
          <a:ln>
            <a:solidFill>
              <a:srgbClr val="DA16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Rectangle 14">
            <a:extLst>
              <a:ext uri="{FF2B5EF4-FFF2-40B4-BE49-F238E27FC236}">
                <a16:creationId xmlns:a16="http://schemas.microsoft.com/office/drawing/2014/main" id="{DECED99E-023D-43BA-B897-A364871FFEA2}"/>
              </a:ext>
            </a:extLst>
          </p:cNvPr>
          <p:cNvSpPr/>
          <p:nvPr/>
        </p:nvSpPr>
        <p:spPr>
          <a:xfrm>
            <a:off x="1381964" y="3131888"/>
            <a:ext cx="589712" cy="250661"/>
          </a:xfrm>
          <a:prstGeom prst="rect">
            <a:avLst/>
          </a:prstGeom>
          <a:solidFill>
            <a:srgbClr val="92D050">
              <a:alpha val="4392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 name="Rectangle 15">
            <a:extLst>
              <a:ext uri="{FF2B5EF4-FFF2-40B4-BE49-F238E27FC236}">
                <a16:creationId xmlns:a16="http://schemas.microsoft.com/office/drawing/2014/main" id="{F1058D69-B45C-4127-A456-7A7024770192}"/>
              </a:ext>
            </a:extLst>
          </p:cNvPr>
          <p:cNvSpPr/>
          <p:nvPr/>
        </p:nvSpPr>
        <p:spPr>
          <a:xfrm>
            <a:off x="10040189" y="2843017"/>
            <a:ext cx="589712" cy="250661"/>
          </a:xfrm>
          <a:prstGeom prst="rect">
            <a:avLst/>
          </a:prstGeom>
          <a:solidFill>
            <a:srgbClr val="92D050">
              <a:alpha val="4392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Rectangle 16">
            <a:extLst>
              <a:ext uri="{FF2B5EF4-FFF2-40B4-BE49-F238E27FC236}">
                <a16:creationId xmlns:a16="http://schemas.microsoft.com/office/drawing/2014/main" id="{7F20E732-5B91-4C6D-86E6-A76CA635A1BC}"/>
              </a:ext>
            </a:extLst>
          </p:cNvPr>
          <p:cNvSpPr/>
          <p:nvPr/>
        </p:nvSpPr>
        <p:spPr>
          <a:xfrm>
            <a:off x="9573463" y="5674000"/>
            <a:ext cx="1246935" cy="422680"/>
          </a:xfrm>
          <a:prstGeom prst="rect">
            <a:avLst/>
          </a:prstGeom>
          <a:solidFill>
            <a:srgbClr val="92D050">
              <a:alpha val="43922"/>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 name="Rectangle 17">
            <a:extLst>
              <a:ext uri="{FF2B5EF4-FFF2-40B4-BE49-F238E27FC236}">
                <a16:creationId xmlns:a16="http://schemas.microsoft.com/office/drawing/2014/main" id="{9DE2D217-3FD0-44E1-BD5C-D0838E49DD6B}"/>
              </a:ext>
            </a:extLst>
          </p:cNvPr>
          <p:cNvSpPr/>
          <p:nvPr/>
        </p:nvSpPr>
        <p:spPr>
          <a:xfrm>
            <a:off x="6538987" y="3110864"/>
            <a:ext cx="2647112" cy="314325"/>
          </a:xfrm>
          <a:prstGeom prst="rect">
            <a:avLst/>
          </a:prstGeom>
          <a:solidFill>
            <a:srgbClr val="7030A0">
              <a:alpha val="43922"/>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 name="Rectangle 18">
            <a:extLst>
              <a:ext uri="{FF2B5EF4-FFF2-40B4-BE49-F238E27FC236}">
                <a16:creationId xmlns:a16="http://schemas.microsoft.com/office/drawing/2014/main" id="{F118CF03-3924-4FE5-868E-A86CDB6192F1}"/>
              </a:ext>
            </a:extLst>
          </p:cNvPr>
          <p:cNvSpPr/>
          <p:nvPr/>
        </p:nvSpPr>
        <p:spPr>
          <a:xfrm>
            <a:off x="9311550" y="3877669"/>
            <a:ext cx="1508849" cy="314325"/>
          </a:xfrm>
          <a:prstGeom prst="rect">
            <a:avLst/>
          </a:prstGeom>
          <a:solidFill>
            <a:srgbClr val="7030A0">
              <a:alpha val="43922"/>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0" name="B 1">
            <a:hlinkClick r:id="" action="ppaction://media"/>
            <a:extLst>
              <a:ext uri="{FF2B5EF4-FFF2-40B4-BE49-F238E27FC236}">
                <a16:creationId xmlns:a16="http://schemas.microsoft.com/office/drawing/2014/main" id="{7FEC5E14-F683-4E5A-A55A-3743B2A17615}"/>
              </a:ext>
            </a:extLst>
          </p:cNvPr>
          <p:cNvPicPr>
            <a:picLocks noChangeAspect="1"/>
          </p:cNvPicPr>
          <p:nvPr>
            <a:audioFile r:link="rId1"/>
            <p:extLst>
              <p:ext uri="{DAA4B4D4-6D71-4841-9C94-3DE7FCFB9230}">
                <p14:media xmlns:p14="http://schemas.microsoft.com/office/powerpoint/2010/main" r:embed="rId2">
                  <p14:trim st="160418" end="24377.75"/>
                  <p14:fade in="250" out="250"/>
                </p14:media>
              </p:ext>
            </p:extLst>
          </p:nvPr>
        </p:nvPicPr>
        <p:blipFill>
          <a:blip r:embed="rId6"/>
          <a:stretch>
            <a:fillRect/>
          </a:stretch>
        </p:blipFill>
        <p:spPr>
          <a:xfrm>
            <a:off x="3172386" y="1992511"/>
            <a:ext cx="484376" cy="484376"/>
          </a:xfrm>
          <a:prstGeom prst="rect">
            <a:avLst/>
          </a:prstGeom>
        </p:spPr>
      </p:pic>
      <p:pic>
        <p:nvPicPr>
          <p:cNvPr id="21" name="B 1">
            <a:hlinkClick r:id="" action="ppaction://media"/>
            <a:extLst>
              <a:ext uri="{FF2B5EF4-FFF2-40B4-BE49-F238E27FC236}">
                <a16:creationId xmlns:a16="http://schemas.microsoft.com/office/drawing/2014/main" id="{9E820EA0-1114-46FB-B4FF-B5DEB332B7F2}"/>
              </a:ext>
            </a:extLst>
          </p:cNvPr>
          <p:cNvPicPr>
            <a:picLocks noChangeAspect="1"/>
          </p:cNvPicPr>
          <p:nvPr>
            <a:audioFile r:link="rId1"/>
            <p:extLst>
              <p:ext uri="{DAA4B4D4-6D71-4841-9C94-3DE7FCFB9230}">
                <p14:media xmlns:p14="http://schemas.microsoft.com/office/powerpoint/2010/main" r:embed="rId2">
                  <p14:trim st="181988" end="5688.75"/>
                  <p14:fade in="250" out="250"/>
                </p14:media>
              </p:ext>
            </p:extLst>
          </p:nvPr>
        </p:nvPicPr>
        <p:blipFill>
          <a:blip r:embed="rId6"/>
          <a:stretch>
            <a:fillRect/>
          </a:stretch>
        </p:blipFill>
        <p:spPr>
          <a:xfrm>
            <a:off x="9370956" y="3087157"/>
            <a:ext cx="484376" cy="484376"/>
          </a:xfrm>
          <a:prstGeom prst="rect">
            <a:avLst/>
          </a:prstGeom>
        </p:spPr>
      </p:pic>
      <p:sp>
        <p:nvSpPr>
          <p:cNvPr id="22" name="TextBox 21">
            <a:extLst>
              <a:ext uri="{FF2B5EF4-FFF2-40B4-BE49-F238E27FC236}">
                <a16:creationId xmlns:a16="http://schemas.microsoft.com/office/drawing/2014/main" id="{E1FB7DE2-0E73-4569-8C07-70EAFE0CC3E8}"/>
              </a:ext>
            </a:extLst>
          </p:cNvPr>
          <p:cNvSpPr txBox="1"/>
          <p:nvPr/>
        </p:nvSpPr>
        <p:spPr>
          <a:xfrm>
            <a:off x="3494906" y="6025631"/>
            <a:ext cx="1274261" cy="338554"/>
          </a:xfrm>
          <a:prstGeom prst="rect">
            <a:avLst/>
          </a:prstGeom>
          <a:noFill/>
        </p:spPr>
        <p:txBody>
          <a:bodyPr wrap="square" rtlCol="0">
            <a:spAutoFit/>
          </a:bodyPr>
          <a:lstStyle/>
          <a:p>
            <a:r>
              <a:rPr lang="en-AU" sz="1600" dirty="0">
                <a:ea typeface="Gadugi" panose="020B0502040204020203" pitchFamily="34" charset="0"/>
              </a:rPr>
              <a:t>(bars 85-88)</a:t>
            </a:r>
          </a:p>
        </p:txBody>
      </p:sp>
      <p:sp>
        <p:nvSpPr>
          <p:cNvPr id="23" name="TextBox 22">
            <a:extLst>
              <a:ext uri="{FF2B5EF4-FFF2-40B4-BE49-F238E27FC236}">
                <a16:creationId xmlns:a16="http://schemas.microsoft.com/office/drawing/2014/main" id="{8DF648E8-F7E5-4771-9A4A-047A4C48C4C5}"/>
              </a:ext>
            </a:extLst>
          </p:cNvPr>
          <p:cNvSpPr txBox="1"/>
          <p:nvPr/>
        </p:nvSpPr>
        <p:spPr>
          <a:xfrm>
            <a:off x="8674419" y="6059189"/>
            <a:ext cx="1365770" cy="338554"/>
          </a:xfrm>
          <a:prstGeom prst="rect">
            <a:avLst/>
          </a:prstGeom>
          <a:noFill/>
        </p:spPr>
        <p:txBody>
          <a:bodyPr wrap="square" rtlCol="0">
            <a:spAutoFit/>
          </a:bodyPr>
          <a:lstStyle/>
          <a:p>
            <a:r>
              <a:rPr lang="en-AU" sz="1600" dirty="0">
                <a:ea typeface="Gadugi" panose="020B0502040204020203" pitchFamily="34" charset="0"/>
              </a:rPr>
              <a:t>(bars 85-100)</a:t>
            </a:r>
          </a:p>
        </p:txBody>
      </p:sp>
    </p:spTree>
    <p:extLst>
      <p:ext uri="{BB962C8B-B14F-4D97-AF65-F5344CB8AC3E}">
        <p14:creationId xmlns:p14="http://schemas.microsoft.com/office/powerpoint/2010/main" val="40402775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21" fill="hold"/>
                                        <p:tgtEl>
                                          <p:spTgt spid="20"/>
                                        </p:tgtEl>
                                      </p:cBhvr>
                                    </p:cmd>
                                  </p:childTnLst>
                                </p:cTn>
                              </p:par>
                            </p:childTnLst>
                          </p:cTn>
                        </p:par>
                      </p:childTnLst>
                    </p:cTn>
                  </p:par>
                </p:childTnLst>
              </p:cTn>
              <p:nextCondLst>
                <p:cond evt="onClick" delay="0">
                  <p:tgtEl>
                    <p:spTgt spid="20"/>
                  </p:tgtEl>
                </p:cond>
              </p:nextCondLst>
            </p:seq>
            <p:audio>
              <p:cMediaNode vol="80000">
                <p:cTn id="7" fill="hold" display="0">
                  <p:stCondLst>
                    <p:cond delay="indefinite"/>
                  </p:stCondLst>
                  <p:endCondLst>
                    <p:cond evt="onStopAudio" delay="0">
                      <p:tgtEl>
                        <p:sldTgt/>
                      </p:tgtEl>
                    </p:cond>
                  </p:endCondLst>
                </p:cTn>
                <p:tgtEl>
                  <p:spTgt spid="20"/>
                </p:tgtEl>
              </p:cMediaNode>
            </p:audi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440" fill="hold"/>
                                        <p:tgtEl>
                                          <p:spTgt spid="21"/>
                                        </p:tgtEl>
                                      </p:cBhvr>
                                    </p:cmd>
                                  </p:childTnLst>
                                </p:cTn>
                              </p:par>
                            </p:childTnLst>
                          </p:cTn>
                        </p:par>
                      </p:childTnLst>
                    </p:cTn>
                  </p:par>
                </p:childTnLst>
              </p:cTn>
              <p:nextCondLst>
                <p:cond evt="onClick" delay="0">
                  <p:tgtEl>
                    <p:spTgt spid="21"/>
                  </p:tgtEl>
                </p:cond>
              </p:nextCondLst>
            </p:seq>
            <p:audio>
              <p:cMediaNode vol="80000">
                <p:cTn id="13" fill="hold" display="0">
                  <p:stCondLst>
                    <p:cond delay="indefinite"/>
                  </p:stCondLst>
                  <p:endCondLst>
                    <p:cond evt="onStopAudio" delay="0">
                      <p:tgtEl>
                        <p:sldTgt/>
                      </p:tgtEl>
                    </p:cond>
                  </p:endCondLst>
                </p:cTn>
                <p:tgtEl>
                  <p:spTgt spid="2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7928EA2-88ED-424C-A811-B45B398FBA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8" name="Rectangle 17">
            <a:extLst>
              <a:ext uri="{FF2B5EF4-FFF2-40B4-BE49-F238E27FC236}">
                <a16:creationId xmlns:a16="http://schemas.microsoft.com/office/drawing/2014/main" id="{304F0B90-9D71-4D15-94CC-B9E1F445B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rgbClr val="445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1" name="Title 1">
            <a:extLst>
              <a:ext uri="{FF2B5EF4-FFF2-40B4-BE49-F238E27FC236}">
                <a16:creationId xmlns:a16="http://schemas.microsoft.com/office/drawing/2014/main" id="{90BBD3E6-0248-4CB5-89E8-6AC2188CD199}"/>
              </a:ext>
            </a:extLst>
          </p:cNvPr>
          <p:cNvSpPr>
            <a:spLocks noGrp="1"/>
          </p:cNvSpPr>
          <p:nvPr>
            <p:ph type="title"/>
          </p:nvPr>
        </p:nvSpPr>
        <p:spPr>
          <a:xfrm>
            <a:off x="1600200" y="5088367"/>
            <a:ext cx="8991600" cy="1769633"/>
          </a:xfrm>
          <a:noFill/>
          <a:ln>
            <a:noFill/>
          </a:ln>
        </p:spPr>
        <p:txBody>
          <a:bodyPr vert="horz" lIns="274320" tIns="182880" rIns="274320" bIns="182880" rtlCol="0" anchor="ctr" anchorCtr="1">
            <a:normAutofit/>
          </a:bodyPr>
          <a:lstStyle/>
          <a:p>
            <a:r>
              <a:rPr lang="en-US" sz="2400" dirty="0">
                <a:solidFill>
                  <a:srgbClr val="FFFFFF"/>
                </a:solidFill>
              </a:rPr>
              <a:t>Composition 1</a:t>
            </a:r>
            <a:br>
              <a:rPr lang="en-US" sz="4000" dirty="0">
                <a:solidFill>
                  <a:srgbClr val="FFFFFF"/>
                </a:solidFill>
              </a:rPr>
            </a:br>
            <a:r>
              <a:rPr lang="en-US" sz="4000" dirty="0">
                <a:solidFill>
                  <a:srgbClr val="FFFFFF"/>
                </a:solidFill>
              </a:rPr>
              <a:t>O  u  t  l  I  e  r</a:t>
            </a:r>
          </a:p>
        </p:txBody>
      </p:sp>
      <p:pic>
        <p:nvPicPr>
          <p:cNvPr id="5" name="Picture 4">
            <a:extLst>
              <a:ext uri="{FF2B5EF4-FFF2-40B4-BE49-F238E27FC236}">
                <a16:creationId xmlns:a16="http://schemas.microsoft.com/office/drawing/2014/main" id="{EA0C7F04-4D33-4583-A321-3852536C222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t="20360" b="146"/>
          <a:stretch/>
        </p:blipFill>
        <p:spPr>
          <a:xfrm>
            <a:off x="0" y="0"/>
            <a:ext cx="12192000" cy="5088367"/>
          </a:xfrm>
          <a:prstGeom prst="rect">
            <a:avLst/>
          </a:prstGeom>
        </p:spPr>
      </p:pic>
    </p:spTree>
    <p:extLst>
      <p:ext uri="{BB962C8B-B14F-4D97-AF65-F5344CB8AC3E}">
        <p14:creationId xmlns:p14="http://schemas.microsoft.com/office/powerpoint/2010/main" val="3632161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0BBD3E6-0248-4CB5-89E8-6AC2188CD199}"/>
              </a:ext>
            </a:extLst>
          </p:cNvPr>
          <p:cNvSpPr>
            <a:spLocks noGrp="1"/>
          </p:cNvSpPr>
          <p:nvPr>
            <p:ph type="title"/>
          </p:nvPr>
        </p:nvSpPr>
        <p:spPr>
          <a:xfrm>
            <a:off x="1115568" y="548639"/>
            <a:ext cx="10168128" cy="697993"/>
          </a:xfrm>
        </p:spPr>
        <p:txBody>
          <a:bodyPr>
            <a:noAutofit/>
          </a:bodyPr>
          <a:lstStyle/>
          <a:p>
            <a:r>
              <a:rPr lang="en-AU" dirty="0"/>
              <a:t>Compositional overview</a:t>
            </a:r>
          </a:p>
        </p:txBody>
      </p:sp>
      <p:graphicFrame>
        <p:nvGraphicFramePr>
          <p:cNvPr id="10" name="Table 11">
            <a:extLst>
              <a:ext uri="{FF2B5EF4-FFF2-40B4-BE49-F238E27FC236}">
                <a16:creationId xmlns:a16="http://schemas.microsoft.com/office/drawing/2014/main" id="{B834EDC8-7927-4192-87F2-D1CB7BB7112D}"/>
              </a:ext>
            </a:extLst>
          </p:cNvPr>
          <p:cNvGraphicFramePr>
            <a:graphicFrameLocks noGrp="1"/>
          </p:cNvGraphicFramePr>
          <p:nvPr>
            <p:extLst>
              <p:ext uri="{D42A27DB-BD31-4B8C-83A1-F6EECF244321}">
                <p14:modId xmlns:p14="http://schemas.microsoft.com/office/powerpoint/2010/main" val="982745427"/>
              </p:ext>
            </p:extLst>
          </p:nvPr>
        </p:nvGraphicFramePr>
        <p:xfrm>
          <a:off x="1115568" y="1246633"/>
          <a:ext cx="10168128" cy="4903157"/>
        </p:xfrm>
        <a:graphic>
          <a:graphicData uri="http://schemas.openxmlformats.org/drawingml/2006/table">
            <a:tbl>
              <a:tblPr firstRow="1" bandRow="1">
                <a:tableStyleId>{8A107856-5554-42FB-B03E-39F5DBC370BA}</a:tableStyleId>
              </a:tblPr>
              <a:tblGrid>
                <a:gridCol w="3085371">
                  <a:extLst>
                    <a:ext uri="{9D8B030D-6E8A-4147-A177-3AD203B41FA5}">
                      <a16:colId xmlns:a16="http://schemas.microsoft.com/office/drawing/2014/main" val="3738203250"/>
                    </a:ext>
                  </a:extLst>
                </a:gridCol>
                <a:gridCol w="7082757">
                  <a:extLst>
                    <a:ext uri="{9D8B030D-6E8A-4147-A177-3AD203B41FA5}">
                      <a16:colId xmlns:a16="http://schemas.microsoft.com/office/drawing/2014/main" val="514963217"/>
                    </a:ext>
                  </a:extLst>
                </a:gridCol>
              </a:tblGrid>
              <a:tr h="516992">
                <a:tc>
                  <a:txBody>
                    <a:bodyPr/>
                    <a:lstStyle/>
                    <a:p>
                      <a:pPr algn="l">
                        <a:lnSpc>
                          <a:spcPct val="107000"/>
                        </a:lnSpc>
                        <a:spcAft>
                          <a:spcPts val="0"/>
                        </a:spcAft>
                      </a:pPr>
                      <a:r>
                        <a:rPr lang="en-AU" sz="2000" b="0" dirty="0">
                          <a:effectLst/>
                          <a:latin typeface="Abadi" panose="020B0604020202020204" pitchFamily="34" charset="0"/>
                          <a:ea typeface="Calibri" panose="020F0502020204030204" pitchFamily="34" charset="0"/>
                          <a:cs typeface="Times New Roman" panose="02020603050405020304" pitchFamily="18" charset="0"/>
                        </a:rPr>
                        <a:t>Composer/ lyricist</a:t>
                      </a:r>
                    </a:p>
                  </a:txBody>
                  <a:tcPr marL="68580" marR="68580" marT="0" marB="0" anchor="ctr"/>
                </a:tc>
                <a:tc>
                  <a:txBody>
                    <a:bodyPr/>
                    <a:lstStyle/>
                    <a:p>
                      <a:pPr algn="l">
                        <a:lnSpc>
                          <a:spcPct val="107000"/>
                        </a:lnSpc>
                        <a:spcAft>
                          <a:spcPts val="0"/>
                        </a:spcAft>
                      </a:pPr>
                      <a:r>
                        <a:rPr lang="en-US" sz="2000" b="0" dirty="0">
                          <a:solidFill>
                            <a:srgbClr val="000000"/>
                          </a:solidFill>
                          <a:effectLst/>
                          <a:latin typeface="Abadi" panose="020B0604020202020204" pitchFamily="34" charset="0"/>
                          <a:ea typeface="Calibri" panose="020F0502020204030204" pitchFamily="34" charset="0"/>
                          <a:cs typeface="Times New Roman" panose="02020603050405020304" pitchFamily="18" charset="0"/>
                        </a:rPr>
                        <a:t>Student</a:t>
                      </a:r>
                      <a:endParaRPr lang="en-AU" sz="2000" b="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63092739"/>
                  </a:ext>
                </a:extLst>
              </a:tr>
              <a:tr h="516992">
                <a:tc>
                  <a:txBody>
                    <a:bodyPr/>
                    <a:lstStyle/>
                    <a:p>
                      <a:r>
                        <a:rPr lang="en-GB" sz="2000" b="0" dirty="0"/>
                        <a:t>Length</a:t>
                      </a:r>
                      <a:endParaRPr lang="en-AU" sz="2000" b="0" dirty="0"/>
                    </a:p>
                  </a:txBody>
                  <a:tcPr marL="68580" marR="68580" marT="0" marB="0" anchor="ctr"/>
                </a:tc>
                <a:tc>
                  <a:txBody>
                    <a:bodyPr/>
                    <a:lstStyle/>
                    <a:p>
                      <a:r>
                        <a:rPr lang="en-GB" sz="2000" dirty="0"/>
                        <a:t>2:50</a:t>
                      </a:r>
                      <a:endParaRPr lang="en-AU" sz="2000" dirty="0"/>
                    </a:p>
                  </a:txBody>
                  <a:tcPr marL="68580" marR="68580" marT="0" marB="0" anchor="ctr"/>
                </a:tc>
                <a:extLst>
                  <a:ext uri="{0D108BD9-81ED-4DB2-BD59-A6C34878D82A}">
                    <a16:rowId xmlns:a16="http://schemas.microsoft.com/office/drawing/2014/main" val="2598047629"/>
                  </a:ext>
                </a:extLst>
              </a:tr>
              <a:tr h="506291">
                <a:tc>
                  <a:txBody>
                    <a:bodyPr/>
                    <a:lstStyle/>
                    <a:p>
                      <a:pPr algn="l">
                        <a:lnSpc>
                          <a:spcPct val="107000"/>
                        </a:lnSpc>
                        <a:spcAft>
                          <a:spcPts val="0"/>
                        </a:spcAft>
                      </a:pPr>
                      <a:r>
                        <a:rPr lang="en-AU" sz="2000" b="0" dirty="0">
                          <a:effectLst/>
                          <a:latin typeface="Abadi" panose="020B0604020202020204" pitchFamily="34" charset="0"/>
                          <a:ea typeface="Calibri" panose="020F0502020204030204" pitchFamily="34" charset="0"/>
                          <a:cs typeface="Times New Roman" panose="02020603050405020304" pitchFamily="18" charset="0"/>
                        </a:rPr>
                        <a:t>Style</a:t>
                      </a:r>
                    </a:p>
                  </a:txBody>
                  <a:tcPr marL="68580" marR="68580" marT="0" marB="0" anchor="ctr"/>
                </a:tc>
                <a:tc>
                  <a:txBody>
                    <a:bodyPr/>
                    <a:lstStyle/>
                    <a:p>
                      <a:pPr algn="l">
                        <a:lnSpc>
                          <a:spcPct val="107000"/>
                        </a:lnSpc>
                        <a:spcAft>
                          <a:spcPts val="0"/>
                        </a:spcAft>
                      </a:pPr>
                      <a:r>
                        <a:rPr lang="en-AU" sz="2000" b="0" dirty="0">
                          <a:effectLst/>
                          <a:latin typeface="Abadi" panose="020B0604020202020204" pitchFamily="34" charset="0"/>
                          <a:ea typeface="Calibri" panose="020F0502020204030204" pitchFamily="34" charset="0"/>
                          <a:cs typeface="Times New Roman" panose="02020603050405020304" pitchFamily="18" charset="0"/>
                        </a:rPr>
                        <a:t>Up-beat pop</a:t>
                      </a:r>
                    </a:p>
                  </a:txBody>
                  <a:tcPr marL="68580" marR="68580" marT="0" marB="0" anchor="ctr"/>
                </a:tc>
                <a:extLst>
                  <a:ext uri="{0D108BD9-81ED-4DB2-BD59-A6C34878D82A}">
                    <a16:rowId xmlns:a16="http://schemas.microsoft.com/office/drawing/2014/main" val="458288033"/>
                  </a:ext>
                </a:extLst>
              </a:tr>
              <a:tr h="667383">
                <a:tc>
                  <a:txBody>
                    <a:bodyPr/>
                    <a:lstStyle/>
                    <a:p>
                      <a:pPr algn="l">
                        <a:lnSpc>
                          <a:spcPct val="107000"/>
                        </a:lnSpc>
                        <a:spcAft>
                          <a:spcPts val="0"/>
                        </a:spcAft>
                      </a:pPr>
                      <a:r>
                        <a:rPr lang="en-AU" sz="2000" b="0">
                          <a:solidFill>
                            <a:srgbClr val="000000"/>
                          </a:solidFill>
                          <a:effectLst/>
                          <a:latin typeface="Abadi" panose="020B0604020202020204" pitchFamily="34" charset="0"/>
                          <a:ea typeface="Calibri" panose="020F0502020204030204" pitchFamily="34" charset="0"/>
                          <a:cs typeface="Times New Roman" panose="02020603050405020304" pitchFamily="18" charset="0"/>
                        </a:rPr>
                        <a:t>Instrumentation</a:t>
                      </a:r>
                      <a:endParaRPr lang="en-AU" sz="2000" b="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AU" sz="2000" dirty="0">
                          <a:solidFill>
                            <a:srgbClr val="000000"/>
                          </a:solidFill>
                          <a:effectLst/>
                          <a:latin typeface="Abadi" panose="020B0604020202020204" pitchFamily="34" charset="0"/>
                          <a:ea typeface="Calibri" panose="020F0502020204030204" pitchFamily="34" charset="0"/>
                          <a:cs typeface="Times New Roman" panose="02020603050405020304" pitchFamily="18" charset="0"/>
                        </a:rPr>
                        <a:t>Harp, accordion, voice, piano, synthesiser, percussion, bass guitar.</a:t>
                      </a:r>
                      <a:endParaRPr lang="en-AU" sz="200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44029823"/>
                  </a:ext>
                </a:extLst>
              </a:tr>
              <a:tr h="529860">
                <a:tc>
                  <a:txBody>
                    <a:bodyPr/>
                    <a:lstStyle/>
                    <a:p>
                      <a:pPr algn="l">
                        <a:lnSpc>
                          <a:spcPct val="107000"/>
                        </a:lnSpc>
                        <a:spcAft>
                          <a:spcPts val="0"/>
                        </a:spcAft>
                      </a:pPr>
                      <a:r>
                        <a:rPr lang="en-AU" sz="2000" b="0" dirty="0">
                          <a:solidFill>
                            <a:srgbClr val="000000"/>
                          </a:solidFill>
                          <a:effectLst/>
                          <a:latin typeface="Abadi" panose="020B0604020202020204" pitchFamily="34" charset="0"/>
                          <a:ea typeface="Calibri" panose="020F0502020204030204" pitchFamily="34" charset="0"/>
                          <a:cs typeface="Times New Roman" panose="02020603050405020304" pitchFamily="18" charset="0"/>
                        </a:rPr>
                        <a:t>Key signature</a:t>
                      </a:r>
                      <a:endParaRPr lang="en-AU" sz="2000" b="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AU" sz="2000" dirty="0">
                          <a:solidFill>
                            <a:srgbClr val="000000"/>
                          </a:solidFill>
                          <a:effectLst/>
                          <a:latin typeface="Abadi" panose="020B0604020202020204" pitchFamily="34" charset="0"/>
                          <a:ea typeface="Calibri" panose="020F0502020204030204" pitchFamily="34" charset="0"/>
                          <a:cs typeface="Times New Roman" panose="02020603050405020304" pitchFamily="18" charset="0"/>
                        </a:rPr>
                        <a:t>Bb minor</a:t>
                      </a:r>
                      <a:endParaRPr lang="en-AU" sz="200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41093059"/>
                  </a:ext>
                </a:extLst>
              </a:tr>
              <a:tr h="676938">
                <a:tc>
                  <a:txBody>
                    <a:bodyPr/>
                    <a:lstStyle/>
                    <a:p>
                      <a:pPr algn="l">
                        <a:lnSpc>
                          <a:spcPct val="107000"/>
                        </a:lnSpc>
                        <a:spcAft>
                          <a:spcPts val="0"/>
                        </a:spcAft>
                      </a:pPr>
                      <a:r>
                        <a:rPr lang="en-AU" sz="2000" b="0" dirty="0">
                          <a:solidFill>
                            <a:srgbClr val="000000"/>
                          </a:solidFill>
                          <a:effectLst/>
                          <a:latin typeface="Abadi" panose="020B0604020202020204" pitchFamily="34" charset="0"/>
                          <a:ea typeface="Calibri" panose="020F0502020204030204" pitchFamily="34" charset="0"/>
                          <a:cs typeface="Times New Roman" panose="02020603050405020304" pitchFamily="18" charset="0"/>
                        </a:rPr>
                        <a:t>Structure</a:t>
                      </a:r>
                      <a:endParaRPr lang="en-AU" sz="2000" b="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AU" sz="2000" dirty="0">
                          <a:solidFill>
                            <a:srgbClr val="000000"/>
                          </a:solidFill>
                          <a:effectLst/>
                          <a:latin typeface="Abadi" panose="020B0604020202020204" pitchFamily="34" charset="0"/>
                          <a:ea typeface="Calibri" panose="020F0502020204030204" pitchFamily="34" charset="0"/>
                          <a:cs typeface="Times New Roman" panose="02020603050405020304" pitchFamily="18" charset="0"/>
                        </a:rPr>
                        <a:t>Intro, verse, chorus, verse, chorus, outro</a:t>
                      </a:r>
                      <a:endParaRPr lang="en-AU" sz="200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57155589"/>
                  </a:ext>
                </a:extLst>
              </a:tr>
              <a:tr h="470487">
                <a:tc>
                  <a:txBody>
                    <a:bodyPr/>
                    <a:lstStyle/>
                    <a:p>
                      <a:pPr algn="l">
                        <a:lnSpc>
                          <a:spcPct val="107000"/>
                        </a:lnSpc>
                        <a:spcAft>
                          <a:spcPts val="0"/>
                        </a:spcAft>
                      </a:pPr>
                      <a:r>
                        <a:rPr lang="en-AU" sz="2000" b="0" dirty="0">
                          <a:solidFill>
                            <a:srgbClr val="000000"/>
                          </a:solidFill>
                          <a:effectLst/>
                          <a:latin typeface="Abadi" panose="020B0604020202020204" pitchFamily="34" charset="0"/>
                          <a:ea typeface="Calibri" panose="020F0502020204030204" pitchFamily="34" charset="0"/>
                          <a:cs typeface="Times New Roman" panose="02020603050405020304" pitchFamily="18" charset="0"/>
                        </a:rPr>
                        <a:t>Tempo </a:t>
                      </a:r>
                      <a:endParaRPr lang="en-AU" sz="2000" b="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AU" sz="2000" dirty="0">
                          <a:solidFill>
                            <a:srgbClr val="000000"/>
                          </a:solidFill>
                          <a:effectLst/>
                          <a:latin typeface="Abadi" panose="020B0604020202020204" pitchFamily="34" charset="0"/>
                          <a:ea typeface="Calibri" panose="020F0502020204030204" pitchFamily="34" charset="0"/>
                          <a:cs typeface="Times New Roman" panose="02020603050405020304" pitchFamily="18" charset="0"/>
                        </a:rPr>
                        <a:t>126 bpm</a:t>
                      </a:r>
                      <a:endParaRPr lang="en-AU" sz="200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7705879"/>
                  </a:ext>
                </a:extLst>
              </a:tr>
              <a:tr h="534937">
                <a:tc>
                  <a:txBody>
                    <a:bodyPr/>
                    <a:lstStyle/>
                    <a:p>
                      <a:pPr algn="l">
                        <a:lnSpc>
                          <a:spcPct val="107000"/>
                        </a:lnSpc>
                        <a:spcAft>
                          <a:spcPts val="0"/>
                        </a:spcAft>
                      </a:pPr>
                      <a:r>
                        <a:rPr lang="en-AU" sz="2000" b="0" dirty="0">
                          <a:effectLst/>
                          <a:latin typeface="Abadi" panose="020B0604020202020204" pitchFamily="34" charset="0"/>
                          <a:ea typeface="Calibri" panose="020F0502020204030204" pitchFamily="34" charset="0"/>
                          <a:cs typeface="Times New Roman" panose="02020603050405020304" pitchFamily="18" charset="0"/>
                        </a:rPr>
                        <a:t>Time signature </a:t>
                      </a:r>
                    </a:p>
                  </a:txBody>
                  <a:tcPr marL="68580" marR="68580" marT="0" marB="0" anchor="ctr"/>
                </a:tc>
                <a:tc>
                  <a:txBody>
                    <a:bodyPr/>
                    <a:lstStyle/>
                    <a:p>
                      <a:pPr algn="l">
                        <a:lnSpc>
                          <a:spcPct val="107000"/>
                        </a:lnSpc>
                        <a:spcAft>
                          <a:spcPts val="0"/>
                        </a:spcAft>
                      </a:pPr>
                      <a:r>
                        <a:rPr lang="en-AU" sz="2000" dirty="0">
                          <a:effectLst/>
                          <a:latin typeface="Abadi" panose="020B0604020202020204" pitchFamily="34" charset="0"/>
                          <a:ea typeface="Calibri" panose="020F0502020204030204" pitchFamily="34" charset="0"/>
                          <a:cs typeface="Times New Roman" panose="02020603050405020304" pitchFamily="18" charset="0"/>
                        </a:rPr>
                        <a:t>4/4</a:t>
                      </a:r>
                    </a:p>
                  </a:txBody>
                  <a:tcPr marL="68580" marR="68580" marT="0" marB="0" anchor="ctr"/>
                </a:tc>
                <a:extLst>
                  <a:ext uri="{0D108BD9-81ED-4DB2-BD59-A6C34878D82A}">
                    <a16:rowId xmlns:a16="http://schemas.microsoft.com/office/drawing/2014/main" val="4256601922"/>
                  </a:ext>
                </a:extLst>
              </a:tr>
              <a:tr h="483277">
                <a:tc>
                  <a:txBody>
                    <a:bodyPr/>
                    <a:lstStyle/>
                    <a:p>
                      <a:pPr algn="l"/>
                      <a:r>
                        <a:rPr lang="en-AU" sz="2000" b="0" dirty="0">
                          <a:latin typeface="Abadi" panose="020B0604020202020204" pitchFamily="34" charset="0"/>
                        </a:rPr>
                        <a:t>Production program</a:t>
                      </a:r>
                    </a:p>
                  </a:txBody>
                  <a:tcPr anchor="ctr"/>
                </a:tc>
                <a:tc>
                  <a:txBody>
                    <a:bodyPr/>
                    <a:lstStyle/>
                    <a:p>
                      <a:pPr algn="l"/>
                      <a:r>
                        <a:rPr lang="en-AU" sz="2000" dirty="0">
                          <a:latin typeface="Abadi" panose="020B0604020202020204" pitchFamily="34" charset="0"/>
                        </a:rPr>
                        <a:t>Mixcraft 9 pro studio</a:t>
                      </a:r>
                    </a:p>
                  </a:txBody>
                  <a:tcPr anchor="ctr"/>
                </a:tc>
                <a:extLst>
                  <a:ext uri="{0D108BD9-81ED-4DB2-BD59-A6C34878D82A}">
                    <a16:rowId xmlns:a16="http://schemas.microsoft.com/office/drawing/2014/main" val="2252792130"/>
                  </a:ext>
                </a:extLst>
              </a:tr>
            </a:tbl>
          </a:graphicData>
        </a:graphic>
      </p:graphicFrame>
    </p:spTree>
    <p:extLst>
      <p:ext uri="{BB962C8B-B14F-4D97-AF65-F5344CB8AC3E}">
        <p14:creationId xmlns:p14="http://schemas.microsoft.com/office/powerpoint/2010/main" val="3943136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07EBB-B703-4E15-919A-476F48F30BEE}"/>
              </a:ext>
            </a:extLst>
          </p:cNvPr>
          <p:cNvSpPr>
            <a:spLocks noGrp="1"/>
          </p:cNvSpPr>
          <p:nvPr>
            <p:ph type="title"/>
          </p:nvPr>
        </p:nvSpPr>
        <p:spPr>
          <a:xfrm>
            <a:off x="1115568" y="548639"/>
            <a:ext cx="10168128" cy="697993"/>
          </a:xfrm>
        </p:spPr>
        <p:txBody>
          <a:bodyPr>
            <a:noAutofit/>
          </a:bodyPr>
          <a:lstStyle/>
          <a:p>
            <a:r>
              <a:rPr lang="en-AU" dirty="0"/>
              <a:t>Stylistic influences</a:t>
            </a:r>
          </a:p>
        </p:txBody>
      </p:sp>
      <p:sp>
        <p:nvSpPr>
          <p:cNvPr id="3" name="Content Placeholder 2">
            <a:extLst>
              <a:ext uri="{FF2B5EF4-FFF2-40B4-BE49-F238E27FC236}">
                <a16:creationId xmlns:a16="http://schemas.microsoft.com/office/drawing/2014/main" id="{2C90FC4A-BE07-4A8B-88E7-0767391CAF76}"/>
              </a:ext>
            </a:extLst>
          </p:cNvPr>
          <p:cNvSpPr>
            <a:spLocks noGrp="1"/>
          </p:cNvSpPr>
          <p:nvPr>
            <p:ph idx="1"/>
          </p:nvPr>
        </p:nvSpPr>
        <p:spPr>
          <a:xfrm>
            <a:off x="1274594" y="1373407"/>
            <a:ext cx="6438171" cy="3099981"/>
          </a:xfrm>
        </p:spPr>
        <p:txBody>
          <a:bodyPr>
            <a:normAutofit/>
          </a:bodyPr>
          <a:lstStyle/>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This composition generally revolves around current popular music, with a slight laid-back feel. After writing the lyrics and creating the concept of the song, certain timbres and harmonic techniques were used to </a:t>
            </a:r>
            <a:r>
              <a:rPr lang="en-AU" b="1" dirty="0">
                <a:solidFill>
                  <a:schemeClr val="tx1"/>
                </a:solidFill>
                <a:latin typeface="Arial" panose="020B0604020202020204" pitchFamily="34" charset="0"/>
                <a:cs typeface="Arial" panose="020B0604020202020204" pitchFamily="34" charset="0"/>
              </a:rPr>
              <a:t>musically emphasise </a:t>
            </a:r>
            <a:r>
              <a:rPr lang="en-AU" dirty="0">
                <a:solidFill>
                  <a:schemeClr val="tx1"/>
                </a:solidFill>
                <a:latin typeface="Arial" panose="020B0604020202020204" pitchFamily="34" charset="0"/>
                <a:cs typeface="Arial" panose="020B0604020202020204" pitchFamily="34" charset="0"/>
              </a:rPr>
              <a:t>the ‘</a:t>
            </a:r>
            <a:r>
              <a:rPr lang="en-AU" b="1" dirty="0">
                <a:solidFill>
                  <a:schemeClr val="tx1"/>
                </a:solidFill>
                <a:latin typeface="Arial" panose="020B0604020202020204" pitchFamily="34" charset="0"/>
                <a:cs typeface="Arial" panose="020B0604020202020204" pitchFamily="34" charset="0"/>
              </a:rPr>
              <a:t>individuality</a:t>
            </a:r>
            <a:r>
              <a:rPr lang="en-AU" dirty="0">
                <a:solidFill>
                  <a:schemeClr val="tx1"/>
                </a:solidFill>
                <a:latin typeface="Arial" panose="020B0604020202020204" pitchFamily="34" charset="0"/>
                <a:cs typeface="Arial" panose="020B0604020202020204" pitchFamily="34" charset="0"/>
              </a:rPr>
              <a:t>’ of the song itself. </a:t>
            </a:r>
          </a:p>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The most influential artist in the compositional process was </a:t>
            </a:r>
            <a:r>
              <a:rPr lang="en-AU" b="1" dirty="0">
                <a:solidFill>
                  <a:schemeClr val="tx1"/>
                </a:solidFill>
                <a:latin typeface="Arial" panose="020B0604020202020204" pitchFamily="34" charset="0"/>
                <a:cs typeface="Arial" panose="020B0604020202020204" pitchFamily="34" charset="0"/>
              </a:rPr>
              <a:t>Naughty Boy and Sam Smith </a:t>
            </a:r>
            <a:r>
              <a:rPr lang="en-AU" dirty="0">
                <a:solidFill>
                  <a:schemeClr val="tx1"/>
                </a:solidFill>
                <a:latin typeface="Arial" panose="020B0604020202020204" pitchFamily="34" charset="0"/>
                <a:cs typeface="Arial" panose="020B0604020202020204" pitchFamily="34" charset="0"/>
              </a:rPr>
              <a:t>and their song, </a:t>
            </a:r>
            <a:r>
              <a:rPr lang="en-AU" b="1" dirty="0">
                <a:solidFill>
                  <a:schemeClr val="tx1"/>
                </a:solidFill>
                <a:latin typeface="Arial" panose="020B0604020202020204" pitchFamily="34" charset="0"/>
                <a:cs typeface="Arial" panose="020B0604020202020204" pitchFamily="34" charset="0"/>
              </a:rPr>
              <a:t>La </a:t>
            </a:r>
            <a:r>
              <a:rPr lang="en-AU" b="1" dirty="0" err="1">
                <a:solidFill>
                  <a:schemeClr val="tx1"/>
                </a:solidFill>
                <a:latin typeface="Arial" panose="020B0604020202020204" pitchFamily="34" charset="0"/>
                <a:cs typeface="Arial" panose="020B0604020202020204" pitchFamily="34" charset="0"/>
              </a:rPr>
              <a:t>La</a:t>
            </a:r>
            <a:r>
              <a:rPr lang="en-AU" b="1" dirty="0">
                <a:solidFill>
                  <a:schemeClr val="tx1"/>
                </a:solidFill>
                <a:latin typeface="Arial" panose="020B0604020202020204" pitchFamily="34" charset="0"/>
                <a:cs typeface="Arial" panose="020B0604020202020204" pitchFamily="34" charset="0"/>
              </a:rPr>
              <a:t> </a:t>
            </a:r>
            <a:r>
              <a:rPr lang="en-AU" b="1" dirty="0" err="1">
                <a:solidFill>
                  <a:schemeClr val="tx1"/>
                </a:solidFill>
                <a:latin typeface="Arial" panose="020B0604020202020204" pitchFamily="34" charset="0"/>
                <a:cs typeface="Arial" panose="020B0604020202020204" pitchFamily="34" charset="0"/>
              </a:rPr>
              <a:t>La</a:t>
            </a:r>
            <a:r>
              <a:rPr lang="en-AU" dirty="0">
                <a:solidFill>
                  <a:schemeClr val="tx1"/>
                </a:solidFill>
                <a:latin typeface="Arial" panose="020B0604020202020204" pitchFamily="34" charset="0"/>
                <a:cs typeface="Arial" panose="020B0604020202020204" pitchFamily="34" charset="0"/>
              </a:rPr>
              <a:t>, featuring a harp solo. This inspired the laid-back feel while also demonstrating the concept of  ‘standing up for yourself’ through the lyrics.</a:t>
            </a:r>
          </a:p>
          <a:p>
            <a:endParaRPr lang="en-AU" sz="2200" dirty="0"/>
          </a:p>
        </p:txBody>
      </p:sp>
      <p:sp>
        <p:nvSpPr>
          <p:cNvPr id="6" name="TextBox 5">
            <a:extLst>
              <a:ext uri="{FF2B5EF4-FFF2-40B4-BE49-F238E27FC236}">
                <a16:creationId xmlns:a16="http://schemas.microsoft.com/office/drawing/2014/main" id="{AAC1A5B3-4A75-48AF-AB4F-38C29B4B6384}"/>
              </a:ext>
            </a:extLst>
          </p:cNvPr>
          <p:cNvSpPr txBox="1"/>
          <p:nvPr/>
        </p:nvSpPr>
        <p:spPr>
          <a:xfrm>
            <a:off x="6871308" y="5130462"/>
            <a:ext cx="4849444" cy="338554"/>
          </a:xfrm>
          <a:prstGeom prst="rect">
            <a:avLst/>
          </a:prstGeom>
          <a:noFill/>
        </p:spPr>
        <p:txBody>
          <a:bodyPr wrap="square" rtlCol="0">
            <a:spAutoFit/>
          </a:bodyPr>
          <a:lstStyle/>
          <a:p>
            <a:r>
              <a:rPr lang="en-AU" sz="1600" dirty="0">
                <a:ea typeface="Gadugi" panose="020B0502040204020203" pitchFamily="34" charset="0"/>
              </a:rPr>
              <a:t>Harp solo in La </a:t>
            </a:r>
            <a:r>
              <a:rPr lang="en-AU" sz="1600" dirty="0" err="1">
                <a:ea typeface="Gadugi" panose="020B0502040204020203" pitchFamily="34" charset="0"/>
              </a:rPr>
              <a:t>La</a:t>
            </a:r>
            <a:r>
              <a:rPr lang="en-AU" sz="1600" dirty="0">
                <a:ea typeface="Gadugi" panose="020B0502040204020203" pitchFamily="34" charset="0"/>
              </a:rPr>
              <a:t> </a:t>
            </a:r>
            <a:r>
              <a:rPr lang="en-AU" sz="1600" dirty="0" err="1">
                <a:ea typeface="Gadugi" panose="020B0502040204020203" pitchFamily="34" charset="0"/>
              </a:rPr>
              <a:t>La</a:t>
            </a:r>
            <a:r>
              <a:rPr lang="en-AU" sz="1600" dirty="0">
                <a:ea typeface="Gadugi" panose="020B0502040204020203" pitchFamily="34" charset="0"/>
              </a:rPr>
              <a:t> – Naughty Boy, Sam Smith</a:t>
            </a:r>
          </a:p>
        </p:txBody>
      </p:sp>
      <p:sp>
        <p:nvSpPr>
          <p:cNvPr id="7" name="TextBox 6">
            <a:extLst>
              <a:ext uri="{FF2B5EF4-FFF2-40B4-BE49-F238E27FC236}">
                <a16:creationId xmlns:a16="http://schemas.microsoft.com/office/drawing/2014/main" id="{FCCA0E90-1A48-4C27-903B-A4C51CD39D24}"/>
              </a:ext>
            </a:extLst>
          </p:cNvPr>
          <p:cNvSpPr txBox="1"/>
          <p:nvPr/>
        </p:nvSpPr>
        <p:spPr>
          <a:xfrm>
            <a:off x="6871308" y="5882864"/>
            <a:ext cx="3523421" cy="338554"/>
          </a:xfrm>
          <a:prstGeom prst="rect">
            <a:avLst/>
          </a:prstGeom>
          <a:noFill/>
        </p:spPr>
        <p:txBody>
          <a:bodyPr wrap="square" rtlCol="0">
            <a:spAutoFit/>
          </a:bodyPr>
          <a:lstStyle/>
          <a:p>
            <a:r>
              <a:rPr lang="en-AU" sz="1600" dirty="0">
                <a:ea typeface="Gadugi" panose="020B0502040204020203" pitchFamily="34" charset="0"/>
              </a:rPr>
              <a:t>Harp solo in Outlier (introduction)</a:t>
            </a:r>
          </a:p>
        </p:txBody>
      </p:sp>
      <p:pic>
        <p:nvPicPr>
          <p:cNvPr id="8" name="Picture 7">
            <a:extLst>
              <a:ext uri="{FF2B5EF4-FFF2-40B4-BE49-F238E27FC236}">
                <a16:creationId xmlns:a16="http://schemas.microsoft.com/office/drawing/2014/main" id="{138F017D-8881-454A-8F28-9D403D3B08D7}"/>
              </a:ext>
            </a:extLst>
          </p:cNvPr>
          <p:cNvPicPr>
            <a:picLocks noChangeAspect="1"/>
          </p:cNvPicPr>
          <p:nvPr/>
        </p:nvPicPr>
        <p:blipFill>
          <a:blip r:embed="rId5"/>
          <a:stretch>
            <a:fillRect/>
          </a:stretch>
        </p:blipFill>
        <p:spPr>
          <a:xfrm>
            <a:off x="7915558" y="1814317"/>
            <a:ext cx="3001848" cy="3001848"/>
          </a:xfrm>
          <a:prstGeom prst="rect">
            <a:avLst/>
          </a:prstGeom>
        </p:spPr>
      </p:pic>
      <p:pic>
        <p:nvPicPr>
          <p:cNvPr id="9" name="Picture 8">
            <a:extLst>
              <a:ext uri="{FF2B5EF4-FFF2-40B4-BE49-F238E27FC236}">
                <a16:creationId xmlns:a16="http://schemas.microsoft.com/office/drawing/2014/main" id="{8C0E34D1-3173-446A-9F30-75B1D431308A}"/>
              </a:ext>
            </a:extLst>
          </p:cNvPr>
          <p:cNvPicPr>
            <a:picLocks noChangeAspect="1"/>
          </p:cNvPicPr>
          <p:nvPr/>
        </p:nvPicPr>
        <p:blipFill rotWithShape="1">
          <a:blip r:embed="rId6"/>
          <a:srcRect l="1780" t="7208" b="1987"/>
          <a:stretch/>
        </p:blipFill>
        <p:spPr>
          <a:xfrm>
            <a:off x="1509352" y="4671662"/>
            <a:ext cx="4317707" cy="1764864"/>
          </a:xfrm>
          <a:prstGeom prst="rect">
            <a:avLst/>
          </a:prstGeom>
        </p:spPr>
      </p:pic>
      <p:pic>
        <p:nvPicPr>
          <p:cNvPr id="10" name="OUTLIER final">
            <a:hlinkClick r:id="" action="ppaction://media"/>
            <a:extLst>
              <a:ext uri="{FF2B5EF4-FFF2-40B4-BE49-F238E27FC236}">
                <a16:creationId xmlns:a16="http://schemas.microsoft.com/office/drawing/2014/main" id="{076BD24D-8E50-4522-8800-CFA58DD070F4}"/>
              </a:ext>
            </a:extLst>
          </p:cNvPr>
          <p:cNvPicPr>
            <a:picLocks noChangeAspect="1"/>
          </p:cNvPicPr>
          <p:nvPr>
            <a:audioFile r:link="rId1"/>
            <p:extLst>
              <p:ext uri="{DAA4B4D4-6D71-4841-9C94-3DE7FCFB9230}">
                <p14:media xmlns:p14="http://schemas.microsoft.com/office/powerpoint/2010/main" r:embed="rId2">
                  <p14:trim st="8000" end="160728.1562"/>
                </p14:media>
              </p:ext>
            </p:extLst>
          </p:nvPr>
        </p:nvPicPr>
        <p:blipFill>
          <a:blip r:embed="rId7"/>
          <a:stretch>
            <a:fillRect/>
          </a:stretch>
        </p:blipFill>
        <p:spPr>
          <a:xfrm>
            <a:off x="6261708" y="5747341"/>
            <a:ext cx="609600" cy="609600"/>
          </a:xfrm>
          <a:prstGeom prst="rect">
            <a:avLst/>
          </a:prstGeom>
        </p:spPr>
      </p:pic>
      <p:pic>
        <p:nvPicPr>
          <p:cNvPr id="11" name="OUTLIERINFLUENCES">
            <a:hlinkClick r:id="" action="ppaction://media"/>
            <a:extLst>
              <a:ext uri="{FF2B5EF4-FFF2-40B4-BE49-F238E27FC236}">
                <a16:creationId xmlns:a16="http://schemas.microsoft.com/office/drawing/2014/main" id="{082B0AD8-0F9E-49D3-9F3C-1095E9C416AA}"/>
              </a:ext>
            </a:extLst>
          </p:cNvPr>
          <p:cNvPicPr>
            <a:picLocks noChangeAspect="1"/>
          </p:cNvPicPr>
          <p:nvPr>
            <a:audioFile r:link="rId1"/>
            <p:extLst>
              <p:ext uri="{DAA4B4D4-6D71-4841-9C94-3DE7FCFB9230}">
                <p14:media xmlns:p14="http://schemas.microsoft.com/office/powerpoint/2010/main" r:embed="rId3">
                  <p14:trim st="905" end="58592.4489"/>
                </p14:media>
              </p:ext>
            </p:extLst>
          </p:nvPr>
        </p:nvPicPr>
        <p:blipFill>
          <a:blip r:embed="rId7"/>
          <a:stretch>
            <a:fillRect/>
          </a:stretch>
        </p:blipFill>
        <p:spPr>
          <a:xfrm>
            <a:off x="6261708" y="4974583"/>
            <a:ext cx="609600" cy="609600"/>
          </a:xfrm>
          <a:prstGeom prst="rect">
            <a:avLst/>
          </a:prstGeom>
        </p:spPr>
      </p:pic>
    </p:spTree>
    <p:extLst>
      <p:ext uri="{BB962C8B-B14F-4D97-AF65-F5344CB8AC3E}">
        <p14:creationId xmlns:p14="http://schemas.microsoft.com/office/powerpoint/2010/main" val="16043111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0"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545" fill="hold"/>
                                        <p:tgtEl>
                                          <p:spTgt spid="11"/>
                                        </p:tgtEl>
                                      </p:cBhvr>
                                    </p:cmd>
                                  </p:childTnLst>
                                </p:cTn>
                              </p:par>
                            </p:childTnLst>
                          </p:cTn>
                        </p:par>
                      </p:childTnLst>
                    </p:cTn>
                  </p:par>
                </p:childTnLst>
              </p:cTn>
              <p:nextCondLst>
                <p:cond evt="onClick" delay="0">
                  <p:tgtEl>
                    <p:spTgt spid="11"/>
                  </p:tgtEl>
                </p:cond>
              </p:nextCondLst>
            </p:seq>
            <p:audio>
              <p:cMediaNode vol="80000">
                <p:cTn id="13"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90FC4A-BE07-4A8B-88E7-0767391CAF76}"/>
              </a:ext>
            </a:extLst>
          </p:cNvPr>
          <p:cNvSpPr>
            <a:spLocks noGrp="1"/>
          </p:cNvSpPr>
          <p:nvPr>
            <p:ph idx="1"/>
          </p:nvPr>
        </p:nvSpPr>
        <p:spPr>
          <a:xfrm>
            <a:off x="3771900" y="1617234"/>
            <a:ext cx="7664924" cy="3018893"/>
          </a:xfrm>
        </p:spPr>
        <p:txBody>
          <a:bodyPr>
            <a:normAutofit/>
          </a:bodyPr>
          <a:lstStyle/>
          <a:p>
            <a:r>
              <a:rPr lang="en-AU" sz="2000" dirty="0">
                <a:solidFill>
                  <a:schemeClr val="tx1">
                    <a:lumMod val="95000"/>
                    <a:lumOff val="5000"/>
                  </a:schemeClr>
                </a:solidFill>
                <a:latin typeface="Arial" panose="020B0604020202020204" pitchFamily="34" charset="0"/>
                <a:cs typeface="Arial" panose="020B0604020202020204" pitchFamily="34" charset="0"/>
              </a:rPr>
              <a:t>Harmonic interest was created by using </a:t>
            </a:r>
            <a:r>
              <a:rPr lang="en-AU" sz="2000" dirty="0" err="1">
                <a:solidFill>
                  <a:schemeClr val="tx1">
                    <a:lumMod val="95000"/>
                    <a:lumOff val="5000"/>
                  </a:schemeClr>
                </a:solidFill>
                <a:latin typeface="Arial" panose="020B0604020202020204" pitchFamily="34" charset="0"/>
                <a:cs typeface="Arial" panose="020B0604020202020204" pitchFamily="34" charset="0"/>
              </a:rPr>
              <a:t>Ebmin</a:t>
            </a:r>
            <a:r>
              <a:rPr lang="en-AU" sz="2000" dirty="0">
                <a:solidFill>
                  <a:schemeClr val="tx1">
                    <a:lumMod val="95000"/>
                    <a:lumOff val="5000"/>
                  </a:schemeClr>
                </a:solidFill>
                <a:latin typeface="Arial" panose="020B0604020202020204" pitchFamily="34" charset="0"/>
                <a:cs typeface="Arial" panose="020B0604020202020204" pitchFamily="34" charset="0"/>
              </a:rPr>
              <a:t> chords in the verses, then Ebmaj9 chords in the choruses, a borrowed IV chord from Bb </a:t>
            </a:r>
            <a:r>
              <a:rPr lang="en-AU" sz="2000" dirty="0" err="1">
                <a:solidFill>
                  <a:schemeClr val="tx1">
                    <a:lumMod val="95000"/>
                    <a:lumOff val="5000"/>
                  </a:schemeClr>
                </a:solidFill>
                <a:latin typeface="Arial" panose="020B0604020202020204" pitchFamily="34" charset="0"/>
                <a:cs typeface="Arial" panose="020B0604020202020204" pitchFamily="34" charset="0"/>
              </a:rPr>
              <a:t>dorian</a:t>
            </a:r>
            <a:r>
              <a:rPr lang="en-AU" sz="2000" dirty="0">
                <a:solidFill>
                  <a:schemeClr val="tx1">
                    <a:lumMod val="95000"/>
                    <a:lumOff val="5000"/>
                  </a:schemeClr>
                </a:solidFill>
                <a:latin typeface="Arial" panose="020B0604020202020204" pitchFamily="34" charset="0"/>
                <a:cs typeface="Arial" panose="020B0604020202020204" pitchFamily="34" charset="0"/>
              </a:rPr>
              <a:t>. This was initially inspired by parts of the Night At The Museum soundtrack, however upon further research, other songs that fit into the (older style) ‘popular music’ category shared this characteristic, e.g. </a:t>
            </a:r>
            <a:r>
              <a:rPr lang="en-AU" sz="2000" b="1" dirty="0">
                <a:solidFill>
                  <a:schemeClr val="tx1">
                    <a:lumMod val="95000"/>
                    <a:lumOff val="5000"/>
                  </a:schemeClr>
                </a:solidFill>
                <a:latin typeface="Arial" panose="020B0604020202020204" pitchFamily="34" charset="0"/>
                <a:cs typeface="Arial" panose="020B0604020202020204" pitchFamily="34" charset="0"/>
              </a:rPr>
              <a:t>Apache by The Shadows</a:t>
            </a:r>
            <a:r>
              <a:rPr lang="en-AU" sz="2000" dirty="0">
                <a:solidFill>
                  <a:schemeClr val="tx1">
                    <a:lumMod val="95000"/>
                    <a:lumOff val="5000"/>
                  </a:schemeClr>
                </a:solidFill>
                <a:latin typeface="Arial" panose="020B0604020202020204" pitchFamily="34" charset="0"/>
                <a:cs typeface="Arial" panose="020B0604020202020204" pitchFamily="34" charset="0"/>
              </a:rPr>
              <a:t>, 1960.</a:t>
            </a:r>
          </a:p>
        </p:txBody>
      </p:sp>
      <p:sp>
        <p:nvSpPr>
          <p:cNvPr id="6" name="TextBox 5">
            <a:extLst>
              <a:ext uri="{FF2B5EF4-FFF2-40B4-BE49-F238E27FC236}">
                <a16:creationId xmlns:a16="http://schemas.microsoft.com/office/drawing/2014/main" id="{AAC1A5B3-4A75-48AF-AB4F-38C29B4B6384}"/>
              </a:ext>
            </a:extLst>
          </p:cNvPr>
          <p:cNvSpPr txBox="1"/>
          <p:nvPr/>
        </p:nvSpPr>
        <p:spPr>
          <a:xfrm>
            <a:off x="1696745" y="4501094"/>
            <a:ext cx="4251096" cy="369332"/>
          </a:xfrm>
          <a:prstGeom prst="rect">
            <a:avLst/>
          </a:prstGeom>
          <a:noFill/>
        </p:spPr>
        <p:txBody>
          <a:bodyPr wrap="square" rtlCol="0">
            <a:spAutoFit/>
          </a:bodyPr>
          <a:lstStyle/>
          <a:p>
            <a:r>
              <a:rPr lang="en-AU" dirty="0"/>
              <a:t>Chord borrowing in Apache, The shadows</a:t>
            </a:r>
          </a:p>
        </p:txBody>
      </p:sp>
      <p:sp>
        <p:nvSpPr>
          <p:cNvPr id="7" name="TextBox 6">
            <a:extLst>
              <a:ext uri="{FF2B5EF4-FFF2-40B4-BE49-F238E27FC236}">
                <a16:creationId xmlns:a16="http://schemas.microsoft.com/office/drawing/2014/main" id="{FCCA0E90-1A48-4C27-903B-A4C51CD39D24}"/>
              </a:ext>
            </a:extLst>
          </p:cNvPr>
          <p:cNvSpPr txBox="1"/>
          <p:nvPr/>
        </p:nvSpPr>
        <p:spPr>
          <a:xfrm>
            <a:off x="1725168" y="5395806"/>
            <a:ext cx="3734262" cy="369332"/>
          </a:xfrm>
          <a:prstGeom prst="rect">
            <a:avLst/>
          </a:prstGeom>
          <a:noFill/>
        </p:spPr>
        <p:txBody>
          <a:bodyPr wrap="square" rtlCol="0">
            <a:spAutoFit/>
          </a:bodyPr>
          <a:lstStyle/>
          <a:p>
            <a:r>
              <a:rPr lang="en-AU" dirty="0"/>
              <a:t>Chord borrowing in Outlier (chorus)</a:t>
            </a:r>
          </a:p>
        </p:txBody>
      </p:sp>
      <p:pic>
        <p:nvPicPr>
          <p:cNvPr id="4" name="Picture 3">
            <a:extLst>
              <a:ext uri="{FF2B5EF4-FFF2-40B4-BE49-F238E27FC236}">
                <a16:creationId xmlns:a16="http://schemas.microsoft.com/office/drawing/2014/main" id="{6580BA3D-45E6-43EE-8C44-28816BB5537A}"/>
              </a:ext>
            </a:extLst>
          </p:cNvPr>
          <p:cNvPicPr>
            <a:picLocks noChangeAspect="1"/>
          </p:cNvPicPr>
          <p:nvPr/>
        </p:nvPicPr>
        <p:blipFill>
          <a:blip r:embed="rId5"/>
          <a:stretch>
            <a:fillRect/>
          </a:stretch>
        </p:blipFill>
        <p:spPr>
          <a:xfrm>
            <a:off x="1171074" y="1456735"/>
            <a:ext cx="2600826" cy="2600826"/>
          </a:xfrm>
          <a:prstGeom prst="rect">
            <a:avLst/>
          </a:prstGeom>
        </p:spPr>
      </p:pic>
      <p:sp>
        <p:nvSpPr>
          <p:cNvPr id="11" name="Title 1">
            <a:extLst>
              <a:ext uri="{FF2B5EF4-FFF2-40B4-BE49-F238E27FC236}">
                <a16:creationId xmlns:a16="http://schemas.microsoft.com/office/drawing/2014/main" id="{90BBD3E6-0248-4CB5-89E8-6AC2188CD199}"/>
              </a:ext>
            </a:extLst>
          </p:cNvPr>
          <p:cNvSpPr>
            <a:spLocks noGrp="1"/>
          </p:cNvSpPr>
          <p:nvPr>
            <p:ph type="title"/>
          </p:nvPr>
        </p:nvSpPr>
        <p:spPr>
          <a:xfrm>
            <a:off x="1115568" y="548639"/>
            <a:ext cx="10168128" cy="697993"/>
          </a:xfrm>
        </p:spPr>
        <p:txBody>
          <a:bodyPr>
            <a:noAutofit/>
          </a:bodyPr>
          <a:lstStyle/>
          <a:p>
            <a:r>
              <a:rPr lang="en-AU" dirty="0"/>
              <a:t>Stylistic influences</a:t>
            </a:r>
          </a:p>
        </p:txBody>
      </p:sp>
      <p:pic>
        <p:nvPicPr>
          <p:cNvPr id="14" name="Picture 13">
            <a:extLst>
              <a:ext uri="{FF2B5EF4-FFF2-40B4-BE49-F238E27FC236}">
                <a16:creationId xmlns:a16="http://schemas.microsoft.com/office/drawing/2014/main" id="{E773723B-EB8F-4DB4-A080-EFA33014440E}"/>
              </a:ext>
            </a:extLst>
          </p:cNvPr>
          <p:cNvPicPr>
            <a:picLocks noChangeAspect="1"/>
          </p:cNvPicPr>
          <p:nvPr/>
        </p:nvPicPr>
        <p:blipFill rotWithShape="1">
          <a:blip r:embed="rId6"/>
          <a:srcRect l="2305" t="4754" r="642"/>
          <a:stretch/>
        </p:blipFill>
        <p:spPr>
          <a:xfrm>
            <a:off x="5947841" y="4209240"/>
            <a:ext cx="5961310" cy="2007140"/>
          </a:xfrm>
          <a:prstGeom prst="rect">
            <a:avLst/>
          </a:prstGeom>
        </p:spPr>
      </p:pic>
      <p:sp>
        <p:nvSpPr>
          <p:cNvPr id="15" name="Rectangle 14">
            <a:extLst>
              <a:ext uri="{FF2B5EF4-FFF2-40B4-BE49-F238E27FC236}">
                <a16:creationId xmlns:a16="http://schemas.microsoft.com/office/drawing/2014/main" id="{47A27B84-076D-4279-8E54-D230CD298497}"/>
              </a:ext>
            </a:extLst>
          </p:cNvPr>
          <p:cNvSpPr/>
          <p:nvPr/>
        </p:nvSpPr>
        <p:spPr>
          <a:xfrm>
            <a:off x="8146832" y="4209240"/>
            <a:ext cx="1794510" cy="2110010"/>
          </a:xfrm>
          <a:prstGeom prst="rect">
            <a:avLst/>
          </a:prstGeom>
          <a:solidFill>
            <a:srgbClr val="FF0000">
              <a:alpha val="21961"/>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B9EC2E73-73AF-4CF3-B797-2569B2E967BA}"/>
              </a:ext>
            </a:extLst>
          </p:cNvPr>
          <p:cNvSpPr/>
          <p:nvPr/>
        </p:nvSpPr>
        <p:spPr>
          <a:xfrm>
            <a:off x="5526775" y="1971045"/>
            <a:ext cx="3553919" cy="288578"/>
          </a:xfrm>
          <a:prstGeom prst="rect">
            <a:avLst/>
          </a:prstGeom>
          <a:solidFill>
            <a:srgbClr val="FF0000">
              <a:alpha val="21961"/>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OUTLIER final">
            <a:hlinkClick r:id="" action="ppaction://media"/>
            <a:extLst>
              <a:ext uri="{FF2B5EF4-FFF2-40B4-BE49-F238E27FC236}">
                <a16:creationId xmlns:a16="http://schemas.microsoft.com/office/drawing/2014/main" id="{990B5552-8811-4F37-9D71-872803CA8B00}"/>
              </a:ext>
            </a:extLst>
          </p:cNvPr>
          <p:cNvPicPr>
            <a:picLocks noChangeAspect="1"/>
          </p:cNvPicPr>
          <p:nvPr>
            <a:audioFile r:link="rId1"/>
            <p:extLst>
              <p:ext uri="{DAA4B4D4-6D71-4841-9C94-3DE7FCFB9230}">
                <p14:media xmlns:p14="http://schemas.microsoft.com/office/powerpoint/2010/main" r:embed="rId2">
                  <p14:trim st="117988" end="46021.1562"/>
                  <p14:fade in="250" out="250"/>
                </p14:media>
              </p:ext>
            </p:extLst>
          </p:nvPr>
        </p:nvPicPr>
        <p:blipFill>
          <a:blip r:embed="rId7"/>
          <a:stretch>
            <a:fillRect/>
          </a:stretch>
        </p:blipFill>
        <p:spPr>
          <a:xfrm>
            <a:off x="1115568" y="5238603"/>
            <a:ext cx="609600" cy="609600"/>
          </a:xfrm>
          <a:prstGeom prst="rect">
            <a:avLst/>
          </a:prstGeom>
        </p:spPr>
      </p:pic>
      <p:pic>
        <p:nvPicPr>
          <p:cNvPr id="13" name="OUTLIERINFLUENCES">
            <a:hlinkClick r:id="" action="ppaction://media"/>
            <a:extLst>
              <a:ext uri="{FF2B5EF4-FFF2-40B4-BE49-F238E27FC236}">
                <a16:creationId xmlns:a16="http://schemas.microsoft.com/office/drawing/2014/main" id="{E3DAAF86-139A-4889-99C9-248F166E0A54}"/>
              </a:ext>
            </a:extLst>
          </p:cNvPr>
          <p:cNvPicPr>
            <a:picLocks noChangeAspect="1"/>
          </p:cNvPicPr>
          <p:nvPr>
            <a:audioFile r:link="rId1"/>
            <p:extLst>
              <p:ext uri="{DAA4B4D4-6D71-4841-9C94-3DE7FCFB9230}">
                <p14:media xmlns:p14="http://schemas.microsoft.com/office/powerpoint/2010/main" r:embed="rId3">
                  <p14:trim st="23530" end="42107.4489"/>
                </p14:media>
              </p:ext>
            </p:extLst>
          </p:nvPr>
        </p:nvPicPr>
        <p:blipFill>
          <a:blip r:embed="rId7"/>
          <a:stretch>
            <a:fillRect/>
          </a:stretch>
        </p:blipFill>
        <p:spPr>
          <a:xfrm>
            <a:off x="1087145" y="4380960"/>
            <a:ext cx="609600" cy="609600"/>
          </a:xfrm>
          <a:prstGeom prst="rect">
            <a:avLst/>
          </a:prstGeom>
        </p:spPr>
      </p:pic>
      <p:sp>
        <p:nvSpPr>
          <p:cNvPr id="12" name="TextBox 11">
            <a:extLst>
              <a:ext uri="{FF2B5EF4-FFF2-40B4-BE49-F238E27FC236}">
                <a16:creationId xmlns:a16="http://schemas.microsoft.com/office/drawing/2014/main" id="{D3FF4A50-9982-47B8-B5A7-653A5C0CF333}"/>
              </a:ext>
            </a:extLst>
          </p:cNvPr>
          <p:cNvSpPr txBox="1"/>
          <p:nvPr/>
        </p:nvSpPr>
        <p:spPr>
          <a:xfrm>
            <a:off x="8291365" y="3854662"/>
            <a:ext cx="1274261" cy="338554"/>
          </a:xfrm>
          <a:prstGeom prst="rect">
            <a:avLst/>
          </a:prstGeom>
          <a:noFill/>
        </p:spPr>
        <p:txBody>
          <a:bodyPr wrap="square" rtlCol="0">
            <a:spAutoFit/>
          </a:bodyPr>
          <a:lstStyle/>
          <a:p>
            <a:r>
              <a:rPr lang="en-AU" sz="1600" dirty="0">
                <a:ea typeface="Gadugi" panose="020B0502040204020203" pitchFamily="34" charset="0"/>
              </a:rPr>
              <a:t>(bars 26-28)</a:t>
            </a:r>
          </a:p>
        </p:txBody>
      </p:sp>
    </p:spTree>
    <p:extLst>
      <p:ext uri="{BB962C8B-B14F-4D97-AF65-F5344CB8AC3E}">
        <p14:creationId xmlns:p14="http://schemas.microsoft.com/office/powerpoint/2010/main" val="39610956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05"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519"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07EBB-B703-4E15-919A-476F48F30BEE}"/>
              </a:ext>
            </a:extLst>
          </p:cNvPr>
          <p:cNvSpPr>
            <a:spLocks noGrp="1"/>
          </p:cNvSpPr>
          <p:nvPr>
            <p:ph type="title"/>
          </p:nvPr>
        </p:nvSpPr>
        <p:spPr>
          <a:xfrm>
            <a:off x="1115568" y="548639"/>
            <a:ext cx="10168128" cy="697993"/>
          </a:xfrm>
        </p:spPr>
        <p:txBody>
          <a:bodyPr>
            <a:noAutofit/>
          </a:bodyPr>
          <a:lstStyle/>
          <a:p>
            <a:r>
              <a:rPr lang="en-AU" dirty="0"/>
              <a:t>Stylistic influences</a:t>
            </a:r>
          </a:p>
        </p:txBody>
      </p:sp>
      <p:sp>
        <p:nvSpPr>
          <p:cNvPr id="3" name="Content Placeholder 2">
            <a:extLst>
              <a:ext uri="{FF2B5EF4-FFF2-40B4-BE49-F238E27FC236}">
                <a16:creationId xmlns:a16="http://schemas.microsoft.com/office/drawing/2014/main" id="{2C90FC4A-BE07-4A8B-88E7-0767391CAF76}"/>
              </a:ext>
            </a:extLst>
          </p:cNvPr>
          <p:cNvSpPr>
            <a:spLocks noGrp="1"/>
          </p:cNvSpPr>
          <p:nvPr>
            <p:ph idx="1"/>
          </p:nvPr>
        </p:nvSpPr>
        <p:spPr>
          <a:xfrm>
            <a:off x="1149518" y="1439103"/>
            <a:ext cx="7044223" cy="2839641"/>
          </a:xfrm>
        </p:spPr>
        <p:txBody>
          <a:bodyPr>
            <a:normAutofit/>
          </a:bodyPr>
          <a:lstStyle/>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The emphasis on bass riffs and developments throughout the composition was heavily influenced by pop artists such as </a:t>
            </a:r>
            <a:r>
              <a:rPr lang="en-AU" b="1" dirty="0" err="1">
                <a:solidFill>
                  <a:schemeClr val="tx1"/>
                </a:solidFill>
                <a:latin typeface="Arial" panose="020B0604020202020204" pitchFamily="34" charset="0"/>
                <a:cs typeface="Arial" panose="020B0604020202020204" pitchFamily="34" charset="0"/>
              </a:rPr>
              <a:t>Dua</a:t>
            </a:r>
            <a:r>
              <a:rPr lang="en-AU" b="1" dirty="0">
                <a:solidFill>
                  <a:schemeClr val="tx1"/>
                </a:solidFill>
                <a:latin typeface="Arial" panose="020B0604020202020204" pitchFamily="34" charset="0"/>
                <a:cs typeface="Arial" panose="020B0604020202020204" pitchFamily="34" charset="0"/>
              </a:rPr>
              <a:t> </a:t>
            </a:r>
            <a:r>
              <a:rPr lang="en-AU" b="1" dirty="0" err="1">
                <a:solidFill>
                  <a:schemeClr val="tx1"/>
                </a:solidFill>
                <a:latin typeface="Arial" panose="020B0604020202020204" pitchFamily="34" charset="0"/>
                <a:cs typeface="Arial" panose="020B0604020202020204" pitchFamily="34" charset="0"/>
              </a:rPr>
              <a:t>Lipa</a:t>
            </a:r>
            <a:r>
              <a:rPr lang="en-AU" b="1" dirty="0">
                <a:solidFill>
                  <a:schemeClr val="tx1"/>
                </a:solidFill>
                <a:latin typeface="Arial" panose="020B0604020202020204" pitchFamily="34" charset="0"/>
                <a:cs typeface="Arial" panose="020B0604020202020204" pitchFamily="34" charset="0"/>
              </a:rPr>
              <a:t> </a:t>
            </a:r>
            <a:r>
              <a:rPr lang="en-AU" dirty="0">
                <a:solidFill>
                  <a:schemeClr val="tx1"/>
                </a:solidFill>
                <a:latin typeface="Arial" panose="020B0604020202020204" pitchFamily="34" charset="0"/>
                <a:cs typeface="Arial" panose="020B0604020202020204" pitchFamily="34" charset="0"/>
              </a:rPr>
              <a:t>and her song </a:t>
            </a:r>
            <a:r>
              <a:rPr lang="en-AU" b="1" dirty="0">
                <a:solidFill>
                  <a:schemeClr val="tx1"/>
                </a:solidFill>
                <a:latin typeface="Arial" panose="020B0604020202020204" pitchFamily="34" charset="0"/>
                <a:cs typeface="Arial" panose="020B0604020202020204" pitchFamily="34" charset="0"/>
              </a:rPr>
              <a:t>Don’t Start Now</a:t>
            </a:r>
            <a:r>
              <a:rPr lang="en-AU" dirty="0">
                <a:solidFill>
                  <a:schemeClr val="tx1"/>
                </a:solidFill>
                <a:latin typeface="Arial" panose="020B0604020202020204" pitchFamily="34" charset="0"/>
                <a:cs typeface="Arial" panose="020B0604020202020204" pitchFamily="34" charset="0"/>
              </a:rPr>
              <a:t>. The consistent repeated bass line through the choruses demonstrates familiarity, while creating interest through developments during verses.</a:t>
            </a:r>
          </a:p>
          <a:p>
            <a:pPr>
              <a:buFont typeface="Courier New" panose="02070309020205020404" pitchFamily="49" charset="0"/>
              <a:buChar char="o"/>
            </a:pPr>
            <a:r>
              <a:rPr lang="en-AU" dirty="0">
                <a:solidFill>
                  <a:schemeClr val="tx1"/>
                </a:solidFill>
                <a:latin typeface="Arial" panose="020B0604020202020204" pitchFamily="34" charset="0"/>
                <a:cs typeface="Arial" panose="020B0604020202020204" pitchFamily="34" charset="0"/>
              </a:rPr>
              <a:t>Outlier features a repetitive bass riff which remains constant throughout the choruses almost as a part of the song’s hook. This is also introduced right at the beginning of the song to create the intended sense of </a:t>
            </a:r>
            <a:r>
              <a:rPr lang="en-AU" b="1" dirty="0">
                <a:solidFill>
                  <a:schemeClr val="tx1"/>
                </a:solidFill>
                <a:latin typeface="Arial" panose="020B0604020202020204" pitchFamily="34" charset="0"/>
                <a:cs typeface="Arial" panose="020B0604020202020204" pitchFamily="34" charset="0"/>
              </a:rPr>
              <a:t>familiarity</a:t>
            </a:r>
            <a:r>
              <a:rPr lang="en-AU" dirty="0">
                <a:solidFill>
                  <a:schemeClr val="tx1"/>
                </a:solidFill>
                <a:latin typeface="Arial" panose="020B0604020202020204" pitchFamily="34" charset="0"/>
                <a:cs typeface="Arial" panose="020B0604020202020204" pitchFamily="34" charset="0"/>
              </a:rPr>
              <a:t>.</a:t>
            </a:r>
          </a:p>
          <a:p>
            <a:endParaRPr lang="en-AU" sz="2200" dirty="0"/>
          </a:p>
        </p:txBody>
      </p:sp>
      <p:sp>
        <p:nvSpPr>
          <p:cNvPr id="6" name="TextBox 5">
            <a:extLst>
              <a:ext uri="{FF2B5EF4-FFF2-40B4-BE49-F238E27FC236}">
                <a16:creationId xmlns:a16="http://schemas.microsoft.com/office/drawing/2014/main" id="{AAC1A5B3-4A75-48AF-AB4F-38C29B4B6384}"/>
              </a:ext>
            </a:extLst>
          </p:cNvPr>
          <p:cNvSpPr txBox="1"/>
          <p:nvPr/>
        </p:nvSpPr>
        <p:spPr>
          <a:xfrm>
            <a:off x="2207299" y="4496004"/>
            <a:ext cx="4297133" cy="338554"/>
          </a:xfrm>
          <a:prstGeom prst="rect">
            <a:avLst/>
          </a:prstGeom>
          <a:noFill/>
        </p:spPr>
        <p:txBody>
          <a:bodyPr wrap="square" rtlCol="0">
            <a:spAutoFit/>
          </a:bodyPr>
          <a:lstStyle/>
          <a:p>
            <a:r>
              <a:rPr lang="en-AU" sz="1600" dirty="0">
                <a:ea typeface="Gadugi" panose="020B0502040204020203" pitchFamily="34" charset="0"/>
              </a:rPr>
              <a:t>Bass line in chorus 2 of Outlier</a:t>
            </a:r>
          </a:p>
        </p:txBody>
      </p:sp>
      <p:sp>
        <p:nvSpPr>
          <p:cNvPr id="7" name="TextBox 6">
            <a:extLst>
              <a:ext uri="{FF2B5EF4-FFF2-40B4-BE49-F238E27FC236}">
                <a16:creationId xmlns:a16="http://schemas.microsoft.com/office/drawing/2014/main" id="{FCCA0E90-1A48-4C27-903B-A4C51CD39D24}"/>
              </a:ext>
            </a:extLst>
          </p:cNvPr>
          <p:cNvSpPr txBox="1"/>
          <p:nvPr/>
        </p:nvSpPr>
        <p:spPr>
          <a:xfrm>
            <a:off x="6809233" y="4503229"/>
            <a:ext cx="4233250" cy="338554"/>
          </a:xfrm>
          <a:prstGeom prst="rect">
            <a:avLst/>
          </a:prstGeom>
          <a:noFill/>
        </p:spPr>
        <p:txBody>
          <a:bodyPr wrap="square" rtlCol="0">
            <a:spAutoFit/>
          </a:bodyPr>
          <a:lstStyle/>
          <a:p>
            <a:r>
              <a:rPr lang="en-AU" sz="1600" dirty="0">
                <a:ea typeface="Gadugi" panose="020B0502040204020203" pitchFamily="34" charset="0"/>
              </a:rPr>
              <a:t>Don’t Start Now – </a:t>
            </a:r>
            <a:r>
              <a:rPr lang="en-AU" sz="1600" dirty="0" err="1">
                <a:ea typeface="Gadugi" panose="020B0502040204020203" pitchFamily="34" charset="0"/>
              </a:rPr>
              <a:t>Dua</a:t>
            </a:r>
            <a:r>
              <a:rPr lang="en-AU" sz="1600" dirty="0">
                <a:ea typeface="Gadugi" panose="020B0502040204020203" pitchFamily="34" charset="0"/>
              </a:rPr>
              <a:t> </a:t>
            </a:r>
            <a:r>
              <a:rPr lang="en-AU" sz="1600" dirty="0" err="1">
                <a:ea typeface="Gadugi" panose="020B0502040204020203" pitchFamily="34" charset="0"/>
              </a:rPr>
              <a:t>Lipa</a:t>
            </a:r>
            <a:r>
              <a:rPr lang="en-AU" sz="1600" dirty="0">
                <a:ea typeface="Gadugi" panose="020B0502040204020203" pitchFamily="34" charset="0"/>
              </a:rPr>
              <a:t> bass line in chorus</a:t>
            </a:r>
          </a:p>
        </p:txBody>
      </p:sp>
      <p:pic>
        <p:nvPicPr>
          <p:cNvPr id="8" name="Picture 7">
            <a:extLst>
              <a:ext uri="{FF2B5EF4-FFF2-40B4-BE49-F238E27FC236}">
                <a16:creationId xmlns:a16="http://schemas.microsoft.com/office/drawing/2014/main" id="{9BBD86AC-D810-47B2-ADA3-942574B1C01A}"/>
              </a:ext>
            </a:extLst>
          </p:cNvPr>
          <p:cNvPicPr>
            <a:picLocks noChangeAspect="1"/>
          </p:cNvPicPr>
          <p:nvPr/>
        </p:nvPicPr>
        <p:blipFill>
          <a:blip r:embed="rId5"/>
          <a:stretch>
            <a:fillRect/>
          </a:stretch>
        </p:blipFill>
        <p:spPr>
          <a:xfrm>
            <a:off x="8325180" y="1439103"/>
            <a:ext cx="2717302" cy="2717302"/>
          </a:xfrm>
          <a:prstGeom prst="rect">
            <a:avLst/>
          </a:prstGeom>
        </p:spPr>
      </p:pic>
      <p:pic>
        <p:nvPicPr>
          <p:cNvPr id="9" name="Picture 8">
            <a:extLst>
              <a:ext uri="{FF2B5EF4-FFF2-40B4-BE49-F238E27FC236}">
                <a16:creationId xmlns:a16="http://schemas.microsoft.com/office/drawing/2014/main" id="{AE9A16B6-50AD-46D2-B677-71256CF9DDC0}"/>
              </a:ext>
            </a:extLst>
          </p:cNvPr>
          <p:cNvPicPr>
            <a:picLocks noChangeAspect="1"/>
          </p:cNvPicPr>
          <p:nvPr/>
        </p:nvPicPr>
        <p:blipFill rotWithShape="1">
          <a:blip r:embed="rId6"/>
          <a:srcRect l="476" t="2566"/>
          <a:stretch/>
        </p:blipFill>
        <p:spPr>
          <a:xfrm>
            <a:off x="1492124" y="5188607"/>
            <a:ext cx="9207747" cy="1128648"/>
          </a:xfrm>
          <a:prstGeom prst="rect">
            <a:avLst/>
          </a:prstGeom>
        </p:spPr>
      </p:pic>
      <p:pic>
        <p:nvPicPr>
          <p:cNvPr id="11" name="OUTLIER final">
            <a:hlinkClick r:id="" action="ppaction://media"/>
            <a:extLst>
              <a:ext uri="{FF2B5EF4-FFF2-40B4-BE49-F238E27FC236}">
                <a16:creationId xmlns:a16="http://schemas.microsoft.com/office/drawing/2014/main" id="{9F5782D0-C928-4B12-B0DE-0EDF1BC564A0}"/>
              </a:ext>
            </a:extLst>
          </p:cNvPr>
          <p:cNvPicPr>
            <a:picLocks noChangeAspect="1"/>
          </p:cNvPicPr>
          <p:nvPr>
            <a:audioFile r:link="rId1"/>
            <p:extLst>
              <p:ext uri="{DAA4B4D4-6D71-4841-9C94-3DE7FCFB9230}">
                <p14:media xmlns:p14="http://schemas.microsoft.com/office/powerpoint/2010/main" r:embed="rId2">
                  <p14:trim st="116808" end="42990.1562"/>
                  <p14:fade in="250" out="500"/>
                </p14:media>
              </p:ext>
            </p:extLst>
          </p:nvPr>
        </p:nvPicPr>
        <p:blipFill>
          <a:blip r:embed="rId7"/>
          <a:stretch>
            <a:fillRect/>
          </a:stretch>
        </p:blipFill>
        <p:spPr>
          <a:xfrm>
            <a:off x="1597699" y="4367706"/>
            <a:ext cx="609600" cy="609600"/>
          </a:xfrm>
          <a:prstGeom prst="rect">
            <a:avLst/>
          </a:prstGeom>
        </p:spPr>
      </p:pic>
      <p:pic>
        <p:nvPicPr>
          <p:cNvPr id="12" name="OUTLIERINFLUENCES">
            <a:hlinkClick r:id="" action="ppaction://media"/>
            <a:extLst>
              <a:ext uri="{FF2B5EF4-FFF2-40B4-BE49-F238E27FC236}">
                <a16:creationId xmlns:a16="http://schemas.microsoft.com/office/drawing/2014/main" id="{691F04CB-1F12-48C3-88AB-671947B14C9D}"/>
              </a:ext>
            </a:extLst>
          </p:cNvPr>
          <p:cNvPicPr>
            <a:picLocks noChangeAspect="1"/>
          </p:cNvPicPr>
          <p:nvPr>
            <a:audioFile r:link="rId1"/>
            <p:extLst>
              <p:ext uri="{DAA4B4D4-6D71-4841-9C94-3DE7FCFB9230}">
                <p14:media xmlns:p14="http://schemas.microsoft.com/office/powerpoint/2010/main" r:embed="rId3">
                  <p14:trim st="57000" end="2524.4489"/>
                </p14:media>
              </p:ext>
            </p:extLst>
          </p:nvPr>
        </p:nvPicPr>
        <p:blipFill>
          <a:blip r:embed="rId7"/>
          <a:stretch>
            <a:fillRect/>
          </a:stretch>
        </p:blipFill>
        <p:spPr>
          <a:xfrm>
            <a:off x="6199632" y="4367706"/>
            <a:ext cx="609600" cy="609600"/>
          </a:xfrm>
          <a:prstGeom prst="rect">
            <a:avLst/>
          </a:prstGeom>
        </p:spPr>
      </p:pic>
      <p:sp>
        <p:nvSpPr>
          <p:cNvPr id="10" name="TextBox 9">
            <a:extLst>
              <a:ext uri="{FF2B5EF4-FFF2-40B4-BE49-F238E27FC236}">
                <a16:creationId xmlns:a16="http://schemas.microsoft.com/office/drawing/2014/main" id="{ED8E1F05-1006-4876-8D39-CDD6C065E65C}"/>
              </a:ext>
            </a:extLst>
          </p:cNvPr>
          <p:cNvSpPr txBox="1"/>
          <p:nvPr/>
        </p:nvSpPr>
        <p:spPr>
          <a:xfrm>
            <a:off x="5458866" y="6248032"/>
            <a:ext cx="1274261" cy="338554"/>
          </a:xfrm>
          <a:prstGeom prst="rect">
            <a:avLst/>
          </a:prstGeom>
          <a:noFill/>
        </p:spPr>
        <p:txBody>
          <a:bodyPr wrap="square" rtlCol="0">
            <a:spAutoFit/>
          </a:bodyPr>
          <a:lstStyle/>
          <a:p>
            <a:r>
              <a:rPr lang="en-AU" sz="1600" dirty="0">
                <a:ea typeface="Gadugi" panose="020B0502040204020203" pitchFamily="34" charset="0"/>
              </a:rPr>
              <a:t>(bars 63-66)</a:t>
            </a:r>
          </a:p>
        </p:txBody>
      </p:sp>
    </p:spTree>
    <p:extLst>
      <p:ext uri="{BB962C8B-B14F-4D97-AF65-F5344CB8AC3E}">
        <p14:creationId xmlns:p14="http://schemas.microsoft.com/office/powerpoint/2010/main" val="41757534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30"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518" fill="hold"/>
                                        <p:tgtEl>
                                          <p:spTgt spid="12"/>
                                        </p:tgtEl>
                                      </p:cBhvr>
                                    </p:cmd>
                                  </p:childTnLst>
                                </p:cTn>
                              </p:par>
                            </p:childTnLst>
                          </p:cTn>
                        </p:par>
                      </p:childTnLst>
                    </p:cTn>
                  </p:par>
                </p:childTnLst>
              </p:cTn>
              <p:nextCondLst>
                <p:cond evt="onClick" delay="0">
                  <p:tgtEl>
                    <p:spTgt spid="12"/>
                  </p:tgtEl>
                </p:cond>
              </p:nextCondLst>
            </p:seq>
            <p:audio>
              <p:cMediaNode vol="80000">
                <p:cTn id="13"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0BBD3E6-0248-4CB5-89E8-6AC2188CD199}"/>
              </a:ext>
            </a:extLst>
          </p:cNvPr>
          <p:cNvSpPr>
            <a:spLocks noGrp="1"/>
          </p:cNvSpPr>
          <p:nvPr>
            <p:ph type="title"/>
          </p:nvPr>
        </p:nvSpPr>
        <p:spPr>
          <a:xfrm>
            <a:off x="1115568" y="548639"/>
            <a:ext cx="10168128" cy="697993"/>
          </a:xfrm>
        </p:spPr>
        <p:txBody>
          <a:bodyPr>
            <a:noAutofit/>
          </a:bodyPr>
          <a:lstStyle/>
          <a:p>
            <a:r>
              <a:rPr lang="en-AU" dirty="0"/>
              <a:t>Structural analysis</a:t>
            </a:r>
          </a:p>
        </p:txBody>
      </p:sp>
      <p:graphicFrame>
        <p:nvGraphicFramePr>
          <p:cNvPr id="6" name="Table 11">
            <a:extLst>
              <a:ext uri="{FF2B5EF4-FFF2-40B4-BE49-F238E27FC236}">
                <a16:creationId xmlns:a16="http://schemas.microsoft.com/office/drawing/2014/main" id="{679545A1-3841-448D-A247-B7BBE166FA56}"/>
              </a:ext>
            </a:extLst>
          </p:cNvPr>
          <p:cNvGraphicFramePr>
            <a:graphicFrameLocks noGrp="1"/>
          </p:cNvGraphicFramePr>
          <p:nvPr>
            <p:extLst>
              <p:ext uri="{D42A27DB-BD31-4B8C-83A1-F6EECF244321}">
                <p14:modId xmlns:p14="http://schemas.microsoft.com/office/powerpoint/2010/main" val="1999019840"/>
              </p:ext>
            </p:extLst>
          </p:nvPr>
        </p:nvGraphicFramePr>
        <p:xfrm>
          <a:off x="1115568" y="1246631"/>
          <a:ext cx="10168128" cy="4796360"/>
        </p:xfrm>
        <a:graphic>
          <a:graphicData uri="http://schemas.openxmlformats.org/drawingml/2006/table">
            <a:tbl>
              <a:tblPr firstRow="1" bandRow="1">
                <a:tableStyleId>{8A107856-5554-42FB-B03E-39F5DBC370BA}</a:tableStyleId>
              </a:tblPr>
              <a:tblGrid>
                <a:gridCol w="1574623">
                  <a:extLst>
                    <a:ext uri="{9D8B030D-6E8A-4147-A177-3AD203B41FA5}">
                      <a16:colId xmlns:a16="http://schemas.microsoft.com/office/drawing/2014/main" val="3738203250"/>
                    </a:ext>
                  </a:extLst>
                </a:gridCol>
                <a:gridCol w="8593505">
                  <a:extLst>
                    <a:ext uri="{9D8B030D-6E8A-4147-A177-3AD203B41FA5}">
                      <a16:colId xmlns:a16="http://schemas.microsoft.com/office/drawing/2014/main" val="514963217"/>
                    </a:ext>
                  </a:extLst>
                </a:gridCol>
              </a:tblGrid>
              <a:tr h="978382">
                <a:tc>
                  <a:txBody>
                    <a:bodyPr/>
                    <a:lstStyle/>
                    <a:p>
                      <a:pPr algn="ctr">
                        <a:lnSpc>
                          <a:spcPct val="107000"/>
                        </a:lnSpc>
                        <a:spcAft>
                          <a:spcPts val="0"/>
                        </a:spcAft>
                      </a:pPr>
                      <a:r>
                        <a:rPr lang="en-AU" sz="2000" b="1" dirty="0">
                          <a:effectLst/>
                          <a:latin typeface="Abadi" panose="020B0604020202020204" pitchFamily="34" charset="0"/>
                          <a:ea typeface="Calibri" panose="020F0502020204030204" pitchFamily="34" charset="0"/>
                          <a:cs typeface="Times New Roman" panose="02020603050405020304" pitchFamily="18" charset="0"/>
                        </a:rPr>
                        <a:t>Introduction</a:t>
                      </a:r>
                    </a:p>
                    <a:p>
                      <a:pPr algn="ctr">
                        <a:lnSpc>
                          <a:spcPct val="107000"/>
                        </a:lnSpc>
                        <a:spcAft>
                          <a:spcPts val="0"/>
                        </a:spcAft>
                      </a:pPr>
                      <a:r>
                        <a:rPr lang="en-AU" sz="2000" b="0" dirty="0">
                          <a:effectLst/>
                          <a:latin typeface="Abadi" panose="020B0604020202020204" pitchFamily="34" charset="0"/>
                          <a:ea typeface="Calibri" panose="020F0502020204030204" pitchFamily="34" charset="0"/>
                          <a:cs typeface="Times New Roman" panose="02020603050405020304" pitchFamily="18" charset="0"/>
                        </a:rPr>
                        <a:t>8 bars</a:t>
                      </a:r>
                    </a:p>
                  </a:txBody>
                  <a:tcPr marL="68580" marR="68580" marT="0" marB="0" anchor="ctr"/>
                </a:tc>
                <a:tc>
                  <a:txBody>
                    <a:bodyPr/>
                    <a:lstStyle/>
                    <a:p>
                      <a:pPr algn="l">
                        <a:lnSpc>
                          <a:spcPct val="107000"/>
                        </a:lnSpc>
                        <a:spcAft>
                          <a:spcPts val="0"/>
                        </a:spcAft>
                      </a:pPr>
                      <a:r>
                        <a:rPr lang="en-AU" sz="1800" b="0" dirty="0">
                          <a:effectLst/>
                          <a:latin typeface="Abadi" panose="020B0604020202020204" pitchFamily="34" charset="0"/>
                          <a:ea typeface="Calibri" panose="020F0502020204030204" pitchFamily="34" charset="0"/>
                          <a:cs typeface="Times New Roman" panose="02020603050405020304" pitchFamily="18" charset="0"/>
                        </a:rPr>
                        <a:t>Bass riff from the chorus is introduced with an ‘adlib’ vocal line and a prominent kick drum. Second half (from bar 5) introduces the harp accompanying line as a solo.</a:t>
                      </a:r>
                    </a:p>
                  </a:txBody>
                  <a:tcPr marL="68580" marR="68580" marT="0" marB="0" anchor="ctr"/>
                </a:tc>
                <a:extLst>
                  <a:ext uri="{0D108BD9-81ED-4DB2-BD59-A6C34878D82A}">
                    <a16:rowId xmlns:a16="http://schemas.microsoft.com/office/drawing/2014/main" val="2598047629"/>
                  </a:ext>
                </a:extLst>
              </a:tr>
              <a:tr h="1507080">
                <a:tc>
                  <a:txBody>
                    <a:bodyPr/>
                    <a:lstStyle/>
                    <a:p>
                      <a:pPr algn="ctr">
                        <a:lnSpc>
                          <a:spcPct val="107000"/>
                        </a:lnSpc>
                        <a:spcAft>
                          <a:spcPts val="0"/>
                        </a:spcAft>
                      </a:pPr>
                      <a:r>
                        <a:rPr lang="en-AU" sz="2000" b="1" dirty="0">
                          <a:effectLst/>
                          <a:latin typeface="Abadi" panose="020B0604020202020204" pitchFamily="34" charset="0"/>
                          <a:ea typeface="Calibri" panose="020F0502020204030204" pitchFamily="34" charset="0"/>
                          <a:cs typeface="Times New Roman" panose="02020603050405020304" pitchFamily="18" charset="0"/>
                        </a:rPr>
                        <a:t>Verse 1</a:t>
                      </a:r>
                    </a:p>
                    <a:p>
                      <a:pPr algn="ctr">
                        <a:lnSpc>
                          <a:spcPct val="107000"/>
                        </a:lnSpc>
                        <a:spcAft>
                          <a:spcPts val="0"/>
                        </a:spcAft>
                      </a:pPr>
                      <a:r>
                        <a:rPr lang="en-AU" sz="2000" dirty="0">
                          <a:effectLst/>
                          <a:latin typeface="Abadi" panose="020B0604020202020204" pitchFamily="34" charset="0"/>
                          <a:ea typeface="Calibri" panose="020F0502020204030204" pitchFamily="34" charset="0"/>
                          <a:cs typeface="Times New Roman" panose="02020603050405020304" pitchFamily="18" charset="0"/>
                        </a:rPr>
                        <a:t>16 (+1) Bars</a:t>
                      </a:r>
                    </a:p>
                  </a:txBody>
                  <a:tcPr marL="68580" marR="68580" marT="0" marB="0" anchor="ctr"/>
                </a:tc>
                <a:tc>
                  <a:txBody>
                    <a:bodyPr/>
                    <a:lstStyle/>
                    <a:p>
                      <a:pPr algn="l">
                        <a:lnSpc>
                          <a:spcPct val="107000"/>
                        </a:lnSpc>
                        <a:spcAft>
                          <a:spcPts val="0"/>
                        </a:spcAft>
                      </a:pPr>
                      <a:r>
                        <a:rPr lang="en-AU" sz="1800" b="0" dirty="0">
                          <a:effectLst/>
                          <a:latin typeface="Abadi" panose="020B0604020202020204" pitchFamily="34" charset="0"/>
                          <a:ea typeface="Calibri" panose="020F0502020204030204" pitchFamily="34" charset="0"/>
                          <a:cs typeface="Times New Roman" panose="02020603050405020304" pitchFamily="18" charset="0"/>
                        </a:rPr>
                        <a:t>Vocals start along with a sustained bass line as the harp continues. After 4 bars, kick drum enters with harmonising vocals. Kick drum stops in the last 2 bars for an atmospheric pause before the chorus. Last bar is a build up with an accented, syncopated bass solo.</a:t>
                      </a:r>
                    </a:p>
                  </a:txBody>
                  <a:tcPr marL="68580" marR="68580" marT="0" marB="0" anchor="ctr"/>
                </a:tc>
                <a:extLst>
                  <a:ext uri="{0D108BD9-81ED-4DB2-BD59-A6C34878D82A}">
                    <a16:rowId xmlns:a16="http://schemas.microsoft.com/office/drawing/2014/main" val="458288033"/>
                  </a:ext>
                </a:extLst>
              </a:tr>
              <a:tr h="1386531">
                <a:tc>
                  <a:txBody>
                    <a:bodyPr/>
                    <a:lstStyle/>
                    <a:p>
                      <a:pPr algn="ctr">
                        <a:lnSpc>
                          <a:spcPct val="107000"/>
                        </a:lnSpc>
                        <a:spcAft>
                          <a:spcPts val="0"/>
                        </a:spcAft>
                      </a:pPr>
                      <a:r>
                        <a:rPr lang="en-AU" sz="2000" b="1" dirty="0">
                          <a:solidFill>
                            <a:srgbClr val="000000"/>
                          </a:solidFill>
                          <a:effectLst/>
                          <a:latin typeface="Abadi" panose="020B0604020202020204" pitchFamily="34" charset="0"/>
                          <a:ea typeface="Calibri" panose="020F0502020204030204" pitchFamily="34" charset="0"/>
                          <a:cs typeface="Times New Roman" panose="02020603050405020304" pitchFamily="18" charset="0"/>
                        </a:rPr>
                        <a:t>Chorus 1</a:t>
                      </a:r>
                    </a:p>
                    <a:p>
                      <a:pPr algn="ctr">
                        <a:lnSpc>
                          <a:spcPct val="107000"/>
                        </a:lnSpc>
                        <a:spcAft>
                          <a:spcPts val="0"/>
                        </a:spcAft>
                      </a:pPr>
                      <a:r>
                        <a:rPr lang="en-AU" sz="2000" b="0" dirty="0">
                          <a:solidFill>
                            <a:srgbClr val="000000"/>
                          </a:solidFill>
                          <a:effectLst/>
                          <a:latin typeface="Abadi" panose="020B0604020202020204" pitchFamily="34" charset="0"/>
                          <a:ea typeface="Calibri" panose="020F0502020204030204" pitchFamily="34" charset="0"/>
                          <a:cs typeface="Times New Roman" panose="02020603050405020304" pitchFamily="18" charset="0"/>
                        </a:rPr>
                        <a:t>16 bars</a:t>
                      </a:r>
                      <a:endParaRPr lang="en-AU" sz="2000" b="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AU" sz="1800" dirty="0">
                          <a:effectLst/>
                          <a:latin typeface="Abadi" panose="020B0604020202020204" pitchFamily="34" charset="0"/>
                          <a:ea typeface="Calibri" panose="020F0502020204030204" pitchFamily="34" charset="0"/>
                          <a:cs typeface="Times New Roman" panose="02020603050405020304" pitchFamily="18" charset="0"/>
                        </a:rPr>
                        <a:t>Begins ‘stripped back’ with only main vocals, kick drum and the bass riff (soft chords played in the background by the piano.) percussion develops after first 4 bars. Accompaniment chords and percussion develop again after the next 4 bars.</a:t>
                      </a:r>
                    </a:p>
                  </a:txBody>
                  <a:tcPr marL="68580" marR="68580" marT="0" marB="0" anchor="ctr"/>
                </a:tc>
                <a:extLst>
                  <a:ext uri="{0D108BD9-81ED-4DB2-BD59-A6C34878D82A}">
                    <a16:rowId xmlns:a16="http://schemas.microsoft.com/office/drawing/2014/main" val="3644029823"/>
                  </a:ext>
                </a:extLst>
              </a:tr>
              <a:tr h="924367">
                <a:tc>
                  <a:txBody>
                    <a:bodyPr/>
                    <a:lstStyle/>
                    <a:p>
                      <a:pPr algn="ctr">
                        <a:lnSpc>
                          <a:spcPct val="107000"/>
                        </a:lnSpc>
                        <a:spcAft>
                          <a:spcPts val="0"/>
                        </a:spcAft>
                      </a:pPr>
                      <a:r>
                        <a:rPr lang="en-AU" sz="2000" b="1" dirty="0">
                          <a:effectLst/>
                          <a:latin typeface="Abadi" panose="020B0604020202020204" pitchFamily="34" charset="0"/>
                          <a:ea typeface="Calibri" panose="020F0502020204030204" pitchFamily="34" charset="0"/>
                          <a:cs typeface="Times New Roman" panose="02020603050405020304" pitchFamily="18" charset="0"/>
                        </a:rPr>
                        <a:t>Bridge</a:t>
                      </a:r>
                    </a:p>
                    <a:p>
                      <a:pPr algn="ctr">
                        <a:lnSpc>
                          <a:spcPct val="107000"/>
                        </a:lnSpc>
                        <a:spcAft>
                          <a:spcPts val="0"/>
                        </a:spcAft>
                      </a:pPr>
                      <a:r>
                        <a:rPr lang="en-AU" sz="2000" b="0" dirty="0">
                          <a:effectLst/>
                          <a:latin typeface="Abadi" panose="020B0604020202020204" pitchFamily="34" charset="0"/>
                          <a:ea typeface="Calibri" panose="020F0502020204030204" pitchFamily="34" charset="0"/>
                          <a:cs typeface="Times New Roman" panose="02020603050405020304" pitchFamily="18" charset="0"/>
                        </a:rPr>
                        <a:t>4 bars</a:t>
                      </a:r>
                    </a:p>
                  </a:txBody>
                  <a:tcPr marL="68580" marR="68580" marT="0" marB="0" anchor="ctr"/>
                </a:tc>
                <a:tc>
                  <a:txBody>
                    <a:bodyPr/>
                    <a:lstStyle/>
                    <a:p>
                      <a:pPr algn="l">
                        <a:lnSpc>
                          <a:spcPct val="107000"/>
                        </a:lnSpc>
                        <a:spcAft>
                          <a:spcPts val="0"/>
                        </a:spcAft>
                      </a:pPr>
                      <a:r>
                        <a:rPr lang="en-AU" sz="1800" dirty="0">
                          <a:effectLst/>
                          <a:latin typeface="Abadi" panose="020B0604020202020204" pitchFamily="34" charset="0"/>
                          <a:ea typeface="Calibri" panose="020F0502020204030204" pitchFamily="34" charset="0"/>
                          <a:cs typeface="Times New Roman" panose="02020603050405020304" pitchFamily="18" charset="0"/>
                        </a:rPr>
                        <a:t>Repetitive hook is introduced using the song title multiple times in the lyrics. Vocal harmonies added in second half.</a:t>
                      </a:r>
                    </a:p>
                  </a:txBody>
                  <a:tcPr marL="68580" marR="68580" marT="0" marB="0" anchor="ctr"/>
                </a:tc>
                <a:extLst>
                  <a:ext uri="{0D108BD9-81ED-4DB2-BD59-A6C34878D82A}">
                    <a16:rowId xmlns:a16="http://schemas.microsoft.com/office/drawing/2014/main" val="3067889365"/>
                  </a:ext>
                </a:extLst>
              </a:tr>
            </a:tbl>
          </a:graphicData>
        </a:graphic>
      </p:graphicFrame>
    </p:spTree>
    <p:extLst>
      <p:ext uri="{BB962C8B-B14F-4D97-AF65-F5344CB8AC3E}">
        <p14:creationId xmlns:p14="http://schemas.microsoft.com/office/powerpoint/2010/main" val="1765680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0BBD3E6-0248-4CB5-89E8-6AC2188CD199}"/>
              </a:ext>
            </a:extLst>
          </p:cNvPr>
          <p:cNvSpPr>
            <a:spLocks noGrp="1"/>
          </p:cNvSpPr>
          <p:nvPr>
            <p:ph type="title"/>
          </p:nvPr>
        </p:nvSpPr>
        <p:spPr>
          <a:xfrm>
            <a:off x="1115568" y="548639"/>
            <a:ext cx="10168128" cy="697993"/>
          </a:xfrm>
        </p:spPr>
        <p:txBody>
          <a:bodyPr>
            <a:noAutofit/>
          </a:bodyPr>
          <a:lstStyle/>
          <a:p>
            <a:r>
              <a:rPr lang="en-AU" dirty="0"/>
              <a:t>Structural analysis</a:t>
            </a:r>
          </a:p>
        </p:txBody>
      </p:sp>
      <p:graphicFrame>
        <p:nvGraphicFramePr>
          <p:cNvPr id="6" name="Table 11">
            <a:extLst>
              <a:ext uri="{FF2B5EF4-FFF2-40B4-BE49-F238E27FC236}">
                <a16:creationId xmlns:a16="http://schemas.microsoft.com/office/drawing/2014/main" id="{679545A1-3841-448D-A247-B7BBE166FA56}"/>
              </a:ext>
            </a:extLst>
          </p:cNvPr>
          <p:cNvGraphicFramePr>
            <a:graphicFrameLocks noGrp="1"/>
          </p:cNvGraphicFramePr>
          <p:nvPr>
            <p:extLst>
              <p:ext uri="{D42A27DB-BD31-4B8C-83A1-F6EECF244321}">
                <p14:modId xmlns:p14="http://schemas.microsoft.com/office/powerpoint/2010/main" val="869525169"/>
              </p:ext>
            </p:extLst>
          </p:nvPr>
        </p:nvGraphicFramePr>
        <p:xfrm>
          <a:off x="1115568" y="1246631"/>
          <a:ext cx="10168128" cy="4783108"/>
        </p:xfrm>
        <a:graphic>
          <a:graphicData uri="http://schemas.openxmlformats.org/drawingml/2006/table">
            <a:tbl>
              <a:tblPr firstRow="1" bandRow="1">
                <a:tableStyleId>{8A107856-5554-42FB-B03E-39F5DBC370BA}</a:tableStyleId>
              </a:tblPr>
              <a:tblGrid>
                <a:gridCol w="1574623">
                  <a:extLst>
                    <a:ext uri="{9D8B030D-6E8A-4147-A177-3AD203B41FA5}">
                      <a16:colId xmlns:a16="http://schemas.microsoft.com/office/drawing/2014/main" val="3738203250"/>
                    </a:ext>
                  </a:extLst>
                </a:gridCol>
                <a:gridCol w="8593505">
                  <a:extLst>
                    <a:ext uri="{9D8B030D-6E8A-4147-A177-3AD203B41FA5}">
                      <a16:colId xmlns:a16="http://schemas.microsoft.com/office/drawing/2014/main" val="514963217"/>
                    </a:ext>
                  </a:extLst>
                </a:gridCol>
              </a:tblGrid>
              <a:tr h="1102768">
                <a:tc>
                  <a:txBody>
                    <a:bodyPr/>
                    <a:lstStyle/>
                    <a:p>
                      <a:pPr algn="ctr">
                        <a:lnSpc>
                          <a:spcPct val="107000"/>
                        </a:lnSpc>
                        <a:spcAft>
                          <a:spcPts val="0"/>
                        </a:spcAft>
                      </a:pPr>
                      <a:r>
                        <a:rPr lang="en-AU" sz="2000" b="1" dirty="0">
                          <a:solidFill>
                            <a:srgbClr val="000000"/>
                          </a:solidFill>
                          <a:effectLst/>
                          <a:latin typeface="Abadi" panose="020B0604020202020204" pitchFamily="34" charset="0"/>
                          <a:ea typeface="Calibri" panose="020F0502020204030204" pitchFamily="34" charset="0"/>
                          <a:cs typeface="Times New Roman" panose="02020603050405020304" pitchFamily="18" charset="0"/>
                        </a:rPr>
                        <a:t>Verse 2</a:t>
                      </a:r>
                    </a:p>
                    <a:p>
                      <a:pPr marL="0" marR="0" lvl="0" indent="0" algn="ctr" defTabSz="914400" rtl="0" eaLnBrk="1" fontAlgn="auto" latinLnBrk="0" hangingPunct="1">
                        <a:lnSpc>
                          <a:spcPct val="107000"/>
                        </a:lnSpc>
                        <a:spcBef>
                          <a:spcPts val="0"/>
                        </a:spcBef>
                        <a:spcAft>
                          <a:spcPts val="0"/>
                        </a:spcAft>
                        <a:buClrTx/>
                        <a:buSzTx/>
                        <a:buFontTx/>
                        <a:buNone/>
                        <a:tabLst/>
                        <a:defRPr/>
                      </a:pPr>
                      <a:r>
                        <a:rPr lang="en-AU" sz="2000" b="0" dirty="0">
                          <a:effectLst/>
                          <a:latin typeface="Abadi" panose="020B0604020202020204" pitchFamily="34" charset="0"/>
                          <a:ea typeface="Calibri" panose="020F0502020204030204" pitchFamily="34" charset="0"/>
                          <a:cs typeface="Times New Roman" panose="02020603050405020304" pitchFamily="18" charset="0"/>
                        </a:rPr>
                        <a:t>16 (+1) Bars</a:t>
                      </a:r>
                    </a:p>
                  </a:txBody>
                  <a:tcPr marL="68580" marR="68580" marT="0" marB="0" anchor="ctr"/>
                </a:tc>
                <a:tc>
                  <a:txBody>
                    <a:bodyPr/>
                    <a:lstStyle/>
                    <a:p>
                      <a:pPr algn="l">
                        <a:lnSpc>
                          <a:spcPct val="107000"/>
                        </a:lnSpc>
                        <a:spcAft>
                          <a:spcPts val="0"/>
                        </a:spcAft>
                      </a:pPr>
                      <a:r>
                        <a:rPr lang="en-AU" sz="1800" b="0" dirty="0">
                          <a:effectLst/>
                          <a:latin typeface="Abadi" panose="020B0604020202020204" pitchFamily="34" charset="0"/>
                          <a:ea typeface="Calibri" panose="020F0502020204030204" pitchFamily="34" charset="0"/>
                          <a:cs typeface="Times New Roman" panose="02020603050405020304" pitchFamily="18" charset="0"/>
                        </a:rPr>
                        <a:t>Bass has developed with faster rhythms. Accordion plays slow-moving countermelody underneath the vocal harmony layers. Vocal crescendo effect used to lead into chorus.</a:t>
                      </a:r>
                    </a:p>
                  </a:txBody>
                  <a:tcPr marL="68580" marR="68580" marT="0" marB="0" anchor="ctr"/>
                </a:tc>
                <a:extLst>
                  <a:ext uri="{0D108BD9-81ED-4DB2-BD59-A6C34878D82A}">
                    <a16:rowId xmlns:a16="http://schemas.microsoft.com/office/drawing/2014/main" val="3541093059"/>
                  </a:ext>
                </a:extLst>
              </a:tr>
              <a:tr h="1408874">
                <a:tc>
                  <a:txBody>
                    <a:bodyPr/>
                    <a:lstStyle/>
                    <a:p>
                      <a:pPr algn="ctr">
                        <a:lnSpc>
                          <a:spcPct val="107000"/>
                        </a:lnSpc>
                        <a:spcAft>
                          <a:spcPts val="0"/>
                        </a:spcAft>
                      </a:pPr>
                      <a:r>
                        <a:rPr lang="en-AU" sz="2000" b="1" dirty="0">
                          <a:solidFill>
                            <a:srgbClr val="000000"/>
                          </a:solidFill>
                          <a:effectLst/>
                          <a:latin typeface="Abadi" panose="020B0604020202020204" pitchFamily="34" charset="0"/>
                          <a:ea typeface="Calibri" panose="020F0502020204030204" pitchFamily="34" charset="0"/>
                          <a:cs typeface="Times New Roman" panose="02020603050405020304" pitchFamily="18" charset="0"/>
                        </a:rPr>
                        <a:t>Chorus 2</a:t>
                      </a:r>
                    </a:p>
                    <a:p>
                      <a:pPr algn="ctr">
                        <a:lnSpc>
                          <a:spcPct val="107000"/>
                        </a:lnSpc>
                        <a:spcAft>
                          <a:spcPts val="0"/>
                        </a:spcAft>
                      </a:pPr>
                      <a:r>
                        <a:rPr lang="en-AU" sz="2000" b="0" dirty="0">
                          <a:solidFill>
                            <a:srgbClr val="000000"/>
                          </a:solidFill>
                          <a:effectLst/>
                          <a:latin typeface="Abadi" panose="020B0604020202020204" pitchFamily="34" charset="0"/>
                          <a:ea typeface="Calibri" panose="020F0502020204030204" pitchFamily="34" charset="0"/>
                          <a:cs typeface="Times New Roman" panose="02020603050405020304" pitchFamily="18" charset="0"/>
                        </a:rPr>
                        <a:t>16 bars</a:t>
                      </a:r>
                      <a:endParaRPr lang="en-AU" sz="2000" b="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AU" sz="1800" b="0" dirty="0">
                          <a:effectLst/>
                          <a:latin typeface="Abadi" panose="020B0604020202020204" pitchFamily="34" charset="0"/>
                          <a:ea typeface="Calibri" panose="020F0502020204030204" pitchFamily="34" charset="0"/>
                          <a:cs typeface="Times New Roman" panose="02020603050405020304" pitchFamily="18" charset="0"/>
                        </a:rPr>
                        <a:t>Edited 8vb vocals used rhythmically underneath the main vocals and add drive. Harp plays developed riff from verses, following the different chord progression. Percussion fully developed with added wood blocks etc. </a:t>
                      </a:r>
                    </a:p>
                  </a:txBody>
                  <a:tcPr marL="68580" marR="68580" marT="0" marB="0" anchor="ctr"/>
                </a:tc>
                <a:extLst>
                  <a:ext uri="{0D108BD9-81ED-4DB2-BD59-A6C34878D82A}">
                    <a16:rowId xmlns:a16="http://schemas.microsoft.com/office/drawing/2014/main" val="957155589"/>
                  </a:ext>
                </a:extLst>
              </a:tr>
              <a:tr h="1292269">
                <a:tc>
                  <a:txBody>
                    <a:bodyPr/>
                    <a:lstStyle/>
                    <a:p>
                      <a:pPr algn="ctr">
                        <a:lnSpc>
                          <a:spcPct val="107000"/>
                        </a:lnSpc>
                        <a:spcAft>
                          <a:spcPts val="0"/>
                        </a:spcAft>
                      </a:pPr>
                      <a:r>
                        <a:rPr lang="en-AU" sz="2000" b="1" dirty="0">
                          <a:effectLst/>
                          <a:latin typeface="Abadi" panose="020B0604020202020204" pitchFamily="34" charset="0"/>
                          <a:ea typeface="Calibri" panose="020F0502020204030204" pitchFamily="34" charset="0"/>
                          <a:cs typeface="Times New Roman" panose="02020603050405020304" pitchFamily="18" charset="0"/>
                        </a:rPr>
                        <a:t>Bridge</a:t>
                      </a:r>
                    </a:p>
                    <a:p>
                      <a:pPr algn="ctr">
                        <a:lnSpc>
                          <a:spcPct val="107000"/>
                        </a:lnSpc>
                        <a:spcAft>
                          <a:spcPts val="0"/>
                        </a:spcAft>
                      </a:pPr>
                      <a:r>
                        <a:rPr lang="en-AU" sz="2000" dirty="0">
                          <a:effectLst/>
                          <a:latin typeface="Abadi" panose="020B0604020202020204" pitchFamily="34" charset="0"/>
                          <a:ea typeface="Calibri" panose="020F0502020204030204" pitchFamily="34" charset="0"/>
                          <a:cs typeface="Times New Roman" panose="02020603050405020304" pitchFamily="18" charset="0"/>
                        </a:rPr>
                        <a:t>4 bars</a:t>
                      </a:r>
                    </a:p>
                  </a:txBody>
                  <a:tcPr marL="68580" marR="68580" marT="0" marB="0" anchor="ctr"/>
                </a:tc>
                <a:tc>
                  <a:txBody>
                    <a:bodyPr/>
                    <a:lstStyle/>
                    <a:p>
                      <a:pPr algn="l">
                        <a:lnSpc>
                          <a:spcPct val="107000"/>
                        </a:lnSpc>
                        <a:spcAft>
                          <a:spcPts val="0"/>
                        </a:spcAft>
                      </a:pPr>
                      <a:r>
                        <a:rPr lang="en-AU" sz="1800" b="0" dirty="0">
                          <a:effectLst/>
                          <a:latin typeface="Abadi" panose="020B0604020202020204" pitchFamily="34" charset="0"/>
                          <a:ea typeface="Calibri" panose="020F0502020204030204" pitchFamily="34" charset="0"/>
                          <a:cs typeface="Times New Roman" panose="02020603050405020304" pitchFamily="18" charset="0"/>
                        </a:rPr>
                        <a:t>New harp riff introduced, using similar rhythms with a different melody. Original hook and vocal harmonies are present.</a:t>
                      </a:r>
                    </a:p>
                  </a:txBody>
                  <a:tcPr marL="68580" marR="68580" marT="0" marB="0" anchor="ctr"/>
                </a:tc>
                <a:extLst>
                  <a:ext uri="{0D108BD9-81ED-4DB2-BD59-A6C34878D82A}">
                    <a16:rowId xmlns:a16="http://schemas.microsoft.com/office/drawing/2014/main" val="2722806250"/>
                  </a:ext>
                </a:extLst>
              </a:tr>
              <a:tr h="979197">
                <a:tc>
                  <a:txBody>
                    <a:bodyPr/>
                    <a:lstStyle/>
                    <a:p>
                      <a:pPr algn="ctr">
                        <a:lnSpc>
                          <a:spcPct val="107000"/>
                        </a:lnSpc>
                        <a:spcAft>
                          <a:spcPts val="0"/>
                        </a:spcAft>
                      </a:pPr>
                      <a:r>
                        <a:rPr lang="en-AU" sz="2000" b="1" dirty="0">
                          <a:solidFill>
                            <a:srgbClr val="000000"/>
                          </a:solidFill>
                          <a:effectLst/>
                          <a:latin typeface="Abadi" panose="020B0604020202020204" pitchFamily="34" charset="0"/>
                          <a:ea typeface="Calibri" panose="020F0502020204030204" pitchFamily="34" charset="0"/>
                          <a:cs typeface="Times New Roman" panose="02020603050405020304" pitchFamily="18" charset="0"/>
                        </a:rPr>
                        <a:t>Outro</a:t>
                      </a:r>
                    </a:p>
                    <a:p>
                      <a:pPr algn="ctr">
                        <a:lnSpc>
                          <a:spcPct val="107000"/>
                        </a:lnSpc>
                        <a:spcAft>
                          <a:spcPts val="0"/>
                        </a:spcAft>
                      </a:pPr>
                      <a:r>
                        <a:rPr lang="en-AU" sz="2000" b="0" dirty="0">
                          <a:solidFill>
                            <a:srgbClr val="000000"/>
                          </a:solidFill>
                          <a:effectLst/>
                          <a:latin typeface="Abadi" panose="020B0604020202020204" pitchFamily="34" charset="0"/>
                          <a:ea typeface="Calibri" panose="020F0502020204030204" pitchFamily="34" charset="0"/>
                          <a:cs typeface="Times New Roman" panose="02020603050405020304" pitchFamily="18" charset="0"/>
                        </a:rPr>
                        <a:t>8 bars</a:t>
                      </a:r>
                      <a:endParaRPr lang="en-AU" sz="2000" b="0" dirty="0">
                        <a:effectLst/>
                        <a:latin typeface="Abadi"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en-AU" sz="1800" dirty="0">
                          <a:effectLst/>
                          <a:latin typeface="Abadi" panose="020B0604020202020204" pitchFamily="34" charset="0"/>
                          <a:ea typeface="Calibri" panose="020F0502020204030204" pitchFamily="34" charset="0"/>
                          <a:cs typeface="Times New Roman" panose="02020603050405020304" pitchFamily="18" charset="0"/>
                        </a:rPr>
                        <a:t>New harp riff continues with 8vb edited vocals. Drums fade out after 6 bars. Whole song slowly fades out to finish.</a:t>
                      </a:r>
                    </a:p>
                  </a:txBody>
                  <a:tcPr marL="68580" marR="68580" marT="0" marB="0" anchor="ctr"/>
                </a:tc>
                <a:extLst>
                  <a:ext uri="{0D108BD9-81ED-4DB2-BD59-A6C34878D82A}">
                    <a16:rowId xmlns:a16="http://schemas.microsoft.com/office/drawing/2014/main" val="327705879"/>
                  </a:ext>
                </a:extLst>
              </a:tr>
            </a:tbl>
          </a:graphicData>
        </a:graphic>
      </p:graphicFrame>
    </p:spTree>
    <p:extLst>
      <p:ext uri="{BB962C8B-B14F-4D97-AF65-F5344CB8AC3E}">
        <p14:creationId xmlns:p14="http://schemas.microsoft.com/office/powerpoint/2010/main" val="2980247433"/>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otalTime>1303</TotalTime>
  <Words>2963</Words>
  <Application>Microsoft Office PowerPoint</Application>
  <PresentationFormat>Widescreen</PresentationFormat>
  <Paragraphs>226</Paragraphs>
  <Slides>29</Slides>
  <Notes>0</Notes>
  <HiddenSlides>0</HiddenSlides>
  <MMClips>45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Abadi</vt:lpstr>
      <vt:lpstr>Arabic Typesetting</vt:lpstr>
      <vt:lpstr>Arial</vt:lpstr>
      <vt:lpstr>Courier New</vt:lpstr>
      <vt:lpstr>Gill Sans MT</vt:lpstr>
      <vt:lpstr>Parcel</vt:lpstr>
      <vt:lpstr>AT2 Creative Connections Composition COMMENTARY</vt:lpstr>
      <vt:lpstr>Approach on compositions</vt:lpstr>
      <vt:lpstr>Composition 1 O  u  t  l  I  e  r</vt:lpstr>
      <vt:lpstr>Compositional overview</vt:lpstr>
      <vt:lpstr>Stylistic influences</vt:lpstr>
      <vt:lpstr>Stylistic influences</vt:lpstr>
      <vt:lpstr>Stylistic influences</vt:lpstr>
      <vt:lpstr>Structural analysis</vt:lpstr>
      <vt:lpstr>Structural analysis</vt:lpstr>
      <vt:lpstr>Introduction (1-8)</vt:lpstr>
      <vt:lpstr>Verses (9-24) &amp; (46-62)</vt:lpstr>
      <vt:lpstr>Choruses (25-41) &amp; (63-78)</vt:lpstr>
      <vt:lpstr>Bridges (42-45) &amp; (79-82)</vt:lpstr>
      <vt:lpstr>Outro (83-90)</vt:lpstr>
      <vt:lpstr>Composition 2 - Soul Eclipse</vt:lpstr>
      <vt:lpstr>Compositional overview</vt:lpstr>
      <vt:lpstr>Stylistic influences</vt:lpstr>
      <vt:lpstr>Stylistic influences</vt:lpstr>
      <vt:lpstr>Stylistic influences</vt:lpstr>
      <vt:lpstr>Structural analysis</vt:lpstr>
      <vt:lpstr>Structural analysis</vt:lpstr>
      <vt:lpstr>Introduction (1-8)</vt:lpstr>
      <vt:lpstr>Theme 1 (9-24)</vt:lpstr>
      <vt:lpstr>Bridge 1 (25-32)</vt:lpstr>
      <vt:lpstr>Theme 2 part 1 (33-48)</vt:lpstr>
      <vt:lpstr>Theme 2 part 2 (49-60)</vt:lpstr>
      <vt:lpstr>Development (61-76)</vt:lpstr>
      <vt:lpstr>Bridge 2 (77-84)</vt:lpstr>
      <vt:lpstr>Recapitulation (85-100)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AT2 Creative Connections Composition Discussion</dc:title>
  <dc:creator>Emma Smith</dc:creator>
  <cp:lastModifiedBy>Collins, Karen (SACE)</cp:lastModifiedBy>
  <cp:revision>141</cp:revision>
  <dcterms:created xsi:type="dcterms:W3CDTF">2020-07-25T06:08:46Z</dcterms:created>
  <dcterms:modified xsi:type="dcterms:W3CDTF">2021-04-15T03:34:01Z</dcterms:modified>
</cp:coreProperties>
</file>