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5"/>
    <p:sldMasterId id="2147483700" r:id="rId6"/>
  </p:sldMasterIdLst>
  <p:notesMasterIdLst>
    <p:notesMasterId r:id="rId24"/>
  </p:notesMasterIdLst>
  <p:sldIdLst>
    <p:sldId id="324" r:id="rId7"/>
    <p:sldId id="384" r:id="rId8"/>
    <p:sldId id="339" r:id="rId9"/>
    <p:sldId id="386" r:id="rId10"/>
    <p:sldId id="385" r:id="rId11"/>
    <p:sldId id="341" r:id="rId12"/>
    <p:sldId id="342" r:id="rId13"/>
    <p:sldId id="382" r:id="rId14"/>
    <p:sldId id="343" r:id="rId15"/>
    <p:sldId id="344" r:id="rId16"/>
    <p:sldId id="345" r:id="rId17"/>
    <p:sldId id="336" r:id="rId18"/>
    <p:sldId id="335" r:id="rId19"/>
    <p:sldId id="389" r:id="rId20"/>
    <p:sldId id="387" r:id="rId21"/>
    <p:sldId id="388" r:id="rId22"/>
    <p:sldId id="320" r:id="rId2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CDD99-AA3B-461B-9FEC-100869F0BAA9}" v="11" dt="2022-02-03T04:08:48.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p:scale>
          <a:sx n="66" d="100"/>
          <a:sy n="66" d="100"/>
        </p:scale>
        <p:origin x="644" y="56"/>
      </p:cViewPr>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viewProps" Target="viewProps.xml" Id="rId26"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microsoft.com/office/2016/11/relationships/changesInfo" Target="changesInfos/changesInfo1.xml" Id="rId29"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notesMaster" Target="notesMasters/notesMaster1.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tableStyles" Target="tableStyles.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theme" Target="theme/theme1.xml" Id="rId27" /><Relationship Type="http://schemas.microsoft.com/office/2015/10/relationships/revisionInfo" Target="revisionInfo.xml" Id="rId30" /><Relationship Type="http://schemas.openxmlformats.org/officeDocument/2006/relationships/customXml" Target="/customXML/item5.xml" Id="Ra69a4e6dbbe445b0"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ster, Adele (SACE)" userId="b3c6db4b-8adc-4a9e-8924-53616000c90a" providerId="ADAL" clId="{E6ECDD99-AA3B-461B-9FEC-100869F0BAA9}"/>
    <pc:docChg chg="undo custSel addSld delSld modSld">
      <pc:chgData name="Broster, Adele (SACE)" userId="b3c6db4b-8adc-4a9e-8924-53616000c90a" providerId="ADAL" clId="{E6ECDD99-AA3B-461B-9FEC-100869F0BAA9}" dt="2022-02-03T04:29:05.667" v="3963" actId="6549"/>
      <pc:docMkLst>
        <pc:docMk/>
      </pc:docMkLst>
      <pc:sldChg chg="del">
        <pc:chgData name="Broster, Adele (SACE)" userId="b3c6db4b-8adc-4a9e-8924-53616000c90a" providerId="ADAL" clId="{E6ECDD99-AA3B-461B-9FEC-100869F0BAA9}" dt="2022-02-03T03:53:14.863" v="0" actId="47"/>
        <pc:sldMkLst>
          <pc:docMk/>
          <pc:sldMk cId="2165774559" sldId="259"/>
        </pc:sldMkLst>
      </pc:sldChg>
      <pc:sldChg chg="del">
        <pc:chgData name="Broster, Adele (SACE)" userId="b3c6db4b-8adc-4a9e-8924-53616000c90a" providerId="ADAL" clId="{E6ECDD99-AA3B-461B-9FEC-100869F0BAA9}" dt="2022-02-03T03:53:16.597" v="3" actId="47"/>
        <pc:sldMkLst>
          <pc:docMk/>
          <pc:sldMk cId="3588928508" sldId="271"/>
        </pc:sldMkLst>
      </pc:sldChg>
      <pc:sldChg chg="del">
        <pc:chgData name="Broster, Adele (SACE)" userId="b3c6db4b-8adc-4a9e-8924-53616000c90a" providerId="ADAL" clId="{E6ECDD99-AA3B-461B-9FEC-100869F0BAA9}" dt="2022-02-03T03:53:16.980" v="4" actId="47"/>
        <pc:sldMkLst>
          <pc:docMk/>
          <pc:sldMk cId="4021030985" sldId="288"/>
        </pc:sldMkLst>
      </pc:sldChg>
      <pc:sldChg chg="del">
        <pc:chgData name="Broster, Adele (SACE)" userId="b3c6db4b-8adc-4a9e-8924-53616000c90a" providerId="ADAL" clId="{E6ECDD99-AA3B-461B-9FEC-100869F0BAA9}" dt="2022-02-03T03:53:15.880" v="2" actId="47"/>
        <pc:sldMkLst>
          <pc:docMk/>
          <pc:sldMk cId="672922106" sldId="289"/>
        </pc:sldMkLst>
      </pc:sldChg>
      <pc:sldChg chg="del">
        <pc:chgData name="Broster, Adele (SACE)" userId="b3c6db4b-8adc-4a9e-8924-53616000c90a" providerId="ADAL" clId="{E6ECDD99-AA3B-461B-9FEC-100869F0BAA9}" dt="2022-02-03T03:53:17.450" v="5" actId="47"/>
        <pc:sldMkLst>
          <pc:docMk/>
          <pc:sldMk cId="1925764465" sldId="290"/>
        </pc:sldMkLst>
      </pc:sldChg>
      <pc:sldChg chg="del">
        <pc:chgData name="Broster, Adele (SACE)" userId="b3c6db4b-8adc-4a9e-8924-53616000c90a" providerId="ADAL" clId="{E6ECDD99-AA3B-461B-9FEC-100869F0BAA9}" dt="2022-02-03T03:53:18.821" v="8" actId="47"/>
        <pc:sldMkLst>
          <pc:docMk/>
          <pc:sldMk cId="1338736952" sldId="291"/>
        </pc:sldMkLst>
      </pc:sldChg>
      <pc:sldChg chg="del">
        <pc:chgData name="Broster, Adele (SACE)" userId="b3c6db4b-8adc-4a9e-8924-53616000c90a" providerId="ADAL" clId="{E6ECDD99-AA3B-461B-9FEC-100869F0BAA9}" dt="2022-02-03T03:53:15.426" v="1" actId="47"/>
        <pc:sldMkLst>
          <pc:docMk/>
          <pc:sldMk cId="2728107727" sldId="321"/>
        </pc:sldMkLst>
      </pc:sldChg>
      <pc:sldChg chg="addSp delSp modSp mod modNotesTx">
        <pc:chgData name="Broster, Adele (SACE)" userId="b3c6db4b-8adc-4a9e-8924-53616000c90a" providerId="ADAL" clId="{E6ECDD99-AA3B-461B-9FEC-100869F0BAA9}" dt="2022-02-03T04:03:17.444" v="518" actId="20577"/>
        <pc:sldMkLst>
          <pc:docMk/>
          <pc:sldMk cId="3183891478" sldId="324"/>
        </pc:sldMkLst>
        <pc:spChg chg="del">
          <ac:chgData name="Broster, Adele (SACE)" userId="b3c6db4b-8adc-4a9e-8924-53616000c90a" providerId="ADAL" clId="{E6ECDD99-AA3B-461B-9FEC-100869F0BAA9}" dt="2022-02-03T03:54:39.453" v="31" actId="478"/>
          <ac:spMkLst>
            <pc:docMk/>
            <pc:sldMk cId="3183891478" sldId="324"/>
            <ac:spMk id="2" creationId="{2DB2D0E4-821F-4D1F-A76A-F3D1FCBC8A8C}"/>
          </ac:spMkLst>
        </pc:spChg>
        <pc:spChg chg="add del mod">
          <ac:chgData name="Broster, Adele (SACE)" userId="b3c6db4b-8adc-4a9e-8924-53616000c90a" providerId="ADAL" clId="{E6ECDD99-AA3B-461B-9FEC-100869F0BAA9}" dt="2022-02-03T03:54:47.170" v="34" actId="478"/>
          <ac:spMkLst>
            <pc:docMk/>
            <pc:sldMk cId="3183891478" sldId="324"/>
            <ac:spMk id="4" creationId="{8202AD5F-3833-4F48-A8EB-AAE4E839059E}"/>
          </ac:spMkLst>
        </pc:spChg>
        <pc:spChg chg="add del mod">
          <ac:chgData name="Broster, Adele (SACE)" userId="b3c6db4b-8adc-4a9e-8924-53616000c90a" providerId="ADAL" clId="{E6ECDD99-AA3B-461B-9FEC-100869F0BAA9}" dt="2022-02-03T03:54:37.497" v="30"/>
          <ac:spMkLst>
            <pc:docMk/>
            <pc:sldMk cId="3183891478" sldId="324"/>
            <ac:spMk id="5" creationId="{8BA2E031-CD59-46FE-9A35-7BA50023B559}"/>
          </ac:spMkLst>
        </pc:spChg>
        <pc:spChg chg="add mod">
          <ac:chgData name="Broster, Adele (SACE)" userId="b3c6db4b-8adc-4a9e-8924-53616000c90a" providerId="ADAL" clId="{E6ECDD99-AA3B-461B-9FEC-100869F0BAA9}" dt="2022-02-03T03:54:52.065" v="42" actId="20577"/>
          <ac:spMkLst>
            <pc:docMk/>
            <pc:sldMk cId="3183891478" sldId="324"/>
            <ac:spMk id="9" creationId="{947C71B0-DEAB-407A-B04E-8B5918CD9181}"/>
          </ac:spMkLst>
        </pc:spChg>
        <pc:picChg chg="mod">
          <ac:chgData name="Broster, Adele (SACE)" userId="b3c6db4b-8adc-4a9e-8924-53616000c90a" providerId="ADAL" clId="{E6ECDD99-AA3B-461B-9FEC-100869F0BAA9}" dt="2022-02-03T03:53:36.028" v="20" actId="1076"/>
          <ac:picMkLst>
            <pc:docMk/>
            <pc:sldMk cId="3183891478" sldId="324"/>
            <ac:picMk id="8" creationId="{86D8A666-56DF-4490-9631-51608CB2598E}"/>
          </ac:picMkLst>
        </pc:picChg>
      </pc:sldChg>
      <pc:sldChg chg="del">
        <pc:chgData name="Broster, Adele (SACE)" userId="b3c6db4b-8adc-4a9e-8924-53616000c90a" providerId="ADAL" clId="{E6ECDD99-AA3B-461B-9FEC-100869F0BAA9}" dt="2022-02-03T03:53:18.367" v="7" actId="47"/>
        <pc:sldMkLst>
          <pc:docMk/>
          <pc:sldMk cId="714710983" sldId="325"/>
        </pc:sldMkLst>
      </pc:sldChg>
      <pc:sldChg chg="del">
        <pc:chgData name="Broster, Adele (SACE)" userId="b3c6db4b-8adc-4a9e-8924-53616000c90a" providerId="ADAL" clId="{E6ECDD99-AA3B-461B-9FEC-100869F0BAA9}" dt="2022-02-03T03:53:19.222" v="9" actId="47"/>
        <pc:sldMkLst>
          <pc:docMk/>
          <pc:sldMk cId="1246541629" sldId="326"/>
        </pc:sldMkLst>
      </pc:sldChg>
      <pc:sldChg chg="del">
        <pc:chgData name="Broster, Adele (SACE)" userId="b3c6db4b-8adc-4a9e-8924-53616000c90a" providerId="ADAL" clId="{E6ECDD99-AA3B-461B-9FEC-100869F0BAA9}" dt="2022-02-03T03:53:19.871" v="10" actId="47"/>
        <pc:sldMkLst>
          <pc:docMk/>
          <pc:sldMk cId="821784475" sldId="327"/>
        </pc:sldMkLst>
      </pc:sldChg>
      <pc:sldChg chg="del">
        <pc:chgData name="Broster, Adele (SACE)" userId="b3c6db4b-8adc-4a9e-8924-53616000c90a" providerId="ADAL" clId="{E6ECDD99-AA3B-461B-9FEC-100869F0BAA9}" dt="2022-02-03T03:53:20.288" v="11" actId="47"/>
        <pc:sldMkLst>
          <pc:docMk/>
          <pc:sldMk cId="455838379" sldId="328"/>
        </pc:sldMkLst>
      </pc:sldChg>
      <pc:sldChg chg="del">
        <pc:chgData name="Broster, Adele (SACE)" userId="b3c6db4b-8adc-4a9e-8924-53616000c90a" providerId="ADAL" clId="{E6ECDD99-AA3B-461B-9FEC-100869F0BAA9}" dt="2022-02-03T03:53:21.243" v="13" actId="47"/>
        <pc:sldMkLst>
          <pc:docMk/>
          <pc:sldMk cId="3158460532" sldId="329"/>
        </pc:sldMkLst>
      </pc:sldChg>
      <pc:sldChg chg="del">
        <pc:chgData name="Broster, Adele (SACE)" userId="b3c6db4b-8adc-4a9e-8924-53616000c90a" providerId="ADAL" clId="{E6ECDD99-AA3B-461B-9FEC-100869F0BAA9}" dt="2022-02-03T03:53:21.654" v="14" actId="47"/>
        <pc:sldMkLst>
          <pc:docMk/>
          <pc:sldMk cId="4074997353" sldId="330"/>
        </pc:sldMkLst>
      </pc:sldChg>
      <pc:sldChg chg="del">
        <pc:chgData name="Broster, Adele (SACE)" userId="b3c6db4b-8adc-4a9e-8924-53616000c90a" providerId="ADAL" clId="{E6ECDD99-AA3B-461B-9FEC-100869F0BAA9}" dt="2022-02-03T03:53:22.061" v="15" actId="47"/>
        <pc:sldMkLst>
          <pc:docMk/>
          <pc:sldMk cId="185654055" sldId="331"/>
        </pc:sldMkLst>
      </pc:sldChg>
      <pc:sldChg chg="del">
        <pc:chgData name="Broster, Adele (SACE)" userId="b3c6db4b-8adc-4a9e-8924-53616000c90a" providerId="ADAL" clId="{E6ECDD99-AA3B-461B-9FEC-100869F0BAA9}" dt="2022-02-03T03:53:22.462" v="16" actId="47"/>
        <pc:sldMkLst>
          <pc:docMk/>
          <pc:sldMk cId="1346324042" sldId="332"/>
        </pc:sldMkLst>
      </pc:sldChg>
      <pc:sldChg chg="del">
        <pc:chgData name="Broster, Adele (SACE)" userId="b3c6db4b-8adc-4a9e-8924-53616000c90a" providerId="ADAL" clId="{E6ECDD99-AA3B-461B-9FEC-100869F0BAA9}" dt="2022-02-03T03:53:22.910" v="17" actId="47"/>
        <pc:sldMkLst>
          <pc:docMk/>
          <pc:sldMk cId="243165912" sldId="333"/>
        </pc:sldMkLst>
      </pc:sldChg>
      <pc:sldChg chg="del">
        <pc:chgData name="Broster, Adele (SACE)" userId="b3c6db4b-8adc-4a9e-8924-53616000c90a" providerId="ADAL" clId="{E6ECDD99-AA3B-461B-9FEC-100869F0BAA9}" dt="2022-02-03T03:53:24.068" v="18" actId="47"/>
        <pc:sldMkLst>
          <pc:docMk/>
          <pc:sldMk cId="3943824632" sldId="334"/>
        </pc:sldMkLst>
      </pc:sldChg>
      <pc:sldChg chg="modNotesTx">
        <pc:chgData name="Broster, Adele (SACE)" userId="b3c6db4b-8adc-4a9e-8924-53616000c90a" providerId="ADAL" clId="{E6ECDD99-AA3B-461B-9FEC-100869F0BAA9}" dt="2022-02-03T04:28:47.206" v="3940" actId="20577"/>
        <pc:sldMkLst>
          <pc:docMk/>
          <pc:sldMk cId="20471819" sldId="335"/>
        </pc:sldMkLst>
      </pc:sldChg>
      <pc:sldChg chg="modNotesTx">
        <pc:chgData name="Broster, Adele (SACE)" userId="b3c6db4b-8adc-4a9e-8924-53616000c90a" providerId="ADAL" clId="{E6ECDD99-AA3B-461B-9FEC-100869F0BAA9}" dt="2022-02-03T04:26:42.530" v="3830" actId="20577"/>
        <pc:sldMkLst>
          <pc:docMk/>
          <pc:sldMk cId="613038248" sldId="336"/>
        </pc:sldMkLst>
      </pc:sldChg>
      <pc:sldChg chg="del">
        <pc:chgData name="Broster, Adele (SACE)" userId="b3c6db4b-8adc-4a9e-8924-53616000c90a" providerId="ADAL" clId="{E6ECDD99-AA3B-461B-9FEC-100869F0BAA9}" dt="2022-02-03T03:53:57.898" v="24" actId="47"/>
        <pc:sldMkLst>
          <pc:docMk/>
          <pc:sldMk cId="3333876058" sldId="337"/>
        </pc:sldMkLst>
      </pc:sldChg>
      <pc:sldChg chg="modNotesTx">
        <pc:chgData name="Broster, Adele (SACE)" userId="b3c6db4b-8adc-4a9e-8924-53616000c90a" providerId="ADAL" clId="{E6ECDD99-AA3B-461B-9FEC-100869F0BAA9}" dt="2022-02-03T04:10:25.984" v="1909" actId="20577"/>
        <pc:sldMkLst>
          <pc:docMk/>
          <pc:sldMk cId="946164658" sldId="339"/>
        </pc:sldMkLst>
      </pc:sldChg>
      <pc:sldChg chg="modNotesTx">
        <pc:chgData name="Broster, Adele (SACE)" userId="b3c6db4b-8adc-4a9e-8924-53616000c90a" providerId="ADAL" clId="{E6ECDD99-AA3B-461B-9FEC-100869F0BAA9}" dt="2022-02-03T04:16:06.441" v="2539"/>
        <pc:sldMkLst>
          <pc:docMk/>
          <pc:sldMk cId="3371249250" sldId="341"/>
        </pc:sldMkLst>
      </pc:sldChg>
      <pc:sldChg chg="modNotesTx">
        <pc:chgData name="Broster, Adele (SACE)" userId="b3c6db4b-8adc-4a9e-8924-53616000c90a" providerId="ADAL" clId="{E6ECDD99-AA3B-461B-9FEC-100869F0BAA9}" dt="2022-02-03T04:16:09.880" v="2540"/>
        <pc:sldMkLst>
          <pc:docMk/>
          <pc:sldMk cId="1477773226" sldId="342"/>
        </pc:sldMkLst>
      </pc:sldChg>
      <pc:sldChg chg="modNotesTx">
        <pc:chgData name="Broster, Adele (SACE)" userId="b3c6db4b-8adc-4a9e-8924-53616000c90a" providerId="ADAL" clId="{E6ECDD99-AA3B-461B-9FEC-100869F0BAA9}" dt="2022-02-03T04:20:26.262" v="3186" actId="20577"/>
        <pc:sldMkLst>
          <pc:docMk/>
          <pc:sldMk cId="575778856" sldId="343"/>
        </pc:sldMkLst>
      </pc:sldChg>
      <pc:sldChg chg="modNotesTx">
        <pc:chgData name="Broster, Adele (SACE)" userId="b3c6db4b-8adc-4a9e-8924-53616000c90a" providerId="ADAL" clId="{E6ECDD99-AA3B-461B-9FEC-100869F0BAA9}" dt="2022-02-03T04:21:18.176" v="3191" actId="6549"/>
        <pc:sldMkLst>
          <pc:docMk/>
          <pc:sldMk cId="1685745389" sldId="344"/>
        </pc:sldMkLst>
      </pc:sldChg>
      <pc:sldChg chg="modNotesTx">
        <pc:chgData name="Broster, Adele (SACE)" userId="b3c6db4b-8adc-4a9e-8924-53616000c90a" providerId="ADAL" clId="{E6ECDD99-AA3B-461B-9FEC-100869F0BAA9}" dt="2022-02-03T04:27:54.557" v="3868" actId="20577"/>
        <pc:sldMkLst>
          <pc:docMk/>
          <pc:sldMk cId="1975038813" sldId="345"/>
        </pc:sldMkLst>
      </pc:sldChg>
      <pc:sldChg chg="modNotesTx">
        <pc:chgData name="Broster, Adele (SACE)" userId="b3c6db4b-8adc-4a9e-8924-53616000c90a" providerId="ADAL" clId="{E6ECDD99-AA3B-461B-9FEC-100869F0BAA9}" dt="2022-02-03T04:25:25.880" v="3740" actId="20577"/>
        <pc:sldMkLst>
          <pc:docMk/>
          <pc:sldMk cId="3237400473" sldId="382"/>
        </pc:sldMkLst>
      </pc:sldChg>
      <pc:sldChg chg="del">
        <pc:chgData name="Broster, Adele (SACE)" userId="b3c6db4b-8adc-4a9e-8924-53616000c90a" providerId="ADAL" clId="{E6ECDD99-AA3B-461B-9FEC-100869F0BAA9}" dt="2022-02-03T03:53:20.726" v="12" actId="47"/>
        <pc:sldMkLst>
          <pc:docMk/>
          <pc:sldMk cId="2539398980" sldId="383"/>
        </pc:sldMkLst>
      </pc:sldChg>
      <pc:sldChg chg="modNotesTx">
        <pc:chgData name="Broster, Adele (SACE)" userId="b3c6db4b-8adc-4a9e-8924-53616000c90a" providerId="ADAL" clId="{E6ECDD99-AA3B-461B-9FEC-100869F0BAA9}" dt="2022-02-03T04:06:59.001" v="1248" actId="20577"/>
        <pc:sldMkLst>
          <pc:docMk/>
          <pc:sldMk cId="466696946" sldId="384"/>
        </pc:sldMkLst>
      </pc:sldChg>
      <pc:sldChg chg="modNotesTx">
        <pc:chgData name="Broster, Adele (SACE)" userId="b3c6db4b-8adc-4a9e-8924-53616000c90a" providerId="ADAL" clId="{E6ECDD99-AA3B-461B-9FEC-100869F0BAA9}" dt="2022-02-03T04:15:15.625" v="2538" actId="20577"/>
        <pc:sldMkLst>
          <pc:docMk/>
          <pc:sldMk cId="911641616" sldId="385"/>
        </pc:sldMkLst>
      </pc:sldChg>
      <pc:sldChg chg="modNotesTx">
        <pc:chgData name="Broster, Adele (SACE)" userId="b3c6db4b-8adc-4a9e-8924-53616000c90a" providerId="ADAL" clId="{E6ECDD99-AA3B-461B-9FEC-100869F0BAA9}" dt="2022-02-03T04:12:24.889" v="2254" actId="20577"/>
        <pc:sldMkLst>
          <pc:docMk/>
          <pc:sldMk cId="1249683737" sldId="386"/>
        </pc:sldMkLst>
      </pc:sldChg>
      <pc:sldChg chg="add del modNotesTx">
        <pc:chgData name="Broster, Adele (SACE)" userId="b3c6db4b-8adc-4a9e-8924-53616000c90a" providerId="ADAL" clId="{E6ECDD99-AA3B-461B-9FEC-100869F0BAA9}" dt="2022-02-03T04:29:05.667" v="3963" actId="6549"/>
        <pc:sldMkLst>
          <pc:docMk/>
          <pc:sldMk cId="344458894" sldId="387"/>
        </pc:sldMkLst>
      </pc:sldChg>
      <pc:sldChg chg="add del">
        <pc:chgData name="Broster, Adele (SACE)" userId="b3c6db4b-8adc-4a9e-8924-53616000c90a" providerId="ADAL" clId="{E6ECDD99-AA3B-461B-9FEC-100869F0BAA9}" dt="2022-02-03T03:54:01.515" v="25"/>
        <pc:sldMkLst>
          <pc:docMk/>
          <pc:sldMk cId="1639521056" sldId="388"/>
        </pc:sldMkLst>
      </pc:sldChg>
      <pc:sldChg chg="add del">
        <pc:chgData name="Broster, Adele (SACE)" userId="b3c6db4b-8adc-4a9e-8924-53616000c90a" providerId="ADAL" clId="{E6ECDD99-AA3B-461B-9FEC-100869F0BAA9}" dt="2022-02-03T03:54:05.472" v="26" actId="47"/>
        <pc:sldMkLst>
          <pc:docMk/>
          <pc:sldMk cId="1640832749" sldId="390"/>
        </pc:sldMkLst>
      </pc:sldChg>
      <pc:sldChg chg="del">
        <pc:chgData name="Broster, Adele (SACE)" userId="b3c6db4b-8adc-4a9e-8924-53616000c90a" providerId="ADAL" clId="{E6ECDD99-AA3B-461B-9FEC-100869F0BAA9}" dt="2022-02-03T03:53:17.920" v="6" actId="47"/>
        <pc:sldMkLst>
          <pc:docMk/>
          <pc:sldMk cId="1986286110" sldId="390"/>
        </pc:sldMkLst>
      </pc:sldChg>
      <pc:sldChg chg="del">
        <pc:chgData name="Broster, Adele (SACE)" userId="b3c6db4b-8adc-4a9e-8924-53616000c90a" providerId="ADAL" clId="{E6ECDD99-AA3B-461B-9FEC-100869F0BAA9}" dt="2022-02-03T03:53:55.891" v="23" actId="47"/>
        <pc:sldMkLst>
          <pc:docMk/>
          <pc:sldMk cId="2453842162"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B6A23B7D-4255-43AD-9878-1284257B76C1}" type="datetimeFigureOut">
              <a:rPr lang="en-AU" smtClean="0"/>
              <a:t>3/02/2022</a:t>
            </a:fld>
            <a:endParaRPr lang="en-AU"/>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550" tIns="45775" rIns="91550" bIns="45775" rtlCol="0" anchor="ctr"/>
          <a:lstStyle/>
          <a:p>
            <a:endParaRPr lang="en-AU"/>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730FEE7D-79EE-4FF7-B408-88DDE8918B3B}" type="slidenum">
              <a:rPr lang="en-AU" smtClean="0"/>
              <a:t>‹#›</a:t>
            </a:fld>
            <a:endParaRPr lang="en-AU"/>
          </a:p>
        </p:txBody>
      </p:sp>
    </p:spTree>
    <p:extLst>
      <p:ext uri="{BB962C8B-B14F-4D97-AF65-F5344CB8AC3E}">
        <p14:creationId xmlns:p14="http://schemas.microsoft.com/office/powerpoint/2010/main" val="405554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n-lt"/>
                <a:ea typeface="Roboto Light" panose="02000000000000000000" pitchFamily="2" charset="0"/>
                <a:cs typeface="Angsana New" panose="020B0502040204020203" pitchFamily="18" charset="-34"/>
              </a:rPr>
              <a:t>Industry Connections is a brand new subject being delivered for the first time in 2022.</a:t>
            </a:r>
          </a:p>
          <a:p>
            <a:pPr marL="0" marR="0" lvl="0" indent="0" algn="l" defTabSz="983793" rtl="0" eaLnBrk="1" fontAlgn="auto" latinLnBrk="0" hangingPunct="1">
              <a:lnSpc>
                <a:spcPct val="100000"/>
              </a:lnSpc>
              <a:spcBef>
                <a:spcPts val="0"/>
              </a:spcBef>
              <a:spcAft>
                <a:spcPts val="0"/>
              </a:spcAft>
              <a:buClrTx/>
              <a:buSzTx/>
              <a:buFontTx/>
              <a:buNone/>
              <a:tabLst/>
              <a:defRPr/>
            </a:pPr>
            <a:endParaRPr lang="en-AU" sz="1200" dirty="0">
              <a:solidFill>
                <a:srgbClr val="000000"/>
              </a:solidFill>
              <a:effectLst/>
              <a:latin typeface="+mn-lt"/>
              <a:ea typeface="Roboto Light" panose="02000000000000000000" pitchFamily="2" charset="0"/>
              <a:cs typeface="Angsana New" panose="020B0502040204020203" pitchFamily="18" charset="-34"/>
            </a:endParaRPr>
          </a:p>
          <a:p>
            <a:r>
              <a:rPr lang="en-US" b="0" i="0" dirty="0">
                <a:solidFill>
                  <a:srgbClr val="000000"/>
                </a:solidFill>
                <a:effectLst/>
                <a:latin typeface="Roboto" panose="02000000000000000000" pitchFamily="2" charset="0"/>
              </a:rPr>
              <a:t>Industry Connections is designed as a SACE subject where students can develop and apply their skills about an industry.  It is extremely skills and practice focused.</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At the same time as practicing and developing these skills, they also develop knowledge and understandings about that industry, as well as their capabilities and employability skills through the undertaking of an industry-related project.</a:t>
            </a:r>
            <a:endParaRPr lang="en-AU" dirty="0"/>
          </a:p>
        </p:txBody>
      </p:sp>
      <p:sp>
        <p:nvSpPr>
          <p:cNvPr id="4" name="Slide Number Placeholder 3"/>
          <p:cNvSpPr>
            <a:spLocks noGrp="1"/>
          </p:cNvSpPr>
          <p:nvPr>
            <p:ph type="sldNum" sz="quarter" idx="5"/>
          </p:nvPr>
        </p:nvSpPr>
        <p:spPr/>
        <p:txBody>
          <a:bodyPr/>
          <a:lstStyle/>
          <a:p>
            <a:fld id="{730FEE7D-79EE-4FF7-B408-88DDE8918B3B}" type="slidenum">
              <a:rPr lang="en-AU" smtClean="0"/>
              <a:t>1</a:t>
            </a:fld>
            <a:endParaRPr lang="en-AU"/>
          </a:p>
        </p:txBody>
      </p:sp>
    </p:spTree>
    <p:extLst>
      <p:ext uri="{BB962C8B-B14F-4D97-AF65-F5344CB8AC3E}">
        <p14:creationId xmlns:p14="http://schemas.microsoft.com/office/powerpoint/2010/main" val="13393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Summary of Assessment Type 2 – Reflection (20%)</a:t>
            </a:r>
          </a:p>
          <a:p>
            <a:pPr defTabSz="915497">
              <a:defRPr/>
            </a:pPr>
            <a:r>
              <a:rPr lang="en-US" baseline="0" dirty="0"/>
              <a:t>Refer subject outline for more details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that must be assessed: </a:t>
            </a:r>
            <a:r>
              <a:rPr lang="en-US" sz="1200" dirty="0">
                <a:latin typeface="Roboto Medium" panose="02000000000000000000" pitchFamily="2" charset="0"/>
                <a:ea typeface="Roboto Medium" panose="02000000000000000000" pitchFamily="2" charset="0"/>
              </a:rPr>
              <a:t>Reflection and Consideration (RC1, RC2, RC3)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Medium" panose="02000000000000000000" pitchFamily="2" charset="0"/>
              <a:ea typeface="Roboto Medium"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AT2 Reflection is school assessed, and a sample must be submitted to the SACE Board for moderation.</a:t>
            </a:r>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10</a:t>
            </a:fld>
            <a:endParaRPr lang="en-AU"/>
          </a:p>
        </p:txBody>
      </p:sp>
    </p:spTree>
    <p:extLst>
      <p:ext uri="{BB962C8B-B14F-4D97-AF65-F5344CB8AC3E}">
        <p14:creationId xmlns:p14="http://schemas.microsoft.com/office/powerpoint/2010/main" val="421954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Summary of Assessment Type 3 – Industry Project (30%)</a:t>
            </a:r>
          </a:p>
          <a:p>
            <a:pPr defTabSz="915497">
              <a:defRPr/>
            </a:pPr>
            <a:r>
              <a:rPr lang="en-US" baseline="0" dirty="0"/>
              <a:t>Refer subject outline for more details</a:t>
            </a:r>
          </a:p>
          <a:p>
            <a:endParaRPr lang="en-US" dirty="0"/>
          </a:p>
          <a:p>
            <a:r>
              <a:rPr lang="en-US" dirty="0"/>
              <a:t>Assessment Type 3: Industry Project – where students can use their skills developed and applied in AT1 Portfolio of Work to a specific project.  Connection to capabilities and actions taken.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Medium" panose="02000000000000000000" pitchFamily="2" charset="0"/>
                <a:ea typeface="Roboto Medium" panose="02000000000000000000" pitchFamily="2" charset="0"/>
              </a:rPr>
              <a:t>Criteria that must be assessed: Application and Connection (AC1, AC2, AC3)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Medium" panose="02000000000000000000" pitchFamily="2" charset="0"/>
              <a:ea typeface="Roboto Medium"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AT3 Industry Project is externally assessed and is considered for SACE assessment processes as an investigation.  Each student’s Industry Project is marked by the teacher, and submitted to the SACE Board in line with the investigation marking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Medium" panose="02000000000000000000" pitchFamily="2" charset="0"/>
              <a:ea typeface="Roboto Medium" panose="02000000000000000000" pitchFamily="2" charset="0"/>
            </a:endParaRPr>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11</a:t>
            </a:fld>
            <a:endParaRPr lang="en-AU"/>
          </a:p>
        </p:txBody>
      </p:sp>
    </p:spTree>
    <p:extLst>
      <p:ext uri="{BB962C8B-B14F-4D97-AF65-F5344CB8AC3E}">
        <p14:creationId xmlns:p14="http://schemas.microsoft.com/office/powerpoint/2010/main" val="143485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Learning and assessment plans are not required.</a:t>
            </a:r>
          </a:p>
          <a:p>
            <a:pPr defTabSz="915497">
              <a:defRPr/>
            </a:pPr>
            <a:endParaRPr lang="en-US" baseline="0" dirty="0"/>
          </a:p>
          <a:p>
            <a:pPr defTabSz="915497">
              <a:defRPr/>
            </a:pPr>
            <a:r>
              <a:rPr lang="en-US" baseline="0" dirty="0"/>
              <a:t>Each assessment type must address the specific assessment design criteria specified – assessment design criteria feature only once, so they must be covered in that assessment type, otherwise they are not addressed at all, and students will be disadvantaged.</a:t>
            </a:r>
          </a:p>
          <a:p>
            <a:pPr defTabSz="915497">
              <a:defRPr/>
            </a:pPr>
            <a:endParaRPr lang="en-US" baseline="0" dirty="0"/>
          </a:p>
          <a:p>
            <a:pPr defTabSz="915497">
              <a:defRPr/>
            </a:pPr>
            <a:r>
              <a:rPr lang="en-AU" baseline="0" dirty="0"/>
              <a:t>Recommend use of the planning flowchart available as support materials on the Industry Connections </a:t>
            </a:r>
            <a:r>
              <a:rPr lang="en-AU" baseline="0" dirty="0" err="1"/>
              <a:t>minisite</a:t>
            </a:r>
            <a:r>
              <a:rPr lang="en-AU" baseline="0" dirty="0"/>
              <a:t>.</a:t>
            </a:r>
          </a:p>
          <a:p>
            <a:pPr defTabSz="915497">
              <a:defRPr/>
            </a:pPr>
            <a:endParaRPr lang="en-AU" baseline="0" dirty="0"/>
          </a:p>
          <a:p>
            <a:pPr defTabSz="915497">
              <a:defRPr/>
            </a:pPr>
            <a:r>
              <a:rPr lang="en-AU" baseline="0" dirty="0"/>
              <a:t>When submitting AT1 Portfolio of Work and AT2 Reflection, teachers will need to shade the Performance Standards Record (PSR), therefore it is recommended that teachers maintain a rubric for each student, regardless of if in the sample of not, </a:t>
            </a:r>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12</a:t>
            </a:fld>
            <a:endParaRPr lang="en-AU"/>
          </a:p>
        </p:txBody>
      </p:sp>
    </p:spTree>
    <p:extLst>
      <p:ext uri="{BB962C8B-B14F-4D97-AF65-F5344CB8AC3E}">
        <p14:creationId xmlns:p14="http://schemas.microsoft.com/office/powerpoint/2010/main" val="331164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There are preclusions that will impact SACE completion for the 10 and 20 credit codes of the same name.</a:t>
            </a:r>
          </a:p>
          <a:p>
            <a:pPr defTabSz="915497">
              <a:defRPr/>
            </a:pPr>
            <a:endParaRPr lang="en-US" baseline="0" dirty="0"/>
          </a:p>
          <a:p>
            <a:pPr defTabSz="915497">
              <a:defRPr/>
            </a:pPr>
            <a:r>
              <a:rPr lang="en-US" baseline="0" dirty="0"/>
              <a:t>See table on slide 15.</a:t>
            </a:r>
            <a:endParaRPr lang="en-AU" baseline="0" dirty="0"/>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13</a:t>
            </a:fld>
            <a:endParaRPr lang="en-AU"/>
          </a:p>
        </p:txBody>
      </p:sp>
    </p:spTree>
    <p:extLst>
      <p:ext uri="{BB962C8B-B14F-4D97-AF65-F5344CB8AC3E}">
        <p14:creationId xmlns:p14="http://schemas.microsoft.com/office/powerpoint/2010/main" val="350649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14</a:t>
            </a:fld>
            <a:endParaRPr lang="en-AU"/>
          </a:p>
        </p:txBody>
      </p:sp>
    </p:spTree>
    <p:extLst>
      <p:ext uri="{BB962C8B-B14F-4D97-AF65-F5344CB8AC3E}">
        <p14:creationId xmlns:p14="http://schemas.microsoft.com/office/powerpoint/2010/main" val="361180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Community Connections is also a new Stage 2 subject for teaching in 2022.  Both Community Connections and Industry </a:t>
            </a:r>
            <a:r>
              <a:rPr lang="en-US" baseline="0"/>
              <a:t>Connections provide </a:t>
            </a:r>
            <a:r>
              <a:rPr lang="en-US" baseline="0" dirty="0"/>
              <a:t>flexibilities and options to students in their learning, achieve their SACE, and project themselves into their futures.</a:t>
            </a:r>
          </a:p>
          <a:p>
            <a:pPr defTabSz="915497">
              <a:defRPr/>
            </a:pPr>
            <a:endParaRPr lang="en-US" baseline="0" dirty="0"/>
          </a:p>
          <a:p>
            <a:pPr defTabSz="915497">
              <a:defRPr/>
            </a:pPr>
            <a:r>
              <a:rPr lang="en-US" baseline="0" dirty="0"/>
              <a:t>Either option can be used for a variety of student circumstances.  You know your students and your resources.  </a:t>
            </a:r>
          </a:p>
          <a:p>
            <a:pPr defTabSz="915497">
              <a:defRPr/>
            </a:pPr>
            <a:endParaRPr lang="en-US" baseline="0" dirty="0"/>
          </a:p>
          <a:p>
            <a:pPr defTabSz="915497">
              <a:defRPr/>
            </a:pPr>
            <a:r>
              <a:rPr lang="en-US" baseline="0" dirty="0"/>
              <a:t>In considering factors that will be local to your school and to specific students, there are some guiding thoughts are principles on the next few slides to consider  about the differences between using the two subjects.</a:t>
            </a:r>
          </a:p>
          <a:p>
            <a:pPr defTabSz="915497">
              <a:defRPr/>
            </a:pPr>
            <a:endParaRPr lang="en-US" baseline="0" dirty="0"/>
          </a:p>
          <a:p>
            <a:pPr defTabSz="915497">
              <a:defRPr/>
            </a:pPr>
            <a:endParaRPr lang="en-US" baseline="0" dirty="0"/>
          </a:p>
          <a:p>
            <a:pPr defTabSz="915497">
              <a:defRPr/>
            </a:pPr>
            <a:endParaRPr lang="en-US"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15</a:t>
            </a:fld>
            <a:endParaRPr lang="en-AU"/>
          </a:p>
        </p:txBody>
      </p:sp>
    </p:spTree>
    <p:extLst>
      <p:ext uri="{BB962C8B-B14F-4D97-AF65-F5344CB8AC3E}">
        <p14:creationId xmlns:p14="http://schemas.microsoft.com/office/powerpoint/2010/main" val="309191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Broadly;</a:t>
            </a:r>
          </a:p>
          <a:p>
            <a:pPr defTabSz="915497">
              <a:defRPr/>
            </a:pPr>
            <a:endParaRPr lang="en-US" baseline="0" dirty="0"/>
          </a:p>
          <a:p>
            <a:pPr marL="342900" lvl="0" indent="-342900">
              <a:buFont typeface="Symbol" panose="05050102010706020507" pitchFamily="18" charset="2"/>
              <a:buChar char=""/>
            </a:pPr>
            <a:r>
              <a:rPr lang="en-AU" sz="1800" dirty="0">
                <a:effectLst/>
                <a:latin typeface="Calibri" panose="020F0502020204030204" pitchFamily="34" charset="0"/>
                <a:ea typeface="Times New Roman" panose="02020603050405020304" pitchFamily="18" charset="0"/>
              </a:rPr>
              <a:t>Industry Connections has been designed as a subject that enables students to practically develop and apply skills to gain a sense of pathway and career options related to industry.   It is extremely skills and practice focussed.  Industry Connections can also focus on ‘VET-type’ learning when a student can’t actually access accredited VET.</a:t>
            </a: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Community Connections has been designed with a focus for complementary learning about a SACE subject without actually doing the SACE subject.  It is underpinned by opportunities to build a sense of belonging and personal relevance to the area of the SACE subject. </a:t>
            </a: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16</a:t>
            </a:fld>
            <a:endParaRPr lang="en-AU"/>
          </a:p>
        </p:txBody>
      </p:sp>
    </p:spTree>
    <p:extLst>
      <p:ext uri="{BB962C8B-B14F-4D97-AF65-F5344CB8AC3E}">
        <p14:creationId xmlns:p14="http://schemas.microsoft.com/office/powerpoint/2010/main" val="426708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457749">
              <a:defRPr/>
            </a:pPr>
            <a:fld id="{730FEE7D-79EE-4FF7-B408-88DDE8918B3B}" type="slidenum">
              <a:rPr lang="en-AU">
                <a:solidFill>
                  <a:prstClr val="black"/>
                </a:solidFill>
                <a:latin typeface="Calibri" panose="020F0502020204030204"/>
              </a:rPr>
              <a:pPr defTabSz="457749">
                <a:defRPr/>
              </a:pPr>
              <a:t>17</a:t>
            </a:fld>
            <a:endParaRPr lang="en-AU">
              <a:solidFill>
                <a:prstClr val="black"/>
              </a:solidFill>
              <a:latin typeface="Calibri" panose="020F0502020204030204"/>
            </a:endParaRPr>
          </a:p>
        </p:txBody>
      </p:sp>
    </p:spTree>
    <p:extLst>
      <p:ext uri="{BB962C8B-B14F-4D97-AF65-F5344CB8AC3E}">
        <p14:creationId xmlns:p14="http://schemas.microsoft.com/office/powerpoint/2010/main" val="200741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3793"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mn-lt"/>
                <a:ea typeface="Roboto Light" panose="02000000000000000000" pitchFamily="2" charset="0"/>
                <a:cs typeface="Angsana New" panose="020B0502040204020203" pitchFamily="18" charset="-34"/>
              </a:rPr>
              <a:t>Industry Connections has been developed </a:t>
            </a:r>
            <a:r>
              <a:rPr kumimoji="0" lang="en-AU" sz="1200" b="0" i="0" u="none" strike="noStrike" kern="1200" cap="none" spc="0" normalizeH="0" baseline="0" noProof="0" dirty="0">
                <a:ln>
                  <a:noFill/>
                </a:ln>
                <a:solidFill>
                  <a:srgbClr val="2D2E2F"/>
                </a:solidFill>
                <a:effectLst/>
                <a:uLnTx/>
                <a:uFillTx/>
                <a:latin typeface="Roboto Light"/>
                <a:ea typeface="+mn-ea"/>
                <a:cs typeface="+mn-cs"/>
              </a:rPr>
              <a:t>at pace with input from identified stakeholders from three sectors, in response to South Australian VET for School Students Policy.  Identified stakeholders in the NT were also consulted.</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The subject provides a framework for industry-related learning where VET options may not be accessible, appropriate or available.  </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VET is not assessed in Industry Connections and students will not receive VET certification, however students may use the subject to learn, explore and refine their skills related to an industry in ways that prepare them and their development for a future pathway in that industry.</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lang="en-AU" sz="1200" dirty="0">
                <a:solidFill>
                  <a:srgbClr val="2D2E2F"/>
                </a:solidFill>
                <a:latin typeface="Roboto Light"/>
              </a:rPr>
              <a:t>Industry Connections </a:t>
            </a:r>
            <a:r>
              <a:rPr lang="en-AU" sz="1200" u="sng" dirty="0">
                <a:solidFill>
                  <a:srgbClr val="2D2E2F"/>
                </a:solidFill>
                <a:latin typeface="Roboto Light"/>
              </a:rPr>
              <a:t>does</a:t>
            </a:r>
            <a:r>
              <a:rPr lang="en-AU" sz="1200" dirty="0">
                <a:solidFill>
                  <a:srgbClr val="2D2E2F"/>
                </a:solidFill>
                <a:latin typeface="Roboto Light"/>
              </a:rPr>
              <a:t> count towards the Stage 2 60 compulsory credits</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kumimoji="0" lang="en-AU" sz="1200" b="0" i="0" u="none" strike="noStrike" kern="1200" cap="none" spc="0" normalizeH="0" baseline="0" noProof="0" dirty="0">
                <a:ln>
                  <a:noFill/>
                </a:ln>
                <a:solidFill>
                  <a:srgbClr val="2D2E2F"/>
                </a:solidFill>
                <a:effectLst/>
                <a:uLnTx/>
                <a:uFillTx/>
                <a:latin typeface="Roboto Light"/>
                <a:ea typeface="+mn-ea"/>
                <a:cs typeface="+mn-cs"/>
              </a:rPr>
              <a:t>Industry Connections </a:t>
            </a:r>
            <a:r>
              <a:rPr kumimoji="0" lang="en-AU" sz="1200" b="0" i="0" u="sng" strike="noStrike" kern="1200" cap="none" spc="0" normalizeH="0" baseline="0" noProof="0" dirty="0">
                <a:ln>
                  <a:noFill/>
                </a:ln>
                <a:solidFill>
                  <a:srgbClr val="2D2E2F"/>
                </a:solidFill>
                <a:effectLst/>
                <a:uLnTx/>
                <a:uFillTx/>
                <a:latin typeface="Roboto Light"/>
                <a:ea typeface="+mn-ea"/>
                <a:cs typeface="+mn-cs"/>
              </a:rPr>
              <a:t>does not </a:t>
            </a:r>
            <a:r>
              <a:rPr kumimoji="0" lang="en-AU" sz="1200" b="0" i="0" u="none" strike="noStrike" kern="1200" cap="none" spc="0" normalizeH="0" baseline="0" noProof="0" dirty="0">
                <a:ln>
                  <a:noFill/>
                </a:ln>
                <a:solidFill>
                  <a:srgbClr val="2D2E2F"/>
                </a:solidFill>
                <a:effectLst/>
                <a:uLnTx/>
                <a:uFillTx/>
                <a:latin typeface="Roboto Light"/>
                <a:ea typeface="+mn-ea"/>
                <a:cs typeface="+mn-cs"/>
              </a:rPr>
              <a:t>count towards an ATAR</a:t>
            </a: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98379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2D2E2F"/>
              </a:solidFill>
              <a:effectLst/>
              <a:uLnTx/>
              <a:uFillTx/>
              <a:latin typeface="Roboto Light"/>
              <a:ea typeface="+mn-ea"/>
              <a:cs typeface="+mn-cs"/>
            </a:endParaRPr>
          </a:p>
        </p:txBody>
      </p:sp>
      <p:sp>
        <p:nvSpPr>
          <p:cNvPr id="4" name="Slide Number Placeholder 3"/>
          <p:cNvSpPr>
            <a:spLocks noGrp="1"/>
          </p:cNvSpPr>
          <p:nvPr>
            <p:ph type="sldNum" sz="quarter" idx="5"/>
          </p:nvPr>
        </p:nvSpPr>
        <p:spPr/>
        <p:txBody>
          <a:bodyPr/>
          <a:lstStyle/>
          <a:p>
            <a:fld id="{730FEE7D-79EE-4FF7-B408-88DDE8918B3B}" type="slidenum">
              <a:rPr lang="en-AU" smtClean="0"/>
              <a:t>2</a:t>
            </a:fld>
            <a:endParaRPr lang="en-AU"/>
          </a:p>
        </p:txBody>
      </p:sp>
    </p:spTree>
    <p:extLst>
      <p:ext uri="{BB962C8B-B14F-4D97-AF65-F5344CB8AC3E}">
        <p14:creationId xmlns:p14="http://schemas.microsoft.com/office/powerpoint/2010/main" val="180073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marL="343311" indent="-343311"/>
            <a:r>
              <a:rPr lang="en-US" dirty="0">
                <a:cs typeface="Calibri"/>
              </a:rPr>
              <a:t>There are a range of 10 and 20 credit options.</a:t>
            </a:r>
          </a:p>
          <a:p>
            <a:pPr marL="343311" indent="-343311"/>
            <a:endParaRPr lang="en-US" dirty="0">
              <a:cs typeface="Calibri"/>
            </a:endParaRPr>
          </a:p>
          <a:p>
            <a:pPr marL="343311" indent="-343311"/>
            <a:r>
              <a:rPr lang="en-US" dirty="0">
                <a:cs typeface="Calibri"/>
              </a:rPr>
              <a:t>There is no difference between A, B and C – these are enrolment codes to provide flexibility for individual students to undertake multiple Industry Connections subjects, and for schools regarding administration of multiple programs .  </a:t>
            </a:r>
          </a:p>
          <a:p>
            <a:pPr marL="343311" indent="-343311"/>
            <a:endParaRPr lang="en-US" dirty="0">
              <a:cs typeface="Calibri"/>
            </a:endParaRPr>
          </a:p>
          <a:p>
            <a:pPr marL="343311" indent="-343311"/>
            <a:r>
              <a:rPr lang="en-US" dirty="0">
                <a:cs typeface="Calibri"/>
              </a:rPr>
              <a:t>There are preclusions – see slides 13 and 14. </a:t>
            </a:r>
          </a:p>
        </p:txBody>
      </p:sp>
      <p:sp>
        <p:nvSpPr>
          <p:cNvPr id="4" name="Slide Number Placeholder 3"/>
          <p:cNvSpPr>
            <a:spLocks noGrp="1"/>
          </p:cNvSpPr>
          <p:nvPr>
            <p:ph type="sldNum" sz="quarter" idx="5"/>
          </p:nvPr>
        </p:nvSpPr>
        <p:spPr/>
        <p:txBody>
          <a:bodyPr/>
          <a:lstStyle/>
          <a:p>
            <a:fld id="{730FEE7D-79EE-4FF7-B408-88DDE8918B3B}" type="slidenum">
              <a:rPr lang="en-AU" smtClean="0"/>
              <a:t>3</a:t>
            </a:fld>
            <a:endParaRPr lang="en-AU"/>
          </a:p>
        </p:txBody>
      </p:sp>
    </p:spTree>
    <p:extLst>
      <p:ext uri="{BB962C8B-B14F-4D97-AF65-F5344CB8AC3E}">
        <p14:creationId xmlns:p14="http://schemas.microsoft.com/office/powerpoint/2010/main" val="233958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P6 of the Subject Outline provides guidance about determining an Industry focus and various approaches to programming.</a:t>
            </a:r>
          </a:p>
          <a:p>
            <a:endParaRPr lang="en-US" dirty="0"/>
          </a:p>
          <a:p>
            <a:r>
              <a:rPr lang="en-US" dirty="0"/>
              <a:t>Involvement, connection and immersion opportunities in industry should be incorporated – schools manage these at their local level in ways that are relevant to the program</a:t>
            </a:r>
          </a:p>
        </p:txBody>
      </p:sp>
      <p:sp>
        <p:nvSpPr>
          <p:cNvPr id="4" name="Slide Number Placeholder 3"/>
          <p:cNvSpPr>
            <a:spLocks noGrp="1"/>
          </p:cNvSpPr>
          <p:nvPr>
            <p:ph type="sldNum" sz="quarter" idx="5"/>
          </p:nvPr>
        </p:nvSpPr>
        <p:spPr/>
        <p:txBody>
          <a:bodyPr/>
          <a:lstStyle/>
          <a:p>
            <a:fld id="{730FEE7D-79EE-4FF7-B408-88DDE8918B3B}" type="slidenum">
              <a:rPr lang="en-AU" smtClean="0"/>
              <a:t>4</a:t>
            </a:fld>
            <a:endParaRPr lang="en-AU"/>
          </a:p>
        </p:txBody>
      </p:sp>
    </p:spTree>
    <p:extLst>
      <p:ext uri="{BB962C8B-B14F-4D97-AF65-F5344CB8AC3E}">
        <p14:creationId xmlns:p14="http://schemas.microsoft.com/office/powerpoint/2010/main" val="397223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P6&amp;7 of the Subject Outline provides examples of programs.</a:t>
            </a:r>
          </a:p>
          <a:p>
            <a:endParaRPr lang="en-AU" dirty="0"/>
          </a:p>
          <a:p>
            <a:r>
              <a:rPr lang="en-AU" dirty="0"/>
              <a:t>Each program should have an authentic industry focus with authentic industry exposure and immersion.</a:t>
            </a:r>
          </a:p>
          <a:p>
            <a:endParaRPr lang="en-AU" dirty="0"/>
          </a:p>
          <a:p>
            <a:r>
              <a:rPr lang="en-AU" dirty="0"/>
              <a:t>Often this may be related to a VET industry or an occupation within an industry.</a:t>
            </a:r>
          </a:p>
        </p:txBody>
      </p:sp>
      <p:sp>
        <p:nvSpPr>
          <p:cNvPr id="4" name="Slide Number Placeholder 3"/>
          <p:cNvSpPr>
            <a:spLocks noGrp="1"/>
          </p:cNvSpPr>
          <p:nvPr>
            <p:ph type="sldNum" sz="quarter" idx="5"/>
          </p:nvPr>
        </p:nvSpPr>
        <p:spPr/>
        <p:txBody>
          <a:bodyPr/>
          <a:lstStyle/>
          <a:p>
            <a:fld id="{730FEE7D-79EE-4FF7-B408-88DDE8918B3B}" type="slidenum">
              <a:rPr lang="en-AU" smtClean="0"/>
              <a:t>5</a:t>
            </a:fld>
            <a:endParaRPr lang="en-AU"/>
          </a:p>
        </p:txBody>
      </p:sp>
    </p:spTree>
    <p:extLst>
      <p:ext uri="{BB962C8B-B14F-4D97-AF65-F5344CB8AC3E}">
        <p14:creationId xmlns:p14="http://schemas.microsoft.com/office/powerpoint/2010/main" val="331832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marL="0" marR="0" lvl="0" indent="0" algn="l" defTabSz="915497" rtl="0" eaLnBrk="1" fontAlgn="auto" latinLnBrk="0" hangingPunct="1">
              <a:lnSpc>
                <a:spcPct val="100000"/>
              </a:lnSpc>
              <a:spcBef>
                <a:spcPts val="0"/>
              </a:spcBef>
              <a:spcAft>
                <a:spcPts val="0"/>
              </a:spcAft>
              <a:buClrTx/>
              <a:buSzTx/>
              <a:buFontTx/>
              <a:buNone/>
              <a:tabLst/>
              <a:defRPr/>
            </a:pPr>
            <a:r>
              <a:rPr lang="en-US" baseline="0" dirty="0"/>
              <a:t>From the subject outline</a:t>
            </a:r>
            <a:endParaRPr lang="en-AU" baseline="0" dirty="0"/>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6</a:t>
            </a:fld>
            <a:endParaRPr lang="en-AU"/>
          </a:p>
        </p:txBody>
      </p:sp>
    </p:spTree>
    <p:extLst>
      <p:ext uri="{BB962C8B-B14F-4D97-AF65-F5344CB8AC3E}">
        <p14:creationId xmlns:p14="http://schemas.microsoft.com/office/powerpoint/2010/main" val="151981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marL="0" marR="0" lvl="0" indent="0" algn="l" defTabSz="915497" rtl="0" eaLnBrk="1" fontAlgn="auto" latinLnBrk="0" hangingPunct="1">
              <a:lnSpc>
                <a:spcPct val="100000"/>
              </a:lnSpc>
              <a:spcBef>
                <a:spcPts val="0"/>
              </a:spcBef>
              <a:spcAft>
                <a:spcPts val="0"/>
              </a:spcAft>
              <a:buClrTx/>
              <a:buSzTx/>
              <a:buFontTx/>
              <a:buNone/>
              <a:tabLst/>
              <a:defRPr/>
            </a:pPr>
            <a:r>
              <a:rPr lang="en-US" baseline="0" dirty="0"/>
              <a:t>From the subject outline</a:t>
            </a:r>
            <a:endParaRPr lang="en-AU" baseline="0" dirty="0"/>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7</a:t>
            </a:fld>
            <a:endParaRPr lang="en-AU"/>
          </a:p>
        </p:txBody>
      </p:sp>
    </p:spTree>
    <p:extLst>
      <p:ext uri="{BB962C8B-B14F-4D97-AF65-F5344CB8AC3E}">
        <p14:creationId xmlns:p14="http://schemas.microsoft.com/office/powerpoint/2010/main" val="368661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provides a visual summary and overview of Industry Connections – refer to subject outline for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Recommended sequencing of programming with students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AT1: Portfolio of Work – to learn and develop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AT3: Industry Project – to apply the skills in one big project that has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AT2: Reflection – on AT1 and AT3 skills and learnings, and benefits and future possibilities</a:t>
            </a:r>
            <a:endParaRPr lang="en-AU" dirty="0"/>
          </a:p>
          <a:p>
            <a:endParaRPr lang="en-AU" dirty="0"/>
          </a:p>
        </p:txBody>
      </p:sp>
      <p:sp>
        <p:nvSpPr>
          <p:cNvPr id="4" name="Slide Number Placeholder 3"/>
          <p:cNvSpPr>
            <a:spLocks noGrp="1"/>
          </p:cNvSpPr>
          <p:nvPr>
            <p:ph type="sldNum" sz="quarter" idx="5"/>
          </p:nvPr>
        </p:nvSpPr>
        <p:spPr/>
        <p:txBody>
          <a:bodyPr/>
          <a:lstStyle/>
          <a:p>
            <a:fld id="{730FEE7D-79EE-4FF7-B408-88DDE8918B3B}" type="slidenum">
              <a:rPr lang="en-AU" smtClean="0"/>
              <a:t>8</a:t>
            </a:fld>
            <a:endParaRPr lang="en-AU" dirty="0"/>
          </a:p>
        </p:txBody>
      </p:sp>
    </p:spTree>
    <p:extLst>
      <p:ext uri="{BB962C8B-B14F-4D97-AF65-F5344CB8AC3E}">
        <p14:creationId xmlns:p14="http://schemas.microsoft.com/office/powerpoint/2010/main" val="186175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59475" cy="3352800"/>
          </a:xfrm>
        </p:spPr>
      </p:sp>
      <p:sp>
        <p:nvSpPr>
          <p:cNvPr id="3" name="Notes Placeholder 2"/>
          <p:cNvSpPr>
            <a:spLocks noGrp="1"/>
          </p:cNvSpPr>
          <p:nvPr>
            <p:ph type="body" idx="1"/>
          </p:nvPr>
        </p:nvSpPr>
        <p:spPr/>
        <p:txBody>
          <a:bodyPr/>
          <a:lstStyle/>
          <a:p>
            <a:pPr defTabSz="915497">
              <a:defRPr/>
            </a:pPr>
            <a:r>
              <a:rPr lang="en-US" baseline="0" dirty="0"/>
              <a:t>Summary of Assessment Type 1 – Work Skills Folio (50%)</a:t>
            </a:r>
          </a:p>
          <a:p>
            <a:pPr defTabSz="915497">
              <a:defRPr/>
            </a:pPr>
            <a:r>
              <a:rPr lang="en-US" baseline="0" dirty="0"/>
              <a:t>Refer subject outline for more details</a:t>
            </a:r>
          </a:p>
          <a:p>
            <a:pPr defTabSz="915497">
              <a:defRPr/>
            </a:pPr>
            <a:endParaRPr lang="en-US" baseline="0" dirty="0"/>
          </a:p>
          <a:p>
            <a:r>
              <a:rPr lang="en-US" dirty="0"/>
              <a:t>Assessment Type 1 is where students build their skills and show their knowledge – it has a focus for practically ‘doing’ and ‘applying’ skills.  Where the program may have a focus for a VET pathway (but is not accredited as VET), the program may be designed so that the learning that might have been undertaken in a unit of competency is undertaken and captured here with a view to compiling a portfolio of evidence that might be able to be used for a future VET RPL process).</a:t>
            </a:r>
          </a:p>
          <a:p>
            <a:endParaRPr lang="en-US" dirty="0"/>
          </a:p>
          <a:p>
            <a:r>
              <a:rPr lang="en-US" dirty="0"/>
              <a:t>AT1 Folio is school assessed, and a sample must be submitted to the SACE Board for moderation.</a:t>
            </a:r>
          </a:p>
          <a:p>
            <a:endParaRPr lang="en-US" dirty="0"/>
          </a:p>
          <a:p>
            <a:r>
              <a:rPr lang="en-US" dirty="0"/>
              <a:t>Criteria that must be assessed: </a:t>
            </a:r>
            <a:r>
              <a:rPr lang="en-US" sz="1200" dirty="0">
                <a:latin typeface="Roboto Medium" panose="02000000000000000000" pitchFamily="2" charset="0"/>
                <a:ea typeface="Roboto Medium" panose="02000000000000000000" pitchFamily="2" charset="0"/>
              </a:rPr>
              <a:t>Knowledge and Understanding (KU1, KU2)</a:t>
            </a:r>
            <a:endParaRPr lang="en-US" dirty="0"/>
          </a:p>
          <a:p>
            <a:pPr defTabSz="915497">
              <a:defRPr/>
            </a:pPr>
            <a:endParaRPr lang="en-AU" baseline="0" dirty="0"/>
          </a:p>
        </p:txBody>
      </p:sp>
      <p:sp>
        <p:nvSpPr>
          <p:cNvPr id="4" name="Slide Number Placeholder 3"/>
          <p:cNvSpPr>
            <a:spLocks noGrp="1"/>
          </p:cNvSpPr>
          <p:nvPr>
            <p:ph type="sldNum" sz="quarter" idx="5"/>
          </p:nvPr>
        </p:nvSpPr>
        <p:spPr/>
        <p:txBody>
          <a:bodyPr/>
          <a:lstStyle/>
          <a:p>
            <a:fld id="{730FEE7D-79EE-4FF7-B408-88DDE8918B3B}" type="slidenum">
              <a:rPr lang="en-AU" smtClean="0"/>
              <a:t>9</a:t>
            </a:fld>
            <a:endParaRPr lang="en-AU"/>
          </a:p>
        </p:txBody>
      </p:sp>
    </p:spTree>
    <p:extLst>
      <p:ext uri="{BB962C8B-B14F-4D97-AF65-F5344CB8AC3E}">
        <p14:creationId xmlns:p14="http://schemas.microsoft.com/office/powerpoint/2010/main" val="129262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18427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59021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208819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hqprint">
            <a:alphaModFix/>
            <a:extLst>
              <a:ext uri="{28A0092B-C50C-407E-A947-70E740481C1C}">
                <a14:useLocalDpi xmlns:a14="http://schemas.microsoft.com/office/drawing/2010/main" val="0"/>
              </a:ext>
            </a:extLst>
          </a:blip>
          <a:stretch>
            <a:fillRect/>
          </a:stretch>
        </p:blipFill>
        <p:spPr>
          <a:xfrm>
            <a:off x="273584" y="5667246"/>
            <a:ext cx="2594491" cy="866284"/>
          </a:xfrm>
          <a:prstGeom prst="rect">
            <a:avLst/>
          </a:prstGeom>
        </p:spPr>
      </p:pic>
      <p:pic>
        <p:nvPicPr>
          <p:cNvPr id="7" name="Picture 6" descr="A close up of a logo&#10;&#10;Description automatically generated">
            <a:extLst>
              <a:ext uri="{FF2B5EF4-FFF2-40B4-BE49-F238E27FC236}">
                <a16:creationId xmlns:a16="http://schemas.microsoft.com/office/drawing/2014/main" id="{9CF411A5-068C-4ADC-B2CA-90371B869AB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75869" y="4557627"/>
            <a:ext cx="1431594" cy="197590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117761E-435E-4635-837A-6232102DFC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15091" y="6151932"/>
            <a:ext cx="1203325" cy="401109"/>
          </a:xfrm>
          <a:prstGeom prst="rect">
            <a:avLst/>
          </a:prstGeom>
        </p:spPr>
      </p:pic>
    </p:spTree>
    <p:extLst>
      <p:ext uri="{BB962C8B-B14F-4D97-AF65-F5344CB8AC3E}">
        <p14:creationId xmlns:p14="http://schemas.microsoft.com/office/powerpoint/2010/main" val="194782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D048A4-9B0B-4848-8355-186FECDED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83" b="259"/>
          <a:stretch/>
        </p:blipFill>
        <p:spPr>
          <a:xfrm>
            <a:off x="-1" y="0"/>
            <a:ext cx="12192001"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CDEE02CD-A85A-4232-AB61-6633AB5BAF6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08771" y="4557628"/>
            <a:ext cx="1908792" cy="1975903"/>
          </a:xfrm>
          <a:prstGeom prst="rect">
            <a:avLst/>
          </a:prstGeom>
        </p:spPr>
      </p:pic>
      <p:pic>
        <p:nvPicPr>
          <p:cNvPr id="4" name="Picture 3" descr="A picture containing drawing, window&#10;&#10;Description automatically generated">
            <a:extLst>
              <a:ext uri="{FF2B5EF4-FFF2-40B4-BE49-F238E27FC236}">
                <a16:creationId xmlns:a16="http://schemas.microsoft.com/office/drawing/2014/main" id="{DB15E505-267B-4D2F-BE45-5B53DAC44BB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74437" y="5667690"/>
            <a:ext cx="3447011" cy="865841"/>
          </a:xfrm>
          <a:prstGeom prst="rect">
            <a:avLst/>
          </a:prstGeom>
        </p:spPr>
      </p:pic>
    </p:spTree>
    <p:extLst>
      <p:ext uri="{BB962C8B-B14F-4D97-AF65-F5344CB8AC3E}">
        <p14:creationId xmlns:p14="http://schemas.microsoft.com/office/powerpoint/2010/main" val="11834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31191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3053605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3976304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3E65AF-091A-4994-B2B5-D5F45B9BF40B}" type="datetimeFigureOut">
              <a:rPr lang="en-AU" smtClean="0"/>
              <a:t>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2243405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3E65AF-091A-4994-B2B5-D5F45B9BF40B}" type="datetimeFigureOut">
              <a:rPr lang="en-AU" smtClean="0"/>
              <a:t>3/02/2022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404242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3E65AF-091A-4994-B2B5-D5F45B9BF40B}" type="datetimeFigureOut">
              <a:rPr lang="en-AU" smtClean="0"/>
              <a:t>3/02/2022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302664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645669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E65AF-091A-4994-B2B5-D5F45B9BF40B}" type="datetimeFigureOut">
              <a:rPr lang="en-AU" smtClean="0"/>
              <a:t>3/02/2022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59820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3E65AF-091A-4994-B2B5-D5F45B9BF40B}" type="datetimeFigureOut">
              <a:rPr lang="en-AU" smtClean="0"/>
              <a:t>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803922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3E65AF-091A-4994-B2B5-D5F45B9BF40B}" type="datetimeFigureOut">
              <a:rPr lang="en-AU" smtClean="0"/>
              <a:t>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286700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321196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2977692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628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9" name="Picture 8" descr="A drawing of a person&#10;&#10;Description automatically generated">
            <a:extLst>
              <a:ext uri="{FF2B5EF4-FFF2-40B4-BE49-F238E27FC236}">
                <a16:creationId xmlns:a16="http://schemas.microsoft.com/office/drawing/2014/main" id="{587428F5-525D-407D-9EBA-D9F391DBC99B}"/>
              </a:ext>
            </a:extLst>
          </p:cNvPr>
          <p:cNvPicPr>
            <a:picLocks noChangeAspect="1"/>
          </p:cNvPicPr>
          <p:nvPr userDrawn="1"/>
        </p:nvPicPr>
        <p:blipFill>
          <a:blip r:embed="rId2" cstate="hqprint">
            <a:alphaModFix/>
            <a:extLst>
              <a:ext uri="{28A0092B-C50C-407E-A947-70E740481C1C}">
                <a14:useLocalDpi xmlns:a14="http://schemas.microsoft.com/office/drawing/2010/main" val="0"/>
              </a:ext>
            </a:extLst>
          </a:blip>
          <a:stretch>
            <a:fillRect/>
          </a:stretch>
        </p:blipFill>
        <p:spPr>
          <a:xfrm>
            <a:off x="409575" y="5626591"/>
            <a:ext cx="2654644" cy="866284"/>
          </a:xfrm>
          <a:prstGeom prst="rect">
            <a:avLst/>
          </a:prstGeom>
        </p:spPr>
      </p:pic>
      <p:pic>
        <p:nvPicPr>
          <p:cNvPr id="3" name="Picture 2" descr="A close up of a logo&#10;&#10;Description automatically generated">
            <a:extLst>
              <a:ext uri="{FF2B5EF4-FFF2-40B4-BE49-F238E27FC236}">
                <a16:creationId xmlns:a16="http://schemas.microsoft.com/office/drawing/2014/main" id="{CDEE02CD-A85A-4232-AB61-6633AB5BAF6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13457" y="4516972"/>
            <a:ext cx="1444836" cy="197590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F1FCB160-97E9-4CB8-A1D7-B2ACCA12A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1581" y="6111277"/>
            <a:ext cx="1221319" cy="401109"/>
          </a:xfrm>
          <a:prstGeom prst="rect">
            <a:avLst/>
          </a:prstGeom>
        </p:spPr>
      </p:pic>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p:txBody>
          <a:bodyPr/>
          <a:lstStyle>
            <a:lvl1pPr algn="l">
              <a:defRPr>
                <a:latin typeface="Roboto Black" panose="02000000000000000000" pitchFamily="2" charset="0"/>
                <a:ea typeface="Roboto Black" panose="02000000000000000000" pitchFamily="2" charset="0"/>
              </a:defRPr>
            </a:lvl1pPr>
          </a:lstStyle>
          <a:p>
            <a:r>
              <a:rPr lang="en-US"/>
              <a:t>Click to edit Master title style</a:t>
            </a:r>
            <a:endParaRPr lang="en-AU"/>
          </a:p>
        </p:txBody>
      </p:sp>
    </p:spTree>
    <p:extLst>
      <p:ext uri="{BB962C8B-B14F-4D97-AF65-F5344CB8AC3E}">
        <p14:creationId xmlns:p14="http://schemas.microsoft.com/office/powerpoint/2010/main" val="40983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71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E65AF-091A-4994-B2B5-D5F45B9BF40B}" type="datetimeFigureOut">
              <a:rPr lang="en-AU" smtClean="0"/>
              <a:t>3/02/2022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289543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3E65AF-091A-4994-B2B5-D5F45B9BF40B}" type="datetimeFigureOut">
              <a:rPr lang="en-AU" smtClean="0"/>
              <a:t>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66589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3E65AF-091A-4994-B2B5-D5F45B9BF40B}" type="datetimeFigureOut">
              <a:rPr lang="en-AU" smtClean="0"/>
              <a:t>3/02/2022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33476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3E65AF-091A-4994-B2B5-D5F45B9BF40B}" type="datetimeFigureOut">
              <a:rPr lang="en-AU" smtClean="0"/>
              <a:t>3/02/2022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73678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E65AF-091A-4994-B2B5-D5F45B9BF40B}" type="datetimeFigureOut">
              <a:rPr lang="en-AU" smtClean="0"/>
              <a:t>3/02/2022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296047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E65AF-091A-4994-B2B5-D5F45B9BF40B}" type="datetimeFigureOut">
              <a:rPr lang="en-AU" smtClean="0"/>
              <a:t>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110215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3E65AF-091A-4994-B2B5-D5F45B9BF40B}" type="datetimeFigureOut">
              <a:rPr lang="en-AU" smtClean="0"/>
              <a:t>3/02/2022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132A92-41A1-49ED-B574-96C863AAC277}" type="slidenum">
              <a:rPr lang="en-AU" smtClean="0"/>
              <a:t>‹#›</a:t>
            </a:fld>
            <a:endParaRPr lang="en-AU"/>
          </a:p>
        </p:txBody>
      </p:sp>
    </p:spTree>
    <p:extLst>
      <p:ext uri="{BB962C8B-B14F-4D97-AF65-F5344CB8AC3E}">
        <p14:creationId xmlns:p14="http://schemas.microsoft.com/office/powerpoint/2010/main" val="288480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E65AF-091A-4994-B2B5-D5F45B9BF40B}" type="datetimeFigureOut">
              <a:rPr lang="en-AU" smtClean="0"/>
              <a:t>3/02/2022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2A92-41A1-49ED-B574-96C863AAC277}" type="slidenum">
              <a:rPr lang="en-AU" smtClean="0"/>
              <a:t>‹#›</a:t>
            </a:fld>
            <a:endParaRPr lang="en-AU"/>
          </a:p>
        </p:txBody>
      </p:sp>
      <p:sp>
        <p:nvSpPr>
          <p:cNvPr id="8" name="TextBox 7">
            <a:extLst>
              <a:ext uri="{FF2B5EF4-FFF2-40B4-BE49-F238E27FC236}">
                <a16:creationId xmlns:a16="http://schemas.microsoft.com/office/drawing/2014/main" id="{61945173-9799-45BD-B975-D9BAB189946F}"/>
              </a:ext>
            </a:extLst>
          </p:cNvPr>
          <p:cNvSpPr txBox="1"/>
          <p:nvPr>
            <p:extLst>
              <p:ext uri="{1162E1C5-73C7-4A58-AE30-91384D911F3F}">
                <p184:classification xmlns:p184="http://schemas.microsoft.com/office/powerpoint/2018/4/main" val="hdr"/>
              </p:ext>
            </p:extLst>
          </p:nvPr>
        </p:nvSpPr>
        <p:spPr>
          <a:xfrm>
            <a:off x="5728462" y="0"/>
            <a:ext cx="585788" cy="182880"/>
          </a:xfrm>
          <a:prstGeom prst="rect">
            <a:avLst/>
          </a:prstGeom>
        </p:spPr>
        <p:txBody>
          <a:bodyPr horzOverflow="overflow" lIns="0" tIns="0" rIns="0" bIns="0">
            <a:spAutoFit/>
          </a:bodyPr>
          <a:lstStyle/>
          <a:p>
            <a:pPr algn="ctr"/>
            <a:r>
              <a:rPr lang="en-US" sz="12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23440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E65AF-091A-4994-B2B5-D5F45B9BF40B}" type="datetimeFigureOut">
              <a:rPr lang="en-AU" smtClean="0"/>
              <a:t>3/02/2022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2A92-41A1-49ED-B574-96C863AAC277}" type="slidenum">
              <a:rPr lang="en-AU" smtClean="0"/>
              <a:t>‹#›</a:t>
            </a:fld>
            <a:endParaRPr lang="en-AU"/>
          </a:p>
        </p:txBody>
      </p:sp>
      <p:sp>
        <p:nvSpPr>
          <p:cNvPr id="8" name="TextBox 7">
            <a:extLst>
              <a:ext uri="{FF2B5EF4-FFF2-40B4-BE49-F238E27FC236}">
                <a16:creationId xmlns:a16="http://schemas.microsoft.com/office/drawing/2014/main" id="{06841CAF-CA5A-41B5-B5DD-14D0E4C5EDA7}"/>
              </a:ext>
            </a:extLst>
          </p:cNvPr>
          <p:cNvSpPr txBox="1"/>
          <p:nvPr>
            <p:extLst>
              <p:ext uri="{1162E1C5-73C7-4A58-AE30-91384D911F3F}">
                <p184:classification xmlns:p184="http://schemas.microsoft.com/office/powerpoint/2018/4/main" val="hdr"/>
              </p:ext>
            </p:extLst>
          </p:nvPr>
        </p:nvSpPr>
        <p:spPr>
          <a:xfrm>
            <a:off x="5728462" y="0"/>
            <a:ext cx="585788" cy="182880"/>
          </a:xfrm>
          <a:prstGeom prst="rect">
            <a:avLst/>
          </a:prstGeom>
        </p:spPr>
        <p:txBody>
          <a:bodyPr horzOverflow="overflow" lIns="0" tIns="0" rIns="0" bIns="0">
            <a:spAutoFit/>
          </a:bodyPr>
          <a:lstStyle/>
          <a:p>
            <a:pPr algn="ctr"/>
            <a:r>
              <a:rPr lang="en-US" sz="12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143214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3525A-5A69-42A9-A7D3-E7594A978D9E}"/>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6D8A666-56DF-4490-9631-51608CB259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4747" y="1911037"/>
            <a:ext cx="6501641" cy="4286161"/>
          </a:xfrm>
          <a:prstGeom prst="rect">
            <a:avLst/>
          </a:prstGeom>
        </p:spPr>
      </p:pic>
      <p:sp>
        <p:nvSpPr>
          <p:cNvPr id="9" name="Title 1">
            <a:extLst>
              <a:ext uri="{FF2B5EF4-FFF2-40B4-BE49-F238E27FC236}">
                <a16:creationId xmlns:a16="http://schemas.microsoft.com/office/drawing/2014/main" id="{947C71B0-DEAB-407A-B04E-8B5918CD9181}"/>
              </a:ext>
            </a:extLst>
          </p:cNvPr>
          <p:cNvSpPr txBox="1">
            <a:spLocks/>
          </p:cNvSpPr>
          <p:nvPr/>
        </p:nvSpPr>
        <p:spPr>
          <a:xfrm>
            <a:off x="990600" y="517525"/>
            <a:ext cx="10515600" cy="1325563"/>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r>
              <a:rPr lang="en-US" sz="4000" b="1" dirty="0">
                <a:solidFill>
                  <a:schemeClr val="accent6"/>
                </a:solidFill>
              </a:rPr>
              <a:t>Industry Connections</a:t>
            </a:r>
            <a:br>
              <a:rPr lang="en-US" sz="4000" b="1" dirty="0">
                <a:solidFill>
                  <a:schemeClr val="accent6"/>
                </a:solidFill>
              </a:rPr>
            </a:br>
            <a:br>
              <a:rPr lang="en-US" sz="4000" b="1" dirty="0">
                <a:solidFill>
                  <a:schemeClr val="accent6"/>
                </a:solidFill>
              </a:rPr>
            </a:br>
            <a:r>
              <a:rPr lang="en-US" sz="4000" dirty="0">
                <a:solidFill>
                  <a:schemeClr val="accent6"/>
                </a:solidFill>
                <a:latin typeface="Roboto Black"/>
              </a:rPr>
              <a:t>New Stage 2 subject in 2022</a:t>
            </a:r>
            <a:endParaRPr lang="en-AU" sz="4000" dirty="0">
              <a:solidFill>
                <a:schemeClr val="accent6"/>
              </a:solidFill>
            </a:endParaRPr>
          </a:p>
        </p:txBody>
      </p:sp>
      <p:sp>
        <p:nvSpPr>
          <p:cNvPr id="2" name="TextBox 1">
            <a:extLst>
              <a:ext uri="{FF2B5EF4-FFF2-40B4-BE49-F238E27FC236}">
                <a16:creationId xmlns:a16="http://schemas.microsoft.com/office/drawing/2014/main" id="{C1202606-B452-4EB9-9F0F-3B55B4B49DEC}"/>
              </a:ext>
            </a:extLst>
          </p:cNvPr>
          <p:cNvSpPr txBox="1"/>
          <p:nvPr/>
        </p:nvSpPr>
        <p:spPr>
          <a:xfrm>
            <a:off x="3261829" y="6382810"/>
            <a:ext cx="655949" cy="230832"/>
          </a:xfrm>
          <a:prstGeom prst="rect">
            <a:avLst/>
          </a:prstGeom>
          <a:noFill/>
        </p:spPr>
        <p:txBody>
          <a:bodyPr wrap="none" rtlCol="0">
            <a:spAutoFit/>
          </a:bodyPr>
          <a:lstStyle/>
          <a:p>
            <a:r>
              <a:rPr lang="en-US" sz="900" dirty="0"/>
              <a:t>A1062778</a:t>
            </a:r>
            <a:endParaRPr lang="en-AU" sz="900" dirty="0"/>
          </a:p>
        </p:txBody>
      </p:sp>
    </p:spTree>
    <p:extLst>
      <p:ext uri="{BB962C8B-B14F-4D97-AF65-F5344CB8AC3E}">
        <p14:creationId xmlns:p14="http://schemas.microsoft.com/office/powerpoint/2010/main" val="318389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129092"/>
            <a:ext cx="8136258" cy="757364"/>
          </a:xfrm>
        </p:spPr>
        <p:txBody>
          <a:bodyPr>
            <a:normAutofit fontScale="90000"/>
          </a:bodyPr>
          <a:lstStyle/>
          <a:p>
            <a:r>
              <a:rPr lang="en-US" sz="4000" b="1" dirty="0">
                <a:solidFill>
                  <a:schemeClr val="accent6"/>
                </a:solidFill>
              </a:rPr>
              <a:t>Assessment Type 2: Reflection (20%)</a:t>
            </a:r>
            <a:endParaRPr lang="en-AU" sz="4000" b="1" dirty="0">
              <a:solidFill>
                <a:schemeClr val="accent6"/>
              </a:solidFill>
            </a:endParaRPr>
          </a:p>
        </p:txBody>
      </p:sp>
      <p:sp>
        <p:nvSpPr>
          <p:cNvPr id="7" name="Content Placeholder 2">
            <a:extLst>
              <a:ext uri="{FF2B5EF4-FFF2-40B4-BE49-F238E27FC236}">
                <a16:creationId xmlns:a16="http://schemas.microsoft.com/office/drawing/2014/main" id="{41B5C6B8-8EF5-44CD-AB0A-FEE8D6E0CC91}"/>
              </a:ext>
            </a:extLst>
          </p:cNvPr>
          <p:cNvSpPr txBox="1">
            <a:spLocks/>
          </p:cNvSpPr>
          <p:nvPr/>
        </p:nvSpPr>
        <p:spPr>
          <a:xfrm>
            <a:off x="1865999" y="1263345"/>
            <a:ext cx="8730283" cy="4896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en-US" sz="2100" dirty="0">
                <a:latin typeface="Roboto Light" panose="02000000000000000000" pitchFamily="2" charset="0"/>
                <a:ea typeface="Roboto Light" panose="02000000000000000000" pitchFamily="2" charset="0"/>
              </a:rPr>
              <a:t>10-credit = up to 750 words – 5 minutes – equivalent in multimodal</a:t>
            </a:r>
          </a:p>
          <a:p>
            <a:pPr marL="269875" indent="-269875"/>
            <a:r>
              <a:rPr lang="en-US" sz="2100" dirty="0">
                <a:latin typeface="Roboto Light" panose="02000000000000000000" pitchFamily="2" charset="0"/>
                <a:ea typeface="Roboto Light" panose="02000000000000000000" pitchFamily="2" charset="0"/>
              </a:rPr>
              <a:t>20-credit = up to 1500 words – 9 minutes – equivalent in multimodal</a:t>
            </a:r>
          </a:p>
          <a:p>
            <a:pPr>
              <a:buFont typeface="Arial" panose="020B0604020202020204" pitchFamily="34" charset="0"/>
              <a:buNone/>
            </a:pPr>
            <a:endParaRPr lang="en-US" dirty="0">
              <a:highlight>
                <a:srgbClr val="FFFF00"/>
              </a:highlight>
              <a:latin typeface="Roboto Light" panose="02000000000000000000" pitchFamily="2" charset="0"/>
              <a:ea typeface="Roboto Light" panose="02000000000000000000" pitchFamily="2" charset="0"/>
            </a:endParaRPr>
          </a:p>
          <a:p>
            <a:pPr>
              <a:buFont typeface="Arial" panose="020B0604020202020204" pitchFamily="34" charset="0"/>
              <a:buNone/>
            </a:pPr>
            <a:r>
              <a:rPr lang="en-US" sz="2100" dirty="0">
                <a:latin typeface="Roboto Light" panose="02000000000000000000" pitchFamily="2" charset="0"/>
                <a:ea typeface="Roboto Light" panose="02000000000000000000" pitchFamily="2" charset="0"/>
              </a:rPr>
              <a:t>Students:</a:t>
            </a:r>
          </a:p>
          <a:p>
            <a:pPr marL="342900" indent="-342900"/>
            <a:r>
              <a:rPr lang="en-US" sz="2100" dirty="0">
                <a:latin typeface="Roboto Light" panose="02000000000000000000" pitchFamily="2" charset="0"/>
                <a:ea typeface="Roboto Light" panose="02000000000000000000" pitchFamily="2" charset="0"/>
              </a:rPr>
              <a:t>reflect on the development of knowledge, concepts, skills and new understandings related to the industry focus</a:t>
            </a:r>
          </a:p>
          <a:p>
            <a:pPr marL="342900" indent="-342900"/>
            <a:r>
              <a:rPr lang="en-US" sz="2100" dirty="0">
                <a:latin typeface="Roboto Light" panose="02000000000000000000" pitchFamily="2" charset="0"/>
                <a:ea typeface="Roboto Light" panose="02000000000000000000" pitchFamily="2" charset="0"/>
              </a:rPr>
              <a:t>reflect on the development of their planning, organisational, problem-solving and decision-making skills through their industry project in AT3</a:t>
            </a:r>
          </a:p>
          <a:p>
            <a:pPr marL="342900" indent="-342900"/>
            <a:r>
              <a:rPr lang="en-US" sz="2100" dirty="0">
                <a:latin typeface="Roboto Light" panose="02000000000000000000" pitchFamily="2" charset="0"/>
                <a:ea typeface="Roboto Light" panose="02000000000000000000" pitchFamily="2" charset="0"/>
              </a:rPr>
              <a:t>consider the development of their selected SACE capability </a:t>
            </a:r>
            <a:r>
              <a:rPr lang="en-US" sz="2100" b="1" dirty="0">
                <a:latin typeface="Roboto Light" panose="02000000000000000000" pitchFamily="2" charset="0"/>
                <a:ea typeface="Roboto Light" panose="02000000000000000000" pitchFamily="2" charset="0"/>
              </a:rPr>
              <a:t>using evidence of actions taken</a:t>
            </a:r>
            <a:r>
              <a:rPr lang="en-US" sz="2100" dirty="0">
                <a:latin typeface="Roboto Light" panose="02000000000000000000" pitchFamily="2" charset="0"/>
                <a:ea typeface="Roboto Light" panose="02000000000000000000" pitchFamily="2" charset="0"/>
              </a:rPr>
              <a:t>.</a:t>
            </a:r>
          </a:p>
          <a:p>
            <a:pPr>
              <a:buFont typeface="Arial" panose="020B0604020202020204" pitchFamily="34" charset="0"/>
              <a:buNone/>
            </a:pPr>
            <a:endParaRPr lang="en-US" sz="2100" dirty="0"/>
          </a:p>
          <a:p>
            <a:pPr marL="442913" indent="-442913" algn="ctr">
              <a:buFont typeface="Arial" panose="020B0604020202020204" pitchFamily="34" charset="0"/>
              <a:buNone/>
              <a:tabLst>
                <a:tab pos="268288" algn="l"/>
              </a:tabLst>
            </a:pPr>
            <a:r>
              <a:rPr lang="en-US" sz="2000" dirty="0">
                <a:latin typeface="Roboto Medium" panose="02000000000000000000" pitchFamily="2" charset="0"/>
                <a:ea typeface="Roboto Medium" panose="02000000000000000000" pitchFamily="2" charset="0"/>
              </a:rPr>
              <a:t>ADC: Reflection and Consideration (RC1, RC2, RC3)</a:t>
            </a:r>
          </a:p>
          <a:p>
            <a:pPr marL="0" lvl="1" indent="0">
              <a:buFont typeface="Arial" panose="020B0604020202020204" pitchFamily="34" charset="0"/>
              <a:buNone/>
            </a:pPr>
            <a:endParaRPr lang="en-US" dirty="0"/>
          </a:p>
          <a:p>
            <a:endParaRPr lang="en-AU" dirty="0"/>
          </a:p>
        </p:txBody>
      </p:sp>
    </p:spTree>
    <p:extLst>
      <p:ext uri="{BB962C8B-B14F-4D97-AF65-F5344CB8AC3E}">
        <p14:creationId xmlns:p14="http://schemas.microsoft.com/office/powerpoint/2010/main" val="168574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215156"/>
            <a:ext cx="10739608" cy="757364"/>
          </a:xfrm>
        </p:spPr>
        <p:txBody>
          <a:bodyPr>
            <a:normAutofit/>
          </a:bodyPr>
          <a:lstStyle/>
          <a:p>
            <a:r>
              <a:rPr lang="en-US" sz="4000" b="1" dirty="0">
                <a:solidFill>
                  <a:schemeClr val="accent6"/>
                </a:solidFill>
              </a:rPr>
              <a:t>Assessment Type 3: Industry Project (30%)</a:t>
            </a:r>
            <a:endParaRPr lang="en-AU" sz="4000" b="1" dirty="0">
              <a:solidFill>
                <a:schemeClr val="accent6"/>
              </a:solidFill>
            </a:endParaRPr>
          </a:p>
        </p:txBody>
      </p:sp>
      <p:sp>
        <p:nvSpPr>
          <p:cNvPr id="5" name="Content Placeholder 2">
            <a:extLst>
              <a:ext uri="{FF2B5EF4-FFF2-40B4-BE49-F238E27FC236}">
                <a16:creationId xmlns:a16="http://schemas.microsoft.com/office/drawing/2014/main" id="{1CB6BAED-C00C-49C4-BF74-A1DF0F32C7B6}"/>
              </a:ext>
            </a:extLst>
          </p:cNvPr>
          <p:cNvSpPr txBox="1">
            <a:spLocks/>
          </p:cNvSpPr>
          <p:nvPr/>
        </p:nvSpPr>
        <p:spPr>
          <a:xfrm>
            <a:off x="2084429" y="1400571"/>
            <a:ext cx="8306536" cy="5136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buFont typeface="Arial" panose="020B0604020202020204" pitchFamily="34" charset="0"/>
              <a:buNone/>
              <a:tabLst>
                <a:tab pos="268288" algn="l"/>
              </a:tabLst>
            </a:pPr>
            <a:r>
              <a:rPr lang="en-US" sz="2100" dirty="0">
                <a:latin typeface="Roboto Light" panose="02000000000000000000" pitchFamily="2" charset="0"/>
                <a:ea typeface="Roboto Light" panose="02000000000000000000" pitchFamily="2" charset="0"/>
              </a:rPr>
              <a:t>	- 10-credit – 750 words – 5 mins – equivalent in multimodal</a:t>
            </a:r>
          </a:p>
          <a:p>
            <a:pPr marL="442913" indent="-442913">
              <a:buFont typeface="Arial" panose="020B0604020202020204" pitchFamily="34" charset="0"/>
              <a:buNone/>
              <a:tabLst>
                <a:tab pos="268288" algn="l"/>
              </a:tabLst>
            </a:pPr>
            <a:r>
              <a:rPr lang="en-US" sz="2100" dirty="0">
                <a:latin typeface="Roboto Light" panose="02000000000000000000" pitchFamily="2" charset="0"/>
                <a:ea typeface="Roboto Light" panose="02000000000000000000" pitchFamily="2" charset="0"/>
              </a:rPr>
              <a:t>	-	20-credit – 1500 words – 9 mins – equivalent in multimodal</a:t>
            </a:r>
          </a:p>
          <a:p>
            <a:pPr marL="0" lvl="1" indent="0">
              <a:buFont typeface="Arial" panose="020B0604020202020204" pitchFamily="34" charset="0"/>
              <a:buNone/>
            </a:pPr>
            <a:endParaRPr lang="en-US" sz="2000" dirty="0">
              <a:latin typeface="Roboto Light" panose="02000000000000000000" pitchFamily="2" charset="0"/>
              <a:ea typeface="Roboto Light" panose="02000000000000000000" pitchFamily="2" charset="0"/>
            </a:endParaRPr>
          </a:p>
          <a:p>
            <a:pPr marL="0" lvl="1" indent="0">
              <a:buFont typeface="Arial" panose="020B0604020202020204" pitchFamily="34" charset="0"/>
              <a:buNone/>
            </a:pPr>
            <a:r>
              <a:rPr lang="en-US" sz="2100" dirty="0">
                <a:latin typeface="Roboto Light" panose="02000000000000000000" pitchFamily="2" charset="0"/>
                <a:ea typeface="Roboto Light" panose="02000000000000000000" pitchFamily="2" charset="0"/>
              </a:rPr>
              <a:t>Students undertake a project and demonstrate:</a:t>
            </a:r>
          </a:p>
          <a:p>
            <a:pPr marL="342900" lvl="1" indent="-342900"/>
            <a:r>
              <a:rPr lang="en-US" sz="2100" dirty="0">
                <a:latin typeface="Roboto Light" panose="02000000000000000000" pitchFamily="2" charset="0"/>
                <a:ea typeface="Roboto Light" panose="02000000000000000000" pitchFamily="2" charset="0"/>
              </a:rPr>
              <a:t>planning, organisation, problem solving and decision-making skills</a:t>
            </a:r>
          </a:p>
          <a:p>
            <a:pPr marL="0" lvl="1" indent="0">
              <a:buFont typeface="Arial" panose="020B0604020202020204" pitchFamily="34" charset="0"/>
              <a:buNone/>
            </a:pPr>
            <a:endParaRPr lang="en-US" sz="2100" dirty="0">
              <a:latin typeface="Roboto Light" panose="02000000000000000000" pitchFamily="2" charset="0"/>
              <a:ea typeface="Roboto Light" panose="02000000000000000000" pitchFamily="2" charset="0"/>
            </a:endParaRPr>
          </a:p>
          <a:p>
            <a:pPr marL="342900" lvl="1" indent="-342900"/>
            <a:r>
              <a:rPr lang="en-US" sz="2100" dirty="0">
                <a:latin typeface="Roboto Light" panose="02000000000000000000" pitchFamily="2" charset="0"/>
                <a:ea typeface="Roboto Light" panose="02000000000000000000" pitchFamily="2" charset="0"/>
              </a:rPr>
              <a:t>Students make connections between their project and their development of a chosen capability</a:t>
            </a:r>
          </a:p>
          <a:p>
            <a:pPr marL="0" lvl="1" indent="0">
              <a:buFont typeface="Arial" panose="020B0604020202020204" pitchFamily="34" charset="0"/>
              <a:buNone/>
            </a:pPr>
            <a:endParaRPr lang="en-US" sz="2100" dirty="0">
              <a:latin typeface="Roboto Light" panose="02000000000000000000" pitchFamily="2" charset="0"/>
              <a:ea typeface="Roboto Light" panose="02000000000000000000" pitchFamily="2" charset="0"/>
            </a:endParaRPr>
          </a:p>
          <a:p>
            <a:pPr marL="342900" lvl="1" indent="-342900"/>
            <a:r>
              <a:rPr lang="en-US" sz="2100" dirty="0">
                <a:latin typeface="Roboto Light" panose="02000000000000000000" pitchFamily="2" charset="0"/>
                <a:ea typeface="Roboto Light" panose="02000000000000000000" pitchFamily="2" charset="0"/>
              </a:rPr>
              <a:t>Students consider the benefits and future possibilities of their industry project to the industry and themselves.</a:t>
            </a:r>
          </a:p>
          <a:p>
            <a:pPr marL="0" lvl="1" indent="0">
              <a:buFont typeface="Arial" panose="020B0604020202020204" pitchFamily="34" charset="0"/>
              <a:buNone/>
            </a:pPr>
            <a:endParaRPr lang="en-US" sz="1800" dirty="0">
              <a:latin typeface="+mj-lt"/>
            </a:endParaRPr>
          </a:p>
          <a:p>
            <a:pPr marL="0" indent="0" algn="ctr">
              <a:buNone/>
            </a:pPr>
            <a:r>
              <a:rPr lang="en-US" sz="2000" dirty="0">
                <a:latin typeface="Roboto Medium" panose="02000000000000000000" pitchFamily="2" charset="0"/>
                <a:ea typeface="Roboto Medium" panose="02000000000000000000" pitchFamily="2" charset="0"/>
              </a:rPr>
              <a:t>ADC: Application and Connection (AC1, AC2, AC3)</a:t>
            </a:r>
          </a:p>
          <a:p>
            <a:endParaRPr lang="en-AU" dirty="0"/>
          </a:p>
        </p:txBody>
      </p:sp>
    </p:spTree>
    <p:extLst>
      <p:ext uri="{BB962C8B-B14F-4D97-AF65-F5344CB8AC3E}">
        <p14:creationId xmlns:p14="http://schemas.microsoft.com/office/powerpoint/2010/main" val="197503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215156"/>
            <a:ext cx="10739608" cy="757364"/>
          </a:xfrm>
        </p:spPr>
        <p:txBody>
          <a:bodyPr>
            <a:normAutofit/>
          </a:bodyPr>
          <a:lstStyle/>
          <a:p>
            <a:r>
              <a:rPr lang="en-US" sz="4000" b="1" dirty="0">
                <a:solidFill>
                  <a:schemeClr val="accent6"/>
                </a:solidFill>
              </a:rPr>
              <a:t>Operational information</a:t>
            </a:r>
            <a:endParaRPr lang="en-AU" sz="4000" b="1" dirty="0">
              <a:solidFill>
                <a:schemeClr val="accent6"/>
              </a:solidFill>
            </a:endParaRPr>
          </a:p>
        </p:txBody>
      </p:sp>
      <p:sp>
        <p:nvSpPr>
          <p:cNvPr id="7" name="Content Placeholder 2">
            <a:extLst>
              <a:ext uri="{FF2B5EF4-FFF2-40B4-BE49-F238E27FC236}">
                <a16:creationId xmlns:a16="http://schemas.microsoft.com/office/drawing/2014/main" id="{AD22EB40-FD65-4839-BF1A-07739BF8944B}"/>
              </a:ext>
            </a:extLst>
          </p:cNvPr>
          <p:cNvSpPr txBox="1">
            <a:spLocks/>
          </p:cNvSpPr>
          <p:nvPr/>
        </p:nvSpPr>
        <p:spPr>
          <a:xfrm>
            <a:off x="1876393" y="1087630"/>
            <a:ext cx="8306536" cy="492589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1" i="0" u="none" strike="noStrike" kern="1200" cap="none" spc="0" normalizeH="0" baseline="0" noProof="0" dirty="0">
              <a:ln>
                <a:noFill/>
              </a:ln>
              <a:solidFill>
                <a:schemeClr val="tx1"/>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chemeClr val="tx1"/>
                </a:solidFill>
                <a:effectLst/>
                <a:uLnTx/>
                <a:uFillTx/>
                <a:latin typeface="Roboto Light"/>
                <a:ea typeface="+mn-ea"/>
                <a:cs typeface="+mn-cs"/>
              </a:rPr>
              <a:t>Learning and assessment plans are required – each with a different industry focus</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chemeClr val="tx1"/>
                </a:solidFill>
                <a:effectLst/>
                <a:uLnTx/>
                <a:uFillTx/>
                <a:latin typeface="Roboto Light"/>
                <a:ea typeface="+mn-ea"/>
                <a:cs typeface="+mn-cs"/>
              </a:rPr>
              <a:t>Each assessment type has specific assessment design criteria that need to be met.</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chemeClr val="tx1"/>
                </a:solidFill>
                <a:effectLst/>
                <a:uLnTx/>
                <a:uFillTx/>
                <a:latin typeface="Roboto Light"/>
                <a:ea typeface="+mn-ea"/>
                <a:cs typeface="+mn-cs"/>
              </a:rPr>
              <a:t>AT1 and AT2 are moderated</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lang="en-US" dirty="0">
                <a:solidFill>
                  <a:schemeClr val="tx1"/>
                </a:solidFill>
                <a:latin typeface="Roboto Light"/>
              </a:rPr>
              <a:t>AT3 is externally marked</a:t>
            </a:r>
            <a:endParaRPr kumimoji="0" lang="en-US" sz="2400" b="0" i="0" u="none" strike="noStrike" kern="1200" cap="none" spc="0" normalizeH="0" baseline="0" noProof="0" dirty="0">
              <a:ln>
                <a:noFill/>
              </a:ln>
              <a:solidFill>
                <a:schemeClr val="tx1"/>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1"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65A5C"/>
              </a:solidFill>
              <a:effectLst/>
              <a:uLnTx/>
              <a:uFillTx/>
              <a:latin typeface="Roboto Medium"/>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endParaRPr kumimoji="0" lang="en-AU" sz="2400" b="0" i="0" u="none" strike="noStrike" kern="1200" cap="none" spc="0" normalizeH="0" baseline="0" noProof="0" dirty="0">
              <a:ln>
                <a:noFill/>
              </a:ln>
              <a:solidFill>
                <a:srgbClr val="565A5C"/>
              </a:solidFill>
              <a:effectLst/>
              <a:uLnTx/>
              <a:uFillTx/>
              <a:latin typeface="Roboto Light"/>
              <a:ea typeface="+mn-ea"/>
              <a:cs typeface="+mn-cs"/>
            </a:endParaRPr>
          </a:p>
        </p:txBody>
      </p:sp>
    </p:spTree>
    <p:extLst>
      <p:ext uri="{BB962C8B-B14F-4D97-AF65-F5344CB8AC3E}">
        <p14:creationId xmlns:p14="http://schemas.microsoft.com/office/powerpoint/2010/main" val="61303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215156"/>
            <a:ext cx="10739608" cy="757364"/>
          </a:xfrm>
        </p:spPr>
        <p:txBody>
          <a:bodyPr>
            <a:normAutofit/>
          </a:bodyPr>
          <a:lstStyle/>
          <a:p>
            <a:r>
              <a:rPr lang="en-US" sz="4000" b="1" dirty="0">
                <a:solidFill>
                  <a:schemeClr val="accent6"/>
                </a:solidFill>
              </a:rPr>
              <a:t>Preclusions</a:t>
            </a:r>
            <a:endParaRPr lang="en-AU" sz="4000" b="1" dirty="0">
              <a:solidFill>
                <a:schemeClr val="accent6"/>
              </a:solidFill>
            </a:endParaRPr>
          </a:p>
        </p:txBody>
      </p:sp>
      <p:sp>
        <p:nvSpPr>
          <p:cNvPr id="6" name="Content Placeholder 2">
            <a:extLst>
              <a:ext uri="{FF2B5EF4-FFF2-40B4-BE49-F238E27FC236}">
                <a16:creationId xmlns:a16="http://schemas.microsoft.com/office/drawing/2014/main" id="{0304E884-F823-416B-AE1A-826BA61AE370}"/>
              </a:ext>
            </a:extLst>
          </p:cNvPr>
          <p:cNvSpPr txBox="1">
            <a:spLocks/>
          </p:cNvSpPr>
          <p:nvPr/>
        </p:nvSpPr>
        <p:spPr>
          <a:xfrm>
            <a:off x="1942731" y="1245796"/>
            <a:ext cx="8384609" cy="396203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chemeClr val="tx1"/>
                </a:solidFill>
                <a:effectLst/>
                <a:uLnTx/>
                <a:uFillTx/>
                <a:latin typeface="Roboto Light"/>
                <a:ea typeface="+mn-ea"/>
                <a:cs typeface="+mn-cs"/>
              </a:rPr>
              <a:t>Where there is both a 10 and a 20-credit subject, using the same subject code these are precluded against each other. </a:t>
            </a:r>
          </a:p>
          <a:p>
            <a:pPr lvl="2" indent="0">
              <a:spcBef>
                <a:spcPts val="750"/>
              </a:spcBef>
              <a:buNone/>
              <a:defRPr/>
            </a:pPr>
            <a:r>
              <a:rPr kumimoji="0" lang="en-US" b="0" i="0" u="none" strike="noStrike" kern="1200" cap="none" spc="0" normalizeH="0" baseline="0" noProof="0" dirty="0">
                <a:ln>
                  <a:noFill/>
                </a:ln>
                <a:solidFill>
                  <a:schemeClr val="tx1"/>
                </a:solidFill>
                <a:effectLst/>
                <a:uLnTx/>
                <a:uFillTx/>
                <a:latin typeface="Roboto Light"/>
                <a:ea typeface="+mn-ea"/>
                <a:cs typeface="+mn-cs"/>
              </a:rPr>
              <a:t>For example, </a:t>
            </a:r>
            <a:endParaRPr lang="en-US" dirty="0">
              <a:solidFill>
                <a:schemeClr val="tx1"/>
              </a:solidFill>
              <a:latin typeface="Roboto Light"/>
            </a:endParaRPr>
          </a:p>
          <a:p>
            <a:pPr marL="800100" lvl="2" indent="-342900">
              <a:spcBef>
                <a:spcPts val="750"/>
              </a:spcBef>
              <a:defRPr/>
            </a:pPr>
            <a:r>
              <a:rPr kumimoji="0" lang="en-US" b="0" i="0" u="none" strike="noStrike" kern="1200" cap="none" spc="0" normalizeH="0" baseline="0" noProof="0" dirty="0">
                <a:ln>
                  <a:noFill/>
                </a:ln>
                <a:solidFill>
                  <a:schemeClr val="tx1"/>
                </a:solidFill>
                <a:effectLst/>
                <a:uLnTx/>
                <a:uFillTx/>
                <a:latin typeface="Roboto Light"/>
                <a:ea typeface="+mn-ea"/>
                <a:cs typeface="+mn-cs"/>
              </a:rPr>
              <a:t>2ICA10 – Industry Connections A (10-credits) AND</a:t>
            </a:r>
          </a:p>
          <a:p>
            <a:pPr marL="800100" lvl="2" indent="-342900">
              <a:spcBef>
                <a:spcPts val="750"/>
              </a:spcBef>
              <a:defRPr/>
            </a:pPr>
            <a:r>
              <a:rPr kumimoji="0" lang="en-US" b="0" i="0" u="none" strike="noStrike" kern="1200" cap="none" spc="0" normalizeH="0" baseline="0" noProof="0" dirty="0">
                <a:ln>
                  <a:noFill/>
                </a:ln>
                <a:solidFill>
                  <a:schemeClr val="tx1"/>
                </a:solidFill>
                <a:effectLst/>
                <a:uLnTx/>
                <a:uFillTx/>
                <a:latin typeface="Roboto Light"/>
                <a:ea typeface="+mn-ea"/>
                <a:cs typeface="+mn-cs"/>
              </a:rPr>
              <a:t>2ICA20 – Industry Connections A (20-credits)</a:t>
            </a: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chemeClr val="tx1"/>
                </a:solidFill>
                <a:effectLst/>
                <a:uLnTx/>
                <a:uFillTx/>
                <a:latin typeface="Roboto Light"/>
                <a:ea typeface="+mn-ea"/>
                <a:cs typeface="+mn-cs"/>
              </a:rPr>
              <a:t>Students may elect to enrol in different codes using the same Industry focus; however, the programs must remain significantly different to each other.</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1"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65A5C"/>
              </a:solidFill>
              <a:effectLst/>
              <a:uLnTx/>
              <a:uFillTx/>
              <a:latin typeface="Roboto Medium"/>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endParaRPr kumimoji="0" lang="en-AU" sz="2400" b="0" i="0" u="none" strike="noStrike" kern="1200" cap="none" spc="0" normalizeH="0" baseline="0" noProof="0" dirty="0">
              <a:ln>
                <a:noFill/>
              </a:ln>
              <a:solidFill>
                <a:srgbClr val="565A5C"/>
              </a:solidFill>
              <a:effectLst/>
              <a:uLnTx/>
              <a:uFillTx/>
              <a:latin typeface="Roboto Light"/>
              <a:ea typeface="+mn-ea"/>
              <a:cs typeface="+mn-cs"/>
            </a:endParaRPr>
          </a:p>
        </p:txBody>
      </p:sp>
    </p:spTree>
    <p:extLst>
      <p:ext uri="{BB962C8B-B14F-4D97-AF65-F5344CB8AC3E}">
        <p14:creationId xmlns:p14="http://schemas.microsoft.com/office/powerpoint/2010/main" val="2047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215156"/>
            <a:ext cx="10739608" cy="757364"/>
          </a:xfrm>
        </p:spPr>
        <p:txBody>
          <a:bodyPr>
            <a:normAutofit/>
          </a:bodyPr>
          <a:lstStyle/>
          <a:p>
            <a:r>
              <a:rPr lang="en-US" sz="4000" b="1" dirty="0">
                <a:solidFill>
                  <a:schemeClr val="accent6"/>
                </a:solidFill>
              </a:rPr>
              <a:t>Preclusions</a:t>
            </a:r>
            <a:endParaRPr lang="en-AU" sz="4000" b="1" dirty="0">
              <a:solidFill>
                <a:schemeClr val="accent6"/>
              </a:solidFill>
            </a:endParaRPr>
          </a:p>
        </p:txBody>
      </p:sp>
      <p:graphicFrame>
        <p:nvGraphicFramePr>
          <p:cNvPr id="3" name="Table 2">
            <a:extLst>
              <a:ext uri="{FF2B5EF4-FFF2-40B4-BE49-F238E27FC236}">
                <a16:creationId xmlns:a16="http://schemas.microsoft.com/office/drawing/2014/main" id="{E3E0D271-553A-42BE-9044-05026C43488A}"/>
              </a:ext>
            </a:extLst>
          </p:cNvPr>
          <p:cNvGraphicFramePr>
            <a:graphicFrameLocks noGrp="1"/>
          </p:cNvGraphicFramePr>
          <p:nvPr>
            <p:extLst>
              <p:ext uri="{D42A27DB-BD31-4B8C-83A1-F6EECF244321}">
                <p14:modId xmlns:p14="http://schemas.microsoft.com/office/powerpoint/2010/main" val="985741310"/>
              </p:ext>
            </p:extLst>
          </p:nvPr>
        </p:nvGraphicFramePr>
        <p:xfrm>
          <a:off x="2772205" y="1228710"/>
          <a:ext cx="6647590" cy="4351338"/>
        </p:xfrm>
        <a:graphic>
          <a:graphicData uri="http://schemas.openxmlformats.org/drawingml/2006/table">
            <a:tbl>
              <a:tblPr firstRow="1" bandRow="1"/>
              <a:tblGrid>
                <a:gridCol w="3090598">
                  <a:extLst>
                    <a:ext uri="{9D8B030D-6E8A-4147-A177-3AD203B41FA5}">
                      <a16:colId xmlns:a16="http://schemas.microsoft.com/office/drawing/2014/main" val="1195620387"/>
                    </a:ext>
                  </a:extLst>
                </a:gridCol>
                <a:gridCol w="167666">
                  <a:extLst>
                    <a:ext uri="{9D8B030D-6E8A-4147-A177-3AD203B41FA5}">
                      <a16:colId xmlns:a16="http://schemas.microsoft.com/office/drawing/2014/main" val="3662062587"/>
                    </a:ext>
                  </a:extLst>
                </a:gridCol>
                <a:gridCol w="3389326">
                  <a:extLst>
                    <a:ext uri="{9D8B030D-6E8A-4147-A177-3AD203B41FA5}">
                      <a16:colId xmlns:a16="http://schemas.microsoft.com/office/drawing/2014/main" val="3243984529"/>
                    </a:ext>
                  </a:extLst>
                </a:gridCol>
              </a:tblGrid>
              <a:tr h="253270">
                <a:tc>
                  <a:txBody>
                    <a:bodyPr/>
                    <a:lstStyle/>
                    <a:p>
                      <a:pPr>
                        <a:lnSpc>
                          <a:spcPct val="107000"/>
                        </a:lnSpc>
                        <a:spcAft>
                          <a:spcPts val="800"/>
                        </a:spcAft>
                      </a:pPr>
                      <a:r>
                        <a:rPr lang="en-AU" sz="1200" b="1" kern="1200">
                          <a:solidFill>
                            <a:srgbClr val="FFFFFF"/>
                          </a:solidFill>
                          <a:effectLst/>
                          <a:latin typeface="Roboto Light" panose="02000000000000000000" pitchFamily="2" charset="0"/>
                          <a:ea typeface="Times New Roman" panose="02020603050405020304" pitchFamily="18" charset="0"/>
                          <a:cs typeface="Arial" panose="020B0604020202020204" pitchFamily="34" charset="0"/>
                        </a:rPr>
                        <a:t>Subject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800"/>
                        </a:spcAft>
                      </a:pPr>
                      <a:r>
                        <a:rPr lang="en-AU" sz="1200" b="1" kern="1200">
                          <a:solidFill>
                            <a:srgbClr val="FFFFFF"/>
                          </a:solidFill>
                          <a:effectLst/>
                          <a:latin typeface="Roboto Light" panose="02000000000000000000" pitchFamily="2" charset="0"/>
                          <a:ea typeface="Times New Roman" panose="02020603050405020304" pitchFamily="18" charset="0"/>
                          <a:cs typeface="Arial" panose="020B0604020202020204" pitchFamily="34" charset="0"/>
                        </a:rPr>
                        <a:t>Precluded</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4109251860"/>
                  </a:ext>
                </a:extLst>
              </a:tr>
              <a:tr h="1193732">
                <a:tc>
                  <a:txBody>
                    <a:bodyPr/>
                    <a:lstStyle/>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2ICA10 – Industry Connections A</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2ICA20 – Industry Connections A</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2ICA20 – Industry Connections A</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2ICA10 – Industry Connections A</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40326493"/>
                  </a:ext>
                </a:extLst>
              </a:tr>
              <a:tr h="1416539">
                <a:tc>
                  <a:txBody>
                    <a:bodyPr/>
                    <a:lstStyle/>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2ICB10 – Industry Connections B</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2ICB20 – Industry Connections B</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2ICB20 – Industry Connections B</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2ICB10 – Industry Connections B</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414626541"/>
                  </a:ext>
                </a:extLst>
              </a:tr>
              <a:tr h="1487797">
                <a:tc>
                  <a:txBody>
                    <a:bodyPr/>
                    <a:lstStyle/>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2ICC10 – Industry Connections C</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2ICC20 – Industry Connections C</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2ICC20 – Industry Connections C</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200" dirty="0">
                          <a:solidFill>
                            <a:srgbClr val="000000"/>
                          </a:solidFill>
                          <a:effectLst/>
                          <a:latin typeface="Roboto Light" panose="02000000000000000000" pitchFamily="2" charset="0"/>
                          <a:ea typeface="Times New Roman" panose="02020603050405020304" pitchFamily="18" charset="0"/>
                          <a:cs typeface="Arial" panose="020B0604020202020204" pitchFamily="34" charset="0"/>
                        </a:rPr>
                        <a:t>2ICC10 – Industry Connections C</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79" marR="62579" marT="31290" marB="31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042120701"/>
                  </a:ext>
                </a:extLst>
              </a:tr>
            </a:tbl>
          </a:graphicData>
        </a:graphic>
      </p:graphicFrame>
    </p:spTree>
    <p:extLst>
      <p:ext uri="{BB962C8B-B14F-4D97-AF65-F5344CB8AC3E}">
        <p14:creationId xmlns:p14="http://schemas.microsoft.com/office/powerpoint/2010/main" val="336021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6C7DD6BC-D266-4C24-9595-2F2630E9EB9F}"/>
              </a:ext>
            </a:extLst>
          </p:cNvPr>
          <p:cNvSpPr>
            <a:spLocks noGrp="1"/>
          </p:cNvSpPr>
          <p:nvPr>
            <p:ph type="title"/>
          </p:nvPr>
        </p:nvSpPr>
        <p:spPr>
          <a:xfrm>
            <a:off x="5595321" y="2591831"/>
            <a:ext cx="1001358" cy="1325563"/>
          </a:xfrm>
        </p:spPr>
        <p:txBody>
          <a:bodyPr/>
          <a:lstStyle/>
          <a:p>
            <a:r>
              <a:rPr lang="en-US" dirty="0"/>
              <a:t>OR</a:t>
            </a:r>
            <a:endParaRPr lang="en-AU" dirty="0"/>
          </a:p>
        </p:txBody>
      </p:sp>
      <p:pic>
        <p:nvPicPr>
          <p:cNvPr id="7" name="Picture 6">
            <a:extLst>
              <a:ext uri="{FF2B5EF4-FFF2-40B4-BE49-F238E27FC236}">
                <a16:creationId xmlns:a16="http://schemas.microsoft.com/office/drawing/2014/main" id="{197E221F-F327-445B-9D02-5D0FB8530571}"/>
              </a:ext>
            </a:extLst>
          </p:cNvPr>
          <p:cNvPicPr>
            <a:picLocks noChangeAspect="1"/>
          </p:cNvPicPr>
          <p:nvPr/>
        </p:nvPicPr>
        <p:blipFill>
          <a:blip r:embed="rId3"/>
          <a:stretch>
            <a:fillRect/>
          </a:stretch>
        </p:blipFill>
        <p:spPr>
          <a:xfrm>
            <a:off x="867893" y="1765103"/>
            <a:ext cx="4397355" cy="2742351"/>
          </a:xfrm>
          <a:prstGeom prst="rect">
            <a:avLst/>
          </a:prstGeom>
        </p:spPr>
      </p:pic>
      <p:pic>
        <p:nvPicPr>
          <p:cNvPr id="8" name="Picture 7">
            <a:extLst>
              <a:ext uri="{FF2B5EF4-FFF2-40B4-BE49-F238E27FC236}">
                <a16:creationId xmlns:a16="http://schemas.microsoft.com/office/drawing/2014/main" id="{DA44F2A8-8BBF-4381-AFCE-7EA846CF37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26752" y="1765103"/>
            <a:ext cx="4397355" cy="2742352"/>
          </a:xfrm>
          <a:prstGeom prst="rect">
            <a:avLst/>
          </a:prstGeom>
        </p:spPr>
      </p:pic>
      <p:sp>
        <p:nvSpPr>
          <p:cNvPr id="9" name="Title 1">
            <a:extLst>
              <a:ext uri="{FF2B5EF4-FFF2-40B4-BE49-F238E27FC236}">
                <a16:creationId xmlns:a16="http://schemas.microsoft.com/office/drawing/2014/main" id="{D62D75FE-40AA-4EBE-B38D-B024BD067552}"/>
              </a:ext>
            </a:extLst>
          </p:cNvPr>
          <p:cNvSpPr txBox="1">
            <a:spLocks/>
          </p:cNvSpPr>
          <p:nvPr/>
        </p:nvSpPr>
        <p:spPr>
          <a:xfrm>
            <a:off x="726196" y="419551"/>
            <a:ext cx="10739608" cy="75736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r>
              <a:rPr lang="en-US" sz="4000" b="1" dirty="0">
                <a:solidFill>
                  <a:schemeClr val="accent6"/>
                </a:solidFill>
              </a:rPr>
              <a:t>Community Connections OR Industry Connections? </a:t>
            </a:r>
            <a:endParaRPr lang="en-AU" sz="4000" b="1" dirty="0">
              <a:solidFill>
                <a:schemeClr val="accent6"/>
              </a:solidFill>
            </a:endParaRPr>
          </a:p>
        </p:txBody>
      </p:sp>
    </p:spTree>
    <p:extLst>
      <p:ext uri="{BB962C8B-B14F-4D97-AF65-F5344CB8AC3E}">
        <p14:creationId xmlns:p14="http://schemas.microsoft.com/office/powerpoint/2010/main" val="34445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2">
            <a:extLst>
              <a:ext uri="{FF2B5EF4-FFF2-40B4-BE49-F238E27FC236}">
                <a16:creationId xmlns:a16="http://schemas.microsoft.com/office/drawing/2014/main" id="{0304E884-F823-416B-AE1A-826BA61AE370}"/>
              </a:ext>
            </a:extLst>
          </p:cNvPr>
          <p:cNvSpPr txBox="1">
            <a:spLocks/>
          </p:cNvSpPr>
          <p:nvPr/>
        </p:nvSpPr>
        <p:spPr>
          <a:xfrm>
            <a:off x="968188" y="1245796"/>
            <a:ext cx="4744124" cy="396203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a:lstStyle>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Sense of belonging and building personal identity</a:t>
            </a:r>
          </a:p>
          <a:p>
            <a:pPr marL="342900" indent="-342900">
              <a:buFont typeface="Arial" panose="020B0604020202020204" pitchFamily="34" charset="0"/>
              <a:buChar char="•"/>
              <a:defRPr/>
            </a:pPr>
            <a:endParaRPr lang="en-US" dirty="0">
              <a:solidFill>
                <a:srgbClr val="565A5C"/>
              </a:solidFill>
              <a:latin typeface="Roboto Light"/>
            </a:endParaRP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Subject focus</a:t>
            </a:r>
          </a:p>
          <a:p>
            <a:pPr marL="342900" indent="-342900">
              <a:buFont typeface="Arial" panose="020B0604020202020204" pitchFamily="34" charset="0"/>
              <a:buChar char="•"/>
              <a:defRPr/>
            </a:pPr>
            <a:r>
              <a:rPr lang="en-US" dirty="0">
                <a:solidFill>
                  <a:srgbClr val="565A5C"/>
                </a:solidFill>
                <a:latin typeface="Roboto Light"/>
              </a:rPr>
              <a:t>Community application</a:t>
            </a: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Community mentors</a:t>
            </a:r>
          </a:p>
          <a:p>
            <a:pPr marL="342900" indent="-342900">
              <a:buFont typeface="Arial" panose="020B0604020202020204" pitchFamily="34" charset="0"/>
              <a:buChar char="•"/>
              <a:defRPr/>
            </a:pPr>
            <a:endParaRPr lang="en-US" dirty="0">
              <a:solidFill>
                <a:srgbClr val="565A5C"/>
              </a:solidFill>
              <a:latin typeface="Roboto Light"/>
            </a:endParaRP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Lends itself to individual students </a:t>
            </a:r>
            <a:r>
              <a:rPr kumimoji="0" lang="en-US" sz="1600" b="0" i="1" u="none" strike="noStrike" kern="1200" cap="none" spc="0" normalizeH="0" baseline="0" noProof="0" dirty="0">
                <a:ln>
                  <a:noFill/>
                </a:ln>
                <a:solidFill>
                  <a:srgbClr val="565A5C"/>
                </a:solidFill>
                <a:effectLst/>
                <a:uLnTx/>
                <a:uFillTx/>
                <a:latin typeface="Roboto Light"/>
                <a:ea typeface="+mn-ea"/>
                <a:cs typeface="+mn-cs"/>
              </a:rPr>
              <a:t>(but not always)</a:t>
            </a:r>
          </a:p>
          <a:p>
            <a:pPr marL="342900" indent="-342900">
              <a:buFont typeface="Arial" panose="020B0604020202020204" pitchFamily="34" charset="0"/>
              <a:buChar char="•"/>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342900" indent="-342900">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1"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65A5C"/>
              </a:solidFill>
              <a:effectLst/>
              <a:uLnTx/>
              <a:uFillTx/>
              <a:latin typeface="Roboto Medium"/>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endParaRPr kumimoji="0" lang="en-AU" sz="2400" b="0" i="0" u="none" strike="noStrike" kern="1200" cap="none" spc="0" normalizeH="0" baseline="0" noProof="0" dirty="0">
              <a:ln>
                <a:noFill/>
              </a:ln>
              <a:solidFill>
                <a:srgbClr val="565A5C"/>
              </a:solidFill>
              <a:effectLst/>
              <a:uLnTx/>
              <a:uFillTx/>
              <a:latin typeface="Roboto Light"/>
              <a:ea typeface="+mn-ea"/>
              <a:cs typeface="+mn-cs"/>
            </a:endParaRPr>
          </a:p>
        </p:txBody>
      </p:sp>
      <p:sp>
        <p:nvSpPr>
          <p:cNvPr id="8" name="Title 1">
            <a:extLst>
              <a:ext uri="{FF2B5EF4-FFF2-40B4-BE49-F238E27FC236}">
                <a16:creationId xmlns:a16="http://schemas.microsoft.com/office/drawing/2014/main" id="{E43C5F4F-BF7E-465B-B004-B47015E9A7D4}"/>
              </a:ext>
            </a:extLst>
          </p:cNvPr>
          <p:cNvSpPr txBox="1">
            <a:spLocks/>
          </p:cNvSpPr>
          <p:nvPr/>
        </p:nvSpPr>
        <p:spPr>
          <a:xfrm>
            <a:off x="726196" y="419551"/>
            <a:ext cx="10739608" cy="75736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r>
              <a:rPr lang="en-US" sz="4000" b="1" dirty="0">
                <a:solidFill>
                  <a:schemeClr val="accent6"/>
                </a:solidFill>
              </a:rPr>
              <a:t>Community Connections OR Industry Connections? </a:t>
            </a:r>
            <a:endParaRPr lang="en-AU" sz="4000" b="1" dirty="0">
              <a:solidFill>
                <a:schemeClr val="accent6"/>
              </a:solidFill>
            </a:endParaRPr>
          </a:p>
        </p:txBody>
      </p:sp>
      <p:sp>
        <p:nvSpPr>
          <p:cNvPr id="9" name="Content Placeholder 2">
            <a:extLst>
              <a:ext uri="{FF2B5EF4-FFF2-40B4-BE49-F238E27FC236}">
                <a16:creationId xmlns:a16="http://schemas.microsoft.com/office/drawing/2014/main" id="{FFE43D6F-95D9-44D7-9C4C-D98C662C7057}"/>
              </a:ext>
            </a:extLst>
          </p:cNvPr>
          <p:cNvSpPr txBox="1">
            <a:spLocks/>
          </p:cNvSpPr>
          <p:nvPr/>
        </p:nvSpPr>
        <p:spPr>
          <a:xfrm>
            <a:off x="6617746" y="1245795"/>
            <a:ext cx="4744124" cy="396203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a:lstStyle>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Sense of pathway and career options</a:t>
            </a:r>
          </a:p>
          <a:p>
            <a:pPr marL="342900" indent="-342900">
              <a:buFont typeface="Arial" panose="020B0604020202020204" pitchFamily="34" charset="0"/>
              <a:buChar char="•"/>
              <a:defRPr/>
            </a:pPr>
            <a:endParaRPr lang="en-US" dirty="0">
              <a:solidFill>
                <a:srgbClr val="565A5C"/>
              </a:solidFill>
              <a:latin typeface="Roboto Light"/>
            </a:endParaRP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Skills focus</a:t>
            </a:r>
          </a:p>
          <a:p>
            <a:pPr marL="342900" indent="-342900">
              <a:buFont typeface="Arial" panose="020B0604020202020204" pitchFamily="34" charset="0"/>
              <a:buChar char="•"/>
              <a:defRPr/>
            </a:pPr>
            <a:r>
              <a:rPr lang="en-US" dirty="0">
                <a:solidFill>
                  <a:srgbClr val="565A5C"/>
                </a:solidFill>
                <a:latin typeface="Roboto Light"/>
              </a:rPr>
              <a:t>Industry / work</a:t>
            </a:r>
          </a:p>
          <a:p>
            <a:pPr marL="342900" indent="-342900">
              <a:buFont typeface="Arial" panose="020B0604020202020204" pitchFamily="34" charset="0"/>
              <a:buChar char="•"/>
              <a:defRPr/>
            </a:pPr>
            <a:r>
              <a:rPr lang="en-US" dirty="0">
                <a:solidFill>
                  <a:srgbClr val="565A5C"/>
                </a:solidFill>
                <a:latin typeface="Roboto Light"/>
              </a:rPr>
              <a:t>Through-line to a career pathway</a:t>
            </a: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srgbClr val="565A5C"/>
                </a:solidFill>
                <a:effectLst/>
                <a:uLnTx/>
                <a:uFillTx/>
                <a:latin typeface="Roboto Light"/>
                <a:ea typeface="+mn-ea"/>
                <a:cs typeface="+mn-cs"/>
              </a:rPr>
              <a:t>Specific student interest in an industry area</a:t>
            </a:r>
          </a:p>
          <a:p>
            <a:pPr marL="342900" indent="-342900">
              <a:buFont typeface="Arial" panose="020B0604020202020204" pitchFamily="34" charset="0"/>
              <a:buChar char="•"/>
              <a:defRPr/>
            </a:pPr>
            <a:endParaRPr lang="en-US" dirty="0">
              <a:solidFill>
                <a:srgbClr val="565A5C"/>
              </a:solidFill>
              <a:latin typeface="Roboto Light"/>
            </a:endParaRPr>
          </a:p>
          <a:p>
            <a:pPr marL="342900" indent="-342900">
              <a:buFont typeface="Arial" panose="020B0604020202020204" pitchFamily="34" charset="0"/>
              <a:buChar char="•"/>
              <a:defRPr/>
            </a:pPr>
            <a:r>
              <a:rPr lang="en-US" dirty="0">
                <a:solidFill>
                  <a:srgbClr val="565A5C"/>
                </a:solidFill>
                <a:latin typeface="Roboto Light"/>
              </a:rPr>
              <a:t>Lends itself to a cohort of students </a:t>
            </a:r>
            <a:r>
              <a:rPr kumimoji="0" lang="en-US" sz="1600" b="0" i="1" u="none" strike="noStrike" kern="1200" cap="none" spc="0" normalizeH="0" baseline="0" noProof="0" dirty="0">
                <a:ln>
                  <a:noFill/>
                </a:ln>
                <a:solidFill>
                  <a:srgbClr val="565A5C"/>
                </a:solidFill>
                <a:effectLst/>
                <a:uLnTx/>
                <a:uFillTx/>
                <a:latin typeface="Roboto Light"/>
                <a:ea typeface="+mn-ea"/>
                <a:cs typeface="+mn-cs"/>
              </a:rPr>
              <a:t>(but not always)</a:t>
            </a:r>
            <a:endParaRPr kumimoji="0" lang="en-US" sz="1600" b="0" i="0" u="none" strike="noStrike" kern="1200" cap="none" spc="0" normalizeH="0" baseline="0" noProof="0" dirty="0">
              <a:ln>
                <a:noFill/>
              </a:ln>
              <a:solidFill>
                <a:srgbClr val="565A5C"/>
              </a:solidFill>
              <a:effectLst/>
              <a:uLnTx/>
              <a:uFillTx/>
              <a:latin typeface="Roboto Light"/>
              <a:ea typeface="+mn-ea"/>
              <a:cs typeface="+mn-cs"/>
            </a:endParaRPr>
          </a:p>
          <a:p>
            <a:pPr marL="342900" indent="-342900">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endParaRPr kumimoji="0" lang="en-US" sz="2400" b="1"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65A5C"/>
              </a:solidFill>
              <a:effectLst/>
              <a:uLnTx/>
              <a:uFillTx/>
              <a:latin typeface="Roboto Light"/>
              <a:ea typeface="+mn-ea"/>
              <a:cs typeface="+mn-cs"/>
            </a:endParaRPr>
          </a:p>
          <a:p>
            <a:pPr marL="269875" marR="0" lvl="0" indent="-2698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65A5C"/>
              </a:solidFill>
              <a:effectLst/>
              <a:uLnTx/>
              <a:uFillTx/>
              <a:latin typeface="Roboto Medium"/>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endParaRPr kumimoji="0" lang="en-AU" sz="2400" b="0" i="0" u="none" strike="noStrike" kern="1200" cap="none" spc="0" normalizeH="0" baseline="0" noProof="0" dirty="0">
              <a:ln>
                <a:noFill/>
              </a:ln>
              <a:solidFill>
                <a:srgbClr val="565A5C"/>
              </a:solidFill>
              <a:effectLst/>
              <a:uLnTx/>
              <a:uFillTx/>
              <a:latin typeface="Roboto Light"/>
              <a:ea typeface="+mn-ea"/>
              <a:cs typeface="+mn-cs"/>
            </a:endParaRPr>
          </a:p>
        </p:txBody>
      </p:sp>
    </p:spTree>
    <p:extLst>
      <p:ext uri="{BB962C8B-B14F-4D97-AF65-F5344CB8AC3E}">
        <p14:creationId xmlns:p14="http://schemas.microsoft.com/office/powerpoint/2010/main" val="163952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0563A-AC3B-43DC-BDB1-C6E75793D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 y="-8301"/>
            <a:ext cx="12195917" cy="6866301"/>
          </a:xfrm>
          <a:prstGeom prst="rect">
            <a:avLst/>
          </a:prstGeom>
        </p:spPr>
      </p:pic>
    </p:spTree>
    <p:extLst>
      <p:ext uri="{BB962C8B-B14F-4D97-AF65-F5344CB8AC3E}">
        <p14:creationId xmlns:p14="http://schemas.microsoft.com/office/powerpoint/2010/main" val="11823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43C663-7008-4F53-B019-5A6C02750C6D}"/>
              </a:ext>
            </a:extLst>
          </p:cNvPr>
          <p:cNvSpPr>
            <a:spLocks noGrp="1"/>
          </p:cNvSpPr>
          <p:nvPr>
            <p:ph type="title"/>
          </p:nvPr>
        </p:nvSpPr>
        <p:spPr>
          <a:xfrm>
            <a:off x="838199" y="365126"/>
            <a:ext cx="11113547" cy="764428"/>
          </a:xfrm>
        </p:spPr>
        <p:txBody>
          <a:bodyPr anchor="t">
            <a:normAutofit/>
          </a:bodyPr>
          <a:lstStyle/>
          <a:p>
            <a:r>
              <a:rPr lang="en-US" sz="4000" b="1" dirty="0">
                <a:solidFill>
                  <a:schemeClr val="accent6"/>
                </a:solidFill>
              </a:rPr>
              <a:t>Industry Connections</a:t>
            </a:r>
            <a:endParaRPr lang="en-AU" sz="4000" dirty="0">
              <a:solidFill>
                <a:schemeClr val="accent6"/>
              </a:solidFill>
            </a:endParaRPr>
          </a:p>
        </p:txBody>
      </p:sp>
      <p:sp>
        <p:nvSpPr>
          <p:cNvPr id="6" name="Content Placeholder 2">
            <a:extLst>
              <a:ext uri="{FF2B5EF4-FFF2-40B4-BE49-F238E27FC236}">
                <a16:creationId xmlns:a16="http://schemas.microsoft.com/office/drawing/2014/main" id="{B7E79066-6194-4F3C-8DD7-24926734474C}"/>
              </a:ext>
            </a:extLst>
          </p:cNvPr>
          <p:cNvSpPr txBox="1">
            <a:spLocks/>
          </p:cNvSpPr>
          <p:nvPr/>
        </p:nvSpPr>
        <p:spPr>
          <a:xfrm>
            <a:off x="1944508" y="1166155"/>
            <a:ext cx="8302983" cy="526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highlight>
                <a:srgbClr val="FFFF00"/>
              </a:highlight>
              <a:latin typeface="Roboto Light" panose="02000000000000000000" pitchFamily="2" charset="0"/>
              <a:ea typeface="Roboto Light" panose="02000000000000000000" pitchFamily="2" charset="0"/>
            </a:endParaRPr>
          </a:p>
          <a:p>
            <a:pPr lvl="1">
              <a:buFontTx/>
              <a:buChar char="-"/>
            </a:pPr>
            <a:endParaRPr lang="en-US" dirty="0">
              <a:latin typeface="Roboto Light" panose="02000000000000000000" pitchFamily="2" charset="0"/>
              <a:ea typeface="Roboto Light" panose="02000000000000000000" pitchFamily="2" charset="0"/>
            </a:endParaRPr>
          </a:p>
          <a:p>
            <a:pPr marL="442913" indent="-442913">
              <a:buFont typeface="Arial" panose="020B0604020202020204" pitchFamily="34" charset="0"/>
              <a:buNone/>
              <a:tabLst>
                <a:tab pos="268288" algn="l"/>
              </a:tabLst>
            </a:pPr>
            <a:endParaRPr lang="en-US" dirty="0"/>
          </a:p>
          <a:p>
            <a:pPr lvl="1">
              <a:buFontTx/>
              <a:buChar char="-"/>
            </a:pPr>
            <a:endParaRPr lang="en-US" dirty="0"/>
          </a:p>
          <a:p>
            <a:endParaRPr lang="en-AU" dirty="0"/>
          </a:p>
        </p:txBody>
      </p:sp>
      <p:sp>
        <p:nvSpPr>
          <p:cNvPr id="7" name="TextBox 6">
            <a:extLst>
              <a:ext uri="{FF2B5EF4-FFF2-40B4-BE49-F238E27FC236}">
                <a16:creationId xmlns:a16="http://schemas.microsoft.com/office/drawing/2014/main" id="{C3C853AE-54E6-4A1A-B00A-675B69978778}"/>
              </a:ext>
            </a:extLst>
          </p:cNvPr>
          <p:cNvSpPr txBox="1"/>
          <p:nvPr/>
        </p:nvSpPr>
        <p:spPr>
          <a:xfrm>
            <a:off x="1964640" y="1309817"/>
            <a:ext cx="8764744" cy="2932085"/>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None/>
              <a:tabLst/>
              <a:defRPr/>
            </a:pPr>
            <a:r>
              <a:rPr kumimoji="0" lang="en-US" sz="2400" b="0" i="0" u="none" strike="noStrike" kern="1200" cap="none" spc="0" normalizeH="0" baseline="0" noProof="0" dirty="0">
                <a:ln>
                  <a:noFill/>
                </a:ln>
                <a:solidFill>
                  <a:srgbClr val="2D2E2F"/>
                </a:solidFill>
                <a:effectLst/>
                <a:uLnTx/>
                <a:uFillTx/>
                <a:latin typeface="Roboto Light"/>
                <a:ea typeface="+mn-ea"/>
                <a:cs typeface="+mn-cs"/>
              </a:rPr>
              <a:t>A new Stage 2 subject to be available from 2022</a:t>
            </a:r>
          </a:p>
          <a:p>
            <a:pPr marL="342900" marR="0" lvl="0" indent="-34290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endParaRPr kumimoji="0" lang="en-US" sz="2400" b="0" i="0" u="none" strike="noStrike" kern="1200" cap="none" spc="0" normalizeH="0" baseline="0" noProof="0" dirty="0">
              <a:ln>
                <a:noFill/>
              </a:ln>
              <a:solidFill>
                <a:srgbClr val="2D2E2F"/>
              </a:solidFill>
              <a:effectLst/>
              <a:uLnTx/>
              <a:uFillTx/>
              <a:latin typeface="Roboto Light"/>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kumimoji="0" lang="en-AU" sz="2400" b="0" i="0" u="none" strike="noStrike" kern="1200" cap="none" spc="0" normalizeH="0" baseline="0" noProof="0" dirty="0">
                <a:ln>
                  <a:noFill/>
                </a:ln>
                <a:solidFill>
                  <a:srgbClr val="2D2E2F"/>
                </a:solidFill>
                <a:effectLst/>
                <a:uLnTx/>
                <a:uFillTx/>
                <a:latin typeface="Roboto Light"/>
                <a:ea typeface="+mn-ea"/>
                <a:cs typeface="+mn-cs"/>
              </a:rPr>
              <a:t>Developed at pace with input from identified stakeholders from three sectors, in response to VET for School Students Policy</a:t>
            </a:r>
          </a:p>
          <a:p>
            <a:pPr defTabSz="685800">
              <a:lnSpc>
                <a:spcPct val="90000"/>
              </a:lnSpc>
              <a:spcBef>
                <a:spcPts val="750"/>
              </a:spcBef>
              <a:buFont typeface="Calibri" panose="020F0502020204030204" pitchFamily="34" charset="0"/>
              <a:buChar char="﻿"/>
              <a:defRPr/>
            </a:pPr>
            <a:endParaRPr lang="en-US" sz="2400" dirty="0">
              <a:solidFill>
                <a:srgbClr val="2D2E2F"/>
              </a:solidFill>
              <a:latin typeface="Roboto Light"/>
            </a:endParaRP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lang="en-AU" sz="2400" dirty="0">
                <a:solidFill>
                  <a:srgbClr val="2D2E2F"/>
                </a:solidFill>
                <a:latin typeface="Roboto Light"/>
              </a:rPr>
              <a:t>Will count towards the Stage 2 60 compulsory credits</a:t>
            </a:r>
          </a:p>
          <a:p>
            <a:pPr marL="0" marR="0" lvl="0" indent="0" algn="l" defTabSz="685800" rtl="0" eaLnBrk="1" fontAlgn="auto" latinLnBrk="0" hangingPunct="1">
              <a:lnSpc>
                <a:spcPct val="90000"/>
              </a:lnSpc>
              <a:spcBef>
                <a:spcPts val="750"/>
              </a:spcBef>
              <a:spcAft>
                <a:spcPts val="0"/>
              </a:spcAft>
              <a:buClrTx/>
              <a:buSzTx/>
              <a:buFont typeface="Calibri" panose="020F0502020204030204" pitchFamily="34" charset="0"/>
              <a:buChar char="﻿"/>
              <a:tabLst/>
              <a:defRPr/>
            </a:pPr>
            <a:r>
              <a:rPr kumimoji="0" lang="en-AU" sz="2400" b="0" i="0" u="none" strike="noStrike" kern="1200" cap="none" spc="0" normalizeH="0" baseline="0" noProof="0" dirty="0">
                <a:ln>
                  <a:noFill/>
                </a:ln>
                <a:solidFill>
                  <a:srgbClr val="2D2E2F"/>
                </a:solidFill>
                <a:effectLst/>
                <a:uLnTx/>
                <a:uFillTx/>
                <a:latin typeface="Roboto Light"/>
                <a:ea typeface="+mn-ea"/>
                <a:cs typeface="+mn-cs"/>
              </a:rPr>
              <a:t>Will not count towards an ATAR</a:t>
            </a:r>
          </a:p>
        </p:txBody>
      </p:sp>
    </p:spTree>
    <p:extLst>
      <p:ext uri="{BB962C8B-B14F-4D97-AF65-F5344CB8AC3E}">
        <p14:creationId xmlns:p14="http://schemas.microsoft.com/office/powerpoint/2010/main" val="46669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565F06-C0FE-48FE-8179-73F5006FFDF4}"/>
              </a:ext>
            </a:extLst>
          </p:cNvPr>
          <p:cNvSpPr/>
          <p:nvPr/>
        </p:nvSpPr>
        <p:spPr>
          <a:xfrm>
            <a:off x="4686300" y="3843338"/>
            <a:ext cx="809625"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2F8F000C-D919-418B-8028-920B5BA94172}"/>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54E5C72C-F8F9-475D-8481-07456CAC8B73}"/>
              </a:ext>
            </a:extLst>
          </p:cNvPr>
          <p:cNvPicPr>
            <a:picLocks noChangeAspect="1"/>
          </p:cNvPicPr>
          <p:nvPr/>
        </p:nvPicPr>
        <p:blipFill>
          <a:blip r:embed="rId3"/>
          <a:stretch>
            <a:fillRect/>
          </a:stretch>
        </p:blipFill>
        <p:spPr>
          <a:xfrm>
            <a:off x="3233737" y="261937"/>
            <a:ext cx="5724525" cy="6334125"/>
          </a:xfrm>
          <a:prstGeom prst="rect">
            <a:avLst/>
          </a:prstGeom>
        </p:spPr>
      </p:pic>
    </p:spTree>
    <p:extLst>
      <p:ext uri="{BB962C8B-B14F-4D97-AF65-F5344CB8AC3E}">
        <p14:creationId xmlns:p14="http://schemas.microsoft.com/office/powerpoint/2010/main" val="94616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9475E-974F-4E18-903B-872418FE1134}"/>
              </a:ext>
            </a:extLst>
          </p:cNvPr>
          <p:cNvSpPr txBox="1">
            <a:spLocks/>
          </p:cNvSpPr>
          <p:nvPr/>
        </p:nvSpPr>
        <p:spPr>
          <a:xfrm>
            <a:off x="731630" y="415217"/>
            <a:ext cx="10305715" cy="10263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r>
              <a:rPr lang="en-US" sz="3600" b="1" dirty="0">
                <a:solidFill>
                  <a:schemeClr val="accent6"/>
                </a:solidFill>
              </a:rPr>
              <a:t>Industry focus, approaches to programming, p6</a:t>
            </a:r>
            <a:endParaRPr lang="en-AU" sz="3600" b="1" dirty="0">
              <a:solidFill>
                <a:schemeClr val="accent6"/>
              </a:solidFill>
            </a:endParaRPr>
          </a:p>
        </p:txBody>
      </p:sp>
      <p:pic>
        <p:nvPicPr>
          <p:cNvPr id="6" name="Picture 5">
            <a:extLst>
              <a:ext uri="{FF2B5EF4-FFF2-40B4-BE49-F238E27FC236}">
                <a16:creationId xmlns:a16="http://schemas.microsoft.com/office/drawing/2014/main" id="{14A0E3C7-57A7-4FC1-85B4-25A9CA86C9A5}"/>
              </a:ext>
            </a:extLst>
          </p:cNvPr>
          <p:cNvPicPr>
            <a:picLocks noChangeAspect="1"/>
          </p:cNvPicPr>
          <p:nvPr/>
        </p:nvPicPr>
        <p:blipFill>
          <a:blip r:embed="rId3"/>
          <a:stretch>
            <a:fillRect/>
          </a:stretch>
        </p:blipFill>
        <p:spPr>
          <a:xfrm>
            <a:off x="2169082" y="1365956"/>
            <a:ext cx="7565162" cy="4289777"/>
          </a:xfrm>
          <a:prstGeom prst="rect">
            <a:avLst/>
          </a:prstGeom>
        </p:spPr>
      </p:pic>
    </p:spTree>
    <p:extLst>
      <p:ext uri="{BB962C8B-B14F-4D97-AF65-F5344CB8AC3E}">
        <p14:creationId xmlns:p14="http://schemas.microsoft.com/office/powerpoint/2010/main" val="124968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9475E-974F-4E18-903B-872418FE1134}"/>
              </a:ext>
            </a:extLst>
          </p:cNvPr>
          <p:cNvSpPr txBox="1">
            <a:spLocks/>
          </p:cNvSpPr>
          <p:nvPr/>
        </p:nvSpPr>
        <p:spPr>
          <a:xfrm>
            <a:off x="731631" y="415218"/>
            <a:ext cx="8476916" cy="7573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r>
              <a:rPr lang="en-US" sz="3600" b="1" dirty="0">
                <a:solidFill>
                  <a:schemeClr val="accent6"/>
                </a:solidFill>
              </a:rPr>
              <a:t>Examples of programs, p6-7</a:t>
            </a:r>
            <a:endParaRPr lang="en-AU" sz="3600" b="1" dirty="0">
              <a:solidFill>
                <a:schemeClr val="accent6"/>
              </a:solidFill>
            </a:endParaRPr>
          </a:p>
        </p:txBody>
      </p:sp>
      <p:pic>
        <p:nvPicPr>
          <p:cNvPr id="8" name="Picture 7">
            <a:extLst>
              <a:ext uri="{FF2B5EF4-FFF2-40B4-BE49-F238E27FC236}">
                <a16:creationId xmlns:a16="http://schemas.microsoft.com/office/drawing/2014/main" id="{0BF2D8BB-B575-4801-88D5-8D0FF9007AF8}"/>
              </a:ext>
            </a:extLst>
          </p:cNvPr>
          <p:cNvPicPr>
            <a:picLocks noChangeAspect="1"/>
          </p:cNvPicPr>
          <p:nvPr/>
        </p:nvPicPr>
        <p:blipFill>
          <a:blip r:embed="rId3"/>
          <a:stretch>
            <a:fillRect/>
          </a:stretch>
        </p:blipFill>
        <p:spPr>
          <a:xfrm>
            <a:off x="2441986" y="1045901"/>
            <a:ext cx="7089289" cy="5289361"/>
          </a:xfrm>
          <a:prstGeom prst="rect">
            <a:avLst/>
          </a:prstGeom>
        </p:spPr>
      </p:pic>
    </p:spTree>
    <p:extLst>
      <p:ext uri="{BB962C8B-B14F-4D97-AF65-F5344CB8AC3E}">
        <p14:creationId xmlns:p14="http://schemas.microsoft.com/office/powerpoint/2010/main" val="91164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5F029385-A412-4191-827A-87A49E02D94A}"/>
              </a:ext>
            </a:extLst>
          </p:cNvPr>
          <p:cNvPicPr>
            <a:picLocks noChangeAspect="1"/>
          </p:cNvPicPr>
          <p:nvPr/>
        </p:nvPicPr>
        <p:blipFill>
          <a:blip r:embed="rId3"/>
          <a:stretch>
            <a:fillRect/>
          </a:stretch>
        </p:blipFill>
        <p:spPr>
          <a:xfrm>
            <a:off x="1524381" y="1484555"/>
            <a:ext cx="8375860" cy="3679116"/>
          </a:xfrm>
          <a:prstGeom prst="rect">
            <a:avLst/>
          </a:prstGeom>
        </p:spPr>
      </p:pic>
      <p:sp>
        <p:nvSpPr>
          <p:cNvPr id="7" name="Title 1">
            <a:extLst>
              <a:ext uri="{FF2B5EF4-FFF2-40B4-BE49-F238E27FC236}">
                <a16:creationId xmlns:a16="http://schemas.microsoft.com/office/drawing/2014/main" id="{E7554D23-EE91-493F-BCB8-C356F724096C}"/>
              </a:ext>
            </a:extLst>
          </p:cNvPr>
          <p:cNvSpPr txBox="1">
            <a:spLocks/>
          </p:cNvSpPr>
          <p:nvPr/>
        </p:nvSpPr>
        <p:spPr>
          <a:xfrm>
            <a:off x="677842" y="382946"/>
            <a:ext cx="5228106" cy="75736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Roboto Black" panose="02000000000000000000" pitchFamily="2" charset="0"/>
                <a:ea typeface="Roboto Black" panose="02000000000000000000" pitchFamily="2" charset="0"/>
                <a:cs typeface="+mj-cs"/>
              </a:defRPr>
            </a:lvl1pPr>
          </a:lstStyle>
          <a:p>
            <a:r>
              <a:rPr lang="en-US" sz="4000" b="1" dirty="0">
                <a:solidFill>
                  <a:schemeClr val="accent6"/>
                </a:solidFill>
              </a:rPr>
              <a:t>Learning requirements</a:t>
            </a:r>
            <a:endParaRPr lang="en-AU" sz="4000" b="1" dirty="0">
              <a:solidFill>
                <a:schemeClr val="accent6"/>
              </a:solidFill>
            </a:endParaRPr>
          </a:p>
        </p:txBody>
      </p:sp>
    </p:spTree>
    <p:extLst>
      <p:ext uri="{BB962C8B-B14F-4D97-AF65-F5344CB8AC3E}">
        <p14:creationId xmlns:p14="http://schemas.microsoft.com/office/powerpoint/2010/main" val="337124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129092"/>
            <a:ext cx="5930939" cy="757364"/>
          </a:xfrm>
        </p:spPr>
        <p:txBody>
          <a:bodyPr>
            <a:normAutofit fontScale="90000"/>
          </a:bodyPr>
          <a:lstStyle/>
          <a:p>
            <a:r>
              <a:rPr lang="en-US" sz="4000" b="1" dirty="0">
                <a:solidFill>
                  <a:schemeClr val="accent6"/>
                </a:solidFill>
              </a:rPr>
              <a:t>Assessment design criteria</a:t>
            </a:r>
            <a:endParaRPr lang="en-AU" sz="4000" b="1" dirty="0">
              <a:solidFill>
                <a:schemeClr val="accent6"/>
              </a:solidFill>
            </a:endParaRPr>
          </a:p>
        </p:txBody>
      </p:sp>
      <p:pic>
        <p:nvPicPr>
          <p:cNvPr id="4" name="Picture 3">
            <a:extLst>
              <a:ext uri="{FF2B5EF4-FFF2-40B4-BE49-F238E27FC236}">
                <a16:creationId xmlns:a16="http://schemas.microsoft.com/office/drawing/2014/main" id="{7FA85907-E703-4F38-A931-775880DDE106}"/>
              </a:ext>
            </a:extLst>
          </p:cNvPr>
          <p:cNvPicPr>
            <a:picLocks noChangeAspect="1"/>
          </p:cNvPicPr>
          <p:nvPr/>
        </p:nvPicPr>
        <p:blipFill>
          <a:blip r:embed="rId3"/>
          <a:stretch>
            <a:fillRect/>
          </a:stretch>
        </p:blipFill>
        <p:spPr>
          <a:xfrm>
            <a:off x="2665208" y="874424"/>
            <a:ext cx="6780006" cy="5171374"/>
          </a:xfrm>
          <a:prstGeom prst="rect">
            <a:avLst/>
          </a:prstGeom>
        </p:spPr>
      </p:pic>
    </p:spTree>
    <p:extLst>
      <p:ext uri="{BB962C8B-B14F-4D97-AF65-F5344CB8AC3E}">
        <p14:creationId xmlns:p14="http://schemas.microsoft.com/office/powerpoint/2010/main" val="147777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42323A-EAF4-4C4E-92EF-E2080A131AF1}"/>
              </a:ext>
            </a:extLst>
          </p:cNvPr>
          <p:cNvPicPr>
            <a:picLocks noChangeAspect="1"/>
          </p:cNvPicPr>
          <p:nvPr/>
        </p:nvPicPr>
        <p:blipFill>
          <a:blip r:embed="rId3"/>
          <a:stretch>
            <a:fillRect/>
          </a:stretch>
        </p:blipFill>
        <p:spPr>
          <a:xfrm>
            <a:off x="718930" y="0"/>
            <a:ext cx="10754140" cy="6858000"/>
          </a:xfrm>
          <a:prstGeom prst="rect">
            <a:avLst/>
          </a:prstGeom>
        </p:spPr>
      </p:pic>
    </p:spTree>
    <p:extLst>
      <p:ext uri="{BB962C8B-B14F-4D97-AF65-F5344CB8AC3E}">
        <p14:creationId xmlns:p14="http://schemas.microsoft.com/office/powerpoint/2010/main" val="323740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7840-0ABF-4C43-B49F-8EA36DA9DEFF}"/>
              </a:ext>
            </a:extLst>
          </p:cNvPr>
          <p:cNvSpPr/>
          <p:nvPr/>
        </p:nvSpPr>
        <p:spPr>
          <a:xfrm>
            <a:off x="5712311" y="0"/>
            <a:ext cx="634701" cy="25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6405003-4A7C-40ED-AF3B-5319D717A1E7}"/>
              </a:ext>
            </a:extLst>
          </p:cNvPr>
          <p:cNvSpPr>
            <a:spLocks noGrp="1"/>
          </p:cNvSpPr>
          <p:nvPr>
            <p:ph type="title"/>
          </p:nvPr>
        </p:nvSpPr>
        <p:spPr>
          <a:xfrm>
            <a:off x="867893" y="129092"/>
            <a:ext cx="10373848" cy="757364"/>
          </a:xfrm>
        </p:spPr>
        <p:txBody>
          <a:bodyPr>
            <a:normAutofit fontScale="90000"/>
          </a:bodyPr>
          <a:lstStyle/>
          <a:p>
            <a:r>
              <a:rPr lang="en-US" sz="4000" b="1" dirty="0">
                <a:solidFill>
                  <a:schemeClr val="accent6"/>
                </a:solidFill>
              </a:rPr>
              <a:t>Assessment Type 1: Work Skills Portfolio (50%)</a:t>
            </a:r>
            <a:endParaRPr lang="en-AU" sz="4000" b="1" dirty="0">
              <a:solidFill>
                <a:schemeClr val="accent6"/>
              </a:solidFill>
            </a:endParaRPr>
          </a:p>
        </p:txBody>
      </p:sp>
      <p:sp>
        <p:nvSpPr>
          <p:cNvPr id="5" name="Content Placeholder 2">
            <a:extLst>
              <a:ext uri="{FF2B5EF4-FFF2-40B4-BE49-F238E27FC236}">
                <a16:creationId xmlns:a16="http://schemas.microsoft.com/office/drawing/2014/main" id="{6DD1F844-A3AE-4194-BDBD-0CA85E9239E3}"/>
              </a:ext>
            </a:extLst>
          </p:cNvPr>
          <p:cNvSpPr txBox="1">
            <a:spLocks/>
          </p:cNvSpPr>
          <p:nvPr/>
        </p:nvSpPr>
        <p:spPr>
          <a:xfrm>
            <a:off x="1850315" y="1015548"/>
            <a:ext cx="9025666" cy="52666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en-US" sz="2400" dirty="0">
                <a:latin typeface="Roboto Light" panose="02000000000000000000" pitchFamily="2" charset="0"/>
                <a:ea typeface="Roboto Light" panose="02000000000000000000" pitchFamily="2" charset="0"/>
              </a:rPr>
              <a:t>Number of tasks:</a:t>
            </a:r>
          </a:p>
          <a:p>
            <a:pPr marL="442913" indent="-442913">
              <a:buFont typeface="Arial" panose="020B0604020202020204" pitchFamily="34" charset="0"/>
              <a:buNone/>
              <a:tabLst>
                <a:tab pos="268288" algn="l"/>
              </a:tabLst>
            </a:pPr>
            <a:r>
              <a:rPr lang="en-US" dirty="0">
                <a:latin typeface="Roboto Light" panose="02000000000000000000" pitchFamily="2" charset="0"/>
                <a:ea typeface="Roboto Light" panose="02000000000000000000" pitchFamily="2" charset="0"/>
              </a:rPr>
              <a:t>	- </a:t>
            </a:r>
            <a:r>
              <a:rPr lang="en-US" sz="2400" dirty="0">
                <a:latin typeface="Roboto Light" panose="02000000000000000000" pitchFamily="2" charset="0"/>
                <a:ea typeface="Roboto Light" panose="02000000000000000000" pitchFamily="2" charset="0"/>
              </a:rPr>
              <a:t>10-credit (at least 2 tasks)</a:t>
            </a:r>
          </a:p>
          <a:p>
            <a:pPr marL="442913" indent="-442913">
              <a:buFont typeface="Arial" panose="020B0604020202020204" pitchFamily="34" charset="0"/>
              <a:buNone/>
              <a:tabLst>
                <a:tab pos="268288" algn="l"/>
              </a:tabLst>
            </a:pPr>
            <a:r>
              <a:rPr lang="en-US" sz="2400" dirty="0">
                <a:latin typeface="Roboto Light" panose="02000000000000000000" pitchFamily="2" charset="0"/>
                <a:ea typeface="Roboto Light" panose="02000000000000000000" pitchFamily="2" charset="0"/>
              </a:rPr>
              <a:t>	-	20-credit (at least 4 tasks)</a:t>
            </a:r>
          </a:p>
          <a:p>
            <a:endParaRPr lang="en-AU" sz="2400" dirty="0">
              <a:highlight>
                <a:srgbClr val="FFFF00"/>
              </a:highlight>
              <a:latin typeface="Roboto Light" panose="02000000000000000000" pitchFamily="2" charset="0"/>
              <a:ea typeface="Roboto Light" panose="02000000000000000000" pitchFamily="2" charset="0"/>
            </a:endParaRPr>
          </a:p>
          <a:p>
            <a:pPr marL="0" indent="0">
              <a:buNone/>
            </a:pPr>
            <a:r>
              <a:rPr lang="en-AU" sz="2400" dirty="0">
                <a:latin typeface="Roboto Light" panose="02000000000000000000" pitchFamily="2" charset="0"/>
                <a:ea typeface="Roboto Light" panose="02000000000000000000" pitchFamily="2" charset="0"/>
              </a:rPr>
              <a:t>This assessment type focuses on their knowledge, understanding and practical skills development related to an industry.  </a:t>
            </a:r>
          </a:p>
          <a:p>
            <a:pPr marL="0" indent="0">
              <a:buNone/>
            </a:pPr>
            <a:r>
              <a:rPr lang="en-AU" sz="2400" dirty="0">
                <a:latin typeface="Roboto Light" panose="02000000000000000000" pitchFamily="2" charset="0"/>
                <a:ea typeface="Roboto Light" panose="02000000000000000000" pitchFamily="2" charset="0"/>
              </a:rPr>
              <a:t>Students demonstrate evidence that shows specific learning from the industry context, and addresses their development of:</a:t>
            </a:r>
          </a:p>
          <a:p>
            <a:pPr marL="342900" indent="-342900"/>
            <a:r>
              <a:rPr lang="en-AU" sz="2400" dirty="0">
                <a:latin typeface="Roboto Light" panose="02000000000000000000" pitchFamily="2" charset="0"/>
                <a:ea typeface="Roboto Light" panose="02000000000000000000" pitchFamily="2" charset="0"/>
              </a:rPr>
              <a:t>knowledge and concepts related to the industry area</a:t>
            </a:r>
          </a:p>
          <a:p>
            <a:pPr marL="342900" indent="-342900"/>
            <a:r>
              <a:rPr lang="en-AU" sz="2400" dirty="0">
                <a:latin typeface="Roboto Light" panose="02000000000000000000" pitchFamily="2" charset="0"/>
                <a:ea typeface="Roboto Light" panose="02000000000000000000" pitchFamily="2" charset="0"/>
              </a:rPr>
              <a:t>specific skills related to the industry area</a:t>
            </a:r>
          </a:p>
          <a:p>
            <a:pPr lvl="1">
              <a:buFontTx/>
              <a:buChar char="-"/>
            </a:pPr>
            <a:endParaRPr lang="en-US" dirty="0">
              <a:latin typeface="Roboto Light" panose="02000000000000000000" pitchFamily="2" charset="0"/>
              <a:ea typeface="Roboto Light" panose="02000000000000000000" pitchFamily="2" charset="0"/>
            </a:endParaRPr>
          </a:p>
          <a:p>
            <a:pPr marL="442913" indent="-442913" algn="ctr">
              <a:buFont typeface="Arial" panose="020B0604020202020204" pitchFamily="34" charset="0"/>
              <a:buNone/>
              <a:tabLst>
                <a:tab pos="268288" algn="l"/>
              </a:tabLst>
            </a:pPr>
            <a:r>
              <a:rPr lang="en-US" sz="2000" dirty="0">
                <a:latin typeface="Roboto Medium" panose="02000000000000000000" pitchFamily="2" charset="0"/>
                <a:ea typeface="Roboto Medium" panose="02000000000000000000" pitchFamily="2" charset="0"/>
              </a:rPr>
              <a:t>ADC: Knowledge and Understanding (KU1, KU2)</a:t>
            </a:r>
          </a:p>
          <a:p>
            <a:pPr marL="442913" indent="-442913">
              <a:buFont typeface="Arial" panose="020B0604020202020204" pitchFamily="34" charset="0"/>
              <a:buNone/>
              <a:tabLst>
                <a:tab pos="268288" algn="l"/>
              </a:tabLst>
            </a:pPr>
            <a:endParaRPr lang="en-US" dirty="0"/>
          </a:p>
          <a:p>
            <a:pPr lvl="1">
              <a:buFontTx/>
              <a:buChar char="-"/>
            </a:pPr>
            <a:endParaRPr lang="en-US" dirty="0"/>
          </a:p>
          <a:p>
            <a:endParaRPr lang="en-AU" dirty="0"/>
          </a:p>
        </p:txBody>
      </p:sp>
    </p:spTree>
    <p:extLst>
      <p:ext uri="{BB962C8B-B14F-4D97-AF65-F5344CB8AC3E}">
        <p14:creationId xmlns:p14="http://schemas.microsoft.com/office/powerpoint/2010/main" val="5757788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CB029ECD6D85427BAD5E1D35DE4A29A4" version="1.0.0">
  <systemFields>
    <field name="Objective-Id">
      <value order="0">A1062778</value>
    </field>
    <field name="Objective-Title">
      <value order="0">Industry Connections Overview with notes</value>
    </field>
    <field name="Objective-Description">
      <value order="0"/>
    </field>
    <field name="Objective-CreationStamp">
      <value order="0">2022-02-03T04:57:04Z</value>
    </field>
    <field name="Objective-IsApproved">
      <value order="0">false</value>
    </field>
    <field name="Objective-IsPublished">
      <value order="0">true</value>
    </field>
    <field name="Objective-DatePublished">
      <value order="0">2022-02-03T05:00:20Z</value>
    </field>
    <field name="Objective-ModificationStamp">
      <value order="0">2022-02-03T05:00:20Z</value>
    </field>
    <field name="Objective-Owner">
      <value order="0">Alina Pietrzyk</value>
    </field>
    <field name="Objective-Path">
      <value order="0">Objective Global Folder:Curriculum:Subject renewal:Cross-disciplinary:Community Studies renewal 2020-21:Community Studies - Implementation:PLATO</value>
    </field>
    <field name="Objective-Parent">
      <value order="0">PLATO</value>
    </field>
    <field name="Objective-State">
      <value order="0">Published</value>
    </field>
    <field name="Objective-VersionId">
      <value order="0">vA1745846</value>
    </field>
    <field name="Objective-Version">
      <value order="0">2.0</value>
    </field>
    <field name="Objective-VersionNumber">
      <value order="0">2</value>
    </field>
    <field name="Objective-VersionComment">
      <value order="0"/>
    </field>
    <field name="Objective-FileNumber">
      <value order="0">qA17952</value>
    </field>
    <field name="Objective-Classification">
      <value order="0"/>
    </field>
    <field name="Objective-Caveats">
      <value order="0"/>
    </field>
  </systemFields>
  <catalogues>
    <catalogue name="Document Type Catalogue" type="type" ori="id:cA25">
      <field name="Objective-Security Classification">
        <value order="0">OFFICIAL</value>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69466BD9FA6440B6326C381EF8E1E8" ma:contentTypeVersion="4" ma:contentTypeDescription="Create a new document." ma:contentTypeScope="" ma:versionID="691900f0e33b1b262493c23d4a71b674">
  <xsd:schema xmlns:xsd="http://www.w3.org/2001/XMLSchema" xmlns:xs="http://www.w3.org/2001/XMLSchema" xmlns:p="http://schemas.microsoft.com/office/2006/metadata/properties" xmlns:ns2="a041680b-d390-4d65-a729-7b5ed0ff8297" targetNamespace="http://schemas.microsoft.com/office/2006/metadata/properties" ma:root="true" ma:fieldsID="85290e9b13aee247ce419ce258fed50f" ns2:_="">
    <xsd:import namespace="a041680b-d390-4d65-a729-7b5ed0ff82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41680b-d390-4d65-a729-7b5ed0ff82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0D83AE-A44B-4F32-AC6E-2D502396C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41680b-d390-4d65-a729-7b5ed0ff8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3F8C3-E12A-4B88-9907-249F2A8832A1}">
  <ds:schemaRefs>
    <ds:schemaRef ds:uri="http://schemas.microsoft.com/sharepoint/v3/contenttype/forms"/>
  </ds:schemaRefs>
</ds:datastoreItem>
</file>

<file path=customXml/itemProps4.xml><?xml version="1.0" encoding="utf-8"?>
<ds:datastoreItem xmlns:ds="http://schemas.openxmlformats.org/officeDocument/2006/customXml" ds:itemID="{60BC998A-8DF2-4B85-9BFD-0FCE98F262CF}">
  <ds:schemaRefs>
    <ds:schemaRef ds:uri="http://schemas.openxmlformats.org/package/2006/metadata/core-properties"/>
    <ds:schemaRef ds:uri="http://schemas.microsoft.com/office/2006/documentManagement/types"/>
    <ds:schemaRef ds:uri="http://purl.org/dc/elements/1.1/"/>
    <ds:schemaRef ds:uri="a041680b-d390-4d65-a729-7b5ed0ff8297"/>
    <ds:schemaRef ds:uri="http://schemas.microsoft.com/office/infopath/2007/PartnerControl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2767</TotalTime>
  <Words>1708</Words>
  <Application>Microsoft Office PowerPoint</Application>
  <PresentationFormat>Widescreen</PresentationFormat>
  <Paragraphs>219</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Roboto</vt:lpstr>
      <vt:lpstr>Roboto Black</vt:lpstr>
      <vt:lpstr>Roboto Light</vt:lpstr>
      <vt:lpstr>Roboto Medium</vt:lpstr>
      <vt:lpstr>Symbol</vt:lpstr>
      <vt:lpstr>Office Theme</vt:lpstr>
      <vt:lpstr>2_Office Theme</vt:lpstr>
      <vt:lpstr>PowerPoint Presentation</vt:lpstr>
      <vt:lpstr>Industry Connections</vt:lpstr>
      <vt:lpstr>PowerPoint Presentation</vt:lpstr>
      <vt:lpstr>PowerPoint Presentation</vt:lpstr>
      <vt:lpstr>PowerPoint Presentation</vt:lpstr>
      <vt:lpstr>PowerPoint Presentation</vt:lpstr>
      <vt:lpstr>Assessment design criteria</vt:lpstr>
      <vt:lpstr>PowerPoint Presentation</vt:lpstr>
      <vt:lpstr>Assessment Type 1: Work Skills Portfolio (50%)</vt:lpstr>
      <vt:lpstr>Assessment Type 2: Reflection (20%)</vt:lpstr>
      <vt:lpstr>Assessment Type 3: Industry Project (30%)</vt:lpstr>
      <vt:lpstr>Operational information</vt:lpstr>
      <vt:lpstr>Preclusions</vt:lpstr>
      <vt:lpstr>Preclusions</vt:lpstr>
      <vt:lpstr>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Devcic, Aaron (SACE)</dc:creator>
  <cp:lastModifiedBy>Pietrzyk, Alina (SACE)</cp:lastModifiedBy>
  <cp:revision>61</cp:revision>
  <cp:lastPrinted>2021-12-07T04:18:19Z</cp:lastPrinted>
  <dcterms:created xsi:type="dcterms:W3CDTF">2020-08-05T06:03:08Z</dcterms:created>
  <dcterms:modified xsi:type="dcterms:W3CDTF">2022-02-03T04:58:33Z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0x010100F069466BD9FA6440B6326C381EF8E1E8</vt:lpwstr>
  </property>
  <property fmtid="{D5CDD505-2E9C-101B-9397-08002B2CF9AE}" pid="3" name="Objective-Id">
    <vt:lpwstr>A1062778</vt:lpwstr>
  </property>
  <property fmtid="{D5CDD505-2E9C-101B-9397-08002B2CF9AE}" pid="4" name="Objective-Title">
    <vt:lpwstr>Industry Connections Overview with notes</vt:lpwstr>
  </property>
  <property fmtid="{D5CDD505-2E9C-101B-9397-08002B2CF9AE}" pid="5" name="Objective-Description">
    <vt:lpwstr/>
  </property>
  <property fmtid="{D5CDD505-2E9C-101B-9397-08002B2CF9AE}" pid="6" name="Objective-CreationStamp">
    <vt:filetime>2022-02-03T04:57:04Z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2022-02-03T05:00:20Z</vt:filetime>
  </property>
  <property fmtid="{D5CDD505-2E9C-101B-9397-08002B2CF9AE}" pid="10" name="Objective-ModificationStamp">
    <vt:filetime>2022-02-03T05:00:20Z</vt:filetime>
  </property>
  <property fmtid="{D5CDD505-2E9C-101B-9397-08002B2CF9AE}" pid="11" name="Objective-Owner">
    <vt:lpwstr>Alina Pietrzyk</vt:lpwstr>
  </property>
  <property fmtid="{D5CDD505-2E9C-101B-9397-08002B2CF9AE}" pid="12" name="Objective-Path">
    <vt:lpwstr>Objective Global Folder:Curriculum:Subject renewal:Cross-disciplinary:Community Studies renewal 2020-21:Community Studies - Implementation:PLATO</vt:lpwstr>
  </property>
  <property fmtid="{D5CDD505-2E9C-101B-9397-08002B2CF9AE}" pid="13" name="Objective-Parent">
    <vt:lpwstr>PLATO</vt:lpwstr>
  </property>
  <property fmtid="{D5CDD505-2E9C-101B-9397-08002B2CF9AE}" pid="14" name="Objective-State">
    <vt:lpwstr>Published</vt:lpwstr>
  </property>
  <property fmtid="{D5CDD505-2E9C-101B-9397-08002B2CF9AE}" pid="15" name="Objective-VersionId">
    <vt:lpwstr>vA1745846</vt:lpwstr>
  </property>
  <property fmtid="{D5CDD505-2E9C-101B-9397-08002B2CF9AE}" pid="16" name="Objective-Version">
    <vt:lpwstr>2.0</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qA17952</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OFFICIAL</vt:lpwstr>
  </property>
  <property fmtid="{D5CDD505-2E9C-101B-9397-08002B2CF9AE}" pid="23" name="MSIP_Label_77274858-3b1d-4431-8679-d878f40e28fd_Enabled">
    <vt:lpwstr>true</vt:lpwstr>
  </property>
  <property fmtid="{D5CDD505-2E9C-101B-9397-08002B2CF9AE}" pid="24" name="MSIP_Label_77274858-3b1d-4431-8679-d878f40e28fd_SetDate">
    <vt:lpwstr>2021-07-30T01:26:47Z</vt:lpwstr>
  </property>
  <property fmtid="{D5CDD505-2E9C-101B-9397-08002B2CF9AE}" pid="25" name="MSIP_Label_77274858-3b1d-4431-8679-d878f40e28fd_Method">
    <vt:lpwstr>Privileged</vt:lpwstr>
  </property>
  <property fmtid="{D5CDD505-2E9C-101B-9397-08002B2CF9AE}" pid="26" name="MSIP_Label_77274858-3b1d-4431-8679-d878f40e28fd_Name">
    <vt:lpwstr>-Official</vt:lpwstr>
  </property>
  <property fmtid="{D5CDD505-2E9C-101B-9397-08002B2CF9AE}" pid="27" name="MSIP_Label_77274858-3b1d-4431-8679-d878f40e28fd_SiteId">
    <vt:lpwstr>bda528f7-fca9-432f-bc98-bd7e90d40906</vt:lpwstr>
  </property>
  <property fmtid="{D5CDD505-2E9C-101B-9397-08002B2CF9AE}" pid="28" name="MSIP_Label_77274858-3b1d-4431-8679-d878f40e28fd_ActionId">
    <vt:lpwstr>2d1a3ace-40e5-43a7-9921-c448301b8544</vt:lpwstr>
  </property>
  <property fmtid="{D5CDD505-2E9C-101B-9397-08002B2CF9AE}" pid="29" name="MSIP_Label_77274858-3b1d-4431-8679-d878f40e28fd_ContentBits">
    <vt:lpwstr>1</vt:lpwstr>
  </property>
  <property fmtid="{D5CDD505-2E9C-101B-9397-08002B2CF9AE}" pid="30" name="ClassificationContentMarkingHeaderLocations">
    <vt:lpwstr>Office Theme:8</vt:lpwstr>
  </property>
  <property fmtid="{D5CDD505-2E9C-101B-9397-08002B2CF9AE}" pid="31" name="ClassificationContentMarkingHeaderText">
    <vt:lpwstr>OFFICIAL</vt:lpwstr>
  </property>
</Properties>
</file>