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54"/>
  </p:notesMasterIdLst>
  <p:sldIdLst>
    <p:sldId id="256" r:id="rId2"/>
    <p:sldId id="257" r:id="rId3"/>
    <p:sldId id="258" r:id="rId4"/>
    <p:sldId id="259" r:id="rId5"/>
    <p:sldId id="338" r:id="rId6"/>
    <p:sldId id="347" r:id="rId7"/>
    <p:sldId id="396" r:id="rId8"/>
    <p:sldId id="353" r:id="rId9"/>
    <p:sldId id="260" r:id="rId10"/>
    <p:sldId id="336" r:id="rId11"/>
    <p:sldId id="261" r:id="rId12"/>
    <p:sldId id="337" r:id="rId13"/>
    <p:sldId id="339" r:id="rId14"/>
    <p:sldId id="340" r:id="rId15"/>
    <p:sldId id="341" r:id="rId16"/>
    <p:sldId id="342" r:id="rId17"/>
    <p:sldId id="343" r:id="rId18"/>
    <p:sldId id="344" r:id="rId19"/>
    <p:sldId id="262" r:id="rId20"/>
    <p:sldId id="263" r:id="rId21"/>
    <p:sldId id="270" r:id="rId22"/>
    <p:sldId id="264" r:id="rId23"/>
    <p:sldId id="265" r:id="rId24"/>
    <p:sldId id="266" r:id="rId25"/>
    <p:sldId id="267" r:id="rId26"/>
    <p:sldId id="268" r:id="rId27"/>
    <p:sldId id="269" r:id="rId28"/>
    <p:sldId id="273" r:id="rId29"/>
    <p:sldId id="271" r:id="rId30"/>
    <p:sldId id="274" r:id="rId31"/>
    <p:sldId id="275" r:id="rId32"/>
    <p:sldId id="276" r:id="rId33"/>
    <p:sldId id="277" r:id="rId34"/>
    <p:sldId id="278" r:id="rId35"/>
    <p:sldId id="356" r:id="rId36"/>
    <p:sldId id="279" r:id="rId37"/>
    <p:sldId id="280" r:id="rId38"/>
    <p:sldId id="281" r:id="rId39"/>
    <p:sldId id="282" r:id="rId40"/>
    <p:sldId id="283" r:id="rId41"/>
    <p:sldId id="284" r:id="rId42"/>
    <p:sldId id="285" r:id="rId43"/>
    <p:sldId id="286" r:id="rId44"/>
    <p:sldId id="287" r:id="rId45"/>
    <p:sldId id="288" r:id="rId46"/>
    <p:sldId id="289" r:id="rId47"/>
    <p:sldId id="290" r:id="rId48"/>
    <p:sldId id="291" r:id="rId49"/>
    <p:sldId id="292" r:id="rId50"/>
    <p:sldId id="293" r:id="rId51"/>
    <p:sldId id="294" r:id="rId52"/>
    <p:sldId id="295" r:id="rId5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6" autoAdjust="0"/>
    <p:restoredTop sz="75215" autoAdjust="0"/>
  </p:normalViewPr>
  <p:slideViewPr>
    <p:cSldViewPr snapToGrid="0">
      <p:cViewPr varScale="1">
        <p:scale>
          <a:sx n="64" d="100"/>
          <a:sy n="64" d="100"/>
        </p:scale>
        <p:origin x="1334"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customXml" Target="../customXml/item2.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62"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ddams, Jak(SACE)" userId="126a8531-5d01-4065-b587-8bce5f1c0a86" providerId="ADAL" clId="{4CC1990D-87AA-48A0-8C57-45BA4A4422CC}"/>
    <pc:docChg chg="undo redo custSel modSld">
      <pc:chgData name="Baddams, Jak(SACE)" userId="126a8531-5d01-4065-b587-8bce5f1c0a86" providerId="ADAL" clId="{4CC1990D-87AA-48A0-8C57-45BA4A4422CC}" dt="2024-11-20T05:32:08.136" v="159" actId="27636"/>
      <pc:docMkLst>
        <pc:docMk/>
      </pc:docMkLst>
      <pc:sldChg chg="modNotesTx">
        <pc:chgData name="Baddams, Jak(SACE)" userId="126a8531-5d01-4065-b587-8bce5f1c0a86" providerId="ADAL" clId="{4CC1990D-87AA-48A0-8C57-45BA4A4422CC}" dt="2024-11-20T05:28:28.432" v="147" actId="20577"/>
        <pc:sldMkLst>
          <pc:docMk/>
          <pc:sldMk cId="1558143113" sldId="267"/>
        </pc:sldMkLst>
      </pc:sldChg>
      <pc:sldChg chg="modSp mod">
        <pc:chgData name="Baddams, Jak(SACE)" userId="126a8531-5d01-4065-b587-8bce5f1c0a86" providerId="ADAL" clId="{4CC1990D-87AA-48A0-8C57-45BA4A4422CC}" dt="2024-11-20T05:32:08.136" v="159" actId="27636"/>
        <pc:sldMkLst>
          <pc:docMk/>
          <pc:sldMk cId="2402221684" sldId="277"/>
        </pc:sldMkLst>
        <pc:spChg chg="mod">
          <ac:chgData name="Baddams, Jak(SACE)" userId="126a8531-5d01-4065-b587-8bce5f1c0a86" providerId="ADAL" clId="{4CC1990D-87AA-48A0-8C57-45BA4A4422CC}" dt="2024-11-20T05:32:08.136" v="159" actId="27636"/>
          <ac:spMkLst>
            <pc:docMk/>
            <pc:sldMk cId="2402221684" sldId="277"/>
            <ac:spMk id="2" creationId="{E0E61135-546D-4391-A4B5-01117588099B}"/>
          </ac:spMkLst>
        </pc:spChg>
      </pc:sldChg>
    </pc:docChg>
  </pc:docChgLst>
  <pc:docChgLst>
    <pc:chgData name="Baddams, Jak(SACE)" userId="126a8531-5d01-4065-b587-8bce5f1c0a86" providerId="ADAL" clId="{B63B5E1B-C8C6-40FD-9FA3-EED8B822AE82}"/>
    <pc:docChg chg="mod modMainMaster">
      <pc:chgData name="Baddams, Jak(SACE)" userId="126a8531-5d01-4065-b587-8bce5f1c0a86" providerId="ADAL" clId="{B63B5E1B-C8C6-40FD-9FA3-EED8B822AE82}" dt="2024-08-06T06:52:22.753" v="1" actId="33475"/>
      <pc:docMkLst>
        <pc:docMk/>
      </pc:docMkLst>
      <pc:sldMasterChg chg="addSp mod">
        <pc:chgData name="Baddams, Jak(SACE)" userId="126a8531-5d01-4065-b587-8bce5f1c0a86" providerId="ADAL" clId="{B63B5E1B-C8C6-40FD-9FA3-EED8B822AE82}" dt="2024-08-06T06:52:22.745" v="0" actId="33475"/>
        <pc:sldMasterMkLst>
          <pc:docMk/>
          <pc:sldMasterMk cId="3392047102" sldId="2147483677"/>
        </pc:sldMasterMkLst>
        <pc:spChg chg="add">
          <ac:chgData name="Baddams, Jak(SACE)" userId="126a8531-5d01-4065-b587-8bce5f1c0a86" providerId="ADAL" clId="{B63B5E1B-C8C6-40FD-9FA3-EED8B822AE82}" dt="2024-08-06T06:52:22.745" v="0" actId="33475"/>
          <ac:spMkLst>
            <pc:docMk/>
            <pc:sldMasterMk cId="3392047102" sldId="2147483677"/>
            <ac:spMk id="8" creationId="{51092DAB-0998-45F9-338A-B023DC929D45}"/>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6BC6BA-BEE2-405B-A92E-BE8AAB6B17BD}" type="datetimeFigureOut">
              <a:rPr lang="en-AU" smtClean="0"/>
              <a:t>20/11/2024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042786-2A03-4068-B546-7436A54B8CE4}" type="slidenum">
              <a:rPr lang="en-AU" smtClean="0"/>
              <a:t>‹#›</a:t>
            </a:fld>
            <a:endParaRPr lang="en-AU"/>
          </a:p>
        </p:txBody>
      </p:sp>
    </p:spTree>
    <p:extLst>
      <p:ext uri="{BB962C8B-B14F-4D97-AF65-F5344CB8AC3E}">
        <p14:creationId xmlns:p14="http://schemas.microsoft.com/office/powerpoint/2010/main" val="3142570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1</a:t>
            </a:fld>
            <a:endParaRPr lang="en-AU"/>
          </a:p>
        </p:txBody>
      </p:sp>
    </p:spTree>
    <p:extLst>
      <p:ext uri="{BB962C8B-B14F-4D97-AF65-F5344CB8AC3E}">
        <p14:creationId xmlns:p14="http://schemas.microsoft.com/office/powerpoint/2010/main" val="42316586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Students present evidence of:</a:t>
            </a:r>
          </a:p>
          <a:p>
            <a:pPr lvl="0"/>
            <a:r>
              <a:rPr lang="en-AU" sz="1200" kern="1200" dirty="0">
                <a:solidFill>
                  <a:schemeClr val="tx1"/>
                </a:solidFill>
                <a:effectLst/>
                <a:latin typeface="+mn-lt"/>
                <a:ea typeface="+mn-ea"/>
                <a:cs typeface="+mn-cs"/>
              </a:rPr>
              <a:t>Identification of existing knowledge and skills, including literacy and numeracy skills.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Look back at learning activities from the beginning to assist here. </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29</a:t>
            </a:fld>
            <a:endParaRPr lang="en-AU"/>
          </a:p>
        </p:txBody>
      </p:sp>
    </p:spTree>
    <p:extLst>
      <p:ext uri="{BB962C8B-B14F-4D97-AF65-F5344CB8AC3E}">
        <p14:creationId xmlns:p14="http://schemas.microsoft.com/office/powerpoint/2010/main" val="11401669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Students present evidence of:</a:t>
            </a:r>
          </a:p>
          <a:p>
            <a:pPr lvl="0"/>
            <a:r>
              <a:rPr lang="en-AU" sz="1200" kern="1200" dirty="0">
                <a:solidFill>
                  <a:schemeClr val="tx1"/>
                </a:solidFill>
                <a:effectLst/>
                <a:latin typeface="+mn-lt"/>
                <a:ea typeface="+mn-ea"/>
                <a:cs typeface="+mn-cs"/>
              </a:rPr>
              <a:t>Identification of new knowledge and skills to be developed, including literacy and numeracy skills.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This may require scaffolding, and may lead to forming specific goals to achieve during this activity.</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30</a:t>
            </a:fld>
            <a:endParaRPr lang="en-AU"/>
          </a:p>
        </p:txBody>
      </p:sp>
    </p:spTree>
    <p:extLst>
      <p:ext uri="{BB962C8B-B14F-4D97-AF65-F5344CB8AC3E}">
        <p14:creationId xmlns:p14="http://schemas.microsoft.com/office/powerpoint/2010/main" val="2690028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Students present evidence of:</a:t>
            </a:r>
          </a:p>
          <a:p>
            <a:pPr lvl="0"/>
            <a:r>
              <a:rPr lang="en-AU" sz="1200" kern="1200" dirty="0">
                <a:solidFill>
                  <a:schemeClr val="tx1"/>
                </a:solidFill>
                <a:effectLst/>
                <a:latin typeface="+mn-lt"/>
                <a:ea typeface="+mn-ea"/>
                <a:cs typeface="+mn-cs"/>
              </a:rPr>
              <a:t>Identification of new knowledge and skills to be developed, including literacy and numeracy skills.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This may require scaffolding, and may lead to forming specific goals to achieve during this activity.</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31</a:t>
            </a:fld>
            <a:endParaRPr lang="en-AU"/>
          </a:p>
        </p:txBody>
      </p:sp>
    </p:spTree>
    <p:extLst>
      <p:ext uri="{BB962C8B-B14F-4D97-AF65-F5344CB8AC3E}">
        <p14:creationId xmlns:p14="http://schemas.microsoft.com/office/powerpoint/2010/main" val="6140743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Students present evidence of:</a:t>
            </a:r>
          </a:p>
          <a:p>
            <a:pPr lvl="0"/>
            <a:r>
              <a:rPr lang="en-AU" sz="1200" kern="1200" dirty="0">
                <a:solidFill>
                  <a:schemeClr val="tx1"/>
                </a:solidFill>
                <a:effectLst/>
                <a:latin typeface="+mn-lt"/>
                <a:ea typeface="+mn-ea"/>
                <a:cs typeface="+mn-cs"/>
              </a:rPr>
              <a:t>Identification of new knowledge and skills to be developed, including literacy and numeracy skills.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This may require scaffolding, and may lead to forming specific goals to achieve during this activity.</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32</a:t>
            </a:fld>
            <a:endParaRPr lang="en-AU"/>
          </a:p>
        </p:txBody>
      </p:sp>
    </p:spTree>
    <p:extLst>
      <p:ext uri="{BB962C8B-B14F-4D97-AF65-F5344CB8AC3E}">
        <p14:creationId xmlns:p14="http://schemas.microsoft.com/office/powerpoint/2010/main" val="39546529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Students provide evidence of:</a:t>
            </a:r>
          </a:p>
          <a:p>
            <a:pPr lvl="0"/>
            <a:r>
              <a:rPr lang="en-AU" sz="1200" kern="1200" dirty="0">
                <a:solidFill>
                  <a:schemeClr val="tx1"/>
                </a:solidFill>
                <a:effectLst/>
                <a:latin typeface="+mn-lt"/>
                <a:ea typeface="+mn-ea"/>
                <a:cs typeface="+mn-cs"/>
              </a:rPr>
              <a:t>Exploration of relevant capabilities and identification of one or more capabilities for focused development.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This should lead to forming a specific goal or goals to achieve during the activity.</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33</a:t>
            </a:fld>
            <a:endParaRPr lang="en-AU"/>
          </a:p>
        </p:txBody>
      </p:sp>
    </p:spTree>
    <p:extLst>
      <p:ext uri="{BB962C8B-B14F-4D97-AF65-F5344CB8AC3E}">
        <p14:creationId xmlns:p14="http://schemas.microsoft.com/office/powerpoint/2010/main" val="29033313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Students keep evidence of what they have done and learnt throughout their community activity. This can be done in various ways. In the contract of work, </a:t>
            </a:r>
          </a:p>
          <a:p>
            <a:r>
              <a:rPr lang="en-US" sz="1200" kern="1200" dirty="0">
                <a:solidFill>
                  <a:schemeClr val="tx1"/>
                </a:solidFill>
                <a:effectLst/>
                <a:latin typeface="+mn-lt"/>
                <a:ea typeface="+mn-ea"/>
                <a:cs typeface="+mn-cs"/>
              </a:rPr>
              <a:t>students should specify the various forms of evidence that they intend to provide as proof that they have completed their contract. </a:t>
            </a:r>
          </a:p>
          <a:p>
            <a:r>
              <a:rPr lang="en-US" sz="1200" kern="1200" dirty="0">
                <a:solidFill>
                  <a:schemeClr val="tx1"/>
                </a:solidFill>
                <a:effectLst/>
                <a:latin typeface="+mn-lt"/>
                <a:ea typeface="+mn-ea"/>
                <a:cs typeface="+mn-cs"/>
              </a:rPr>
              <a:t>They are encouraged to keep as much evidence of their activities and learning as possible, such as : </a:t>
            </a:r>
            <a:endParaRPr lang="en-AU"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a calendar of events, copies of letters or entry tickets, drawings done to scale, emails, evaluation feedback, records of contact(s), media articles, models</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newspaper articles, reflections on learning, oral presentations, pictures or photographs, plans</a:t>
            </a:r>
            <a:endParaRPr lang="en-AU" sz="1200" kern="1200" dirty="0">
              <a:solidFill>
                <a:schemeClr val="tx1"/>
              </a:solidFill>
              <a:effectLst/>
              <a:latin typeface="+mn-lt"/>
              <a:ea typeface="+mn-ea"/>
              <a:cs typeface="+mn-cs"/>
            </a:endParaRPr>
          </a:p>
          <a:p>
            <a:pPr lvl="0"/>
            <a:r>
              <a:rPr lang="en-US" sz="1200" kern="1200" dirty="0">
                <a:solidFill>
                  <a:schemeClr val="tx1"/>
                </a:solidFill>
                <a:effectLst/>
                <a:latin typeface="+mn-lt"/>
                <a:ea typeface="+mn-ea"/>
                <a:cs typeface="+mn-cs"/>
              </a:rPr>
              <a:t>Receipts, recipes, records , samples, notices, sketches, theatre programs, timetables, transcripts of conversation</a:t>
            </a:r>
            <a:endParaRPr lang="en-AU" sz="1200" kern="1200" dirty="0">
              <a:solidFill>
                <a:schemeClr val="tx1"/>
              </a:solidFill>
              <a:effectLst/>
              <a:latin typeface="+mn-lt"/>
              <a:ea typeface="+mn-ea"/>
              <a:cs typeface="+mn-cs"/>
            </a:endParaRPr>
          </a:p>
          <a:p>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Evidence can also include statements written or made about students by members of the community or their teacher. </a:t>
            </a:r>
            <a:endParaRPr lang="en-AU" sz="1200" kern="1200"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39</a:t>
            </a:fld>
            <a:endParaRPr lang="en-AU"/>
          </a:p>
        </p:txBody>
      </p:sp>
    </p:spTree>
    <p:extLst>
      <p:ext uri="{BB962C8B-B14F-4D97-AF65-F5344CB8AC3E}">
        <p14:creationId xmlns:p14="http://schemas.microsoft.com/office/powerpoint/2010/main" val="15726633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This section allows students to provide evidence of:</a:t>
            </a:r>
          </a:p>
          <a:p>
            <a:pPr lvl="0"/>
            <a:r>
              <a:rPr lang="en-AU" sz="1200" kern="1200" dirty="0">
                <a:solidFill>
                  <a:schemeClr val="tx1"/>
                </a:solidFill>
                <a:effectLst/>
                <a:latin typeface="+mn-lt"/>
                <a:ea typeface="+mn-ea"/>
                <a:cs typeface="+mn-cs"/>
              </a:rPr>
              <a:t>Planning and development of a contract of work with strategies for completing the contract.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Planning strategies could include such features as time estimates, sequencing of activities, identification of resources needed, and people to contact.</a:t>
            </a:r>
          </a:p>
          <a:p>
            <a:endParaRPr lang="en-US" dirty="0"/>
          </a:p>
          <a:p>
            <a:r>
              <a:rPr lang="en-AU" sz="1200" kern="1200" dirty="0">
                <a:solidFill>
                  <a:schemeClr val="tx1"/>
                </a:solidFill>
                <a:effectLst/>
                <a:latin typeface="+mn-lt"/>
                <a:ea typeface="+mn-ea"/>
                <a:cs typeface="+mn-cs"/>
              </a:rPr>
              <a:t>Students plan to develop a folio in which they are able to provide evidence of:</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Development and use of specific knowledge and skills to complete the contract of work.</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Presentation of a record of evidence, including reporting on the progress of the community activity, and development of one or more relevant capabilities.</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Interaction with community contact(s), which includes inviting and responding to feedback.</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Evaluation and review of ongoing progress of the community activity.</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Reflection of the development of knowledge and skills, including the selected capability or capabilities, and their application to the community activity.</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40</a:t>
            </a:fld>
            <a:endParaRPr lang="en-AU"/>
          </a:p>
        </p:txBody>
      </p:sp>
    </p:spTree>
    <p:extLst>
      <p:ext uri="{BB962C8B-B14F-4D97-AF65-F5344CB8AC3E}">
        <p14:creationId xmlns:p14="http://schemas.microsoft.com/office/powerpoint/2010/main" val="32948759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This section allows students to provide evidence of:</a:t>
            </a:r>
          </a:p>
          <a:p>
            <a:pPr lvl="0"/>
            <a:r>
              <a:rPr lang="en-AU" sz="1200" kern="1200" dirty="0">
                <a:solidFill>
                  <a:schemeClr val="tx1"/>
                </a:solidFill>
                <a:effectLst/>
                <a:latin typeface="+mn-lt"/>
                <a:ea typeface="+mn-ea"/>
                <a:cs typeface="+mn-cs"/>
              </a:rPr>
              <a:t>Planning and development of a contract of work with strategies for completing the contract.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Planning strategies could include such features as time estimates, sequencing of activities, identification of resources needed, and people to contact.</a:t>
            </a:r>
          </a:p>
          <a:p>
            <a:endParaRPr lang="en-US" dirty="0"/>
          </a:p>
          <a:p>
            <a:r>
              <a:rPr lang="en-AU" sz="1200" kern="1200" dirty="0">
                <a:solidFill>
                  <a:schemeClr val="tx1"/>
                </a:solidFill>
                <a:effectLst/>
                <a:latin typeface="+mn-lt"/>
                <a:ea typeface="+mn-ea"/>
                <a:cs typeface="+mn-cs"/>
              </a:rPr>
              <a:t>Students plan to develop a folio in which they are able to provide evidence of:</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Development and use of specific knowledge and skills to complete the contract of work.</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Presentation of a record of evidence, including reporting on the progress of the community activity, and development of one or more relevant capabilities.</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Interaction with community contact(s), which includes inviting and responding to feedback.</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Evaluation and review of ongoing progress of the community activity.</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Reflection of the development of knowledge and skills, including the selected capability or capabilities, and their application to the community activity.</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41</a:t>
            </a:fld>
            <a:endParaRPr lang="en-AU"/>
          </a:p>
        </p:txBody>
      </p:sp>
    </p:spTree>
    <p:extLst>
      <p:ext uri="{BB962C8B-B14F-4D97-AF65-F5344CB8AC3E}">
        <p14:creationId xmlns:p14="http://schemas.microsoft.com/office/powerpoint/2010/main" val="36794848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This section allows students to provide evidence of:</a:t>
            </a:r>
          </a:p>
          <a:p>
            <a:pPr lvl="0"/>
            <a:r>
              <a:rPr lang="en-AU" sz="1200" kern="1200" dirty="0">
                <a:solidFill>
                  <a:schemeClr val="tx1"/>
                </a:solidFill>
                <a:effectLst/>
                <a:latin typeface="+mn-lt"/>
                <a:ea typeface="+mn-ea"/>
                <a:cs typeface="+mn-cs"/>
              </a:rPr>
              <a:t>Planning and development of a contract of work with strategies for completing the contract.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Planning strategies could include such features as time estimates, sequencing of activities, identification of resources needed, and people to contact.</a:t>
            </a:r>
          </a:p>
          <a:p>
            <a:endParaRPr lang="en-US" dirty="0"/>
          </a:p>
          <a:p>
            <a:r>
              <a:rPr lang="en-AU" sz="1200" kern="1200" dirty="0">
                <a:solidFill>
                  <a:schemeClr val="tx1"/>
                </a:solidFill>
                <a:effectLst/>
                <a:latin typeface="+mn-lt"/>
                <a:ea typeface="+mn-ea"/>
                <a:cs typeface="+mn-cs"/>
              </a:rPr>
              <a:t>Students plan to develop a folio in which they are able to provide evidence of:</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Development and use of specific knowledge and skills to complete the contract of work.</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Presentation of a record of evidence, including reporting on the progress of the community activity, and development of one or more relevant capabilities.</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Interaction with community contact(s), which includes inviting and responding to feedback.</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Evaluation and review of ongoing progress of the community activity.</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Reflection of the development of knowledge and skills, including the selected capability or capabilities, and their application to the community activity.</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42</a:t>
            </a:fld>
            <a:endParaRPr lang="en-AU"/>
          </a:p>
        </p:txBody>
      </p:sp>
    </p:spTree>
    <p:extLst>
      <p:ext uri="{BB962C8B-B14F-4D97-AF65-F5344CB8AC3E}">
        <p14:creationId xmlns:p14="http://schemas.microsoft.com/office/powerpoint/2010/main" val="2807421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This section allows students to provide evidence of:</a:t>
            </a:r>
          </a:p>
          <a:p>
            <a:pPr lvl="0"/>
            <a:r>
              <a:rPr lang="en-AU" sz="1200" kern="1200" dirty="0">
                <a:solidFill>
                  <a:schemeClr val="tx1"/>
                </a:solidFill>
                <a:effectLst/>
                <a:latin typeface="+mn-lt"/>
                <a:ea typeface="+mn-ea"/>
                <a:cs typeface="+mn-cs"/>
              </a:rPr>
              <a:t>Planning and development of a contract of work with strategies for completing the contract.</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Planning strategies could include such features as time estimates, sequencing of activities, identification of resources needed, and people to contact.</a:t>
            </a:r>
          </a:p>
          <a:p>
            <a:endParaRPr lang="en-US" dirty="0"/>
          </a:p>
          <a:p>
            <a:r>
              <a:rPr lang="en-AU" sz="1200" kern="1200" dirty="0">
                <a:solidFill>
                  <a:schemeClr val="tx1"/>
                </a:solidFill>
                <a:effectLst/>
                <a:latin typeface="+mn-lt"/>
                <a:ea typeface="+mn-ea"/>
                <a:cs typeface="+mn-cs"/>
              </a:rPr>
              <a:t>Students plan to develop a folio in which they are able to provide evidence of:</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Development and use of specific knowledge and skills to complete the contract of work.</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Presentation of a record of evidence, including reporting on the progress of the community activity, and development of one or more relevant capabilities.</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Interaction with community contact(s), which includes inviting and responding to feedback.</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Evaluation and review of ongoing progress of the community activity.</a:t>
            </a:r>
          </a:p>
          <a:p>
            <a:pPr marL="171450" lvl="0" indent="-171450">
              <a:buFont typeface="Arial" panose="020B0604020202020204" pitchFamily="34" charset="0"/>
              <a:buChar char="•"/>
            </a:pPr>
            <a:r>
              <a:rPr lang="en-AU" sz="1200" kern="1200" dirty="0">
                <a:solidFill>
                  <a:schemeClr val="tx1"/>
                </a:solidFill>
                <a:effectLst/>
                <a:latin typeface="+mn-lt"/>
                <a:ea typeface="+mn-ea"/>
                <a:cs typeface="+mn-cs"/>
              </a:rPr>
              <a:t>Reflection of the development of knowledge and skills, including the selected capability or capabilities, and their application to the community activity.</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43</a:t>
            </a:fld>
            <a:endParaRPr lang="en-AU"/>
          </a:p>
        </p:txBody>
      </p:sp>
    </p:spTree>
    <p:extLst>
      <p:ext uri="{BB962C8B-B14F-4D97-AF65-F5344CB8AC3E}">
        <p14:creationId xmlns:p14="http://schemas.microsoft.com/office/powerpoint/2010/main" val="1655921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The contract focuses on Learning Requirements 1 – 4 and the Assessment Design Criteria of ‘Planning and Organisation’, and aspects of ‘Communication and Interaction’. </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A contract requires planning and exploration of a wider community activity that has challenging and achievable individual goals</a:t>
            </a:r>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19</a:t>
            </a:fld>
            <a:endParaRPr lang="en-AU"/>
          </a:p>
        </p:txBody>
      </p:sp>
    </p:spTree>
    <p:extLst>
      <p:ext uri="{BB962C8B-B14F-4D97-AF65-F5344CB8AC3E}">
        <p14:creationId xmlns:p14="http://schemas.microsoft.com/office/powerpoint/2010/main" val="37033197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Communication and Interaction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Students begin to develop evidence of:</a:t>
            </a:r>
          </a:p>
          <a:p>
            <a:pPr lvl="0"/>
            <a:r>
              <a:rPr lang="en-AU" sz="1200" kern="1200" dirty="0">
                <a:solidFill>
                  <a:schemeClr val="tx1"/>
                </a:solidFill>
                <a:effectLst/>
                <a:latin typeface="+mn-lt"/>
                <a:ea typeface="+mn-ea"/>
                <a:cs typeface="+mn-cs"/>
              </a:rPr>
              <a:t>Interaction with community contact(s), which includes inviting and responding to feedback.</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45</a:t>
            </a:fld>
            <a:endParaRPr lang="en-AU"/>
          </a:p>
        </p:txBody>
      </p:sp>
    </p:spTree>
    <p:extLst>
      <p:ext uri="{BB962C8B-B14F-4D97-AF65-F5344CB8AC3E}">
        <p14:creationId xmlns:p14="http://schemas.microsoft.com/office/powerpoint/2010/main" val="28605368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Communication and Interaction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Students plan to provide evidence of:</a:t>
            </a:r>
          </a:p>
          <a:p>
            <a:pPr lvl="0"/>
            <a:r>
              <a:rPr lang="en-AU" sz="1200" kern="1200" dirty="0">
                <a:solidFill>
                  <a:schemeClr val="tx1"/>
                </a:solidFill>
                <a:effectLst/>
                <a:latin typeface="+mn-lt"/>
                <a:ea typeface="+mn-ea"/>
                <a:cs typeface="+mn-cs"/>
              </a:rPr>
              <a:t>Presentation of the community activity to a community audience, using relevant knowledge and skills.</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49</a:t>
            </a:fld>
            <a:endParaRPr lang="en-AU"/>
          </a:p>
        </p:txBody>
      </p:sp>
    </p:spTree>
    <p:extLst>
      <p:ext uri="{BB962C8B-B14F-4D97-AF65-F5344CB8AC3E}">
        <p14:creationId xmlns:p14="http://schemas.microsoft.com/office/powerpoint/2010/main" val="3843638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The learning journey:</a:t>
            </a:r>
          </a:p>
          <a:p>
            <a:r>
              <a:rPr lang="en-AU" sz="1200" kern="1200" dirty="0">
                <a:solidFill>
                  <a:schemeClr val="tx1"/>
                </a:solidFill>
                <a:effectLst/>
                <a:latin typeface="+mn-lt"/>
                <a:ea typeface="+mn-ea"/>
                <a:cs typeface="+mn-cs"/>
              </a:rPr>
              <a:t>Students plan to provide evidence of the feedback they gather about their undertaken activity.</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50</a:t>
            </a:fld>
            <a:endParaRPr lang="en-AU"/>
          </a:p>
        </p:txBody>
      </p:sp>
    </p:spTree>
    <p:extLst>
      <p:ext uri="{BB962C8B-B14F-4D97-AF65-F5344CB8AC3E}">
        <p14:creationId xmlns:p14="http://schemas.microsoft.com/office/powerpoint/2010/main" val="1423698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kern="1200" cap="all" dirty="0">
                <a:solidFill>
                  <a:schemeClr val="tx1"/>
                </a:solidFill>
                <a:effectLst/>
                <a:latin typeface="+mn-lt"/>
                <a:ea typeface="+mn-ea"/>
                <a:cs typeface="+mn-cs"/>
              </a:rPr>
              <a:t>Filling out this contract of work will satisfy one of the requirements of Assessment Type 1. It is an opportunity for you to provide evidence of learning in relation to the first four learning requirements described in the subject outline, and to the following assessment design criteria:</a:t>
            </a:r>
            <a:endParaRPr lang="en-AU" sz="1200" b="1" kern="1200" cap="all" dirty="0">
              <a:solidFill>
                <a:schemeClr val="tx1"/>
              </a:solidFill>
              <a:effectLst/>
              <a:latin typeface="+mn-lt"/>
              <a:ea typeface="+mn-ea"/>
              <a:cs typeface="+mn-cs"/>
            </a:endParaRPr>
          </a:p>
          <a:p>
            <a:pPr lvl="0"/>
            <a:r>
              <a:rPr lang="en-AU" sz="1200" b="0" kern="1200" cap="all" dirty="0">
                <a:solidFill>
                  <a:schemeClr val="tx1"/>
                </a:solidFill>
                <a:effectLst/>
                <a:latin typeface="+mn-lt"/>
                <a:ea typeface="+mn-ea"/>
                <a:cs typeface="+mn-cs"/>
              </a:rPr>
              <a:t>planning and organisation</a:t>
            </a:r>
            <a:endParaRPr lang="en-AU" sz="1200" b="1" kern="1200" cap="all" dirty="0">
              <a:solidFill>
                <a:schemeClr val="tx1"/>
              </a:solidFill>
              <a:effectLst/>
              <a:latin typeface="+mn-lt"/>
              <a:ea typeface="+mn-ea"/>
              <a:cs typeface="+mn-cs"/>
            </a:endParaRPr>
          </a:p>
          <a:p>
            <a:pPr lvl="0"/>
            <a:r>
              <a:rPr lang="en-AU" sz="1200" b="0" kern="1200" cap="all" dirty="0">
                <a:solidFill>
                  <a:schemeClr val="tx1"/>
                </a:solidFill>
                <a:effectLst/>
                <a:latin typeface="+mn-lt"/>
                <a:ea typeface="+mn-ea"/>
                <a:cs typeface="+mn-cs"/>
              </a:rPr>
              <a:t>fulfilment of the contract</a:t>
            </a:r>
            <a:endParaRPr lang="en-AU" sz="1200" b="1" kern="1200" cap="all" dirty="0">
              <a:solidFill>
                <a:schemeClr val="tx1"/>
              </a:solidFill>
              <a:effectLst/>
              <a:latin typeface="+mn-lt"/>
              <a:ea typeface="+mn-ea"/>
              <a:cs typeface="+mn-cs"/>
            </a:endParaRPr>
          </a:p>
          <a:p>
            <a:pPr lvl="0"/>
            <a:r>
              <a:rPr lang="en-AU" sz="1200" b="0" kern="1200" cap="all" dirty="0">
                <a:solidFill>
                  <a:schemeClr val="tx1"/>
                </a:solidFill>
                <a:effectLst/>
                <a:latin typeface="+mn-lt"/>
                <a:ea typeface="+mn-ea"/>
                <a:cs typeface="+mn-cs"/>
              </a:rPr>
              <a:t>communication and interaction.</a:t>
            </a:r>
            <a:endParaRPr lang="en-AU" sz="1200" b="1" kern="1200" cap="all" dirty="0">
              <a:solidFill>
                <a:schemeClr val="tx1"/>
              </a:solidFill>
              <a:effectLst/>
              <a:latin typeface="+mn-lt"/>
              <a:ea typeface="+mn-ea"/>
              <a:cs typeface="+mn-cs"/>
            </a:endParaRPr>
          </a:p>
          <a:p>
            <a:pPr lvl="0"/>
            <a:r>
              <a:rPr lang="en-AU" sz="1200" b="0" kern="1200" cap="all" dirty="0">
                <a:solidFill>
                  <a:schemeClr val="tx1"/>
                </a:solidFill>
                <a:effectLst/>
                <a:latin typeface="+mn-lt"/>
                <a:ea typeface="+mn-ea"/>
                <a:cs typeface="+mn-cs"/>
              </a:rPr>
              <a:t>reflection</a:t>
            </a:r>
            <a:endParaRPr lang="en-AU" sz="1200" b="1" kern="1200" cap="all" dirty="0">
              <a:solidFill>
                <a:schemeClr val="tx1"/>
              </a:solidFill>
              <a:effectLst/>
              <a:latin typeface="+mn-lt"/>
              <a:ea typeface="+mn-ea"/>
              <a:cs typeface="+mn-cs"/>
            </a:endParaRPr>
          </a:p>
          <a:p>
            <a:r>
              <a:rPr lang="en-AU" sz="1200" b="0" kern="1200" cap="all" dirty="0">
                <a:solidFill>
                  <a:schemeClr val="tx1"/>
                </a:solidFill>
                <a:effectLst/>
                <a:latin typeface="+mn-lt"/>
                <a:ea typeface="+mn-ea"/>
                <a:cs typeface="+mn-cs"/>
              </a:rPr>
              <a:t>You may change this initial contract as part of your ongoing planning. Changes should be noted on the contract as they happen. </a:t>
            </a:r>
            <a:endParaRPr lang="en-AU" sz="1200" b="1" kern="1200" cap="all" dirty="0">
              <a:solidFill>
                <a:schemeClr val="tx1"/>
              </a:solidFill>
              <a:effectLst/>
              <a:latin typeface="+mn-lt"/>
              <a:ea typeface="+mn-ea"/>
              <a:cs typeface="+mn-cs"/>
            </a:endParaRP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20</a:t>
            </a:fld>
            <a:endParaRPr lang="en-AU"/>
          </a:p>
        </p:txBody>
      </p:sp>
    </p:spTree>
    <p:extLst>
      <p:ext uri="{BB962C8B-B14F-4D97-AF65-F5344CB8AC3E}">
        <p14:creationId xmlns:p14="http://schemas.microsoft.com/office/powerpoint/2010/main" val="526380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This section allows students to provide evidence of:</a:t>
            </a:r>
          </a:p>
          <a:p>
            <a:pPr lvl="0"/>
            <a:r>
              <a:rPr lang="en-AU" sz="1200" kern="1200" dirty="0">
                <a:solidFill>
                  <a:schemeClr val="tx1"/>
                </a:solidFill>
                <a:effectLst/>
                <a:latin typeface="+mn-lt"/>
                <a:ea typeface="+mn-ea"/>
                <a:cs typeface="+mn-cs"/>
              </a:rPr>
              <a:t>Planning and exploration of a contract of work with goals that are challenging and achievable in their personal situation.</a:t>
            </a:r>
          </a:p>
          <a:p>
            <a:pPr rtl="0" fontAlgn="base"/>
            <a:r>
              <a:rPr lang="en-AU" sz="1200" b="0" i="0" kern="1200" dirty="0">
                <a:solidFill>
                  <a:schemeClr val="tx1"/>
                </a:solidFill>
                <a:effectLst/>
                <a:latin typeface="+mn-lt"/>
                <a:ea typeface="+mn-ea"/>
                <a:cs typeface="+mn-cs"/>
              </a:rPr>
              <a:t>What subjects do you do at school? </a:t>
            </a:r>
          </a:p>
          <a:p>
            <a:pPr rtl="0" fontAlgn="base"/>
            <a:r>
              <a:rPr lang="en-AU" sz="1200" b="0" i="0" kern="1200" dirty="0">
                <a:solidFill>
                  <a:schemeClr val="tx1"/>
                </a:solidFill>
                <a:effectLst/>
                <a:latin typeface="+mn-lt"/>
                <a:ea typeface="+mn-ea"/>
                <a:cs typeface="+mn-cs"/>
              </a:rPr>
              <a:t> What are your interests? </a:t>
            </a:r>
          </a:p>
          <a:p>
            <a:pPr rtl="0" fontAlgn="base"/>
            <a:r>
              <a:rPr lang="en-AU" sz="1200" b="0" i="0" kern="1200" dirty="0">
                <a:solidFill>
                  <a:schemeClr val="tx1"/>
                </a:solidFill>
                <a:effectLst/>
                <a:latin typeface="+mn-lt"/>
                <a:ea typeface="+mn-ea"/>
                <a:cs typeface="+mn-cs"/>
              </a:rPr>
              <a:t> What do you do in the community outside of school? </a:t>
            </a:r>
          </a:p>
          <a:p>
            <a:pPr rtl="0" fontAlgn="base"/>
            <a:r>
              <a:rPr lang="en-AU" sz="1200" b="0" i="0" kern="1200" dirty="0">
                <a:solidFill>
                  <a:schemeClr val="tx1"/>
                </a:solidFill>
                <a:effectLst/>
                <a:latin typeface="+mn-lt"/>
                <a:ea typeface="+mn-ea"/>
                <a:cs typeface="+mn-cs"/>
              </a:rPr>
              <a:t>How do you learn best? And what would you like to learn? </a:t>
            </a:r>
          </a:p>
          <a:p>
            <a:r>
              <a:rPr lang="en-US" dirty="0"/>
              <a:t>How does work and the community fit in with what you want to do?</a:t>
            </a:r>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22</a:t>
            </a:fld>
            <a:endParaRPr lang="en-AU"/>
          </a:p>
        </p:txBody>
      </p:sp>
    </p:spTree>
    <p:extLst>
      <p:ext uri="{BB962C8B-B14F-4D97-AF65-F5344CB8AC3E}">
        <p14:creationId xmlns:p14="http://schemas.microsoft.com/office/powerpoint/2010/main" val="1147048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Students provide evidence by discussing and justifying the choices they make.</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23</a:t>
            </a:fld>
            <a:endParaRPr lang="en-AU"/>
          </a:p>
        </p:txBody>
      </p:sp>
    </p:spTree>
    <p:extLst>
      <p:ext uri="{BB962C8B-B14F-4D97-AF65-F5344CB8AC3E}">
        <p14:creationId xmlns:p14="http://schemas.microsoft.com/office/powerpoint/2010/main" val="4179314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Students may also provide evidence of:</a:t>
            </a:r>
          </a:p>
          <a:p>
            <a:pPr lvl="0"/>
            <a:r>
              <a:rPr lang="en-AU" sz="1200" kern="1200" dirty="0">
                <a:solidFill>
                  <a:schemeClr val="tx1"/>
                </a:solidFill>
                <a:effectLst/>
                <a:latin typeface="+mn-lt"/>
                <a:ea typeface="+mn-ea"/>
                <a:cs typeface="+mn-cs"/>
              </a:rPr>
              <a:t>Identification of existing knowledge and skills, including literacy and numeracy skills, and new knowledge and skills to be developed.</a:t>
            </a:r>
          </a:p>
          <a:p>
            <a:pPr lvl="0"/>
            <a:r>
              <a:rPr lang="en-AU" sz="1200" kern="1200" dirty="0">
                <a:solidFill>
                  <a:schemeClr val="tx1"/>
                </a:solidFill>
                <a:effectLst/>
                <a:latin typeface="+mn-lt"/>
                <a:ea typeface="+mn-ea"/>
                <a:cs typeface="+mn-cs"/>
              </a:rPr>
              <a:t>Exploration of relevant capabilities and identification of one or more capabilities for focused development.</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24</a:t>
            </a:fld>
            <a:endParaRPr lang="en-AU"/>
          </a:p>
        </p:txBody>
      </p:sp>
    </p:spTree>
    <p:extLst>
      <p:ext uri="{BB962C8B-B14F-4D97-AF65-F5344CB8AC3E}">
        <p14:creationId xmlns:p14="http://schemas.microsoft.com/office/powerpoint/2010/main" val="38650537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In this section, students provide further evidence of a product or outcome that reflects the contract goals that are challenging and achievable for that student.</a:t>
            </a:r>
          </a:p>
          <a:p>
            <a:r>
              <a:rPr lang="en-AU" sz="1200" kern="1200" dirty="0">
                <a:solidFill>
                  <a:schemeClr val="tx1"/>
                </a:solidFill>
                <a:effectLst/>
                <a:latin typeface="+mn-lt"/>
                <a:ea typeface="+mn-ea"/>
                <a:cs typeface="+mn-cs"/>
              </a:rPr>
              <a:t>Note that the “community” involved is expected to be the wider community outside of the school. If circumstances prevent a student from this, please contact SACE before commencing</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25</a:t>
            </a:fld>
            <a:endParaRPr lang="en-AU"/>
          </a:p>
        </p:txBody>
      </p:sp>
    </p:spTree>
    <p:extLst>
      <p:ext uri="{BB962C8B-B14F-4D97-AF65-F5344CB8AC3E}">
        <p14:creationId xmlns:p14="http://schemas.microsoft.com/office/powerpoint/2010/main" val="2378959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Students present evidence of:</a:t>
            </a:r>
          </a:p>
          <a:p>
            <a:pPr lvl="0"/>
            <a:r>
              <a:rPr lang="en-AU" sz="1200" kern="1200" dirty="0">
                <a:solidFill>
                  <a:schemeClr val="tx1"/>
                </a:solidFill>
                <a:effectLst/>
                <a:latin typeface="+mn-lt"/>
                <a:ea typeface="+mn-ea"/>
                <a:cs typeface="+mn-cs"/>
              </a:rPr>
              <a:t>Identification of existing knowledge and skills, including literacy and numeracy skills.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Look back at learning activities from the beginning to assist here. </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27</a:t>
            </a:fld>
            <a:endParaRPr lang="en-AU"/>
          </a:p>
        </p:txBody>
      </p:sp>
    </p:spTree>
    <p:extLst>
      <p:ext uri="{BB962C8B-B14F-4D97-AF65-F5344CB8AC3E}">
        <p14:creationId xmlns:p14="http://schemas.microsoft.com/office/powerpoint/2010/main" val="377669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1" kern="1200" dirty="0">
                <a:solidFill>
                  <a:schemeClr val="tx1"/>
                </a:solidFill>
                <a:effectLst/>
                <a:latin typeface="+mn-lt"/>
                <a:ea typeface="+mn-ea"/>
                <a:cs typeface="+mn-cs"/>
              </a:rPr>
              <a:t>Planning and Organisation </a:t>
            </a: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Students present evidence of:</a:t>
            </a:r>
          </a:p>
          <a:p>
            <a:pPr lvl="0"/>
            <a:r>
              <a:rPr lang="en-AU" sz="1200" kern="1200" dirty="0">
                <a:solidFill>
                  <a:schemeClr val="tx1"/>
                </a:solidFill>
                <a:effectLst/>
                <a:latin typeface="+mn-lt"/>
                <a:ea typeface="+mn-ea"/>
                <a:cs typeface="+mn-cs"/>
              </a:rPr>
              <a:t>Identification of existing knowledge and skills, including literacy and numeracy skills.</a:t>
            </a:r>
          </a:p>
          <a:p>
            <a:r>
              <a:rPr lang="en-AU" sz="1200" kern="1200" dirty="0">
                <a:solidFill>
                  <a:schemeClr val="tx1"/>
                </a:solidFill>
                <a:effectLst/>
                <a:latin typeface="+mn-lt"/>
                <a:ea typeface="+mn-ea"/>
                <a:cs typeface="+mn-cs"/>
              </a:rPr>
              <a:t> </a:t>
            </a:r>
          </a:p>
          <a:p>
            <a:r>
              <a:rPr lang="en-AU" sz="1200" kern="1200" dirty="0">
                <a:solidFill>
                  <a:schemeClr val="tx1"/>
                </a:solidFill>
                <a:effectLst/>
                <a:latin typeface="+mn-lt"/>
                <a:ea typeface="+mn-ea"/>
                <a:cs typeface="+mn-cs"/>
              </a:rPr>
              <a:t>Look back at learning activities from the beginning to assist here. </a:t>
            </a:r>
          </a:p>
          <a:p>
            <a:endParaRPr lang="en-AU" dirty="0"/>
          </a:p>
        </p:txBody>
      </p:sp>
      <p:sp>
        <p:nvSpPr>
          <p:cNvPr id="4" name="Slide Number Placeholder 3"/>
          <p:cNvSpPr>
            <a:spLocks noGrp="1"/>
          </p:cNvSpPr>
          <p:nvPr>
            <p:ph type="sldNum" sz="quarter" idx="5"/>
          </p:nvPr>
        </p:nvSpPr>
        <p:spPr/>
        <p:txBody>
          <a:bodyPr/>
          <a:lstStyle/>
          <a:p>
            <a:fld id="{12042786-2A03-4068-B546-7436A54B8CE4}" type="slidenum">
              <a:rPr lang="en-AU" smtClean="0"/>
              <a:t>28</a:t>
            </a:fld>
            <a:endParaRPr lang="en-AU"/>
          </a:p>
        </p:txBody>
      </p:sp>
    </p:spTree>
    <p:extLst>
      <p:ext uri="{BB962C8B-B14F-4D97-AF65-F5344CB8AC3E}">
        <p14:creationId xmlns:p14="http://schemas.microsoft.com/office/powerpoint/2010/main" val="1875453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3250921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722622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8825449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9769239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62940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19631290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3205950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166096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1649164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14A7BD-8EFB-49D3-9F5A-A8C4013C7E84}" type="datetimeFigureOut">
              <a:rPr lang="en-AU" smtClean="0"/>
              <a:t>20/11/2024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954353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14A7BD-8EFB-49D3-9F5A-A8C4013C7E84}" type="datetimeFigureOut">
              <a:rPr lang="en-AU" smtClean="0"/>
              <a:t>20/11/2024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402483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14A7BD-8EFB-49D3-9F5A-A8C4013C7E84}" type="datetimeFigureOut">
              <a:rPr lang="en-AU" smtClean="0"/>
              <a:t>20/11/2024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1225786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14A7BD-8EFB-49D3-9F5A-A8C4013C7E84}" type="datetimeFigureOut">
              <a:rPr lang="en-AU" smtClean="0"/>
              <a:t>20/11/2024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320374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14A7BD-8EFB-49D3-9F5A-A8C4013C7E84}" type="datetimeFigureOut">
              <a:rPr lang="en-AU" smtClean="0"/>
              <a:t>20/11/2024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2287843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14A7BD-8EFB-49D3-9F5A-A8C4013C7E84}" type="datetimeFigureOut">
              <a:rPr lang="en-AU" smtClean="0"/>
              <a:t>20/11/2024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C1D56AD-8D36-4C92-97C5-DFF1FBE8ADD1}" type="slidenum">
              <a:rPr lang="en-AU" smtClean="0"/>
              <a:t>‹#›</a:t>
            </a:fld>
            <a:endParaRPr lang="en-AU"/>
          </a:p>
        </p:txBody>
      </p:sp>
    </p:spTree>
    <p:extLst>
      <p:ext uri="{BB962C8B-B14F-4D97-AF65-F5344CB8AC3E}">
        <p14:creationId xmlns:p14="http://schemas.microsoft.com/office/powerpoint/2010/main" val="22726548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C1D56AD-8D36-4C92-97C5-DFF1FBE8ADD1}" type="slidenum">
              <a:rPr lang="en-AU" smtClean="0"/>
              <a:t>‹#›</a:t>
            </a:fld>
            <a:endParaRPr lang="en-AU"/>
          </a:p>
        </p:txBody>
      </p:sp>
      <p:sp>
        <p:nvSpPr>
          <p:cNvPr id="5" name="Date Placeholder 4"/>
          <p:cNvSpPr>
            <a:spLocks noGrp="1"/>
          </p:cNvSpPr>
          <p:nvPr>
            <p:ph type="dt" sz="half" idx="10"/>
          </p:nvPr>
        </p:nvSpPr>
        <p:spPr/>
        <p:txBody>
          <a:bodyPr/>
          <a:lstStyle/>
          <a:p>
            <a:fld id="{8E14A7BD-8EFB-49D3-9F5A-A8C4013C7E84}" type="datetimeFigureOut">
              <a:rPr lang="en-AU" smtClean="0"/>
              <a:t>20/11/2024</a:t>
            </a:fld>
            <a:endParaRPr lang="en-AU"/>
          </a:p>
        </p:txBody>
      </p:sp>
    </p:spTree>
    <p:extLst>
      <p:ext uri="{BB962C8B-B14F-4D97-AF65-F5344CB8AC3E}">
        <p14:creationId xmlns:p14="http://schemas.microsoft.com/office/powerpoint/2010/main" val="302665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E14A7BD-8EFB-49D3-9F5A-A8C4013C7E84}" type="datetimeFigureOut">
              <a:rPr lang="en-AU" smtClean="0"/>
              <a:t>20/11/2024</a:t>
            </a:fld>
            <a:endParaRPr lang="en-A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C1D56AD-8D36-4C92-97C5-DFF1FBE8ADD1}" type="slidenum">
              <a:rPr lang="en-AU" smtClean="0"/>
              <a:t>‹#›</a:t>
            </a:fld>
            <a:endParaRPr lang="en-AU"/>
          </a:p>
        </p:txBody>
      </p:sp>
      <p:sp>
        <p:nvSpPr>
          <p:cNvPr id="8" name="TextBox 7">
            <a:extLst>
              <a:ext uri="{FF2B5EF4-FFF2-40B4-BE49-F238E27FC236}">
                <a16:creationId xmlns:a16="http://schemas.microsoft.com/office/drawing/2014/main" id="{51092DAB-0998-45F9-338A-B023DC929D45}"/>
              </a:ext>
            </a:extLst>
          </p:cNvPr>
          <p:cNvSpPr txBox="1"/>
          <p:nvPr userDrawn="1">
            <p:extLst>
              <p:ext uri="{1162E1C5-73C7-4A58-AE30-91384D911F3F}">
                <p184:classification xmlns:p184="http://schemas.microsoft.com/office/powerpoint/2018/4/main" val="hdr"/>
              </p:ext>
            </p:extLst>
          </p:nvPr>
        </p:nvSpPr>
        <p:spPr>
          <a:xfrm>
            <a:off x="5752275" y="63500"/>
            <a:ext cx="730250" cy="182880"/>
          </a:xfrm>
          <a:prstGeom prst="rect">
            <a:avLst/>
          </a:prstGeom>
        </p:spPr>
        <p:txBody>
          <a:bodyPr horzOverflow="overflow" lIns="0" tIns="0" rIns="0" bIns="0">
            <a:spAutoFit/>
          </a:bodyPr>
          <a:lstStyle/>
          <a:p>
            <a:pPr algn="l"/>
            <a:r>
              <a:rPr lang="en-AU" sz="1200">
                <a:solidFill>
                  <a:srgbClr val="A80000"/>
                </a:solidFill>
                <a:latin typeface="Arial" panose="020B0604020202020204" pitchFamily="34" charset="0"/>
                <a:cs typeface="Arial" panose="020B0604020202020204" pitchFamily="34" charset="0"/>
              </a:rPr>
              <a:t>OFFICIAL</a:t>
            </a:r>
          </a:p>
        </p:txBody>
      </p:sp>
    </p:spTree>
    <p:extLst>
      <p:ext uri="{BB962C8B-B14F-4D97-AF65-F5344CB8AC3E}">
        <p14:creationId xmlns:p14="http://schemas.microsoft.com/office/powerpoint/2010/main" val="339204710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79952-99B6-48F7-8599-55527FE09024}"/>
              </a:ext>
            </a:extLst>
          </p:cNvPr>
          <p:cNvSpPr>
            <a:spLocks noGrp="1"/>
          </p:cNvSpPr>
          <p:nvPr>
            <p:ph type="ctrTitle"/>
          </p:nvPr>
        </p:nvSpPr>
        <p:spPr/>
        <p:txBody>
          <a:bodyPr>
            <a:normAutofit fontScale="90000"/>
          </a:bodyPr>
          <a:lstStyle/>
          <a:p>
            <a:r>
              <a:rPr lang="en-US" dirty="0"/>
              <a:t>Work and the Community </a:t>
            </a:r>
            <a:br>
              <a:rPr lang="en-US" dirty="0"/>
            </a:br>
            <a:r>
              <a:rPr lang="en-US" dirty="0"/>
              <a:t>Stage 2 Community Studies A</a:t>
            </a:r>
            <a:endParaRPr lang="en-AU" dirty="0"/>
          </a:p>
        </p:txBody>
      </p:sp>
    </p:spTree>
    <p:extLst>
      <p:ext uri="{BB962C8B-B14F-4D97-AF65-F5344CB8AC3E}">
        <p14:creationId xmlns:p14="http://schemas.microsoft.com/office/powerpoint/2010/main" val="1250618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BBDF0-0C53-4F2D-A624-CE8FB9CC0FC9}"/>
              </a:ext>
            </a:extLst>
          </p:cNvPr>
          <p:cNvSpPr>
            <a:spLocks noGrp="1"/>
          </p:cNvSpPr>
          <p:nvPr>
            <p:ph type="title"/>
          </p:nvPr>
        </p:nvSpPr>
        <p:spPr/>
        <p:txBody>
          <a:bodyPr/>
          <a:lstStyle/>
          <a:p>
            <a:r>
              <a:rPr lang="en-US" dirty="0"/>
              <a:t>Capabilities to be used…</a:t>
            </a:r>
            <a:endParaRPr lang="en-AU" dirty="0"/>
          </a:p>
        </p:txBody>
      </p:sp>
      <p:sp>
        <p:nvSpPr>
          <p:cNvPr id="3" name="Content Placeholder 2">
            <a:extLst>
              <a:ext uri="{FF2B5EF4-FFF2-40B4-BE49-F238E27FC236}">
                <a16:creationId xmlns:a16="http://schemas.microsoft.com/office/drawing/2014/main" id="{B6D89D3F-3C7B-42AC-B0DE-780482AE675D}"/>
              </a:ext>
            </a:extLst>
          </p:cNvPr>
          <p:cNvSpPr>
            <a:spLocks noGrp="1"/>
          </p:cNvSpPr>
          <p:nvPr>
            <p:ph idx="1"/>
          </p:nvPr>
        </p:nvSpPr>
        <p:spPr/>
        <p:txBody>
          <a:bodyPr/>
          <a:lstStyle/>
          <a:p>
            <a:r>
              <a:rPr lang="en-US" dirty="0"/>
              <a:t>Capability:</a:t>
            </a:r>
          </a:p>
          <a:p>
            <a:endParaRPr lang="en-US" dirty="0"/>
          </a:p>
          <a:p>
            <a:endParaRPr lang="en-US" dirty="0"/>
          </a:p>
          <a:p>
            <a:r>
              <a:rPr lang="en-US" dirty="0"/>
              <a:t>How:</a:t>
            </a:r>
            <a:endParaRPr lang="en-AU" dirty="0"/>
          </a:p>
        </p:txBody>
      </p:sp>
    </p:spTree>
    <p:extLst>
      <p:ext uri="{BB962C8B-B14F-4D97-AF65-F5344CB8AC3E}">
        <p14:creationId xmlns:p14="http://schemas.microsoft.com/office/powerpoint/2010/main" val="340150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12DFB-365F-47F8-BD7E-A49C52E100FB}"/>
              </a:ext>
            </a:extLst>
          </p:cNvPr>
          <p:cNvSpPr>
            <a:spLocks noGrp="1"/>
          </p:cNvSpPr>
          <p:nvPr>
            <p:ph type="title"/>
          </p:nvPr>
        </p:nvSpPr>
        <p:spPr/>
        <p:txBody>
          <a:bodyPr/>
          <a:lstStyle/>
          <a:p>
            <a:r>
              <a:rPr lang="en-US" dirty="0"/>
              <a:t>What people in the community might be able to help with your activity?</a:t>
            </a:r>
            <a:endParaRPr lang="en-AU" dirty="0"/>
          </a:p>
        </p:txBody>
      </p:sp>
      <p:sp>
        <p:nvSpPr>
          <p:cNvPr id="3" name="Content Placeholder 2">
            <a:extLst>
              <a:ext uri="{FF2B5EF4-FFF2-40B4-BE49-F238E27FC236}">
                <a16:creationId xmlns:a16="http://schemas.microsoft.com/office/drawing/2014/main" id="{7D53FAFC-AF27-46F1-829C-2BA3AA8DF13D}"/>
              </a:ext>
            </a:extLst>
          </p:cNvPr>
          <p:cNvSpPr>
            <a:spLocks noGrp="1"/>
          </p:cNvSpPr>
          <p:nvPr>
            <p:ph idx="1"/>
          </p:nvPr>
        </p:nvSpPr>
        <p:spPr/>
        <p:txBody>
          <a:bodyPr/>
          <a:lstStyle/>
          <a:p>
            <a:r>
              <a:rPr lang="en-US" dirty="0"/>
              <a:t>Name:</a:t>
            </a:r>
          </a:p>
          <a:p>
            <a:endParaRPr lang="en-US" dirty="0"/>
          </a:p>
          <a:p>
            <a:r>
              <a:rPr lang="en-US" dirty="0"/>
              <a:t>How:</a:t>
            </a:r>
          </a:p>
          <a:p>
            <a:endParaRPr lang="en-US" dirty="0"/>
          </a:p>
          <a:p>
            <a:endParaRPr lang="en-US" dirty="0"/>
          </a:p>
          <a:p>
            <a:r>
              <a:rPr lang="en-US" dirty="0"/>
              <a:t>Name:</a:t>
            </a:r>
          </a:p>
          <a:p>
            <a:endParaRPr lang="en-US" dirty="0"/>
          </a:p>
          <a:p>
            <a:r>
              <a:rPr lang="en-US" dirty="0"/>
              <a:t>How: </a:t>
            </a:r>
            <a:endParaRPr lang="en-AU" dirty="0"/>
          </a:p>
        </p:txBody>
      </p:sp>
    </p:spTree>
    <p:extLst>
      <p:ext uri="{BB962C8B-B14F-4D97-AF65-F5344CB8AC3E}">
        <p14:creationId xmlns:p14="http://schemas.microsoft.com/office/powerpoint/2010/main" val="242579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12DFB-365F-47F8-BD7E-A49C52E100FB}"/>
              </a:ext>
            </a:extLst>
          </p:cNvPr>
          <p:cNvSpPr>
            <a:spLocks noGrp="1"/>
          </p:cNvSpPr>
          <p:nvPr>
            <p:ph type="title"/>
          </p:nvPr>
        </p:nvSpPr>
        <p:spPr/>
        <p:txBody>
          <a:bodyPr/>
          <a:lstStyle/>
          <a:p>
            <a:r>
              <a:rPr lang="en-US" dirty="0"/>
              <a:t>What people in the community might be able to help with your activity?</a:t>
            </a:r>
            <a:endParaRPr lang="en-AU" dirty="0"/>
          </a:p>
        </p:txBody>
      </p:sp>
      <p:sp>
        <p:nvSpPr>
          <p:cNvPr id="3" name="Content Placeholder 2">
            <a:extLst>
              <a:ext uri="{FF2B5EF4-FFF2-40B4-BE49-F238E27FC236}">
                <a16:creationId xmlns:a16="http://schemas.microsoft.com/office/drawing/2014/main" id="{7D53FAFC-AF27-46F1-829C-2BA3AA8DF13D}"/>
              </a:ext>
            </a:extLst>
          </p:cNvPr>
          <p:cNvSpPr>
            <a:spLocks noGrp="1"/>
          </p:cNvSpPr>
          <p:nvPr>
            <p:ph idx="1"/>
          </p:nvPr>
        </p:nvSpPr>
        <p:spPr/>
        <p:txBody>
          <a:bodyPr/>
          <a:lstStyle/>
          <a:p>
            <a:r>
              <a:rPr lang="en-US" dirty="0"/>
              <a:t>Name:</a:t>
            </a:r>
          </a:p>
          <a:p>
            <a:endParaRPr lang="en-US" dirty="0"/>
          </a:p>
          <a:p>
            <a:r>
              <a:rPr lang="en-US" dirty="0"/>
              <a:t>How:</a:t>
            </a:r>
          </a:p>
          <a:p>
            <a:endParaRPr lang="en-US" dirty="0"/>
          </a:p>
          <a:p>
            <a:endParaRPr lang="en-US" dirty="0"/>
          </a:p>
          <a:p>
            <a:r>
              <a:rPr lang="en-US" dirty="0"/>
              <a:t>Name:</a:t>
            </a:r>
          </a:p>
          <a:p>
            <a:endParaRPr lang="en-US" dirty="0"/>
          </a:p>
          <a:p>
            <a:r>
              <a:rPr lang="en-US" dirty="0"/>
              <a:t>How: </a:t>
            </a:r>
            <a:endParaRPr lang="en-AU" dirty="0"/>
          </a:p>
        </p:txBody>
      </p:sp>
    </p:spTree>
    <p:extLst>
      <p:ext uri="{BB962C8B-B14F-4D97-AF65-F5344CB8AC3E}">
        <p14:creationId xmlns:p14="http://schemas.microsoft.com/office/powerpoint/2010/main" val="2413629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97593-E9FA-4450-A47C-C60361C05B3F}"/>
              </a:ext>
            </a:extLst>
          </p:cNvPr>
          <p:cNvSpPr>
            <a:spLocks noGrp="1"/>
          </p:cNvSpPr>
          <p:nvPr>
            <p:ph type="title"/>
          </p:nvPr>
        </p:nvSpPr>
        <p:spPr/>
        <p:txBody>
          <a:bodyPr>
            <a:normAutofit fontScale="90000"/>
          </a:bodyPr>
          <a:lstStyle/>
          <a:p>
            <a:r>
              <a:rPr lang="en-US" dirty="0"/>
              <a:t>Numeracy skills – highlight current skills red, highlight what you would like to learn green</a:t>
            </a:r>
            <a:endParaRPr lang="en-AU" dirty="0"/>
          </a:p>
        </p:txBody>
      </p:sp>
      <p:sp>
        <p:nvSpPr>
          <p:cNvPr id="3" name="Content Placeholder 2">
            <a:extLst>
              <a:ext uri="{FF2B5EF4-FFF2-40B4-BE49-F238E27FC236}">
                <a16:creationId xmlns:a16="http://schemas.microsoft.com/office/drawing/2014/main" id="{D8186B13-4932-41EE-AF3F-384C079396F9}"/>
              </a:ext>
            </a:extLst>
          </p:cNvPr>
          <p:cNvSpPr>
            <a:spLocks noGrp="1"/>
          </p:cNvSpPr>
          <p:nvPr>
            <p:ph sz="half" idx="1"/>
          </p:nvPr>
        </p:nvSpPr>
        <p:spPr/>
        <p:txBody>
          <a:bodyPr>
            <a:normAutofit fontScale="62500" lnSpcReduction="20000"/>
          </a:bodyPr>
          <a:lstStyle/>
          <a:p>
            <a:pPr fontAlgn="base"/>
            <a:r>
              <a:rPr lang="en-AU" b="1" dirty="0"/>
              <a:t>Money</a:t>
            </a:r>
            <a:r>
              <a:rPr lang="en-AU" dirty="0"/>
              <a:t> </a:t>
            </a:r>
          </a:p>
          <a:p>
            <a:pPr fontAlgn="base"/>
            <a:r>
              <a:rPr lang="en-AU" dirty="0"/>
              <a:t>Develop money handling skills, including receiving and giving correct change. </a:t>
            </a:r>
          </a:p>
          <a:p>
            <a:pPr fontAlgn="base"/>
            <a:r>
              <a:rPr lang="en-AU" dirty="0"/>
              <a:t>Manage simple accounting procedures such as costing.  </a:t>
            </a:r>
          </a:p>
          <a:p>
            <a:pPr fontAlgn="base"/>
            <a:r>
              <a:rPr lang="en-AU" dirty="0"/>
              <a:t>Learn about budgeting and make a practice budget on Excel. </a:t>
            </a:r>
          </a:p>
          <a:p>
            <a:pPr fontAlgn="base"/>
            <a:r>
              <a:rPr lang="en-AU" dirty="0"/>
              <a:t>Create then maintain a budget and practice record keeping. </a:t>
            </a:r>
          </a:p>
          <a:p>
            <a:pPr fontAlgn="base"/>
            <a:r>
              <a:rPr lang="en-AU" dirty="0"/>
              <a:t>Convert from Australian dollars to another country’s currency. </a:t>
            </a:r>
          </a:p>
          <a:p>
            <a:pPr fontAlgn="base"/>
            <a:r>
              <a:rPr lang="en-AU" dirty="0"/>
              <a:t>Manage complex budgets (e.g. preparing financial statements, forecasting materials). </a:t>
            </a:r>
          </a:p>
          <a:p>
            <a:pPr fontAlgn="base"/>
            <a:r>
              <a:rPr lang="en-AU" dirty="0"/>
              <a:t>Work out percentages. </a:t>
            </a:r>
          </a:p>
          <a:p>
            <a:pPr fontAlgn="base"/>
            <a:r>
              <a:rPr lang="en-AU" dirty="0"/>
              <a:t>Research how shares and investments work. </a:t>
            </a:r>
          </a:p>
          <a:p>
            <a:pPr fontAlgn="base"/>
            <a:r>
              <a:rPr lang="en-AU" dirty="0"/>
              <a:t>Learn about interest rates and how they are calculated. </a:t>
            </a:r>
          </a:p>
          <a:p>
            <a:pPr fontAlgn="base"/>
            <a:r>
              <a:rPr lang="en-AU" dirty="0"/>
              <a:t>Investigate job related maths including salaries and wages.  </a:t>
            </a:r>
          </a:p>
          <a:p>
            <a:endParaRPr lang="en-AU" dirty="0"/>
          </a:p>
        </p:txBody>
      </p:sp>
      <p:sp>
        <p:nvSpPr>
          <p:cNvPr id="4" name="Content Placeholder 3">
            <a:extLst>
              <a:ext uri="{FF2B5EF4-FFF2-40B4-BE49-F238E27FC236}">
                <a16:creationId xmlns:a16="http://schemas.microsoft.com/office/drawing/2014/main" id="{D10E92FA-95D6-47DB-BE2A-749A35830745}"/>
              </a:ext>
            </a:extLst>
          </p:cNvPr>
          <p:cNvSpPr>
            <a:spLocks noGrp="1"/>
          </p:cNvSpPr>
          <p:nvPr>
            <p:ph sz="half" idx="2"/>
          </p:nvPr>
        </p:nvSpPr>
        <p:spPr/>
        <p:txBody>
          <a:bodyPr>
            <a:normAutofit fontScale="62500" lnSpcReduction="20000"/>
          </a:bodyPr>
          <a:lstStyle/>
          <a:p>
            <a:pPr fontAlgn="base"/>
            <a:r>
              <a:rPr lang="en-AU" b="1" dirty="0"/>
              <a:t>Measurement</a:t>
            </a:r>
            <a:r>
              <a:rPr lang="en-AU" dirty="0"/>
              <a:t>  </a:t>
            </a:r>
          </a:p>
          <a:p>
            <a:pPr fontAlgn="base"/>
            <a:r>
              <a:rPr lang="en-AU" dirty="0"/>
              <a:t>Strengthen skills in measuring the following: Length, Weight, Temperature, Perimeter, Area and Volume. </a:t>
            </a:r>
          </a:p>
          <a:p>
            <a:pPr fontAlgn="base"/>
            <a:r>
              <a:rPr lang="en-AU" dirty="0"/>
              <a:t>Learn to convert measurements relevant to a recipe book. </a:t>
            </a:r>
          </a:p>
          <a:p>
            <a:pPr fontAlgn="base"/>
            <a:r>
              <a:rPr lang="en-AU" dirty="0"/>
              <a:t>Develop time measurement skills including time zones for travelling. </a:t>
            </a:r>
          </a:p>
          <a:p>
            <a:pPr fontAlgn="base"/>
            <a:r>
              <a:rPr lang="en-AU" dirty="0"/>
              <a:t>Take precise measurements. </a:t>
            </a:r>
          </a:p>
          <a:p>
            <a:pPr fontAlgn="base"/>
            <a:r>
              <a:rPr lang="en-AU" dirty="0"/>
              <a:t>Practise measuring and drawing objects to scale. </a:t>
            </a:r>
          </a:p>
          <a:p>
            <a:pPr fontAlgn="base"/>
            <a:r>
              <a:rPr lang="en-AU" dirty="0"/>
              <a:t>Learn to read and interpret maps, including understanding scale. </a:t>
            </a:r>
          </a:p>
          <a:p>
            <a:pPr fontAlgn="base"/>
            <a:r>
              <a:rPr lang="en-AU" dirty="0"/>
              <a:t>Use ratio and read scales to discuss maps. </a:t>
            </a:r>
          </a:p>
          <a:p>
            <a:pPr fontAlgn="base"/>
            <a:r>
              <a:rPr lang="en-AU" dirty="0"/>
              <a:t>Research issues relating to gambling, including ratios and returns. </a:t>
            </a:r>
          </a:p>
          <a:p>
            <a:pPr fontAlgn="base"/>
            <a:r>
              <a:rPr lang="en-AU" dirty="0"/>
              <a:t>Use appropriate technological devices to measure and record data and report and act on results ( e.g. temperature gauge). </a:t>
            </a:r>
          </a:p>
          <a:p>
            <a:pPr fontAlgn="base"/>
            <a:r>
              <a:rPr lang="en-AU" dirty="0"/>
              <a:t>Create and monitor schedules. </a:t>
            </a:r>
          </a:p>
          <a:p>
            <a:endParaRPr lang="en-AU" dirty="0"/>
          </a:p>
        </p:txBody>
      </p:sp>
    </p:spTree>
    <p:extLst>
      <p:ext uri="{BB962C8B-B14F-4D97-AF65-F5344CB8AC3E}">
        <p14:creationId xmlns:p14="http://schemas.microsoft.com/office/powerpoint/2010/main" val="837277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97593-E9FA-4450-A47C-C60361C05B3F}"/>
              </a:ext>
            </a:extLst>
          </p:cNvPr>
          <p:cNvSpPr>
            <a:spLocks noGrp="1"/>
          </p:cNvSpPr>
          <p:nvPr>
            <p:ph type="title"/>
          </p:nvPr>
        </p:nvSpPr>
        <p:spPr/>
        <p:txBody>
          <a:bodyPr>
            <a:normAutofit fontScale="90000"/>
          </a:bodyPr>
          <a:lstStyle/>
          <a:p>
            <a:r>
              <a:rPr lang="en-US" dirty="0"/>
              <a:t>Numeracy skills – highlight current skills red, highlight what you would like to learn green</a:t>
            </a:r>
            <a:endParaRPr lang="en-AU" dirty="0"/>
          </a:p>
        </p:txBody>
      </p:sp>
      <p:sp>
        <p:nvSpPr>
          <p:cNvPr id="3" name="Content Placeholder 2">
            <a:extLst>
              <a:ext uri="{FF2B5EF4-FFF2-40B4-BE49-F238E27FC236}">
                <a16:creationId xmlns:a16="http://schemas.microsoft.com/office/drawing/2014/main" id="{D8186B13-4932-41EE-AF3F-384C079396F9}"/>
              </a:ext>
            </a:extLst>
          </p:cNvPr>
          <p:cNvSpPr>
            <a:spLocks noGrp="1"/>
          </p:cNvSpPr>
          <p:nvPr>
            <p:ph idx="1"/>
          </p:nvPr>
        </p:nvSpPr>
        <p:spPr/>
        <p:txBody>
          <a:bodyPr>
            <a:normAutofit fontScale="77500" lnSpcReduction="20000"/>
          </a:bodyPr>
          <a:lstStyle/>
          <a:p>
            <a:pPr fontAlgn="base"/>
            <a:r>
              <a:rPr lang="en-AU" b="1" dirty="0"/>
              <a:t>Estimation</a:t>
            </a:r>
            <a:r>
              <a:rPr lang="en-AU" dirty="0"/>
              <a:t> </a:t>
            </a:r>
          </a:p>
          <a:p>
            <a:pPr fontAlgn="base"/>
            <a:r>
              <a:rPr lang="en-AU" dirty="0"/>
              <a:t>Develop skills in estimating the following: costs, time to complete specific tasks. </a:t>
            </a:r>
          </a:p>
          <a:p>
            <a:pPr fontAlgn="base"/>
            <a:r>
              <a:rPr lang="en-AU" dirty="0"/>
              <a:t>Compare costs for products to determine best value. </a:t>
            </a:r>
          </a:p>
          <a:p>
            <a:pPr fontAlgn="base"/>
            <a:r>
              <a:rPr lang="en-AU" b="1" dirty="0"/>
              <a:t>Data Collection and Analysis</a:t>
            </a:r>
            <a:r>
              <a:rPr lang="en-AU" dirty="0"/>
              <a:t> </a:t>
            </a:r>
          </a:p>
          <a:p>
            <a:pPr fontAlgn="base"/>
            <a:r>
              <a:rPr lang="en-AU" dirty="0"/>
              <a:t>Learn how to conduct a valid survey by looking at examples and researching tips on survey writing. </a:t>
            </a:r>
          </a:p>
          <a:p>
            <a:pPr fontAlgn="base"/>
            <a:r>
              <a:rPr lang="en-AU" dirty="0"/>
              <a:t>Use a variety of data collection methods. </a:t>
            </a:r>
          </a:p>
          <a:p>
            <a:pPr fontAlgn="base"/>
            <a:r>
              <a:rPr lang="en-AU" dirty="0"/>
              <a:t>Learn to use Excel to graph survey results. </a:t>
            </a:r>
          </a:p>
          <a:p>
            <a:pPr fontAlgn="base"/>
            <a:r>
              <a:rPr lang="en-AU" dirty="0"/>
              <a:t>Prepare reports using graphs, timelines, diagrams, maps, models, web designs and charts, using digital technologies.  </a:t>
            </a:r>
          </a:p>
          <a:p>
            <a:pPr fontAlgn="base"/>
            <a:r>
              <a:rPr lang="en-AU" dirty="0"/>
              <a:t>Interpret and analyse data.  </a:t>
            </a:r>
          </a:p>
          <a:p>
            <a:pPr fontAlgn="base"/>
            <a:r>
              <a:rPr lang="en-AU" dirty="0"/>
              <a:t>Analyse and compare statistical data. </a:t>
            </a:r>
          </a:p>
          <a:p>
            <a:pPr fontAlgn="base"/>
            <a:r>
              <a:rPr lang="en-AU" dirty="0"/>
              <a:t>Practise reading and interpreting information from graphs. </a:t>
            </a:r>
          </a:p>
          <a:p>
            <a:pPr fontAlgn="base"/>
            <a:r>
              <a:rPr lang="en-AU" dirty="0"/>
              <a:t>Learn to read and interpret the nutritional label on food items. </a:t>
            </a:r>
          </a:p>
          <a:p>
            <a:endParaRPr lang="en-AU" dirty="0"/>
          </a:p>
        </p:txBody>
      </p:sp>
    </p:spTree>
    <p:extLst>
      <p:ext uri="{BB962C8B-B14F-4D97-AF65-F5344CB8AC3E}">
        <p14:creationId xmlns:p14="http://schemas.microsoft.com/office/powerpoint/2010/main" val="35227480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C7C61-4DBB-470C-8B50-64F9C94C5C70}"/>
              </a:ext>
            </a:extLst>
          </p:cNvPr>
          <p:cNvSpPr>
            <a:spLocks noGrp="1"/>
          </p:cNvSpPr>
          <p:nvPr>
            <p:ph type="title"/>
          </p:nvPr>
        </p:nvSpPr>
        <p:spPr/>
        <p:txBody>
          <a:bodyPr>
            <a:normAutofit fontScale="90000"/>
          </a:bodyPr>
          <a:lstStyle/>
          <a:p>
            <a:r>
              <a:rPr lang="en-US" dirty="0"/>
              <a:t>Literacy skills – highlight current skills red, highlight what you would like to learn green</a:t>
            </a:r>
            <a:endParaRPr lang="en-AU" dirty="0"/>
          </a:p>
        </p:txBody>
      </p:sp>
      <p:sp>
        <p:nvSpPr>
          <p:cNvPr id="6" name="Content Placeholder 5">
            <a:extLst>
              <a:ext uri="{FF2B5EF4-FFF2-40B4-BE49-F238E27FC236}">
                <a16:creationId xmlns:a16="http://schemas.microsoft.com/office/drawing/2014/main" id="{E044F258-DAB0-4864-961D-E55A14BDC0DC}"/>
              </a:ext>
            </a:extLst>
          </p:cNvPr>
          <p:cNvSpPr>
            <a:spLocks noGrp="1"/>
          </p:cNvSpPr>
          <p:nvPr>
            <p:ph idx="1"/>
          </p:nvPr>
        </p:nvSpPr>
        <p:spPr>
          <a:xfrm>
            <a:off x="838200" y="1825624"/>
            <a:ext cx="11224846" cy="5032375"/>
          </a:xfrm>
        </p:spPr>
        <p:txBody>
          <a:bodyPr>
            <a:normAutofit fontScale="85000" lnSpcReduction="20000"/>
          </a:bodyPr>
          <a:lstStyle/>
          <a:p>
            <a:pPr fontAlgn="base"/>
            <a:r>
              <a:rPr lang="en-AU" b="1" dirty="0"/>
              <a:t>Reading </a:t>
            </a:r>
            <a:r>
              <a:rPr lang="en-AU" dirty="0"/>
              <a:t> </a:t>
            </a:r>
          </a:p>
          <a:p>
            <a:pPr fontAlgn="base"/>
            <a:r>
              <a:rPr lang="en-AU" dirty="0"/>
              <a:t>Read relevant material to find key information for research from a variety of sources and critically analyse and review these (e.g. newspapers, journal articles, internet sites, blogs).  </a:t>
            </a:r>
          </a:p>
          <a:p>
            <a:pPr fontAlgn="base"/>
            <a:r>
              <a:rPr lang="en-AU" dirty="0"/>
              <a:t>Identify, analyse and evaluate information from a wide variety of sources to create new understandings and knowledge. </a:t>
            </a:r>
          </a:p>
          <a:p>
            <a:pPr fontAlgn="base"/>
            <a:r>
              <a:rPr lang="en-AU" dirty="0"/>
              <a:t>Complete proof reading worksheets and use a checklist to check written work. </a:t>
            </a:r>
          </a:p>
          <a:p>
            <a:pPr fontAlgn="base"/>
            <a:r>
              <a:rPr lang="en-AU" dirty="0"/>
              <a:t>Improve spelling by learning some new spelling rules and practise editing work. </a:t>
            </a:r>
          </a:p>
          <a:p>
            <a:pPr fontAlgn="base"/>
            <a:r>
              <a:rPr lang="en-AU" dirty="0"/>
              <a:t>Read about plagiarism and research tips to improve writing. </a:t>
            </a:r>
          </a:p>
          <a:p>
            <a:pPr fontAlgn="base"/>
            <a:r>
              <a:rPr lang="en-AU" dirty="0"/>
              <a:t>Read information and follow directions to find out how to format a text (e.g. brief report). </a:t>
            </a:r>
          </a:p>
          <a:p>
            <a:pPr fontAlgn="base"/>
            <a:r>
              <a:rPr lang="en-AU" dirty="0"/>
              <a:t>Read tips on doing presentations and do a practice presentation. </a:t>
            </a:r>
          </a:p>
          <a:p>
            <a:pPr fontAlgn="base"/>
            <a:r>
              <a:rPr lang="en-AU" dirty="0"/>
              <a:t>Follow complex written instructions to learn new skills (e.g. learn how to use new computer software by following a handbook or manual or to create a product such as a recipe or other product). </a:t>
            </a:r>
          </a:p>
          <a:p>
            <a:pPr fontAlgn="base"/>
            <a:r>
              <a:rPr lang="en-AU" dirty="0"/>
              <a:t>Read tips on how to set out a PowerPoint for a presentation and make two to three practice pages. </a:t>
            </a:r>
          </a:p>
          <a:p>
            <a:pPr fontAlgn="base"/>
            <a:r>
              <a:rPr lang="en-AU" dirty="0"/>
              <a:t>Read interview tips and techniques and do a practice interview. </a:t>
            </a:r>
          </a:p>
          <a:p>
            <a:pPr fontAlgn="base"/>
            <a:r>
              <a:rPr lang="en-AU" dirty="0"/>
              <a:t>Research techniques used in advertising. </a:t>
            </a:r>
          </a:p>
          <a:p>
            <a:pPr fontAlgn="base"/>
            <a:r>
              <a:rPr lang="en-AU" dirty="0"/>
              <a:t>Research and identify the features of children’s books. </a:t>
            </a:r>
          </a:p>
          <a:p>
            <a:pPr fontAlgn="base"/>
            <a:r>
              <a:rPr lang="en-AU" dirty="0"/>
              <a:t>Read and follow all OHS and W instructions (e.g. in the workplace). </a:t>
            </a:r>
          </a:p>
          <a:p>
            <a:pPr fontAlgn="base"/>
            <a:r>
              <a:rPr lang="en-AU" dirty="0"/>
              <a:t>Refer to a selection of documents to compare or contrast information (e.g. features, costs, specifications). </a:t>
            </a:r>
          </a:p>
          <a:p>
            <a:endParaRPr lang="en-AU" dirty="0"/>
          </a:p>
        </p:txBody>
      </p:sp>
    </p:spTree>
    <p:extLst>
      <p:ext uri="{BB962C8B-B14F-4D97-AF65-F5344CB8AC3E}">
        <p14:creationId xmlns:p14="http://schemas.microsoft.com/office/powerpoint/2010/main" val="3558771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C7C61-4DBB-470C-8B50-64F9C94C5C70}"/>
              </a:ext>
            </a:extLst>
          </p:cNvPr>
          <p:cNvSpPr>
            <a:spLocks noGrp="1"/>
          </p:cNvSpPr>
          <p:nvPr>
            <p:ph type="title"/>
          </p:nvPr>
        </p:nvSpPr>
        <p:spPr/>
        <p:txBody>
          <a:bodyPr>
            <a:normAutofit fontScale="90000"/>
          </a:bodyPr>
          <a:lstStyle/>
          <a:p>
            <a:r>
              <a:rPr lang="en-US" dirty="0"/>
              <a:t>Literacy skills – highlight current skills red, highlight what you would like to learn green</a:t>
            </a:r>
            <a:endParaRPr lang="en-AU" dirty="0"/>
          </a:p>
        </p:txBody>
      </p:sp>
      <p:sp>
        <p:nvSpPr>
          <p:cNvPr id="6" name="Content Placeholder 5">
            <a:extLst>
              <a:ext uri="{FF2B5EF4-FFF2-40B4-BE49-F238E27FC236}">
                <a16:creationId xmlns:a16="http://schemas.microsoft.com/office/drawing/2014/main" id="{E044F258-DAB0-4864-961D-E55A14BDC0DC}"/>
              </a:ext>
            </a:extLst>
          </p:cNvPr>
          <p:cNvSpPr>
            <a:spLocks noGrp="1"/>
          </p:cNvSpPr>
          <p:nvPr>
            <p:ph idx="1"/>
          </p:nvPr>
        </p:nvSpPr>
        <p:spPr>
          <a:xfrm>
            <a:off x="838200" y="1825624"/>
            <a:ext cx="11224846" cy="5032375"/>
          </a:xfrm>
        </p:spPr>
        <p:txBody>
          <a:bodyPr>
            <a:normAutofit fontScale="85000" lnSpcReduction="10000"/>
          </a:bodyPr>
          <a:lstStyle/>
          <a:p>
            <a:pPr fontAlgn="base"/>
            <a:r>
              <a:rPr lang="en-AU" b="1" dirty="0"/>
              <a:t>Writing</a:t>
            </a:r>
            <a:r>
              <a:rPr lang="en-AU" dirty="0"/>
              <a:t> </a:t>
            </a:r>
          </a:p>
          <a:p>
            <a:pPr fontAlgn="base"/>
            <a:r>
              <a:rPr lang="en-AU" dirty="0"/>
              <a:t>Organise and conduct in-depth interviews or similar research within the community. </a:t>
            </a:r>
          </a:p>
          <a:p>
            <a:pPr fontAlgn="base"/>
            <a:r>
              <a:rPr lang="en-AU" dirty="0"/>
              <a:t>Keep accurate lists. </a:t>
            </a:r>
          </a:p>
          <a:p>
            <a:pPr fontAlgn="base"/>
            <a:r>
              <a:rPr lang="en-AU" dirty="0"/>
              <a:t>Plan for events. </a:t>
            </a:r>
          </a:p>
          <a:p>
            <a:pPr fontAlgn="base"/>
            <a:r>
              <a:rPr lang="en-AU" dirty="0"/>
              <a:t>Write clear sequenced instructions or journal entries. </a:t>
            </a:r>
          </a:p>
          <a:p>
            <a:pPr fontAlgn="base"/>
            <a:r>
              <a:rPr lang="en-AU" dirty="0"/>
              <a:t>Find out how to write a research report and write a list of features and key words to use. </a:t>
            </a:r>
          </a:p>
          <a:p>
            <a:pPr fontAlgn="base"/>
            <a:r>
              <a:rPr lang="en-AU" dirty="0"/>
              <a:t>Use email for day to day communication. </a:t>
            </a:r>
          </a:p>
          <a:p>
            <a:pPr fontAlgn="base"/>
            <a:r>
              <a:rPr lang="en-AU" dirty="0"/>
              <a:t>Write professional emails to Community Contacts and others seeking information or clarifying instructions. </a:t>
            </a:r>
          </a:p>
          <a:p>
            <a:pPr fontAlgn="base"/>
            <a:r>
              <a:rPr lang="en-AU" dirty="0"/>
              <a:t>Use correct grammar, spelling and formatting to edit written work. </a:t>
            </a:r>
          </a:p>
          <a:p>
            <a:pPr fontAlgn="base"/>
            <a:r>
              <a:rPr lang="en-AU" dirty="0"/>
              <a:t>Examine magazines to find out about the features of this genre and practise writing a short report in an appropriate style. </a:t>
            </a:r>
          </a:p>
          <a:p>
            <a:pPr fontAlgn="base"/>
            <a:r>
              <a:rPr lang="en-AU" dirty="0"/>
              <a:t>Develop my research skills and summarise key information from relevant texts, reports or articles. </a:t>
            </a:r>
          </a:p>
          <a:p>
            <a:pPr fontAlgn="base"/>
            <a:r>
              <a:rPr lang="en-AU" dirty="0"/>
              <a:t>Investigate the format of resumes and cover letters.  </a:t>
            </a:r>
          </a:p>
          <a:p>
            <a:pPr fontAlgn="base"/>
            <a:r>
              <a:rPr lang="en-AU" dirty="0"/>
              <a:t>Develop a range of drafting, editing and proof reading skills. </a:t>
            </a:r>
          </a:p>
          <a:p>
            <a:pPr fontAlgn="base"/>
            <a:r>
              <a:rPr lang="en-AU" dirty="0"/>
              <a:t>Tailor writing to a specific audience. </a:t>
            </a:r>
          </a:p>
          <a:p>
            <a:pPr fontAlgn="base"/>
            <a:r>
              <a:rPr lang="en-AU" dirty="0"/>
              <a:t>Write a concise report about a meeting or presentation. </a:t>
            </a:r>
          </a:p>
          <a:p>
            <a:endParaRPr lang="en-AU" dirty="0"/>
          </a:p>
        </p:txBody>
      </p:sp>
    </p:spTree>
    <p:extLst>
      <p:ext uri="{BB962C8B-B14F-4D97-AF65-F5344CB8AC3E}">
        <p14:creationId xmlns:p14="http://schemas.microsoft.com/office/powerpoint/2010/main" val="1538273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C7C61-4DBB-470C-8B50-64F9C94C5C70}"/>
              </a:ext>
            </a:extLst>
          </p:cNvPr>
          <p:cNvSpPr>
            <a:spLocks noGrp="1"/>
          </p:cNvSpPr>
          <p:nvPr>
            <p:ph type="title"/>
          </p:nvPr>
        </p:nvSpPr>
        <p:spPr/>
        <p:txBody>
          <a:bodyPr>
            <a:normAutofit fontScale="90000"/>
          </a:bodyPr>
          <a:lstStyle/>
          <a:p>
            <a:r>
              <a:rPr lang="en-US" dirty="0"/>
              <a:t>Literacy skills – highlight current skills red, highlight what you would like to learn green</a:t>
            </a:r>
            <a:endParaRPr lang="en-AU" dirty="0"/>
          </a:p>
        </p:txBody>
      </p:sp>
      <p:sp>
        <p:nvSpPr>
          <p:cNvPr id="6" name="Content Placeholder 5">
            <a:extLst>
              <a:ext uri="{FF2B5EF4-FFF2-40B4-BE49-F238E27FC236}">
                <a16:creationId xmlns:a16="http://schemas.microsoft.com/office/drawing/2014/main" id="{E044F258-DAB0-4864-961D-E55A14BDC0DC}"/>
              </a:ext>
            </a:extLst>
          </p:cNvPr>
          <p:cNvSpPr>
            <a:spLocks noGrp="1"/>
          </p:cNvSpPr>
          <p:nvPr>
            <p:ph idx="1"/>
          </p:nvPr>
        </p:nvSpPr>
        <p:spPr>
          <a:xfrm>
            <a:off x="838200" y="1825624"/>
            <a:ext cx="11224846" cy="5032375"/>
          </a:xfrm>
        </p:spPr>
        <p:txBody>
          <a:bodyPr>
            <a:normAutofit fontScale="92500"/>
          </a:bodyPr>
          <a:lstStyle/>
          <a:p>
            <a:pPr fontAlgn="base"/>
            <a:r>
              <a:rPr lang="en-AU" b="1" dirty="0"/>
              <a:t>Writing</a:t>
            </a:r>
            <a:r>
              <a:rPr lang="en-AU" dirty="0"/>
              <a:t> </a:t>
            </a:r>
          </a:p>
          <a:p>
            <a:pPr fontAlgn="base"/>
            <a:r>
              <a:rPr lang="en-AU" dirty="0"/>
              <a:t>Clearly express an opinion or idea in writing, outlining decisions and choices made. </a:t>
            </a:r>
          </a:p>
          <a:p>
            <a:pPr fontAlgn="base"/>
            <a:r>
              <a:rPr lang="en-AU" dirty="0"/>
              <a:t>Create specific written material to provide direction, instruction, training or support as found in a handbook. </a:t>
            </a:r>
          </a:p>
          <a:p>
            <a:pPr fontAlgn="base"/>
            <a:r>
              <a:rPr lang="en-AU" dirty="0"/>
              <a:t>Write longer articles, correctly using formatting features including headings, index, footnotes and a glossary of terminology. </a:t>
            </a:r>
          </a:p>
          <a:p>
            <a:pPr fontAlgn="base"/>
            <a:r>
              <a:rPr lang="en-AU" dirty="0"/>
              <a:t>Design clear, succinct and suitable questions for surveys or interviews including both open and closed questions. </a:t>
            </a:r>
          </a:p>
          <a:p>
            <a:pPr fontAlgn="base"/>
            <a:r>
              <a:rPr lang="en-AU" dirty="0"/>
              <a:t>Organise and present information in different formats, with consideration to purpose and audience (e.g. report, letter). </a:t>
            </a:r>
          </a:p>
          <a:p>
            <a:pPr fontAlgn="base"/>
            <a:r>
              <a:rPr lang="en-AU" dirty="0"/>
              <a:t>Use appropriate language to plan, problem solve and reflect. </a:t>
            </a:r>
          </a:p>
          <a:p>
            <a:pPr fontAlgn="base"/>
            <a:r>
              <a:rPr lang="en-AU" dirty="0"/>
              <a:t>Use software to prepare a report or presentation (e.g. PowerPoint, Flash). </a:t>
            </a:r>
          </a:p>
          <a:p>
            <a:pPr fontAlgn="base"/>
            <a:r>
              <a:rPr lang="en-AU" dirty="0"/>
              <a:t>Organise and present information in a range of different formats (e.g. glossaries, bibliographies, indexes). </a:t>
            </a:r>
          </a:p>
          <a:p>
            <a:pPr fontAlgn="base"/>
            <a:r>
              <a:rPr lang="en-AU" dirty="0"/>
              <a:t>Present evidence of learning using written, oral and visual forms, and digital technology, appropriate to the purpose and audience. </a:t>
            </a:r>
          </a:p>
          <a:p>
            <a:endParaRPr lang="en-AU" dirty="0"/>
          </a:p>
        </p:txBody>
      </p:sp>
    </p:spTree>
    <p:extLst>
      <p:ext uri="{BB962C8B-B14F-4D97-AF65-F5344CB8AC3E}">
        <p14:creationId xmlns:p14="http://schemas.microsoft.com/office/powerpoint/2010/main" val="688873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F8C0D-D5E7-40D7-B856-1077ACC1FE41}"/>
              </a:ext>
            </a:extLst>
          </p:cNvPr>
          <p:cNvSpPr>
            <a:spLocks noGrp="1"/>
          </p:cNvSpPr>
          <p:nvPr>
            <p:ph type="title"/>
          </p:nvPr>
        </p:nvSpPr>
        <p:spPr/>
        <p:txBody>
          <a:bodyPr>
            <a:normAutofit fontScale="90000"/>
          </a:bodyPr>
          <a:lstStyle/>
          <a:p>
            <a:r>
              <a:rPr lang="en-US" dirty="0"/>
              <a:t>Literacy skills – highlight current skills red, highlight what you would like to learn green</a:t>
            </a:r>
            <a:endParaRPr lang="en-AU" dirty="0"/>
          </a:p>
        </p:txBody>
      </p:sp>
      <p:sp>
        <p:nvSpPr>
          <p:cNvPr id="3" name="Content Placeholder 2">
            <a:extLst>
              <a:ext uri="{FF2B5EF4-FFF2-40B4-BE49-F238E27FC236}">
                <a16:creationId xmlns:a16="http://schemas.microsoft.com/office/drawing/2014/main" id="{21757230-2756-450A-9787-26DB23F51819}"/>
              </a:ext>
            </a:extLst>
          </p:cNvPr>
          <p:cNvSpPr>
            <a:spLocks noGrp="1"/>
          </p:cNvSpPr>
          <p:nvPr>
            <p:ph idx="1"/>
          </p:nvPr>
        </p:nvSpPr>
        <p:spPr/>
        <p:txBody>
          <a:bodyPr>
            <a:normAutofit fontScale="62500" lnSpcReduction="20000"/>
          </a:bodyPr>
          <a:lstStyle/>
          <a:p>
            <a:pPr fontAlgn="base"/>
            <a:r>
              <a:rPr lang="en-AU" b="1" dirty="0"/>
              <a:t>Speaking</a:t>
            </a:r>
            <a:r>
              <a:rPr lang="en-AU" dirty="0"/>
              <a:t>  </a:t>
            </a:r>
          </a:p>
          <a:p>
            <a:pPr fontAlgn="base"/>
            <a:r>
              <a:rPr lang="en-AU" dirty="0"/>
              <a:t>Converse using appropriate telephone skills. </a:t>
            </a:r>
          </a:p>
          <a:p>
            <a:pPr fontAlgn="base"/>
            <a:r>
              <a:rPr lang="en-AU" dirty="0"/>
              <a:t>Speak confidently to professionals outside of the school. </a:t>
            </a:r>
          </a:p>
          <a:p>
            <a:pPr fontAlgn="base"/>
            <a:r>
              <a:rPr lang="en-AU" dirty="0"/>
              <a:t>Speak at an assembly or in front of an audience in the community. </a:t>
            </a:r>
          </a:p>
          <a:p>
            <a:pPr fontAlgn="base"/>
            <a:r>
              <a:rPr lang="en-AU" dirty="0"/>
              <a:t>Talk with prospective donors to sponsor an activity. </a:t>
            </a:r>
          </a:p>
          <a:p>
            <a:pPr fontAlgn="base"/>
            <a:r>
              <a:rPr lang="en-AU" dirty="0"/>
              <a:t>Give clear sequenced instructions of several steps to others (e.g. teach classmate new computer skill). </a:t>
            </a:r>
          </a:p>
          <a:p>
            <a:pPr fontAlgn="base"/>
            <a:r>
              <a:rPr lang="en-AU" dirty="0"/>
              <a:t>Participate in an oral exchange requiring some negotiation (e.g. discuss ideas with teacher or peers) </a:t>
            </a:r>
          </a:p>
          <a:p>
            <a:pPr fontAlgn="base"/>
            <a:r>
              <a:rPr lang="en-AU" dirty="0"/>
              <a:t>Listen to and note specific information from an instruction. (e.g. follows teacher instructions at beginning of lesson). </a:t>
            </a:r>
          </a:p>
          <a:p>
            <a:pPr fontAlgn="base"/>
            <a:r>
              <a:rPr lang="en-AU" dirty="0"/>
              <a:t>Teach a small group of peers a new skill (e.g.  How to graph on Excel, how to use iMovie, How to adjust an image on Photoshop). </a:t>
            </a:r>
          </a:p>
          <a:p>
            <a:pPr fontAlgn="base"/>
            <a:r>
              <a:rPr lang="en-AU" dirty="0"/>
              <a:t>Listen to and provide feedback to others. </a:t>
            </a:r>
          </a:p>
          <a:p>
            <a:pPr fontAlgn="base"/>
            <a:r>
              <a:rPr lang="en-AU" dirty="0"/>
              <a:t>Negotiate with community members beyond school to gather information and feedback. </a:t>
            </a:r>
          </a:p>
          <a:p>
            <a:pPr fontAlgn="base"/>
            <a:r>
              <a:rPr lang="en-AU" dirty="0"/>
              <a:t>Participate actively in group discussion to contribute to ideas. </a:t>
            </a:r>
          </a:p>
          <a:p>
            <a:pPr fontAlgn="base"/>
            <a:r>
              <a:rPr lang="en-AU" dirty="0"/>
              <a:t>Explain concepts or ideas to an audience unfamiliar with the concepts, using aids such as photos, diagrams and scaled models. </a:t>
            </a:r>
          </a:p>
          <a:p>
            <a:endParaRPr lang="en-AU" dirty="0"/>
          </a:p>
        </p:txBody>
      </p:sp>
    </p:spTree>
    <p:extLst>
      <p:ext uri="{BB962C8B-B14F-4D97-AF65-F5344CB8AC3E}">
        <p14:creationId xmlns:p14="http://schemas.microsoft.com/office/powerpoint/2010/main" val="3227504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6B81AD1-BE68-4355-A52C-A9A948046778}"/>
              </a:ext>
            </a:extLst>
          </p:cNvPr>
          <p:cNvGraphicFramePr>
            <a:graphicFrameLocks noGrp="1"/>
          </p:cNvGraphicFramePr>
          <p:nvPr>
            <p:ph idx="1"/>
            <p:extLst>
              <p:ext uri="{D42A27DB-BD31-4B8C-83A1-F6EECF244321}">
                <p14:modId xmlns:p14="http://schemas.microsoft.com/office/powerpoint/2010/main" val="3053700630"/>
              </p:ext>
            </p:extLst>
          </p:nvPr>
        </p:nvGraphicFramePr>
        <p:xfrm>
          <a:off x="838199" y="762000"/>
          <a:ext cx="10908323" cy="5875020"/>
        </p:xfrm>
        <a:graphic>
          <a:graphicData uri="http://schemas.openxmlformats.org/drawingml/2006/table">
            <a:tbl>
              <a:tblPr firstRow="1" firstCol="1" lastRow="1" lastCol="1" bandRow="1" bandCol="1">
                <a:tableStyleId>{5C22544A-7EE6-4342-B048-85BDC9FD1C3A}</a:tableStyleId>
              </a:tblPr>
              <a:tblGrid>
                <a:gridCol w="2829485">
                  <a:extLst>
                    <a:ext uri="{9D8B030D-6E8A-4147-A177-3AD203B41FA5}">
                      <a16:colId xmlns:a16="http://schemas.microsoft.com/office/drawing/2014/main" val="3466897592"/>
                    </a:ext>
                  </a:extLst>
                </a:gridCol>
                <a:gridCol w="8078838">
                  <a:extLst>
                    <a:ext uri="{9D8B030D-6E8A-4147-A177-3AD203B41FA5}">
                      <a16:colId xmlns:a16="http://schemas.microsoft.com/office/drawing/2014/main" val="3197964811"/>
                    </a:ext>
                  </a:extLst>
                </a:gridCol>
              </a:tblGrid>
              <a:tr h="152362">
                <a:tc>
                  <a:txBody>
                    <a:bodyPr/>
                    <a:lstStyle/>
                    <a:p>
                      <a:pPr algn="just">
                        <a:spcBef>
                          <a:spcPts val="300"/>
                        </a:spcBef>
                        <a:spcAft>
                          <a:spcPts val="300"/>
                        </a:spcAft>
                      </a:pPr>
                      <a:r>
                        <a:rPr lang="en-AU" sz="1800">
                          <a:effectLst/>
                        </a:rPr>
                        <a:t>Learning Requirements</a:t>
                      </a:r>
                      <a:endParaRPr lang="en-AU" sz="18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59635" marR="59635" marT="0" marB="0"/>
                </a:tc>
                <a:tc>
                  <a:txBody>
                    <a:bodyPr/>
                    <a:lstStyle/>
                    <a:p>
                      <a:pPr algn="just">
                        <a:spcBef>
                          <a:spcPts val="300"/>
                        </a:spcBef>
                        <a:spcAft>
                          <a:spcPts val="300"/>
                        </a:spcAft>
                      </a:pPr>
                      <a:r>
                        <a:rPr lang="en-AU" sz="1800">
                          <a:effectLst/>
                        </a:rPr>
                        <a:t>Assessment Design Criteria</a:t>
                      </a:r>
                      <a:endParaRPr lang="en-AU" sz="18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59635" marR="59635" marT="0" marB="0"/>
                </a:tc>
                <a:extLst>
                  <a:ext uri="{0D108BD9-81ED-4DB2-BD59-A6C34878D82A}">
                    <a16:rowId xmlns:a16="http://schemas.microsoft.com/office/drawing/2014/main" val="1292438778"/>
                  </a:ext>
                </a:extLst>
              </a:tr>
              <a:tr h="1781946">
                <a:tc>
                  <a:txBody>
                    <a:bodyPr/>
                    <a:lstStyle/>
                    <a:p>
                      <a:pPr marL="180340" indent="-180340">
                        <a:spcBef>
                          <a:spcPts val="300"/>
                        </a:spcBef>
                        <a:spcAft>
                          <a:spcPts val="0"/>
                        </a:spcAft>
                      </a:pPr>
                      <a:r>
                        <a:rPr lang="en-US" sz="1800" dirty="0">
                          <a:effectLst/>
                        </a:rPr>
                        <a:t>1.	negotiate, plan, and make decisions about a community activity, and develop challenging and achievable goals for the contract of work</a:t>
                      </a:r>
                      <a:endParaRPr lang="en-AU" sz="1800" dirty="0">
                        <a:effectLst/>
                      </a:endParaRPr>
                    </a:p>
                    <a:p>
                      <a:pPr marL="180340" indent="-180340">
                        <a:spcBef>
                          <a:spcPts val="300"/>
                        </a:spcBef>
                        <a:spcAft>
                          <a:spcPts val="0"/>
                        </a:spcAft>
                      </a:pPr>
                      <a:r>
                        <a:rPr lang="en-US" sz="1800" dirty="0">
                          <a:effectLst/>
                        </a:rPr>
                        <a:t>2.	identify and apply existing knowledge and skills, including literacy and numeracy skills, and identify one or more capabilities for focused development </a:t>
                      </a:r>
                      <a:endParaRPr lang="en-AU" sz="1800" dirty="0">
                        <a:effectLst/>
                      </a:endParaRPr>
                    </a:p>
                    <a:p>
                      <a:pPr marL="180340" indent="-180340">
                        <a:spcBef>
                          <a:spcPts val="300"/>
                        </a:spcBef>
                        <a:spcAft>
                          <a:spcPts val="0"/>
                        </a:spcAft>
                      </a:pPr>
                      <a:r>
                        <a:rPr lang="en-US" sz="1800" dirty="0">
                          <a:effectLst/>
                        </a:rPr>
                        <a:t>3.	work individually and with others</a:t>
                      </a:r>
                      <a:endParaRPr lang="en-AU" sz="1800" dirty="0">
                        <a:effectLst/>
                      </a:endParaRPr>
                    </a:p>
                    <a:p>
                      <a:pPr marL="180340" indent="-180340">
                        <a:spcBef>
                          <a:spcPts val="300"/>
                        </a:spcBef>
                        <a:spcAft>
                          <a:spcPts val="0"/>
                        </a:spcAft>
                      </a:pPr>
                      <a:r>
                        <a:rPr lang="en-US" sz="1800" dirty="0">
                          <a:effectLst/>
                        </a:rPr>
                        <a:t>4.	locate, select, </a:t>
                      </a:r>
                      <a:r>
                        <a:rPr lang="en-US" sz="1800" dirty="0" err="1">
                          <a:effectLst/>
                        </a:rPr>
                        <a:t>organise</a:t>
                      </a:r>
                      <a:r>
                        <a:rPr lang="en-US" sz="1800" dirty="0">
                          <a:effectLst/>
                        </a:rPr>
                        <a:t>, and use ideas, resources, and information</a:t>
                      </a:r>
                      <a:endParaRPr lang="en-AU" sz="1800" dirty="0">
                        <a:effectLst/>
                      </a:endParaRPr>
                    </a:p>
                  </a:txBody>
                  <a:tcPr marL="59635" marR="59635" marT="0" marB="0"/>
                </a:tc>
                <a:tc>
                  <a:txBody>
                    <a:bodyPr/>
                    <a:lstStyle/>
                    <a:p>
                      <a:pPr>
                        <a:spcBef>
                          <a:spcPts val="300"/>
                        </a:spcBef>
                        <a:spcAft>
                          <a:spcPts val="300"/>
                        </a:spcAft>
                      </a:pPr>
                      <a:r>
                        <a:rPr lang="en-US" sz="1800" dirty="0">
                          <a:effectLst/>
                        </a:rPr>
                        <a:t>Planning and </a:t>
                      </a:r>
                      <a:r>
                        <a:rPr lang="en-US" sz="1800" dirty="0" err="1">
                          <a:effectLst/>
                        </a:rPr>
                        <a:t>Organisation</a:t>
                      </a:r>
                      <a:r>
                        <a:rPr lang="en-US" sz="1800" dirty="0">
                          <a:effectLst/>
                        </a:rPr>
                        <a:t> </a:t>
                      </a:r>
                      <a:endParaRPr lang="en-AU" sz="1800" dirty="0">
                        <a:effectLst/>
                      </a:endParaRPr>
                    </a:p>
                    <a:p>
                      <a:pPr>
                        <a:spcBef>
                          <a:spcPts val="600"/>
                        </a:spcBef>
                        <a:spcAft>
                          <a:spcPts val="0"/>
                        </a:spcAft>
                      </a:pPr>
                      <a:r>
                        <a:rPr lang="en-US" sz="1800" dirty="0">
                          <a:effectLst/>
                        </a:rPr>
                        <a:t>The specific features are as follows:</a:t>
                      </a:r>
                      <a:endParaRPr lang="en-AU" sz="1800" dirty="0">
                        <a:effectLst/>
                      </a:endParaRPr>
                    </a:p>
                    <a:p>
                      <a:pPr>
                        <a:spcBef>
                          <a:spcPts val="300"/>
                        </a:spcBef>
                        <a:spcAft>
                          <a:spcPts val="0"/>
                        </a:spcAft>
                      </a:pPr>
                      <a:r>
                        <a:rPr lang="en-US" sz="1800" dirty="0">
                          <a:effectLst/>
                        </a:rPr>
                        <a:t>PO1	Planning, exploration, and development of a contract of work with challenging and achievable individual goals, and strategies for completing the contract.</a:t>
                      </a:r>
                      <a:endParaRPr lang="en-AU" sz="1800" dirty="0">
                        <a:effectLst/>
                      </a:endParaRPr>
                    </a:p>
                    <a:p>
                      <a:pPr>
                        <a:spcBef>
                          <a:spcPts val="300"/>
                        </a:spcBef>
                        <a:spcAft>
                          <a:spcPts val="0"/>
                        </a:spcAft>
                      </a:pPr>
                      <a:r>
                        <a:rPr lang="en-US" sz="1800" dirty="0">
                          <a:effectLst/>
                        </a:rPr>
                        <a:t>PO2	Identification of existing knowledge and skills, including literacy and numeracy skills, and new knowledge and skills to be developed.</a:t>
                      </a:r>
                      <a:endParaRPr lang="en-AU" sz="1800" dirty="0">
                        <a:effectLst/>
                      </a:endParaRPr>
                    </a:p>
                    <a:p>
                      <a:pPr>
                        <a:spcBef>
                          <a:spcPts val="300"/>
                        </a:spcBef>
                        <a:spcAft>
                          <a:spcPts val="0"/>
                        </a:spcAft>
                      </a:pPr>
                      <a:r>
                        <a:rPr lang="en-US" sz="1800" dirty="0">
                          <a:effectLst/>
                        </a:rPr>
                        <a:t>PO3	Exploration of relevant capabilities and identification of one or more capabilities for focused development.</a:t>
                      </a:r>
                      <a:endParaRPr lang="en-AU" sz="1800" dirty="0">
                        <a:effectLst/>
                      </a:endParaRPr>
                    </a:p>
                    <a:p>
                      <a:pPr>
                        <a:spcBef>
                          <a:spcPts val="300"/>
                        </a:spcBef>
                        <a:spcAft>
                          <a:spcPts val="300"/>
                        </a:spcAft>
                      </a:pPr>
                      <a:r>
                        <a:rPr lang="en-US" sz="1800" dirty="0">
                          <a:effectLst/>
                        </a:rPr>
                        <a:t>Communication and Interaction</a:t>
                      </a:r>
                      <a:endParaRPr lang="en-AU" sz="1800" dirty="0">
                        <a:effectLst/>
                      </a:endParaRPr>
                    </a:p>
                    <a:p>
                      <a:pPr>
                        <a:spcBef>
                          <a:spcPts val="600"/>
                        </a:spcBef>
                        <a:spcAft>
                          <a:spcPts val="0"/>
                        </a:spcAft>
                      </a:pPr>
                      <a:r>
                        <a:rPr lang="en-US" sz="1800" dirty="0">
                          <a:effectLst/>
                        </a:rPr>
                        <a:t>The specific features are as follows:</a:t>
                      </a:r>
                      <a:endParaRPr lang="en-AU" sz="1800" dirty="0">
                        <a:effectLst/>
                      </a:endParaRPr>
                    </a:p>
                    <a:p>
                      <a:pPr>
                        <a:spcBef>
                          <a:spcPts val="300"/>
                        </a:spcBef>
                        <a:spcAft>
                          <a:spcPts val="0"/>
                        </a:spcAft>
                      </a:pPr>
                      <a:r>
                        <a:rPr lang="en-US" sz="1800" dirty="0">
                          <a:effectLst/>
                        </a:rPr>
                        <a:t>CI1	Interaction with community contact(s), which includes inviting and responding to feedback.</a:t>
                      </a:r>
                      <a:endParaRPr lang="en-AU" sz="1800" dirty="0">
                        <a:effectLst/>
                      </a:endParaRPr>
                    </a:p>
                  </a:txBody>
                  <a:tcPr marL="59635" marR="59635" marT="0" marB="0"/>
                </a:tc>
                <a:extLst>
                  <a:ext uri="{0D108BD9-81ED-4DB2-BD59-A6C34878D82A}">
                    <a16:rowId xmlns:a16="http://schemas.microsoft.com/office/drawing/2014/main" val="904985296"/>
                  </a:ext>
                </a:extLst>
              </a:tr>
            </a:tbl>
          </a:graphicData>
        </a:graphic>
      </p:graphicFrame>
    </p:spTree>
    <p:extLst>
      <p:ext uri="{BB962C8B-B14F-4D97-AF65-F5344CB8AC3E}">
        <p14:creationId xmlns:p14="http://schemas.microsoft.com/office/powerpoint/2010/main" val="2468916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73798-0662-42C8-A3A8-461D893202D2}"/>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4616C43B-067D-4C63-88D1-9F2BCA0E5E3F}"/>
              </a:ext>
            </a:extLst>
          </p:cNvPr>
          <p:cNvSpPr>
            <a:spLocks noGrp="1"/>
          </p:cNvSpPr>
          <p:nvPr>
            <p:ph idx="1"/>
          </p:nvPr>
        </p:nvSpPr>
        <p:spPr/>
        <p:txBody>
          <a:bodyPr>
            <a:normAutofit fontScale="92500" lnSpcReduction="10000"/>
          </a:bodyPr>
          <a:lstStyle/>
          <a:p>
            <a:r>
              <a:rPr lang="en-US" dirty="0"/>
              <a:t>To develop a contract of work that gives detailed information about yourself, your planning, and </a:t>
            </a:r>
            <a:r>
              <a:rPr lang="en-US" dirty="0" err="1"/>
              <a:t>organisational</a:t>
            </a:r>
            <a:r>
              <a:rPr lang="en-US" dirty="0"/>
              <a:t> decisions for your chosen community activity.  This contract establishes your learning commitment for the year.  </a:t>
            </a:r>
          </a:p>
          <a:p>
            <a:pPr marL="0" indent="0">
              <a:buNone/>
            </a:pPr>
            <a:endParaRPr lang="en-AU" dirty="0"/>
          </a:p>
          <a:p>
            <a:r>
              <a:rPr lang="en-US" dirty="0"/>
              <a:t>You need to complete the contract template provided to you by your teacher.  By doing this, you are able to provide evidence of the:</a:t>
            </a:r>
            <a:endParaRPr lang="en-AU" dirty="0"/>
          </a:p>
          <a:p>
            <a:pPr lvl="1"/>
            <a:r>
              <a:rPr lang="en-US" dirty="0"/>
              <a:t>identification of an area of interest and the development of this into a practical community activity with clearly defined, challenging, and achievable goals and strategies for completing the contract </a:t>
            </a:r>
            <a:endParaRPr lang="en-AU" dirty="0"/>
          </a:p>
          <a:p>
            <a:pPr lvl="1"/>
            <a:r>
              <a:rPr lang="en-US" dirty="0"/>
              <a:t>assessment of your existing knowledge and skills, including literacy and numeracy skills, and the identification of new knowledge and skills to be developed in order to complete your chosen activity </a:t>
            </a:r>
            <a:endParaRPr lang="en-AU" dirty="0"/>
          </a:p>
          <a:p>
            <a:pPr lvl="1"/>
            <a:r>
              <a:rPr lang="en-US" dirty="0"/>
              <a:t>exploration of the capabilities, and identification of one or more, for focused development in the context of your community activity.</a:t>
            </a:r>
            <a:endParaRPr lang="en-AU" dirty="0"/>
          </a:p>
          <a:p>
            <a:endParaRPr lang="en-AU" dirty="0"/>
          </a:p>
        </p:txBody>
      </p:sp>
    </p:spTree>
    <p:extLst>
      <p:ext uri="{BB962C8B-B14F-4D97-AF65-F5344CB8AC3E}">
        <p14:creationId xmlns:p14="http://schemas.microsoft.com/office/powerpoint/2010/main" val="787882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A360E-0D90-492F-AAE5-0A302C4AB6DB}"/>
              </a:ext>
            </a:extLst>
          </p:cNvPr>
          <p:cNvSpPr>
            <a:spLocks noGrp="1"/>
          </p:cNvSpPr>
          <p:nvPr>
            <p:ph type="title"/>
          </p:nvPr>
        </p:nvSpPr>
        <p:spPr>
          <a:xfrm>
            <a:off x="1717430" y="365759"/>
            <a:ext cx="10515600" cy="1194044"/>
          </a:xfrm>
        </p:spPr>
        <p:txBody>
          <a:bodyPr>
            <a:noAutofit/>
          </a:bodyPr>
          <a:lstStyle/>
          <a:p>
            <a:r>
              <a:rPr lang="en-AU" sz="2800" b="1" cap="all" dirty="0" err="1"/>
              <a:t>STage</a:t>
            </a:r>
            <a:r>
              <a:rPr lang="en-AU" sz="2800" b="1" cap="all" dirty="0"/>
              <a:t> 2 community studies</a:t>
            </a:r>
            <a:br>
              <a:rPr lang="en-AU" sz="2800" b="1" cap="all" dirty="0"/>
            </a:br>
            <a:r>
              <a:rPr lang="en-AU" sz="2800" b="1" cap="all" dirty="0"/>
              <a:t>contract of work template</a:t>
            </a:r>
            <a:br>
              <a:rPr lang="en-AU" sz="2800" b="1" cap="all" dirty="0"/>
            </a:br>
            <a:br>
              <a:rPr lang="en-AU" sz="2800" dirty="0"/>
            </a:br>
            <a:endParaRPr lang="en-AU" sz="2800" dirty="0"/>
          </a:p>
        </p:txBody>
      </p:sp>
      <p:pic>
        <p:nvPicPr>
          <p:cNvPr id="4098" name="Picture 1" descr="SACEBoard_co-brand_logo">
            <a:extLst>
              <a:ext uri="{FF2B5EF4-FFF2-40B4-BE49-F238E27FC236}">
                <a16:creationId xmlns:a16="http://schemas.microsoft.com/office/drawing/2014/main" id="{8C37AB77-B5C0-4D36-90B3-FC24DF36FBEF}"/>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3" y="234462"/>
            <a:ext cx="1495792" cy="574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Table 6">
            <a:extLst>
              <a:ext uri="{FF2B5EF4-FFF2-40B4-BE49-F238E27FC236}">
                <a16:creationId xmlns:a16="http://schemas.microsoft.com/office/drawing/2014/main" id="{BC0B5C57-C643-4D0B-8C2B-8B86C61FE3A4}"/>
              </a:ext>
            </a:extLst>
          </p:cNvPr>
          <p:cNvGraphicFramePr>
            <a:graphicFrameLocks noGrp="1"/>
          </p:cNvGraphicFramePr>
          <p:nvPr>
            <p:extLst>
              <p:ext uri="{D42A27DB-BD31-4B8C-83A1-F6EECF244321}">
                <p14:modId xmlns:p14="http://schemas.microsoft.com/office/powerpoint/2010/main" val="1813923527"/>
              </p:ext>
            </p:extLst>
          </p:nvPr>
        </p:nvGraphicFramePr>
        <p:xfrm>
          <a:off x="752659" y="1610826"/>
          <a:ext cx="6080760" cy="274320"/>
        </p:xfrm>
        <a:graphic>
          <a:graphicData uri="http://schemas.openxmlformats.org/drawingml/2006/table">
            <a:tbl>
              <a:tblPr>
                <a:tableStyleId>{5C22544A-7EE6-4342-B048-85BDC9FD1C3A}</a:tableStyleId>
              </a:tblPr>
              <a:tblGrid>
                <a:gridCol w="3399155">
                  <a:extLst>
                    <a:ext uri="{9D8B030D-6E8A-4147-A177-3AD203B41FA5}">
                      <a16:colId xmlns:a16="http://schemas.microsoft.com/office/drawing/2014/main" val="3621145810"/>
                    </a:ext>
                  </a:extLst>
                </a:gridCol>
                <a:gridCol w="1170305">
                  <a:extLst>
                    <a:ext uri="{9D8B030D-6E8A-4147-A177-3AD203B41FA5}">
                      <a16:colId xmlns:a16="http://schemas.microsoft.com/office/drawing/2014/main" val="1507225175"/>
                    </a:ext>
                  </a:extLst>
                </a:gridCol>
                <a:gridCol w="215900">
                  <a:extLst>
                    <a:ext uri="{9D8B030D-6E8A-4147-A177-3AD203B41FA5}">
                      <a16:colId xmlns:a16="http://schemas.microsoft.com/office/drawing/2014/main" val="1621772185"/>
                    </a:ext>
                  </a:extLst>
                </a:gridCol>
                <a:gridCol w="215900">
                  <a:extLst>
                    <a:ext uri="{9D8B030D-6E8A-4147-A177-3AD203B41FA5}">
                      <a16:colId xmlns:a16="http://schemas.microsoft.com/office/drawing/2014/main" val="1555299098"/>
                    </a:ext>
                  </a:extLst>
                </a:gridCol>
                <a:gridCol w="215900">
                  <a:extLst>
                    <a:ext uri="{9D8B030D-6E8A-4147-A177-3AD203B41FA5}">
                      <a16:colId xmlns:a16="http://schemas.microsoft.com/office/drawing/2014/main" val="2290305349"/>
                    </a:ext>
                  </a:extLst>
                </a:gridCol>
                <a:gridCol w="215900">
                  <a:extLst>
                    <a:ext uri="{9D8B030D-6E8A-4147-A177-3AD203B41FA5}">
                      <a16:colId xmlns:a16="http://schemas.microsoft.com/office/drawing/2014/main" val="3084412918"/>
                    </a:ext>
                  </a:extLst>
                </a:gridCol>
                <a:gridCol w="215900">
                  <a:extLst>
                    <a:ext uri="{9D8B030D-6E8A-4147-A177-3AD203B41FA5}">
                      <a16:colId xmlns:a16="http://schemas.microsoft.com/office/drawing/2014/main" val="4077651"/>
                    </a:ext>
                  </a:extLst>
                </a:gridCol>
                <a:gridCol w="215900">
                  <a:extLst>
                    <a:ext uri="{9D8B030D-6E8A-4147-A177-3AD203B41FA5}">
                      <a16:colId xmlns:a16="http://schemas.microsoft.com/office/drawing/2014/main" val="3737741239"/>
                    </a:ext>
                  </a:extLst>
                </a:gridCol>
                <a:gridCol w="215900">
                  <a:extLst>
                    <a:ext uri="{9D8B030D-6E8A-4147-A177-3AD203B41FA5}">
                      <a16:colId xmlns:a16="http://schemas.microsoft.com/office/drawing/2014/main" val="1710316626"/>
                    </a:ext>
                  </a:extLst>
                </a:gridCol>
              </a:tblGrid>
              <a:tr h="247711">
                <a:tc>
                  <a:txBody>
                    <a:bodyPr/>
                    <a:lstStyle/>
                    <a:p>
                      <a:pPr algn="just">
                        <a:spcBef>
                          <a:spcPts val="600"/>
                        </a:spcBef>
                        <a:spcAft>
                          <a:spcPts val="0"/>
                        </a:spcAft>
                        <a:tabLst>
                          <a:tab pos="3330575" algn="r"/>
                          <a:tab pos="5955665" algn="l"/>
                        </a:tabLst>
                      </a:pPr>
                      <a:r>
                        <a:rPr lang="en-AU" sz="1000">
                          <a:effectLst/>
                        </a:rPr>
                        <a:t>Student _________________________________________</a:t>
                      </a:r>
                      <a:endParaRPr lang="en-A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a:spcBef>
                          <a:spcPts val="600"/>
                        </a:spcBef>
                        <a:spcAft>
                          <a:spcPts val="0"/>
                        </a:spcAft>
                        <a:tabLst>
                          <a:tab pos="5955665" algn="l"/>
                        </a:tabLst>
                      </a:pPr>
                      <a:r>
                        <a:rPr lang="en-AU" sz="900">
                          <a:effectLst/>
                        </a:rPr>
                        <a:t>SACE registration number</a:t>
                      </a:r>
                      <a:endParaRPr lang="en-A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1000"/>
                        </a:spcBef>
                        <a:spcAft>
                          <a:spcPts val="0"/>
                        </a:spcAft>
                        <a:tabLst>
                          <a:tab pos="5955665" algn="l"/>
                        </a:tabLst>
                      </a:pPr>
                      <a:r>
                        <a:rPr lang="en-AU" sz="1000">
                          <a:effectLst/>
                        </a:rPr>
                        <a:t> </a:t>
                      </a:r>
                      <a:endParaRPr lang="en-A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1000"/>
                        </a:spcBef>
                        <a:spcAft>
                          <a:spcPts val="0"/>
                        </a:spcAft>
                        <a:tabLst>
                          <a:tab pos="5955665" algn="l"/>
                        </a:tabLst>
                      </a:pPr>
                      <a:r>
                        <a:rPr lang="en-AU" sz="1000">
                          <a:effectLst/>
                        </a:rPr>
                        <a:t> </a:t>
                      </a:r>
                      <a:endParaRPr lang="en-A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1000"/>
                        </a:spcBef>
                        <a:spcAft>
                          <a:spcPts val="0"/>
                        </a:spcAft>
                        <a:tabLst>
                          <a:tab pos="5955665" algn="l"/>
                        </a:tabLst>
                      </a:pPr>
                      <a:r>
                        <a:rPr lang="en-AU" sz="1000">
                          <a:effectLst/>
                        </a:rPr>
                        <a:t> </a:t>
                      </a:r>
                      <a:endParaRPr lang="en-A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1000"/>
                        </a:spcBef>
                        <a:spcAft>
                          <a:spcPts val="0"/>
                        </a:spcAft>
                        <a:tabLst>
                          <a:tab pos="5955665" algn="l"/>
                        </a:tabLst>
                      </a:pPr>
                      <a:r>
                        <a:rPr lang="en-AU" sz="1000">
                          <a:effectLst/>
                        </a:rPr>
                        <a:t> </a:t>
                      </a:r>
                      <a:endParaRPr lang="en-A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1000"/>
                        </a:spcBef>
                        <a:spcAft>
                          <a:spcPts val="0"/>
                        </a:spcAft>
                        <a:tabLst>
                          <a:tab pos="5955665" algn="l"/>
                        </a:tabLst>
                      </a:pPr>
                      <a:r>
                        <a:rPr lang="en-AU" sz="1000">
                          <a:effectLst/>
                        </a:rPr>
                        <a:t> </a:t>
                      </a:r>
                      <a:endParaRPr lang="en-A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1000"/>
                        </a:spcBef>
                        <a:spcAft>
                          <a:spcPts val="0"/>
                        </a:spcAft>
                        <a:tabLst>
                          <a:tab pos="5955665" algn="l"/>
                        </a:tabLst>
                      </a:pPr>
                      <a:r>
                        <a:rPr lang="en-AU" sz="1000">
                          <a:effectLst/>
                        </a:rPr>
                        <a:t> </a:t>
                      </a:r>
                      <a:endParaRPr lang="en-A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Bef>
                          <a:spcPts val="1000"/>
                        </a:spcBef>
                        <a:spcAft>
                          <a:spcPts val="0"/>
                        </a:spcAft>
                        <a:tabLst>
                          <a:tab pos="5955665" algn="l"/>
                        </a:tabLst>
                      </a:pPr>
                      <a:r>
                        <a:rPr lang="en-AU" sz="1000" dirty="0">
                          <a:effectLst/>
                        </a:rPr>
                        <a:t> </a:t>
                      </a:r>
                      <a:endParaRPr lang="en-AU"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76187545"/>
                  </a:ext>
                </a:extLst>
              </a:tr>
            </a:tbl>
          </a:graphicData>
        </a:graphic>
      </p:graphicFrame>
      <p:graphicFrame>
        <p:nvGraphicFramePr>
          <p:cNvPr id="8" name="Table 7">
            <a:extLst>
              <a:ext uri="{FF2B5EF4-FFF2-40B4-BE49-F238E27FC236}">
                <a16:creationId xmlns:a16="http://schemas.microsoft.com/office/drawing/2014/main" id="{47B1335D-F8A4-48B9-943B-01E903F1BEB9}"/>
              </a:ext>
            </a:extLst>
          </p:cNvPr>
          <p:cNvGraphicFramePr>
            <a:graphicFrameLocks noGrp="1"/>
          </p:cNvGraphicFramePr>
          <p:nvPr>
            <p:extLst>
              <p:ext uri="{D42A27DB-BD31-4B8C-83A1-F6EECF244321}">
                <p14:modId xmlns:p14="http://schemas.microsoft.com/office/powerpoint/2010/main" val="389933130"/>
              </p:ext>
            </p:extLst>
          </p:nvPr>
        </p:nvGraphicFramePr>
        <p:xfrm>
          <a:off x="1213999" y="3255744"/>
          <a:ext cx="5761231" cy="3039547"/>
        </p:xfrm>
        <a:graphic>
          <a:graphicData uri="http://schemas.openxmlformats.org/drawingml/2006/table">
            <a:tbl>
              <a:tblPr>
                <a:tableStyleId>{5C22544A-7EE6-4342-B048-85BDC9FD1C3A}</a:tableStyleId>
              </a:tblPr>
              <a:tblGrid>
                <a:gridCol w="251107">
                  <a:extLst>
                    <a:ext uri="{9D8B030D-6E8A-4147-A177-3AD203B41FA5}">
                      <a16:colId xmlns:a16="http://schemas.microsoft.com/office/drawing/2014/main" val="1672602206"/>
                    </a:ext>
                  </a:extLst>
                </a:gridCol>
                <a:gridCol w="3346647">
                  <a:extLst>
                    <a:ext uri="{9D8B030D-6E8A-4147-A177-3AD203B41FA5}">
                      <a16:colId xmlns:a16="http://schemas.microsoft.com/office/drawing/2014/main" val="370851780"/>
                    </a:ext>
                  </a:extLst>
                </a:gridCol>
                <a:gridCol w="251107">
                  <a:extLst>
                    <a:ext uri="{9D8B030D-6E8A-4147-A177-3AD203B41FA5}">
                      <a16:colId xmlns:a16="http://schemas.microsoft.com/office/drawing/2014/main" val="4267387296"/>
                    </a:ext>
                  </a:extLst>
                </a:gridCol>
                <a:gridCol w="1082078">
                  <a:extLst>
                    <a:ext uri="{9D8B030D-6E8A-4147-A177-3AD203B41FA5}">
                      <a16:colId xmlns:a16="http://schemas.microsoft.com/office/drawing/2014/main" val="667173506"/>
                    </a:ext>
                  </a:extLst>
                </a:gridCol>
                <a:gridCol w="830292">
                  <a:extLst>
                    <a:ext uri="{9D8B030D-6E8A-4147-A177-3AD203B41FA5}">
                      <a16:colId xmlns:a16="http://schemas.microsoft.com/office/drawing/2014/main" val="2951999967"/>
                    </a:ext>
                  </a:extLst>
                </a:gridCol>
              </a:tblGrid>
              <a:tr h="241836">
                <a:tc>
                  <a:txBody>
                    <a:bodyPr/>
                    <a:lstStyle/>
                    <a:p>
                      <a:pPr>
                        <a:spcAft>
                          <a:spcPts val="0"/>
                        </a:spcAft>
                      </a:pPr>
                      <a:r>
                        <a:rPr lang="en-AU" sz="1000">
                          <a:effectLst/>
                        </a:rPr>
                        <a:t> </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0" marR="0" marT="0" marB="0" anchor="ctr"/>
                </a:tc>
                <a:tc>
                  <a:txBody>
                    <a:bodyPr/>
                    <a:lstStyle/>
                    <a:p>
                      <a:pPr algn="just">
                        <a:lnSpc>
                          <a:spcPts val="1080"/>
                        </a:lnSpc>
                        <a:spcBef>
                          <a:spcPts val="600"/>
                        </a:spcBef>
                        <a:spcAft>
                          <a:spcPts val="0"/>
                        </a:spcAft>
                      </a:pPr>
                      <a:r>
                        <a:rPr lang="en-AU" sz="800">
                          <a:effectLst/>
                        </a:rPr>
                        <a:t> </a:t>
                      </a:r>
                      <a:endParaRPr lang="en-AU"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gridSpan="3">
                  <a:txBody>
                    <a:bodyPr/>
                    <a:lstStyle/>
                    <a:p>
                      <a:pPr>
                        <a:spcAft>
                          <a:spcPts val="0"/>
                        </a:spcAft>
                      </a:pPr>
                      <a:r>
                        <a:rPr lang="en-AU" sz="1000" dirty="0">
                          <a:effectLst/>
                        </a:rPr>
                        <a:t> </a:t>
                      </a:r>
                      <a:endParaRPr lang="en-AU" sz="1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0" marR="0" marT="0" marB="0" anchor="ct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290132936"/>
                  </a:ext>
                </a:extLst>
              </a:tr>
              <a:tr h="379351">
                <a:tc gridSpan="3">
                  <a:txBody>
                    <a:bodyPr/>
                    <a:lstStyle/>
                    <a:p>
                      <a:pPr>
                        <a:spcAft>
                          <a:spcPts val="0"/>
                        </a:spcAft>
                        <a:tabLst>
                          <a:tab pos="2637155" algn="ctr"/>
                          <a:tab pos="5274310" algn="r"/>
                          <a:tab pos="457200" algn="l"/>
                        </a:tabLst>
                      </a:pPr>
                      <a:r>
                        <a:rPr lang="en-AU" sz="1000" dirty="0">
                          <a:effectLst/>
                        </a:rPr>
                        <a:t>AREA OF STUDY</a:t>
                      </a:r>
                      <a:endParaRPr lang="en-AU" sz="1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a:txBody>
                    <a:bodyPr/>
                    <a:lstStyle/>
                    <a:p>
                      <a:pPr algn="ctr">
                        <a:spcAft>
                          <a:spcPts val="0"/>
                        </a:spcAft>
                        <a:tabLst>
                          <a:tab pos="2637155" algn="ctr"/>
                          <a:tab pos="5274310" algn="r"/>
                          <a:tab pos="457200" algn="l"/>
                        </a:tabLst>
                      </a:pPr>
                      <a:r>
                        <a:rPr lang="en-AU" sz="1000">
                          <a:effectLst/>
                        </a:rPr>
                        <a:t>CODE</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spcAft>
                          <a:spcPts val="0"/>
                        </a:spcAft>
                        <a:tabLst>
                          <a:tab pos="2637155" algn="ctr"/>
                          <a:tab pos="5274310" algn="r"/>
                          <a:tab pos="457200" algn="l"/>
                        </a:tabLst>
                      </a:pPr>
                      <a:r>
                        <a:rPr lang="en-AU" sz="1000">
                          <a:effectLst/>
                        </a:rPr>
                        <a:t>10 or 20</a:t>
                      </a:r>
                    </a:p>
                    <a:p>
                      <a:pPr algn="ctr">
                        <a:spcAft>
                          <a:spcPts val="0"/>
                        </a:spcAft>
                        <a:tabLst>
                          <a:tab pos="2637155" algn="ctr"/>
                          <a:tab pos="5274310" algn="r"/>
                          <a:tab pos="457200" algn="l"/>
                        </a:tabLst>
                      </a:pPr>
                      <a:r>
                        <a:rPr lang="en-AU" sz="1000">
                          <a:effectLst/>
                        </a:rPr>
                        <a:t>credits</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838133063"/>
                  </a:ext>
                </a:extLst>
              </a:tr>
              <a:tr h="403060">
                <a:tc gridSpan="3">
                  <a:txBody>
                    <a:bodyPr/>
                    <a:lstStyle/>
                    <a:p>
                      <a:pPr>
                        <a:lnSpc>
                          <a:spcPct val="115000"/>
                        </a:lnSpc>
                        <a:spcAft>
                          <a:spcPts val="0"/>
                        </a:spcAft>
                        <a:tabLst>
                          <a:tab pos="2637155" algn="ctr"/>
                          <a:tab pos="5274310" algn="r"/>
                        </a:tabLst>
                      </a:pPr>
                      <a:r>
                        <a:rPr lang="en-AU" sz="1000">
                          <a:effectLst/>
                        </a:rPr>
                        <a:t>Arts and the Community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tabLst>
                          <a:tab pos="2637155" algn="ctr"/>
                          <a:tab pos="5274310" algn="r"/>
                        </a:tabLst>
                      </a:pPr>
                      <a:r>
                        <a:rPr lang="en-AU" sz="1000">
                          <a:effectLst/>
                        </a:rPr>
                        <a:t>2AAY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spcAft>
                          <a:spcPts val="0"/>
                        </a:spcAft>
                        <a:tabLst>
                          <a:tab pos="2637155" algn="ctr"/>
                          <a:tab pos="5274310" algn="r"/>
                        </a:tabLst>
                      </a:pPr>
                      <a:r>
                        <a:rPr lang="en-AU" sz="1400">
                          <a:effectLst/>
                        </a:rPr>
                        <a:t> </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44771019"/>
                  </a:ext>
                </a:extLst>
              </a:tr>
              <a:tr h="403060">
                <a:tc gridSpan="3">
                  <a:txBody>
                    <a:bodyPr/>
                    <a:lstStyle/>
                    <a:p>
                      <a:pPr>
                        <a:lnSpc>
                          <a:spcPct val="115000"/>
                        </a:lnSpc>
                        <a:spcAft>
                          <a:spcPts val="0"/>
                        </a:spcAft>
                        <a:tabLst>
                          <a:tab pos="2637155" algn="ctr"/>
                          <a:tab pos="5274310" algn="r"/>
                        </a:tabLst>
                      </a:pPr>
                      <a:r>
                        <a:rPr lang="en-AU" sz="1000">
                          <a:effectLst/>
                        </a:rPr>
                        <a:t>Communication and the Community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tabLst>
                          <a:tab pos="2637155" algn="ctr"/>
                          <a:tab pos="5274310" algn="r"/>
                        </a:tabLst>
                      </a:pPr>
                      <a:r>
                        <a:rPr lang="en-AU" sz="1000">
                          <a:effectLst/>
                        </a:rPr>
                        <a:t>2CAY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spcAft>
                          <a:spcPts val="0"/>
                        </a:spcAft>
                        <a:tabLst>
                          <a:tab pos="2637155" algn="ctr"/>
                          <a:tab pos="5274310" algn="r"/>
                        </a:tabLst>
                      </a:pPr>
                      <a:r>
                        <a:rPr lang="en-AU" sz="1400">
                          <a:effectLst/>
                        </a:rPr>
                        <a:t> </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021631180"/>
                  </a:ext>
                </a:extLst>
              </a:tr>
              <a:tr h="403060">
                <a:tc gridSpan="3">
                  <a:txBody>
                    <a:bodyPr/>
                    <a:lstStyle/>
                    <a:p>
                      <a:pPr>
                        <a:lnSpc>
                          <a:spcPct val="115000"/>
                        </a:lnSpc>
                        <a:spcAft>
                          <a:spcPts val="0"/>
                        </a:spcAft>
                        <a:tabLst>
                          <a:tab pos="2637155" algn="ctr"/>
                          <a:tab pos="5274310" algn="r"/>
                        </a:tabLst>
                      </a:pPr>
                      <a:r>
                        <a:rPr lang="en-AU" sz="1000">
                          <a:effectLst/>
                        </a:rPr>
                        <a:t>Foods and the Community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tabLst>
                          <a:tab pos="2637155" algn="ctr"/>
                          <a:tab pos="5274310" algn="r"/>
                        </a:tabLst>
                      </a:pPr>
                      <a:r>
                        <a:rPr lang="en-AU" sz="1000">
                          <a:effectLst/>
                        </a:rPr>
                        <a:t>2FAY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spcAft>
                          <a:spcPts val="0"/>
                        </a:spcAft>
                        <a:tabLst>
                          <a:tab pos="2637155" algn="ctr"/>
                          <a:tab pos="5274310" algn="r"/>
                        </a:tabLst>
                      </a:pPr>
                      <a:r>
                        <a:rPr lang="en-AU" sz="1400">
                          <a:effectLst/>
                        </a:rPr>
                        <a:t> </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05734614"/>
                  </a:ext>
                </a:extLst>
              </a:tr>
              <a:tr h="403060">
                <a:tc gridSpan="3">
                  <a:txBody>
                    <a:bodyPr/>
                    <a:lstStyle/>
                    <a:p>
                      <a:pPr>
                        <a:lnSpc>
                          <a:spcPct val="115000"/>
                        </a:lnSpc>
                        <a:spcAft>
                          <a:spcPts val="0"/>
                        </a:spcAft>
                        <a:tabLst>
                          <a:tab pos="2637155" algn="ctr"/>
                          <a:tab pos="5274310" algn="r"/>
                        </a:tabLst>
                      </a:pPr>
                      <a:r>
                        <a:rPr lang="en-AU" sz="1000">
                          <a:effectLst/>
                        </a:rPr>
                        <a:t>Health, Recreation, and the Community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tabLst>
                          <a:tab pos="2637155" algn="ctr"/>
                          <a:tab pos="5274310" algn="r"/>
                        </a:tabLst>
                      </a:pPr>
                      <a:r>
                        <a:rPr lang="en-AU" sz="1000">
                          <a:effectLst/>
                        </a:rPr>
                        <a:t>2HAY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spcAft>
                          <a:spcPts val="0"/>
                        </a:spcAft>
                        <a:tabLst>
                          <a:tab pos="2637155" algn="ctr"/>
                          <a:tab pos="5274310" algn="r"/>
                        </a:tabLst>
                      </a:pPr>
                      <a:r>
                        <a:rPr lang="en-AU" sz="1400">
                          <a:effectLst/>
                        </a:rPr>
                        <a:t> </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74245681"/>
                  </a:ext>
                </a:extLst>
              </a:tr>
              <a:tr h="403060">
                <a:tc gridSpan="3">
                  <a:txBody>
                    <a:bodyPr/>
                    <a:lstStyle/>
                    <a:p>
                      <a:pPr>
                        <a:lnSpc>
                          <a:spcPct val="115000"/>
                        </a:lnSpc>
                        <a:spcAft>
                          <a:spcPts val="0"/>
                        </a:spcAft>
                        <a:tabLst>
                          <a:tab pos="2637155" algn="ctr"/>
                          <a:tab pos="5274310" algn="r"/>
                        </a:tabLst>
                      </a:pPr>
                      <a:r>
                        <a:rPr lang="en-AU" sz="1000">
                          <a:effectLst/>
                        </a:rPr>
                        <a:t>Science, Technology and the Community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tabLst>
                          <a:tab pos="2637155" algn="ctr"/>
                          <a:tab pos="5274310" algn="r"/>
                        </a:tabLst>
                      </a:pPr>
                      <a:r>
                        <a:rPr lang="en-AU" sz="1000" dirty="0">
                          <a:effectLst/>
                        </a:rPr>
                        <a:t>2SAY</a:t>
                      </a:r>
                      <a:endParaRPr lang="en-AU" sz="1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spcAft>
                          <a:spcPts val="0"/>
                        </a:spcAft>
                        <a:tabLst>
                          <a:tab pos="2637155" algn="ctr"/>
                          <a:tab pos="5274310" algn="r"/>
                        </a:tabLst>
                      </a:pPr>
                      <a:r>
                        <a:rPr lang="en-AU" sz="1400">
                          <a:effectLst/>
                        </a:rPr>
                        <a:t> </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95774408"/>
                  </a:ext>
                </a:extLst>
              </a:tr>
              <a:tr h="403060">
                <a:tc gridSpan="3">
                  <a:txBody>
                    <a:bodyPr/>
                    <a:lstStyle/>
                    <a:p>
                      <a:pPr>
                        <a:lnSpc>
                          <a:spcPct val="115000"/>
                        </a:lnSpc>
                        <a:spcAft>
                          <a:spcPts val="0"/>
                        </a:spcAft>
                        <a:tabLst>
                          <a:tab pos="2637155" algn="ctr"/>
                          <a:tab pos="5274310" algn="r"/>
                        </a:tabLst>
                      </a:pPr>
                      <a:r>
                        <a:rPr lang="en-AU" sz="1000">
                          <a:effectLst/>
                        </a:rPr>
                        <a:t>Work and the Community</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a:txBody>
                    <a:bodyPr/>
                    <a:lstStyle/>
                    <a:p>
                      <a:pPr algn="ctr">
                        <a:lnSpc>
                          <a:spcPct val="115000"/>
                        </a:lnSpc>
                        <a:spcAft>
                          <a:spcPts val="0"/>
                        </a:spcAft>
                        <a:tabLst>
                          <a:tab pos="2637155" algn="ctr"/>
                          <a:tab pos="5274310" algn="r"/>
                        </a:tabLst>
                      </a:pPr>
                      <a:r>
                        <a:rPr lang="en-AU" sz="1000" dirty="0">
                          <a:effectLst/>
                          <a:highlight>
                            <a:srgbClr val="FFFF00"/>
                          </a:highlight>
                        </a:rPr>
                        <a:t>2WAY</a:t>
                      </a:r>
                      <a:endParaRPr lang="en-AU" sz="1000" dirty="0">
                        <a:effectLst/>
                        <a:highlight>
                          <a:srgbClr val="FFFF00"/>
                        </a:highligh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spcAft>
                          <a:spcPts val="0"/>
                        </a:spcAft>
                        <a:tabLst>
                          <a:tab pos="2637155" algn="ctr"/>
                          <a:tab pos="5274310" algn="r"/>
                        </a:tabLst>
                      </a:pPr>
                      <a:r>
                        <a:rPr lang="en-AU" sz="1400" dirty="0">
                          <a:effectLst/>
                        </a:rPr>
                        <a:t> 20</a:t>
                      </a:r>
                      <a:endParaRPr lang="en-AU" sz="1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85864825"/>
                  </a:ext>
                </a:extLst>
              </a:tr>
            </a:tbl>
          </a:graphicData>
        </a:graphic>
      </p:graphicFrame>
      <p:sp>
        <p:nvSpPr>
          <p:cNvPr id="9" name="Rectangle 4">
            <a:extLst>
              <a:ext uri="{FF2B5EF4-FFF2-40B4-BE49-F238E27FC236}">
                <a16:creationId xmlns:a16="http://schemas.microsoft.com/office/drawing/2014/main" id="{A1980B84-BF0B-4C99-A48D-75F8D82D6C84}"/>
              </a:ext>
            </a:extLst>
          </p:cNvPr>
          <p:cNvSpPr>
            <a:spLocks noChangeArrowheads="1"/>
          </p:cNvSpPr>
          <p:nvPr/>
        </p:nvSpPr>
        <p:spPr bwMode="auto">
          <a:xfrm>
            <a:off x="658562" y="2061700"/>
            <a:ext cx="8532330" cy="1215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636838" algn="ctr"/>
                <a:tab pos="5273675" algn="r"/>
              </a:tabLst>
              <a:defRPr>
                <a:solidFill>
                  <a:schemeClr val="tx1"/>
                </a:solidFill>
                <a:latin typeface="Arial" panose="020B0604020202020204" pitchFamily="34" charset="0"/>
              </a:defRPr>
            </a:lvl1pPr>
            <a:lvl2pPr eaLnBrk="0" fontAlgn="base" hangingPunct="0">
              <a:spcBef>
                <a:spcPct val="0"/>
              </a:spcBef>
              <a:spcAft>
                <a:spcPct val="0"/>
              </a:spcAft>
              <a:tabLst>
                <a:tab pos="2636838" algn="ctr"/>
                <a:tab pos="5273675" algn="r"/>
              </a:tabLst>
              <a:defRPr>
                <a:solidFill>
                  <a:schemeClr val="tx1"/>
                </a:solidFill>
                <a:latin typeface="Arial" panose="020B0604020202020204" pitchFamily="34" charset="0"/>
              </a:defRPr>
            </a:lvl2pPr>
            <a:lvl3pPr eaLnBrk="0" fontAlgn="base" hangingPunct="0">
              <a:spcBef>
                <a:spcPct val="0"/>
              </a:spcBef>
              <a:spcAft>
                <a:spcPct val="0"/>
              </a:spcAft>
              <a:tabLst>
                <a:tab pos="2636838" algn="ctr"/>
                <a:tab pos="5273675" algn="r"/>
              </a:tabLst>
              <a:defRPr>
                <a:solidFill>
                  <a:schemeClr val="tx1"/>
                </a:solidFill>
                <a:latin typeface="Arial" panose="020B0604020202020204" pitchFamily="34" charset="0"/>
              </a:defRPr>
            </a:lvl3pPr>
            <a:lvl4pPr eaLnBrk="0" fontAlgn="base" hangingPunct="0">
              <a:spcBef>
                <a:spcPct val="0"/>
              </a:spcBef>
              <a:spcAft>
                <a:spcPct val="0"/>
              </a:spcAft>
              <a:tabLst>
                <a:tab pos="2636838" algn="ctr"/>
                <a:tab pos="5273675" algn="r"/>
              </a:tabLst>
              <a:defRPr>
                <a:solidFill>
                  <a:schemeClr val="tx1"/>
                </a:solidFill>
                <a:latin typeface="Arial" panose="020B0604020202020204" pitchFamily="34" charset="0"/>
              </a:defRPr>
            </a:lvl4pPr>
            <a:lvl5pPr eaLnBrk="0" fontAlgn="base" hangingPunct="0">
              <a:spcBef>
                <a:spcPct val="0"/>
              </a:spcBef>
              <a:spcAft>
                <a:spcPct val="0"/>
              </a:spcAft>
              <a:tabLst>
                <a:tab pos="2636838" algn="ctr"/>
                <a:tab pos="5273675" algn="r"/>
              </a:tabLst>
              <a:defRPr>
                <a:solidFill>
                  <a:schemeClr val="tx1"/>
                </a:solidFill>
                <a:latin typeface="Arial" panose="020B0604020202020204" pitchFamily="34" charset="0"/>
              </a:defRPr>
            </a:lvl5pPr>
            <a:lvl6pPr eaLnBrk="0" fontAlgn="base" hangingPunct="0">
              <a:spcBef>
                <a:spcPct val="0"/>
              </a:spcBef>
              <a:spcAft>
                <a:spcPct val="0"/>
              </a:spcAft>
              <a:tabLst>
                <a:tab pos="2636838" algn="ctr"/>
                <a:tab pos="5273675" algn="r"/>
              </a:tabLst>
              <a:defRPr>
                <a:solidFill>
                  <a:schemeClr val="tx1"/>
                </a:solidFill>
                <a:latin typeface="Arial" panose="020B0604020202020204" pitchFamily="34" charset="0"/>
              </a:defRPr>
            </a:lvl6pPr>
            <a:lvl7pPr eaLnBrk="0" fontAlgn="base" hangingPunct="0">
              <a:spcBef>
                <a:spcPct val="0"/>
              </a:spcBef>
              <a:spcAft>
                <a:spcPct val="0"/>
              </a:spcAft>
              <a:tabLst>
                <a:tab pos="2636838" algn="ctr"/>
                <a:tab pos="5273675" algn="r"/>
              </a:tabLst>
              <a:defRPr>
                <a:solidFill>
                  <a:schemeClr val="tx1"/>
                </a:solidFill>
                <a:latin typeface="Arial" panose="020B0604020202020204" pitchFamily="34" charset="0"/>
              </a:defRPr>
            </a:lvl7pPr>
            <a:lvl8pPr eaLnBrk="0" fontAlgn="base" hangingPunct="0">
              <a:spcBef>
                <a:spcPct val="0"/>
              </a:spcBef>
              <a:spcAft>
                <a:spcPct val="0"/>
              </a:spcAft>
              <a:tabLst>
                <a:tab pos="2636838" algn="ctr"/>
                <a:tab pos="5273675" algn="r"/>
              </a:tabLst>
              <a:defRPr>
                <a:solidFill>
                  <a:schemeClr val="tx1"/>
                </a:solidFill>
                <a:latin typeface="Arial" panose="020B0604020202020204" pitchFamily="34" charset="0"/>
              </a:defRPr>
            </a:lvl8pPr>
            <a:lvl9pPr eaLnBrk="0" fontAlgn="base" hangingPunct="0">
              <a:spcBef>
                <a:spcPct val="0"/>
              </a:spcBef>
              <a:spcAft>
                <a:spcPct val="0"/>
              </a:spcAft>
              <a:tabLst>
                <a:tab pos="2636838" algn="ctr"/>
                <a:tab pos="5273675"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AU"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Teacher	_____Mrs Webber___________________________________</a:t>
            </a: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endParaRPr kumimoji="0" lang="en-AU"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AU"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School	__Berri Regional Secondary College______________________________________</a:t>
            </a:r>
            <a:endParaRPr kumimoji="0" lang="en-AU"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AU"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Insert 10 or 20 into the last column to indicate the number of credits and chosen area of study to be undertaken.</a:t>
            </a: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AU"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(Please note that students may undertake more than one Community Studies subject. They prepare a separate contract for each subject.</a:t>
            </a: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r>
              <a:rPr kumimoji="0" lang="en-AU"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Students may use a subject code only once).</a:t>
            </a:r>
            <a:endParaRPr kumimoji="0" lang="en-AU"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636838" algn="ctr"/>
                <a:tab pos="5273675" algn="r"/>
              </a:tabLst>
            </a:pP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943683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DE321-4A48-44FD-A351-94E94E4A45EF}"/>
              </a:ext>
            </a:extLst>
          </p:cNvPr>
          <p:cNvSpPr>
            <a:spLocks noGrp="1"/>
          </p:cNvSpPr>
          <p:nvPr>
            <p:ph type="ctrTitle"/>
          </p:nvPr>
        </p:nvSpPr>
        <p:spPr/>
        <p:txBody>
          <a:bodyPr/>
          <a:lstStyle/>
          <a:p>
            <a:r>
              <a:rPr lang="en-US" dirty="0"/>
              <a:t>Deciding on the Community Activity</a:t>
            </a:r>
            <a:endParaRPr lang="en-AU" dirty="0"/>
          </a:p>
        </p:txBody>
      </p:sp>
      <p:sp>
        <p:nvSpPr>
          <p:cNvPr id="3" name="Subtitle 2">
            <a:extLst>
              <a:ext uri="{FF2B5EF4-FFF2-40B4-BE49-F238E27FC236}">
                <a16:creationId xmlns:a16="http://schemas.microsoft.com/office/drawing/2014/main" id="{7AF08023-FBE2-4643-9BAD-05354A2389AD}"/>
              </a:ext>
            </a:extLst>
          </p:cNvPr>
          <p:cNvSpPr>
            <a:spLocks noGrp="1"/>
          </p:cNvSpPr>
          <p:nvPr>
            <p:ph type="subTitle" idx="1"/>
          </p:nvPr>
        </p:nvSpPr>
        <p:spPr/>
        <p:txBody>
          <a:bodyPr/>
          <a:lstStyle/>
          <a:p>
            <a:endParaRPr lang="en-AU"/>
          </a:p>
        </p:txBody>
      </p:sp>
    </p:spTree>
    <p:extLst>
      <p:ext uri="{BB962C8B-B14F-4D97-AF65-F5344CB8AC3E}">
        <p14:creationId xmlns:p14="http://schemas.microsoft.com/office/powerpoint/2010/main" val="468360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0E1F5-AD50-41E7-A950-792012105093}"/>
              </a:ext>
            </a:extLst>
          </p:cNvPr>
          <p:cNvSpPr>
            <a:spLocks noGrp="1"/>
          </p:cNvSpPr>
          <p:nvPr>
            <p:ph type="title"/>
          </p:nvPr>
        </p:nvSpPr>
        <p:spPr/>
        <p:txBody>
          <a:bodyPr>
            <a:normAutofit fontScale="90000"/>
          </a:bodyPr>
          <a:lstStyle/>
          <a:p>
            <a:r>
              <a:rPr lang="en-AU" sz="2700" i="1" cap="all" dirty="0">
                <a:latin typeface="Arial" panose="020B0604020202020204" pitchFamily="34" charset="0"/>
                <a:cs typeface="Arial" panose="020B0604020202020204" pitchFamily="34" charset="0"/>
              </a:rPr>
              <a:t>provide some </a:t>
            </a:r>
            <a:r>
              <a:rPr lang="en-AU" sz="2700" b="1" i="1" cap="all" dirty="0">
                <a:latin typeface="Arial" panose="020B0604020202020204" pitchFamily="34" charset="0"/>
                <a:cs typeface="Arial" panose="020B0604020202020204" pitchFamily="34" charset="0"/>
              </a:rPr>
              <a:t>background information about yourself</a:t>
            </a:r>
            <a:r>
              <a:rPr lang="en-AU" sz="2700" i="1" cap="all" dirty="0">
                <a:latin typeface="Arial" panose="020B0604020202020204" pitchFamily="34" charset="0"/>
                <a:cs typeface="Arial" panose="020B0604020202020204" pitchFamily="34" charset="0"/>
              </a:rPr>
              <a:t> and </a:t>
            </a:r>
            <a:r>
              <a:rPr lang="en-AU" sz="2700" b="1" i="1" cap="all" dirty="0">
                <a:latin typeface="Arial" panose="020B0604020202020204" pitchFamily="34" charset="0"/>
                <a:cs typeface="Arial" panose="020B0604020202020204" pitchFamily="34" charset="0"/>
              </a:rPr>
              <a:t>why</a:t>
            </a:r>
            <a:r>
              <a:rPr lang="en-AU" sz="2700" i="1" cap="all" dirty="0">
                <a:latin typeface="Arial" panose="020B0604020202020204" pitchFamily="34" charset="0"/>
                <a:cs typeface="Arial" panose="020B0604020202020204" pitchFamily="34" charset="0"/>
              </a:rPr>
              <a:t> </a:t>
            </a:r>
            <a:r>
              <a:rPr lang="en-AU" sz="2700" b="1" i="1" cap="all" dirty="0">
                <a:latin typeface="Arial" panose="020B0604020202020204" pitchFamily="34" charset="0"/>
                <a:cs typeface="Arial" panose="020B0604020202020204" pitchFamily="34" charset="0"/>
              </a:rPr>
              <a:t>you have chosen this Area of Study</a:t>
            </a:r>
            <a:r>
              <a:rPr lang="en-AU" sz="2700" b="1" cap="all" dirty="0">
                <a:latin typeface="Arial" panose="020B0604020202020204" pitchFamily="34" charset="0"/>
                <a:cs typeface="Arial" panose="020B0604020202020204" pitchFamily="34" charset="0"/>
              </a:rPr>
              <a:t> </a:t>
            </a:r>
            <a:br>
              <a:rPr lang="en-AU" b="1" cap="all" dirty="0"/>
            </a:br>
            <a:endParaRPr lang="en-AU" dirty="0"/>
          </a:p>
        </p:txBody>
      </p:sp>
      <p:sp>
        <p:nvSpPr>
          <p:cNvPr id="3" name="Content Placeholder 2">
            <a:extLst>
              <a:ext uri="{FF2B5EF4-FFF2-40B4-BE49-F238E27FC236}">
                <a16:creationId xmlns:a16="http://schemas.microsoft.com/office/drawing/2014/main" id="{D7FA7699-F665-4DC5-9F76-5CC27DCC8FAC}"/>
              </a:ext>
            </a:extLst>
          </p:cNvPr>
          <p:cNvSpPr>
            <a:spLocks noGrp="1"/>
          </p:cNvSpPr>
          <p:nvPr>
            <p:ph idx="1"/>
          </p:nvPr>
        </p:nvSpPr>
        <p:spPr/>
        <p:txBody>
          <a:bodyPr/>
          <a:lstStyle/>
          <a:p>
            <a:endParaRPr lang="en-AU" dirty="0"/>
          </a:p>
        </p:txBody>
      </p:sp>
    </p:spTree>
    <p:extLst>
      <p:ext uri="{BB962C8B-B14F-4D97-AF65-F5344CB8AC3E}">
        <p14:creationId xmlns:p14="http://schemas.microsoft.com/office/powerpoint/2010/main" val="1680699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ABDC5-AA41-4B0A-81A4-BFBCFFA1E11A}"/>
              </a:ext>
            </a:extLst>
          </p:cNvPr>
          <p:cNvSpPr>
            <a:spLocks noGrp="1"/>
          </p:cNvSpPr>
          <p:nvPr>
            <p:ph type="title"/>
          </p:nvPr>
        </p:nvSpPr>
        <p:spPr/>
        <p:txBody>
          <a:bodyPr>
            <a:normAutofit fontScale="90000"/>
          </a:bodyPr>
          <a:lstStyle/>
          <a:p>
            <a:r>
              <a:rPr lang="en-AU" sz="3100" i="1" cap="all" dirty="0"/>
              <a:t>provide a </a:t>
            </a:r>
            <a:r>
              <a:rPr lang="en-AU" sz="3100" b="1" i="1" cap="all" dirty="0"/>
              <a:t>broad overview</a:t>
            </a:r>
            <a:r>
              <a:rPr lang="en-AU" sz="3100" i="1" cap="all" dirty="0"/>
              <a:t> of </a:t>
            </a:r>
            <a:r>
              <a:rPr lang="en-AU" sz="3100" b="1" i="1" cap="all" dirty="0"/>
              <a:t>what you hope to achieve</a:t>
            </a:r>
            <a:r>
              <a:rPr lang="en-AU" sz="3100" i="1" cap="all" dirty="0"/>
              <a:t>, and </a:t>
            </a:r>
            <a:r>
              <a:rPr lang="en-AU" sz="3100" b="1" i="1" cap="all" dirty="0"/>
              <a:t>why</a:t>
            </a:r>
            <a:r>
              <a:rPr lang="en-AU" sz="3100" i="1" cap="all" dirty="0"/>
              <a:t>. Consider achievable and challenging </a:t>
            </a:r>
            <a:r>
              <a:rPr lang="en-AU" sz="3100" b="1" i="1" cap="all" dirty="0"/>
              <a:t>individual goals</a:t>
            </a:r>
            <a:br>
              <a:rPr lang="en-AU" b="1" cap="all" dirty="0"/>
            </a:br>
            <a:endParaRPr lang="en-AU" dirty="0"/>
          </a:p>
        </p:txBody>
      </p:sp>
      <p:sp>
        <p:nvSpPr>
          <p:cNvPr id="3" name="Content Placeholder 2">
            <a:extLst>
              <a:ext uri="{FF2B5EF4-FFF2-40B4-BE49-F238E27FC236}">
                <a16:creationId xmlns:a16="http://schemas.microsoft.com/office/drawing/2014/main" id="{B5702B04-7CF8-4C3F-BE8C-4CEE793F6246}"/>
              </a:ext>
            </a:extLst>
          </p:cNvPr>
          <p:cNvSpPr>
            <a:spLocks noGrp="1"/>
          </p:cNvSpPr>
          <p:nvPr>
            <p:ph idx="1"/>
          </p:nvPr>
        </p:nvSpPr>
        <p:spPr/>
        <p:txBody>
          <a:bodyPr/>
          <a:lstStyle/>
          <a:p>
            <a:endParaRPr lang="en-AU" dirty="0"/>
          </a:p>
        </p:txBody>
      </p:sp>
    </p:spTree>
    <p:extLst>
      <p:ext uri="{BB962C8B-B14F-4D97-AF65-F5344CB8AC3E}">
        <p14:creationId xmlns:p14="http://schemas.microsoft.com/office/powerpoint/2010/main" val="37723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38893-0211-4E7F-BD56-AFB1F79B5A38}"/>
              </a:ext>
            </a:extLst>
          </p:cNvPr>
          <p:cNvSpPr>
            <a:spLocks noGrp="1"/>
          </p:cNvSpPr>
          <p:nvPr>
            <p:ph type="title"/>
          </p:nvPr>
        </p:nvSpPr>
        <p:spPr>
          <a:xfrm>
            <a:off x="902417" y="335280"/>
            <a:ext cx="8596668" cy="1320800"/>
          </a:xfrm>
        </p:spPr>
        <p:txBody>
          <a:bodyPr>
            <a:normAutofit fontScale="90000"/>
          </a:bodyPr>
          <a:lstStyle/>
          <a:p>
            <a:r>
              <a:rPr lang="en-AU" sz="3100" i="1" cap="all" dirty="0"/>
              <a:t>indicate if this involves using material that you prepared for another subject and how this material is related to your community activity.</a:t>
            </a:r>
            <a:br>
              <a:rPr lang="en-AU" b="1" cap="all" dirty="0"/>
            </a:br>
            <a:endParaRPr lang="en-AU" dirty="0"/>
          </a:p>
        </p:txBody>
      </p:sp>
      <p:sp>
        <p:nvSpPr>
          <p:cNvPr id="3" name="Content Placeholder 2">
            <a:extLst>
              <a:ext uri="{FF2B5EF4-FFF2-40B4-BE49-F238E27FC236}">
                <a16:creationId xmlns:a16="http://schemas.microsoft.com/office/drawing/2014/main" id="{EAE390D1-89B4-492C-A275-EEA17EC72BAC}"/>
              </a:ext>
            </a:extLst>
          </p:cNvPr>
          <p:cNvSpPr>
            <a:spLocks noGrp="1"/>
          </p:cNvSpPr>
          <p:nvPr>
            <p:ph idx="1"/>
          </p:nvPr>
        </p:nvSpPr>
        <p:spPr/>
        <p:txBody>
          <a:bodyPr/>
          <a:lstStyle/>
          <a:p>
            <a:endParaRPr lang="en-AU" dirty="0"/>
          </a:p>
        </p:txBody>
      </p:sp>
    </p:spTree>
    <p:extLst>
      <p:ext uri="{BB962C8B-B14F-4D97-AF65-F5344CB8AC3E}">
        <p14:creationId xmlns:p14="http://schemas.microsoft.com/office/powerpoint/2010/main" val="17571628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735AA-D5C5-46D3-9D17-1BA41C12A582}"/>
              </a:ext>
            </a:extLst>
          </p:cNvPr>
          <p:cNvSpPr>
            <a:spLocks noGrp="1"/>
          </p:cNvSpPr>
          <p:nvPr>
            <p:ph type="title"/>
          </p:nvPr>
        </p:nvSpPr>
        <p:spPr/>
        <p:txBody>
          <a:bodyPr>
            <a:normAutofit fontScale="90000"/>
          </a:bodyPr>
          <a:lstStyle/>
          <a:p>
            <a:r>
              <a:rPr lang="en-AU" cap="all" dirty="0"/>
              <a:t>Outline what your community activity will be</a:t>
            </a:r>
            <a:r>
              <a:rPr lang="en-AU" b="1" cap="all" dirty="0"/>
              <a:t> (e.g. a product, event, performance, display or service)</a:t>
            </a:r>
            <a:r>
              <a:rPr lang="en-AU" b="1" dirty="0"/>
              <a:t>.</a:t>
            </a:r>
            <a:endParaRPr lang="en-AU" dirty="0"/>
          </a:p>
        </p:txBody>
      </p:sp>
      <p:sp>
        <p:nvSpPr>
          <p:cNvPr id="3" name="Content Placeholder 2">
            <a:extLst>
              <a:ext uri="{FF2B5EF4-FFF2-40B4-BE49-F238E27FC236}">
                <a16:creationId xmlns:a16="http://schemas.microsoft.com/office/drawing/2014/main" id="{77FC6592-6EBB-4036-8F43-F27A42F1A8B9}"/>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15581431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BA01E6-0D2E-4EC5-A9C5-AC0CA3681333}"/>
              </a:ext>
            </a:extLst>
          </p:cNvPr>
          <p:cNvSpPr>
            <a:spLocks noGrp="1"/>
          </p:cNvSpPr>
          <p:nvPr>
            <p:ph type="ctrTitle"/>
          </p:nvPr>
        </p:nvSpPr>
        <p:spPr/>
        <p:txBody>
          <a:bodyPr/>
          <a:lstStyle/>
          <a:p>
            <a:r>
              <a:rPr lang="en-US" dirty="0"/>
              <a:t>PREPARING FOR MY COMMUNITY ACTIVITY</a:t>
            </a:r>
            <a:endParaRPr lang="en-AU" dirty="0"/>
          </a:p>
        </p:txBody>
      </p:sp>
      <p:sp>
        <p:nvSpPr>
          <p:cNvPr id="5" name="Subtitle 4">
            <a:extLst>
              <a:ext uri="{FF2B5EF4-FFF2-40B4-BE49-F238E27FC236}">
                <a16:creationId xmlns:a16="http://schemas.microsoft.com/office/drawing/2014/main" id="{F470D264-F8DF-4E25-9D20-CA16C9A34055}"/>
              </a:ext>
            </a:extLst>
          </p:cNvPr>
          <p:cNvSpPr>
            <a:spLocks noGrp="1"/>
          </p:cNvSpPr>
          <p:nvPr>
            <p:ph type="subTitle" idx="1"/>
          </p:nvPr>
        </p:nvSpPr>
        <p:spPr/>
        <p:txBody>
          <a:bodyPr>
            <a:normAutofit fontScale="55000" lnSpcReduction="20000"/>
          </a:bodyPr>
          <a:lstStyle/>
          <a:p>
            <a:r>
              <a:rPr lang="en-US" b="1" i="1" dirty="0"/>
              <a:t>You are required to:</a:t>
            </a:r>
            <a:endParaRPr lang="en-AU" dirty="0"/>
          </a:p>
          <a:p>
            <a:pPr lvl="0"/>
            <a:r>
              <a:rPr lang="en-US" b="1" i="1" dirty="0"/>
              <a:t>identify existing knowledge and skills, including literacy and numeracy, and new knowledge and skills to be developed</a:t>
            </a:r>
            <a:endParaRPr lang="en-AU" dirty="0"/>
          </a:p>
          <a:p>
            <a:pPr lvl="0"/>
            <a:r>
              <a:rPr lang="en-US" b="1" i="1" dirty="0"/>
              <a:t>develop and use specific knowledge, skills, and capabilities to complete work in the contract</a:t>
            </a:r>
            <a:endParaRPr lang="en-AU" dirty="0"/>
          </a:p>
          <a:p>
            <a:pPr lvl="0"/>
            <a:r>
              <a:rPr lang="en-AU" b="1" i="1" dirty="0"/>
              <a:t>explore relevant capabilities and identify one or more capabilities for focused development.</a:t>
            </a:r>
            <a:endParaRPr lang="en-AU" dirty="0"/>
          </a:p>
          <a:p>
            <a:endParaRPr lang="en-AU" dirty="0"/>
          </a:p>
        </p:txBody>
      </p:sp>
    </p:spTree>
    <p:extLst>
      <p:ext uri="{BB962C8B-B14F-4D97-AF65-F5344CB8AC3E}">
        <p14:creationId xmlns:p14="http://schemas.microsoft.com/office/powerpoint/2010/main" val="13533081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E00EC-94DE-4AEB-9E61-0F348516E046}"/>
              </a:ext>
            </a:extLst>
          </p:cNvPr>
          <p:cNvSpPr>
            <a:spLocks noGrp="1"/>
          </p:cNvSpPr>
          <p:nvPr>
            <p:ph type="title"/>
          </p:nvPr>
        </p:nvSpPr>
        <p:spPr/>
        <p:txBody>
          <a:bodyPr>
            <a:normAutofit fontScale="90000"/>
          </a:bodyPr>
          <a:lstStyle/>
          <a:p>
            <a:r>
              <a:rPr lang="en-AU" sz="2700" i="1" dirty="0"/>
              <a:t>Thinking about your community activity, what specific knowledge and skills, including literacy and numeracy skills, </a:t>
            </a:r>
            <a:r>
              <a:rPr lang="en-AU" sz="2700" b="1" i="1" dirty="0"/>
              <a:t>do you already have</a:t>
            </a:r>
            <a:r>
              <a:rPr lang="en-AU" sz="2700" i="1" dirty="0"/>
              <a:t> that you can build on to complete your community activity successfully?</a:t>
            </a:r>
            <a:br>
              <a:rPr lang="en-AU" dirty="0"/>
            </a:br>
            <a:r>
              <a:rPr lang="en-AU" dirty="0"/>
              <a:t> </a:t>
            </a:r>
            <a:br>
              <a:rPr lang="en-AU" dirty="0"/>
            </a:br>
            <a:endParaRPr lang="en-AU" dirty="0"/>
          </a:p>
        </p:txBody>
      </p:sp>
      <p:sp>
        <p:nvSpPr>
          <p:cNvPr id="3" name="Content Placeholder 2">
            <a:extLst>
              <a:ext uri="{FF2B5EF4-FFF2-40B4-BE49-F238E27FC236}">
                <a16:creationId xmlns:a16="http://schemas.microsoft.com/office/drawing/2014/main" id="{D59ABE2E-827E-4F86-B53C-CD8893D31D7F}"/>
              </a:ext>
            </a:extLst>
          </p:cNvPr>
          <p:cNvSpPr>
            <a:spLocks noGrp="1"/>
          </p:cNvSpPr>
          <p:nvPr>
            <p:ph idx="1"/>
          </p:nvPr>
        </p:nvSpPr>
        <p:spPr/>
        <p:txBody>
          <a:bodyPr/>
          <a:lstStyle/>
          <a:p>
            <a:r>
              <a:rPr lang="en-AU" dirty="0"/>
              <a:t>Specific knowledge and skills:</a:t>
            </a:r>
          </a:p>
          <a:p>
            <a:endParaRPr lang="en-AU" dirty="0"/>
          </a:p>
        </p:txBody>
      </p:sp>
    </p:spTree>
    <p:extLst>
      <p:ext uri="{BB962C8B-B14F-4D97-AF65-F5344CB8AC3E}">
        <p14:creationId xmlns:p14="http://schemas.microsoft.com/office/powerpoint/2010/main" val="39055695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24E06-0EB8-4358-8C4B-417AB3B136D9}"/>
              </a:ext>
            </a:extLst>
          </p:cNvPr>
          <p:cNvSpPr>
            <a:spLocks noGrp="1"/>
          </p:cNvSpPr>
          <p:nvPr>
            <p:ph type="title"/>
          </p:nvPr>
        </p:nvSpPr>
        <p:spPr/>
        <p:txBody>
          <a:bodyPr>
            <a:normAutofit fontScale="90000"/>
          </a:bodyPr>
          <a:lstStyle/>
          <a:p>
            <a:r>
              <a:rPr lang="en-AU" sz="2800" i="1" dirty="0"/>
              <a:t>Thinking about your community activity, what specific knowledge and skills, including literacy and numeracy skills, </a:t>
            </a:r>
            <a:r>
              <a:rPr lang="en-AU" sz="2800" b="1" i="1" dirty="0"/>
              <a:t>do you already have</a:t>
            </a:r>
            <a:r>
              <a:rPr lang="en-AU" sz="2800" i="1" dirty="0"/>
              <a:t> that you can build on to complete your community activity successfully?</a:t>
            </a:r>
            <a:endParaRPr lang="en-AU" sz="2800" dirty="0"/>
          </a:p>
        </p:txBody>
      </p:sp>
      <p:sp>
        <p:nvSpPr>
          <p:cNvPr id="3" name="Content Placeholder 2">
            <a:extLst>
              <a:ext uri="{FF2B5EF4-FFF2-40B4-BE49-F238E27FC236}">
                <a16:creationId xmlns:a16="http://schemas.microsoft.com/office/drawing/2014/main" id="{4522C08A-AE06-42AA-9542-4496468466ED}"/>
              </a:ext>
            </a:extLst>
          </p:cNvPr>
          <p:cNvSpPr>
            <a:spLocks noGrp="1"/>
          </p:cNvSpPr>
          <p:nvPr>
            <p:ph idx="1"/>
          </p:nvPr>
        </p:nvSpPr>
        <p:spPr/>
        <p:txBody>
          <a:bodyPr/>
          <a:lstStyle/>
          <a:p>
            <a:r>
              <a:rPr lang="en-US" dirty="0"/>
              <a:t>Literacy Skills:</a:t>
            </a:r>
            <a:endParaRPr lang="en-AU" dirty="0"/>
          </a:p>
        </p:txBody>
      </p:sp>
    </p:spTree>
    <p:extLst>
      <p:ext uri="{BB962C8B-B14F-4D97-AF65-F5344CB8AC3E}">
        <p14:creationId xmlns:p14="http://schemas.microsoft.com/office/powerpoint/2010/main" val="28763243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2B144-7460-40EF-B972-5A00182F5B78}"/>
              </a:ext>
            </a:extLst>
          </p:cNvPr>
          <p:cNvSpPr>
            <a:spLocks noGrp="1"/>
          </p:cNvSpPr>
          <p:nvPr>
            <p:ph type="title"/>
          </p:nvPr>
        </p:nvSpPr>
        <p:spPr>
          <a:xfrm>
            <a:off x="677334" y="0"/>
            <a:ext cx="8596668" cy="1320800"/>
          </a:xfrm>
        </p:spPr>
        <p:txBody>
          <a:bodyPr>
            <a:noAutofit/>
          </a:bodyPr>
          <a:lstStyle/>
          <a:p>
            <a:r>
              <a:rPr lang="en-AU" sz="2800" i="1" dirty="0"/>
              <a:t>Thinking about your community activity, what specific knowledge and skills, including literacy and numeracy skills, </a:t>
            </a:r>
            <a:r>
              <a:rPr lang="en-AU" sz="2800" b="1" i="1" dirty="0"/>
              <a:t>do you already have</a:t>
            </a:r>
            <a:r>
              <a:rPr lang="en-AU" sz="2800" i="1" dirty="0"/>
              <a:t> that you can build on to complete your community activity successfully?</a:t>
            </a:r>
            <a:br>
              <a:rPr lang="en-AU" sz="2800" dirty="0"/>
            </a:br>
            <a:endParaRPr lang="en-AU" sz="2800" dirty="0"/>
          </a:p>
        </p:txBody>
      </p:sp>
      <p:sp>
        <p:nvSpPr>
          <p:cNvPr id="3" name="Content Placeholder 2">
            <a:extLst>
              <a:ext uri="{FF2B5EF4-FFF2-40B4-BE49-F238E27FC236}">
                <a16:creationId xmlns:a16="http://schemas.microsoft.com/office/drawing/2014/main" id="{033AE3BB-CF23-41A9-8C08-D386CF525DF2}"/>
              </a:ext>
            </a:extLst>
          </p:cNvPr>
          <p:cNvSpPr>
            <a:spLocks noGrp="1"/>
          </p:cNvSpPr>
          <p:nvPr>
            <p:ph idx="1"/>
          </p:nvPr>
        </p:nvSpPr>
        <p:spPr/>
        <p:txBody>
          <a:bodyPr/>
          <a:lstStyle/>
          <a:p>
            <a:r>
              <a:rPr lang="en-US" dirty="0"/>
              <a:t>Numeracy skills:</a:t>
            </a:r>
            <a:endParaRPr lang="en-AU" dirty="0"/>
          </a:p>
        </p:txBody>
      </p:sp>
    </p:spTree>
    <p:extLst>
      <p:ext uri="{BB962C8B-B14F-4D97-AF65-F5344CB8AC3E}">
        <p14:creationId xmlns:p14="http://schemas.microsoft.com/office/powerpoint/2010/main" val="1729541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65B8B-738B-4D7A-AF42-822947D0AB48}"/>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18D9BF95-4C74-4EBC-A0BF-C7A098D43E4C}"/>
              </a:ext>
            </a:extLst>
          </p:cNvPr>
          <p:cNvSpPr>
            <a:spLocks noGrp="1"/>
          </p:cNvSpPr>
          <p:nvPr>
            <p:ph idx="1"/>
          </p:nvPr>
        </p:nvSpPr>
        <p:spPr/>
        <p:txBody>
          <a:bodyPr>
            <a:normAutofit fontScale="92500" lnSpcReduction="10000"/>
          </a:bodyPr>
          <a:lstStyle/>
          <a:p>
            <a:r>
              <a:rPr lang="en-US" i="1" dirty="0"/>
              <a:t>Development of Contract</a:t>
            </a:r>
            <a:endParaRPr lang="en-AU" i="1" dirty="0"/>
          </a:p>
          <a:p>
            <a:r>
              <a:rPr lang="en-US" dirty="0"/>
              <a:t>Students develop a contract of work that shows evidence of how they plan and </a:t>
            </a:r>
            <a:r>
              <a:rPr lang="en-US" dirty="0" err="1"/>
              <a:t>organise</a:t>
            </a:r>
            <a:r>
              <a:rPr lang="en-US" dirty="0"/>
              <a:t> their chosen community activity. This contract of work should give detailed information in each part For most students, the contract of work is developed within the first few weeks of the program. Students may change or modify all or some of their initial contract as part of an ongoing planning strategy.</a:t>
            </a:r>
            <a:endParaRPr lang="en-AU" dirty="0"/>
          </a:p>
          <a:p>
            <a:r>
              <a:rPr lang="en-US" dirty="0"/>
              <a:t>Students provide evidence of:</a:t>
            </a:r>
            <a:endParaRPr lang="en-AU" dirty="0"/>
          </a:p>
          <a:p>
            <a:pPr lvl="1"/>
            <a:r>
              <a:rPr lang="en-US" dirty="0"/>
              <a:t>identifying an area of interest and developing this into a practical community activity with clearly defined, challenging, and achievable goals, and strategies for completing the contract </a:t>
            </a:r>
            <a:endParaRPr lang="en-AU" dirty="0"/>
          </a:p>
          <a:p>
            <a:pPr lvl="1"/>
            <a:r>
              <a:rPr lang="en-US" dirty="0"/>
              <a:t>assessing their existing knowledge and skills, including literacy and numeracy skills, and identifying new knowledge and skills for development, to complete their chosen activity</a:t>
            </a:r>
            <a:endParaRPr lang="en-AU" dirty="0"/>
          </a:p>
          <a:p>
            <a:pPr lvl="1"/>
            <a:r>
              <a:rPr lang="en-US" dirty="0"/>
              <a:t>exploring the capabilities and identifying one or more for focused development in the context of their community activity.</a:t>
            </a:r>
            <a:endParaRPr lang="en-AU" dirty="0"/>
          </a:p>
          <a:p>
            <a:endParaRPr lang="en-AU" dirty="0"/>
          </a:p>
        </p:txBody>
      </p:sp>
    </p:spTree>
    <p:extLst>
      <p:ext uri="{BB962C8B-B14F-4D97-AF65-F5344CB8AC3E}">
        <p14:creationId xmlns:p14="http://schemas.microsoft.com/office/powerpoint/2010/main" val="716073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3ECFC-3B77-44B0-94C3-21BD187EB8EE}"/>
              </a:ext>
            </a:extLst>
          </p:cNvPr>
          <p:cNvSpPr>
            <a:spLocks noGrp="1"/>
          </p:cNvSpPr>
          <p:nvPr>
            <p:ph type="title"/>
          </p:nvPr>
        </p:nvSpPr>
        <p:spPr>
          <a:xfrm>
            <a:off x="972755" y="0"/>
            <a:ext cx="8403362" cy="1118382"/>
          </a:xfrm>
        </p:spPr>
        <p:txBody>
          <a:bodyPr>
            <a:normAutofit fontScale="90000"/>
          </a:bodyPr>
          <a:lstStyle/>
          <a:p>
            <a:r>
              <a:rPr lang="en-US" sz="4000" dirty="0"/>
              <a:t>W</a:t>
            </a:r>
            <a:r>
              <a:rPr lang="en-AU" sz="4000" i="1" dirty="0"/>
              <a:t>hat </a:t>
            </a:r>
            <a:r>
              <a:rPr lang="en-AU" sz="4000" b="1" i="1" dirty="0"/>
              <a:t>new</a:t>
            </a:r>
            <a:r>
              <a:rPr lang="en-AU" sz="4000" i="1" dirty="0"/>
              <a:t> knowledge and skills, including literacy and numeracy, and </a:t>
            </a:r>
            <a:r>
              <a:rPr lang="en-AU" sz="4000" b="1" i="1" dirty="0"/>
              <a:t>associated strategies</a:t>
            </a:r>
            <a:r>
              <a:rPr lang="en-AU" sz="4000" i="1" dirty="0"/>
              <a:t> will you develop to complete your community activity?</a:t>
            </a:r>
            <a:br>
              <a:rPr lang="en-AU" dirty="0"/>
            </a:br>
            <a:endParaRPr lang="en-AU" dirty="0"/>
          </a:p>
        </p:txBody>
      </p:sp>
      <p:sp>
        <p:nvSpPr>
          <p:cNvPr id="3" name="Content Placeholder 2">
            <a:extLst>
              <a:ext uri="{FF2B5EF4-FFF2-40B4-BE49-F238E27FC236}">
                <a16:creationId xmlns:a16="http://schemas.microsoft.com/office/drawing/2014/main" id="{FFF90002-F24E-4476-B38A-DD06CBAD5006}"/>
              </a:ext>
            </a:extLst>
          </p:cNvPr>
          <p:cNvSpPr>
            <a:spLocks noGrp="1"/>
          </p:cNvSpPr>
          <p:nvPr>
            <p:ph idx="1"/>
          </p:nvPr>
        </p:nvSpPr>
        <p:spPr/>
        <p:txBody>
          <a:bodyPr/>
          <a:lstStyle/>
          <a:p>
            <a:r>
              <a:rPr lang="en-US" dirty="0"/>
              <a:t>Specific knowledge and skills:</a:t>
            </a:r>
            <a:endParaRPr lang="en-AU" dirty="0"/>
          </a:p>
        </p:txBody>
      </p:sp>
    </p:spTree>
    <p:extLst>
      <p:ext uri="{BB962C8B-B14F-4D97-AF65-F5344CB8AC3E}">
        <p14:creationId xmlns:p14="http://schemas.microsoft.com/office/powerpoint/2010/main" val="3071545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87CB3-A4D9-40DF-A87F-231A9B651835}"/>
              </a:ext>
            </a:extLst>
          </p:cNvPr>
          <p:cNvSpPr>
            <a:spLocks noGrp="1"/>
          </p:cNvSpPr>
          <p:nvPr>
            <p:ph type="title"/>
          </p:nvPr>
        </p:nvSpPr>
        <p:spPr>
          <a:xfrm>
            <a:off x="677334" y="0"/>
            <a:ext cx="8596668" cy="1320800"/>
          </a:xfrm>
        </p:spPr>
        <p:txBody>
          <a:bodyPr>
            <a:normAutofit fontScale="90000"/>
          </a:bodyPr>
          <a:lstStyle/>
          <a:p>
            <a:r>
              <a:rPr lang="en-US" dirty="0"/>
              <a:t>W</a:t>
            </a:r>
            <a:r>
              <a:rPr lang="en-AU" i="1" dirty="0"/>
              <a:t>hat </a:t>
            </a:r>
            <a:r>
              <a:rPr lang="en-AU" b="1" i="1" dirty="0"/>
              <a:t>new</a:t>
            </a:r>
            <a:r>
              <a:rPr lang="en-AU" i="1" dirty="0"/>
              <a:t> knowledge and skills, including literacy and numeracy, and </a:t>
            </a:r>
            <a:r>
              <a:rPr lang="en-AU" b="1" i="1" dirty="0"/>
              <a:t>associated strategies</a:t>
            </a:r>
            <a:r>
              <a:rPr lang="en-AU" i="1" dirty="0"/>
              <a:t> will you develop to complete your community activity?</a:t>
            </a:r>
            <a:endParaRPr lang="en-AU" dirty="0"/>
          </a:p>
        </p:txBody>
      </p:sp>
      <p:sp>
        <p:nvSpPr>
          <p:cNvPr id="3" name="Content Placeholder 2">
            <a:extLst>
              <a:ext uri="{FF2B5EF4-FFF2-40B4-BE49-F238E27FC236}">
                <a16:creationId xmlns:a16="http://schemas.microsoft.com/office/drawing/2014/main" id="{3633C40C-BCCC-4A71-BD71-34F29A7DFC32}"/>
              </a:ext>
            </a:extLst>
          </p:cNvPr>
          <p:cNvSpPr>
            <a:spLocks noGrp="1"/>
          </p:cNvSpPr>
          <p:nvPr>
            <p:ph idx="1"/>
          </p:nvPr>
        </p:nvSpPr>
        <p:spPr/>
        <p:txBody>
          <a:bodyPr/>
          <a:lstStyle/>
          <a:p>
            <a:r>
              <a:rPr lang="en-US" dirty="0"/>
              <a:t>Literacy Skills:</a:t>
            </a:r>
            <a:endParaRPr lang="en-AU" dirty="0"/>
          </a:p>
        </p:txBody>
      </p:sp>
    </p:spTree>
    <p:extLst>
      <p:ext uri="{BB962C8B-B14F-4D97-AF65-F5344CB8AC3E}">
        <p14:creationId xmlns:p14="http://schemas.microsoft.com/office/powerpoint/2010/main" val="2416360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0DAEE-245C-458A-994B-1C67BFEF5B6C}"/>
              </a:ext>
            </a:extLst>
          </p:cNvPr>
          <p:cNvSpPr>
            <a:spLocks noGrp="1"/>
          </p:cNvSpPr>
          <p:nvPr>
            <p:ph type="title"/>
          </p:nvPr>
        </p:nvSpPr>
        <p:spPr>
          <a:xfrm>
            <a:off x="628097" y="60960"/>
            <a:ext cx="8596668" cy="1320800"/>
          </a:xfrm>
        </p:spPr>
        <p:txBody>
          <a:bodyPr>
            <a:normAutofit fontScale="90000"/>
          </a:bodyPr>
          <a:lstStyle/>
          <a:p>
            <a:r>
              <a:rPr lang="en-US" dirty="0"/>
              <a:t>W</a:t>
            </a:r>
            <a:r>
              <a:rPr lang="en-AU" i="1" dirty="0"/>
              <a:t>hat </a:t>
            </a:r>
            <a:r>
              <a:rPr lang="en-AU" b="1" i="1" dirty="0"/>
              <a:t>new</a:t>
            </a:r>
            <a:r>
              <a:rPr lang="en-AU" i="1" dirty="0"/>
              <a:t> knowledge and skills, including literacy and numeracy, and </a:t>
            </a:r>
            <a:r>
              <a:rPr lang="en-AU" b="1" i="1" dirty="0"/>
              <a:t>associated strategies</a:t>
            </a:r>
            <a:r>
              <a:rPr lang="en-AU" i="1" dirty="0"/>
              <a:t> will you develop to complete your community activity?</a:t>
            </a:r>
            <a:endParaRPr lang="en-AU" dirty="0"/>
          </a:p>
        </p:txBody>
      </p:sp>
      <p:sp>
        <p:nvSpPr>
          <p:cNvPr id="3" name="Content Placeholder 2">
            <a:extLst>
              <a:ext uri="{FF2B5EF4-FFF2-40B4-BE49-F238E27FC236}">
                <a16:creationId xmlns:a16="http://schemas.microsoft.com/office/drawing/2014/main" id="{3E334A8B-02B2-4189-BC0B-575CFA109DF1}"/>
              </a:ext>
            </a:extLst>
          </p:cNvPr>
          <p:cNvSpPr>
            <a:spLocks noGrp="1"/>
          </p:cNvSpPr>
          <p:nvPr>
            <p:ph idx="1"/>
          </p:nvPr>
        </p:nvSpPr>
        <p:spPr/>
        <p:txBody>
          <a:bodyPr/>
          <a:lstStyle/>
          <a:p>
            <a:r>
              <a:rPr lang="en-US" dirty="0"/>
              <a:t>Numeracy Skills:</a:t>
            </a:r>
            <a:endParaRPr lang="en-AU" dirty="0"/>
          </a:p>
        </p:txBody>
      </p:sp>
    </p:spTree>
    <p:extLst>
      <p:ext uri="{BB962C8B-B14F-4D97-AF65-F5344CB8AC3E}">
        <p14:creationId xmlns:p14="http://schemas.microsoft.com/office/powerpoint/2010/main" val="28039740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61135-546D-4391-A4B5-01117588099B}"/>
              </a:ext>
            </a:extLst>
          </p:cNvPr>
          <p:cNvSpPr>
            <a:spLocks noGrp="1"/>
          </p:cNvSpPr>
          <p:nvPr>
            <p:ph type="title"/>
          </p:nvPr>
        </p:nvSpPr>
        <p:spPr>
          <a:xfrm>
            <a:off x="838200" y="365125"/>
            <a:ext cx="10515600" cy="5543306"/>
          </a:xfrm>
        </p:spPr>
        <p:txBody>
          <a:bodyPr>
            <a:normAutofit fontScale="90000"/>
          </a:bodyPr>
          <a:lstStyle/>
          <a:p>
            <a:r>
              <a:rPr lang="en-US" b="1" dirty="0"/>
              <a:t>The Capabilities are: </a:t>
            </a:r>
            <a:br>
              <a:rPr lang="en-US" dirty="0"/>
            </a:br>
            <a:r>
              <a:rPr lang="en-US" dirty="0"/>
              <a:t>•	literacy</a:t>
            </a:r>
            <a:br>
              <a:rPr lang="en-US" dirty="0"/>
            </a:br>
            <a:r>
              <a:rPr lang="en-US" dirty="0"/>
              <a:t>•	numeracy</a:t>
            </a:r>
            <a:br>
              <a:rPr lang="en-US" dirty="0"/>
            </a:br>
            <a:r>
              <a:rPr lang="en-US" dirty="0"/>
              <a:t>•	information and communication technology capability</a:t>
            </a:r>
            <a:br>
              <a:rPr lang="en-US" dirty="0"/>
            </a:br>
            <a:r>
              <a:rPr lang="en-US" dirty="0"/>
              <a:t>•	critical and creative thinking</a:t>
            </a:r>
            <a:br>
              <a:rPr lang="en-US" dirty="0"/>
            </a:br>
            <a:r>
              <a:rPr lang="en-US" dirty="0"/>
              <a:t>•	personal and social capability</a:t>
            </a:r>
            <a:br>
              <a:rPr lang="en-US" dirty="0"/>
            </a:br>
            <a:r>
              <a:rPr lang="en-US" dirty="0"/>
              <a:t>•	ethical understanding</a:t>
            </a:r>
            <a:br>
              <a:rPr lang="en-US" dirty="0"/>
            </a:br>
            <a:r>
              <a:rPr lang="en-US" dirty="0"/>
              <a:t>•	intercultural understanding.</a:t>
            </a:r>
            <a:br>
              <a:rPr lang="en-US" dirty="0"/>
            </a:br>
            <a:endParaRPr lang="en-AU" dirty="0"/>
          </a:p>
        </p:txBody>
      </p:sp>
    </p:spTree>
    <p:extLst>
      <p:ext uri="{BB962C8B-B14F-4D97-AF65-F5344CB8AC3E}">
        <p14:creationId xmlns:p14="http://schemas.microsoft.com/office/powerpoint/2010/main" val="24022216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3AF3E-C209-446A-8583-DC883180D5E0}"/>
              </a:ext>
            </a:extLst>
          </p:cNvPr>
          <p:cNvSpPr>
            <a:spLocks noGrp="1"/>
          </p:cNvSpPr>
          <p:nvPr>
            <p:ph type="title"/>
          </p:nvPr>
        </p:nvSpPr>
        <p:spPr/>
        <p:txBody>
          <a:bodyPr>
            <a:normAutofit fontScale="90000"/>
          </a:bodyPr>
          <a:lstStyle/>
          <a:p>
            <a:r>
              <a:rPr lang="en-AU" i="1" dirty="0"/>
              <a:t>Which capability will be your main focus in your community activity? </a:t>
            </a:r>
            <a:br>
              <a:rPr lang="en-AU" dirty="0"/>
            </a:br>
            <a:endParaRPr lang="en-AU" dirty="0"/>
          </a:p>
        </p:txBody>
      </p:sp>
      <p:sp>
        <p:nvSpPr>
          <p:cNvPr id="3" name="Content Placeholder 2">
            <a:extLst>
              <a:ext uri="{FF2B5EF4-FFF2-40B4-BE49-F238E27FC236}">
                <a16:creationId xmlns:a16="http://schemas.microsoft.com/office/drawing/2014/main" id="{16C901E0-8A18-416E-86A9-9EAF05EF28C9}"/>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32489839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BFC31-9943-44BC-849F-D5FF0BAE096A}"/>
              </a:ext>
            </a:extLst>
          </p:cNvPr>
          <p:cNvSpPr>
            <a:spLocks noGrp="1"/>
          </p:cNvSpPr>
          <p:nvPr>
            <p:ph type="title"/>
          </p:nvPr>
        </p:nvSpPr>
        <p:spPr/>
        <p:txBody>
          <a:bodyPr/>
          <a:lstStyle/>
          <a:p>
            <a:r>
              <a:rPr lang="en-US" dirty="0"/>
              <a:t>Which elements will you be focusing on? </a:t>
            </a:r>
            <a:endParaRPr lang="en-AU" dirty="0"/>
          </a:p>
        </p:txBody>
      </p:sp>
      <p:sp>
        <p:nvSpPr>
          <p:cNvPr id="3" name="Content Placeholder 2">
            <a:extLst>
              <a:ext uri="{FF2B5EF4-FFF2-40B4-BE49-F238E27FC236}">
                <a16:creationId xmlns:a16="http://schemas.microsoft.com/office/drawing/2014/main" id="{F9CA39B8-599C-4121-8FA0-A31B996B8C4A}"/>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33926575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B247A-2C11-4E5F-896A-7C2CCEC67FCE}"/>
              </a:ext>
            </a:extLst>
          </p:cNvPr>
          <p:cNvSpPr>
            <a:spLocks noGrp="1"/>
          </p:cNvSpPr>
          <p:nvPr>
            <p:ph type="title"/>
          </p:nvPr>
        </p:nvSpPr>
        <p:spPr/>
        <p:txBody>
          <a:bodyPr>
            <a:normAutofit fontScale="90000"/>
          </a:bodyPr>
          <a:lstStyle/>
          <a:p>
            <a:r>
              <a:rPr lang="en-US" dirty="0"/>
              <a:t>Ho</a:t>
            </a:r>
            <a:r>
              <a:rPr lang="en-AU" i="1" dirty="0"/>
              <a:t>w will the development of this focus capability (and elements) help you in carrying out your community activity?</a:t>
            </a:r>
            <a:br>
              <a:rPr lang="en-AU" dirty="0"/>
            </a:br>
            <a:endParaRPr lang="en-AU" dirty="0"/>
          </a:p>
        </p:txBody>
      </p:sp>
      <p:sp>
        <p:nvSpPr>
          <p:cNvPr id="3" name="Content Placeholder 2">
            <a:extLst>
              <a:ext uri="{FF2B5EF4-FFF2-40B4-BE49-F238E27FC236}">
                <a16:creationId xmlns:a16="http://schemas.microsoft.com/office/drawing/2014/main" id="{BB1EF9CC-6D1D-4CE2-B267-989D98293517}"/>
              </a:ext>
            </a:extLst>
          </p:cNvPr>
          <p:cNvSpPr>
            <a:spLocks noGrp="1"/>
          </p:cNvSpPr>
          <p:nvPr>
            <p:ph idx="1"/>
          </p:nvPr>
        </p:nvSpPr>
        <p:spPr/>
        <p:txBody>
          <a:bodyPr/>
          <a:lstStyle/>
          <a:p>
            <a:endParaRPr lang="en-AU" dirty="0"/>
          </a:p>
        </p:txBody>
      </p:sp>
    </p:spTree>
    <p:extLst>
      <p:ext uri="{BB962C8B-B14F-4D97-AF65-F5344CB8AC3E}">
        <p14:creationId xmlns:p14="http://schemas.microsoft.com/office/powerpoint/2010/main" val="806827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73328-5DBF-4FF2-A8B4-F2A54AE7E4C5}"/>
              </a:ext>
            </a:extLst>
          </p:cNvPr>
          <p:cNvSpPr>
            <a:spLocks noGrp="1"/>
          </p:cNvSpPr>
          <p:nvPr>
            <p:ph type="title"/>
          </p:nvPr>
        </p:nvSpPr>
        <p:spPr/>
        <p:txBody>
          <a:bodyPr>
            <a:normAutofit fontScale="90000"/>
          </a:bodyPr>
          <a:lstStyle/>
          <a:p>
            <a:r>
              <a:rPr lang="en-AU" i="1" cap="all" dirty="0"/>
              <a:t>(</a:t>
            </a:r>
            <a:r>
              <a:rPr lang="en-AU" sz="3100" i="1" cap="all" dirty="0"/>
              <a:t>Optional) Are there any other capabilities that you are considering developing to help you in carrying out your community activity?</a:t>
            </a:r>
            <a:br>
              <a:rPr lang="en-AU" b="1" cap="all" dirty="0"/>
            </a:br>
            <a:endParaRPr lang="en-AU" dirty="0"/>
          </a:p>
        </p:txBody>
      </p:sp>
      <p:sp>
        <p:nvSpPr>
          <p:cNvPr id="3" name="Content Placeholder 2">
            <a:extLst>
              <a:ext uri="{FF2B5EF4-FFF2-40B4-BE49-F238E27FC236}">
                <a16:creationId xmlns:a16="http://schemas.microsoft.com/office/drawing/2014/main" id="{CEC7EE63-4F07-4845-A344-5132FFAFB385}"/>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27100929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6D4D04-F64E-4D4B-B09B-C1809A8EDF75}"/>
              </a:ext>
            </a:extLst>
          </p:cNvPr>
          <p:cNvSpPr>
            <a:spLocks noGrp="1"/>
          </p:cNvSpPr>
          <p:nvPr>
            <p:ph type="ctrTitle"/>
          </p:nvPr>
        </p:nvSpPr>
        <p:spPr>
          <a:xfrm>
            <a:off x="684107" y="793783"/>
            <a:ext cx="7766936" cy="1646302"/>
          </a:xfrm>
        </p:spPr>
        <p:txBody>
          <a:bodyPr>
            <a:normAutofit fontScale="90000"/>
          </a:bodyPr>
          <a:lstStyle/>
          <a:p>
            <a:r>
              <a:rPr lang="en-AU" b="1" dirty="0"/>
              <a:t>PLANNING MY COMMUNITY ACTIVITY </a:t>
            </a:r>
            <a:br>
              <a:rPr lang="en-AU" dirty="0"/>
            </a:br>
            <a:endParaRPr lang="en-AU" dirty="0"/>
          </a:p>
        </p:txBody>
      </p:sp>
      <p:sp>
        <p:nvSpPr>
          <p:cNvPr id="5" name="Subtitle 4">
            <a:extLst>
              <a:ext uri="{FF2B5EF4-FFF2-40B4-BE49-F238E27FC236}">
                <a16:creationId xmlns:a16="http://schemas.microsoft.com/office/drawing/2014/main" id="{FB94996B-031E-467F-989C-F91447BFC966}"/>
              </a:ext>
            </a:extLst>
          </p:cNvPr>
          <p:cNvSpPr>
            <a:spLocks noGrp="1"/>
          </p:cNvSpPr>
          <p:nvPr>
            <p:ph type="subTitle" idx="1"/>
          </p:nvPr>
        </p:nvSpPr>
        <p:spPr>
          <a:xfrm>
            <a:off x="1524000" y="2825262"/>
            <a:ext cx="9144000" cy="4032738"/>
          </a:xfrm>
        </p:spPr>
        <p:txBody>
          <a:bodyPr>
            <a:normAutofit lnSpcReduction="10000"/>
          </a:bodyPr>
          <a:lstStyle/>
          <a:p>
            <a:pPr algn="l"/>
            <a:r>
              <a:rPr lang="en-AU" b="1" i="1" dirty="0"/>
              <a:t>You are required to:</a:t>
            </a:r>
            <a:endParaRPr lang="en-AU" sz="3200" dirty="0"/>
          </a:p>
          <a:p>
            <a:pPr marL="342900" lvl="0" indent="-342900" algn="l">
              <a:buFont typeface="Arial" panose="020B0604020202020204" pitchFamily="34" charset="0"/>
              <a:buChar char="•"/>
            </a:pPr>
            <a:r>
              <a:rPr lang="en-AU" b="1" i="1" dirty="0"/>
              <a:t>present a record of evidence that includes a  report on</a:t>
            </a:r>
            <a:endParaRPr lang="en-AU" sz="3200" dirty="0"/>
          </a:p>
          <a:p>
            <a:pPr marL="1257300" lvl="2" indent="-342900" algn="l">
              <a:buFont typeface="Arial" panose="020B0604020202020204" pitchFamily="34" charset="0"/>
              <a:buChar char="•"/>
            </a:pPr>
            <a:r>
              <a:rPr lang="en-AU" b="1" i="1" dirty="0"/>
              <a:t>(a)  the progress of the community activity against individual goals and</a:t>
            </a:r>
            <a:endParaRPr lang="en-AU" sz="2600" dirty="0"/>
          </a:p>
          <a:p>
            <a:pPr marL="1257300" lvl="2" indent="-342900" algn="l">
              <a:buFont typeface="Arial" panose="020B0604020202020204" pitchFamily="34" charset="0"/>
              <a:buChar char="•"/>
            </a:pPr>
            <a:r>
              <a:rPr lang="en-AU" b="1" i="1" dirty="0"/>
              <a:t>(b) how you  developed of one or more capabilities</a:t>
            </a:r>
            <a:endParaRPr lang="en-AU" sz="2600" dirty="0"/>
          </a:p>
          <a:p>
            <a:pPr marL="342900" lvl="0" indent="-342900" algn="l">
              <a:buFont typeface="Arial" panose="020B0604020202020204" pitchFamily="34" charset="0"/>
              <a:buChar char="•"/>
            </a:pPr>
            <a:r>
              <a:rPr lang="en-AU" b="1" i="1" dirty="0"/>
              <a:t>evaluate and review the ongoing progress of your  community activity against individual goals</a:t>
            </a:r>
            <a:endParaRPr lang="en-AU" sz="3200" dirty="0"/>
          </a:p>
          <a:p>
            <a:pPr marL="342900" lvl="0" indent="-342900" algn="l">
              <a:buFont typeface="Arial" panose="020B0604020202020204" pitchFamily="34" charset="0"/>
              <a:buChar char="•"/>
            </a:pPr>
            <a:r>
              <a:rPr lang="en-AU" b="1" i="1" dirty="0"/>
              <a:t>take practical action in the local or wider community</a:t>
            </a:r>
            <a:endParaRPr lang="en-AU" sz="3200" dirty="0"/>
          </a:p>
          <a:p>
            <a:pPr marL="342900" lvl="0" indent="-342900" algn="l">
              <a:buFont typeface="Arial" panose="020B0604020202020204" pitchFamily="34" charset="0"/>
              <a:buChar char="•"/>
            </a:pPr>
            <a:r>
              <a:rPr lang="en-AU" b="1" i="1" dirty="0"/>
              <a:t>select different sources and apply ideas and information relevant to the community activity</a:t>
            </a:r>
            <a:endParaRPr lang="en-AU" sz="3200" dirty="0"/>
          </a:p>
          <a:p>
            <a:pPr marL="342900" lvl="0" indent="-342900" algn="l">
              <a:buFont typeface="Arial" panose="020B0604020202020204" pitchFamily="34" charset="0"/>
              <a:buChar char="•"/>
            </a:pPr>
            <a:r>
              <a:rPr lang="en-AU" b="1" i="1" dirty="0"/>
              <a:t>work independently.</a:t>
            </a:r>
            <a:endParaRPr lang="en-AU" sz="3200" dirty="0"/>
          </a:p>
          <a:p>
            <a:pPr marL="342900" indent="-342900" algn="l">
              <a:buFont typeface="Arial" panose="020B0604020202020204" pitchFamily="34" charset="0"/>
              <a:buChar char="•"/>
            </a:pPr>
            <a:r>
              <a:rPr lang="en-AU" b="1" i="1" dirty="0"/>
              <a:t>Where relevant, you may be required to contribute to shared learning situations.</a:t>
            </a:r>
            <a:endParaRPr lang="en-AU" sz="3200" dirty="0"/>
          </a:p>
          <a:p>
            <a:endParaRPr lang="en-AU" dirty="0"/>
          </a:p>
        </p:txBody>
      </p:sp>
    </p:spTree>
    <p:extLst>
      <p:ext uri="{BB962C8B-B14F-4D97-AF65-F5344CB8AC3E}">
        <p14:creationId xmlns:p14="http://schemas.microsoft.com/office/powerpoint/2010/main" val="42325928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B9EE8-2225-48DA-899B-CC45AEE22191}"/>
              </a:ext>
            </a:extLst>
          </p:cNvPr>
          <p:cNvSpPr>
            <a:spLocks noGrp="1"/>
          </p:cNvSpPr>
          <p:nvPr>
            <p:ph type="title"/>
          </p:nvPr>
        </p:nvSpPr>
        <p:spPr/>
        <p:txBody>
          <a:bodyPr/>
          <a:lstStyle/>
          <a:p>
            <a:r>
              <a:rPr lang="en-AU" b="1" dirty="0"/>
              <a:t>PLANNING MY COMMUNITY ACTIVITY</a:t>
            </a:r>
            <a:endParaRPr lang="en-AU" dirty="0"/>
          </a:p>
        </p:txBody>
      </p:sp>
      <p:sp>
        <p:nvSpPr>
          <p:cNvPr id="3" name="Content Placeholder 2">
            <a:extLst>
              <a:ext uri="{FF2B5EF4-FFF2-40B4-BE49-F238E27FC236}">
                <a16:creationId xmlns:a16="http://schemas.microsoft.com/office/drawing/2014/main" id="{685D3EF0-32FC-4134-ABC4-F42AE31D4443}"/>
              </a:ext>
            </a:extLst>
          </p:cNvPr>
          <p:cNvSpPr>
            <a:spLocks noGrp="1"/>
          </p:cNvSpPr>
          <p:nvPr>
            <p:ph idx="1"/>
          </p:nvPr>
        </p:nvSpPr>
        <p:spPr/>
        <p:txBody>
          <a:bodyPr>
            <a:normAutofit fontScale="92500" lnSpcReduction="10000"/>
          </a:bodyPr>
          <a:lstStyle/>
          <a:p>
            <a:r>
              <a:rPr lang="en-AU" i="1" dirty="0"/>
              <a:t>Provide a </a:t>
            </a:r>
            <a:r>
              <a:rPr lang="en-AU" b="1" i="1" dirty="0"/>
              <a:t>detailed list of the steps</a:t>
            </a:r>
            <a:r>
              <a:rPr lang="en-AU" i="1" dirty="0"/>
              <a:t> (or tasks) that you will go through to complete all aspects of your community activity.</a:t>
            </a:r>
            <a:endParaRPr lang="en-AU" dirty="0"/>
          </a:p>
          <a:p>
            <a:r>
              <a:rPr lang="en-AU" i="1" cap="all" dirty="0"/>
              <a:t>Include the </a:t>
            </a:r>
            <a:r>
              <a:rPr lang="en-AU" b="1" i="1" cap="all" dirty="0"/>
              <a:t>number of hours</a:t>
            </a:r>
            <a:r>
              <a:rPr lang="en-AU" i="1" cap="all" dirty="0"/>
              <a:t> you estimate that you will need for each step.  For a 10-credit subject you might expect to spend approximately 60 hours in total, and for a 20-credit subject, approximately 120 hours.</a:t>
            </a:r>
            <a:endParaRPr lang="en-AU" b="1" cap="all" dirty="0"/>
          </a:p>
          <a:p>
            <a:r>
              <a:rPr lang="en-AU" i="1" dirty="0"/>
              <a:t> </a:t>
            </a:r>
            <a:endParaRPr lang="en-AU" dirty="0"/>
          </a:p>
          <a:p>
            <a:r>
              <a:rPr lang="en-AU" i="1" dirty="0"/>
              <a:t>If you are using material from another subject, this must be included in this section and in your record of evidence.</a:t>
            </a:r>
            <a:endParaRPr lang="en-AU" dirty="0"/>
          </a:p>
          <a:p>
            <a:r>
              <a:rPr lang="en-AU" i="1" dirty="0"/>
              <a:t> </a:t>
            </a:r>
            <a:endParaRPr lang="en-AU" dirty="0"/>
          </a:p>
          <a:p>
            <a:r>
              <a:rPr lang="en-AU" b="1" i="1" dirty="0"/>
              <a:t>Evidence</a:t>
            </a:r>
            <a:r>
              <a:rPr lang="en-AU" i="1" dirty="0"/>
              <a:t> can take many forms, for example (e.g. receipts, sketches, photographs, emails and audio/ video recordings). Refer to ‘keeping evidence of activities and learning’, in the Community Studies Subject Outline for more strategies.</a:t>
            </a:r>
            <a:endParaRPr lang="en-AU" dirty="0"/>
          </a:p>
          <a:p>
            <a:endParaRPr lang="en-AU" dirty="0"/>
          </a:p>
        </p:txBody>
      </p:sp>
    </p:spTree>
    <p:extLst>
      <p:ext uri="{BB962C8B-B14F-4D97-AF65-F5344CB8AC3E}">
        <p14:creationId xmlns:p14="http://schemas.microsoft.com/office/powerpoint/2010/main" val="1624056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854F4-55A5-4671-827F-C1191832FFE9}"/>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7FE29E5C-1997-47ED-8EB6-45EBC7111B59}"/>
              </a:ext>
            </a:extLst>
          </p:cNvPr>
          <p:cNvSpPr>
            <a:spLocks noGrp="1"/>
          </p:cNvSpPr>
          <p:nvPr>
            <p:ph idx="1"/>
          </p:nvPr>
        </p:nvSpPr>
        <p:spPr/>
        <p:txBody>
          <a:bodyPr/>
          <a:lstStyle/>
          <a:p>
            <a:r>
              <a:rPr lang="en-AU" dirty="0"/>
              <a:t>Before students have reached the point of writing their contract of work, support activities are recommended.</a:t>
            </a:r>
          </a:p>
          <a:p>
            <a:endParaRPr lang="en-AU" dirty="0"/>
          </a:p>
        </p:txBody>
      </p:sp>
    </p:spTree>
    <p:extLst>
      <p:ext uri="{BB962C8B-B14F-4D97-AF65-F5344CB8AC3E}">
        <p14:creationId xmlns:p14="http://schemas.microsoft.com/office/powerpoint/2010/main" val="19121452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4AF6E-BCC8-480C-8075-E7396300AA8B}"/>
              </a:ext>
            </a:extLst>
          </p:cNvPr>
          <p:cNvSpPr>
            <a:spLocks noGrp="1"/>
          </p:cNvSpPr>
          <p:nvPr>
            <p:ph type="title"/>
          </p:nvPr>
        </p:nvSpPr>
        <p:spPr/>
        <p:txBody>
          <a:bodyPr/>
          <a:lstStyle/>
          <a:p>
            <a:r>
              <a:rPr lang="en-AU" b="1" dirty="0"/>
              <a:t>PLANNING MY COMMUNITY ACTIVITY</a:t>
            </a:r>
            <a:endParaRPr lang="en-AU" dirty="0"/>
          </a:p>
        </p:txBody>
      </p:sp>
      <p:graphicFrame>
        <p:nvGraphicFramePr>
          <p:cNvPr id="6" name="Table 5">
            <a:extLst>
              <a:ext uri="{FF2B5EF4-FFF2-40B4-BE49-F238E27FC236}">
                <a16:creationId xmlns:a16="http://schemas.microsoft.com/office/drawing/2014/main" id="{6A1D4842-15F9-4EFE-B11D-DA00AEB63311}"/>
              </a:ext>
            </a:extLst>
          </p:cNvPr>
          <p:cNvGraphicFramePr>
            <a:graphicFrameLocks noGrp="1"/>
          </p:cNvGraphicFramePr>
          <p:nvPr>
            <p:extLst>
              <p:ext uri="{D42A27DB-BD31-4B8C-83A1-F6EECF244321}">
                <p14:modId xmlns:p14="http://schemas.microsoft.com/office/powerpoint/2010/main" val="991144659"/>
              </p:ext>
            </p:extLst>
          </p:nvPr>
        </p:nvGraphicFramePr>
        <p:xfrm>
          <a:off x="531444" y="1536373"/>
          <a:ext cx="11285417" cy="5181183"/>
        </p:xfrm>
        <a:graphic>
          <a:graphicData uri="http://schemas.openxmlformats.org/drawingml/2006/table">
            <a:tbl>
              <a:tblPr firstRow="1" bandRow="1">
                <a:tableStyleId>{073A0DAA-6AF3-43AB-8588-CEC1D06C72B9}</a:tableStyleId>
              </a:tblPr>
              <a:tblGrid>
                <a:gridCol w="754297">
                  <a:extLst>
                    <a:ext uri="{9D8B030D-6E8A-4147-A177-3AD203B41FA5}">
                      <a16:colId xmlns:a16="http://schemas.microsoft.com/office/drawing/2014/main" val="1226594059"/>
                    </a:ext>
                  </a:extLst>
                </a:gridCol>
                <a:gridCol w="3759870">
                  <a:extLst>
                    <a:ext uri="{9D8B030D-6E8A-4147-A177-3AD203B41FA5}">
                      <a16:colId xmlns:a16="http://schemas.microsoft.com/office/drawing/2014/main" val="3033069699"/>
                    </a:ext>
                  </a:extLst>
                </a:gridCol>
                <a:gridCol w="2842287">
                  <a:extLst>
                    <a:ext uri="{9D8B030D-6E8A-4147-A177-3AD203B41FA5}">
                      <a16:colId xmlns:a16="http://schemas.microsoft.com/office/drawing/2014/main" val="3799633655"/>
                    </a:ext>
                  </a:extLst>
                </a:gridCol>
                <a:gridCol w="795740">
                  <a:extLst>
                    <a:ext uri="{9D8B030D-6E8A-4147-A177-3AD203B41FA5}">
                      <a16:colId xmlns:a16="http://schemas.microsoft.com/office/drawing/2014/main" val="3539321231"/>
                    </a:ext>
                  </a:extLst>
                </a:gridCol>
                <a:gridCol w="3133223">
                  <a:extLst>
                    <a:ext uri="{9D8B030D-6E8A-4147-A177-3AD203B41FA5}">
                      <a16:colId xmlns:a16="http://schemas.microsoft.com/office/drawing/2014/main" val="2990236892"/>
                    </a:ext>
                  </a:extLst>
                </a:gridCol>
              </a:tblGrid>
              <a:tr h="639843">
                <a:tc>
                  <a:txBody>
                    <a:bodyPr/>
                    <a:lstStyle/>
                    <a:p>
                      <a:r>
                        <a:rPr lang="en-US" dirty="0"/>
                        <a:t>Step</a:t>
                      </a:r>
                      <a:endParaRPr lang="en-AU" dirty="0"/>
                    </a:p>
                  </a:txBody>
                  <a:tcPr/>
                </a:tc>
                <a:tc>
                  <a:txBody>
                    <a:bodyPr/>
                    <a:lstStyle/>
                    <a:p>
                      <a:r>
                        <a:rPr lang="en-US" dirty="0"/>
                        <a:t>Description</a:t>
                      </a:r>
                      <a:endParaRPr lang="en-AU" dirty="0"/>
                    </a:p>
                  </a:txBody>
                  <a:tcPr/>
                </a:tc>
                <a:tc>
                  <a:txBody>
                    <a:bodyPr/>
                    <a:lstStyle/>
                    <a:p>
                      <a:r>
                        <a:rPr lang="en-US" dirty="0"/>
                        <a:t>Action/strategies</a:t>
                      </a:r>
                      <a:endParaRPr lang="en-AU" dirty="0"/>
                    </a:p>
                  </a:txBody>
                  <a:tcPr/>
                </a:tc>
                <a:tc>
                  <a:txBody>
                    <a:bodyPr/>
                    <a:lstStyle/>
                    <a:p>
                      <a:r>
                        <a:rPr lang="en-US" dirty="0"/>
                        <a:t>Hours </a:t>
                      </a:r>
                      <a:endParaRPr lang="en-AU" dirty="0"/>
                    </a:p>
                  </a:txBody>
                  <a:tcPr/>
                </a:tc>
                <a:tc>
                  <a:txBody>
                    <a:bodyPr/>
                    <a:lstStyle/>
                    <a:p>
                      <a:r>
                        <a:rPr lang="en-US" dirty="0"/>
                        <a:t>Evidence</a:t>
                      </a:r>
                      <a:endParaRPr lang="en-AU" dirty="0"/>
                    </a:p>
                  </a:txBody>
                  <a:tcPr/>
                </a:tc>
                <a:extLst>
                  <a:ext uri="{0D108BD9-81ED-4DB2-BD59-A6C34878D82A}">
                    <a16:rowId xmlns:a16="http://schemas.microsoft.com/office/drawing/2014/main" val="419873251"/>
                  </a:ext>
                </a:extLst>
              </a:tr>
              <a:tr h="648729">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554366706"/>
                  </a:ext>
                </a:extLst>
              </a:tr>
              <a:tr h="648729">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710960813"/>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80770237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26928876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143041582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518280150"/>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773366359"/>
                  </a:ext>
                </a:extLst>
              </a:tr>
            </a:tbl>
          </a:graphicData>
        </a:graphic>
      </p:graphicFrame>
    </p:spTree>
    <p:extLst>
      <p:ext uri="{BB962C8B-B14F-4D97-AF65-F5344CB8AC3E}">
        <p14:creationId xmlns:p14="http://schemas.microsoft.com/office/powerpoint/2010/main" val="31908881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4AF6E-BCC8-480C-8075-E7396300AA8B}"/>
              </a:ext>
            </a:extLst>
          </p:cNvPr>
          <p:cNvSpPr>
            <a:spLocks noGrp="1"/>
          </p:cNvSpPr>
          <p:nvPr>
            <p:ph type="title"/>
          </p:nvPr>
        </p:nvSpPr>
        <p:spPr/>
        <p:txBody>
          <a:bodyPr/>
          <a:lstStyle/>
          <a:p>
            <a:r>
              <a:rPr lang="en-AU" b="1" dirty="0"/>
              <a:t>PLANNING MY COMMUNITY ACTIVITY</a:t>
            </a:r>
            <a:endParaRPr lang="en-AU" dirty="0"/>
          </a:p>
        </p:txBody>
      </p:sp>
      <p:graphicFrame>
        <p:nvGraphicFramePr>
          <p:cNvPr id="6" name="Table 5">
            <a:extLst>
              <a:ext uri="{FF2B5EF4-FFF2-40B4-BE49-F238E27FC236}">
                <a16:creationId xmlns:a16="http://schemas.microsoft.com/office/drawing/2014/main" id="{6A1D4842-15F9-4EFE-B11D-DA00AEB63311}"/>
              </a:ext>
            </a:extLst>
          </p:cNvPr>
          <p:cNvGraphicFramePr>
            <a:graphicFrameLocks noGrp="1"/>
          </p:cNvGraphicFramePr>
          <p:nvPr/>
        </p:nvGraphicFramePr>
        <p:xfrm>
          <a:off x="531444" y="1536373"/>
          <a:ext cx="11285417" cy="5181183"/>
        </p:xfrm>
        <a:graphic>
          <a:graphicData uri="http://schemas.openxmlformats.org/drawingml/2006/table">
            <a:tbl>
              <a:tblPr firstRow="1" bandRow="1">
                <a:tableStyleId>{073A0DAA-6AF3-43AB-8588-CEC1D06C72B9}</a:tableStyleId>
              </a:tblPr>
              <a:tblGrid>
                <a:gridCol w="754297">
                  <a:extLst>
                    <a:ext uri="{9D8B030D-6E8A-4147-A177-3AD203B41FA5}">
                      <a16:colId xmlns:a16="http://schemas.microsoft.com/office/drawing/2014/main" val="1226594059"/>
                    </a:ext>
                  </a:extLst>
                </a:gridCol>
                <a:gridCol w="3759870">
                  <a:extLst>
                    <a:ext uri="{9D8B030D-6E8A-4147-A177-3AD203B41FA5}">
                      <a16:colId xmlns:a16="http://schemas.microsoft.com/office/drawing/2014/main" val="3033069699"/>
                    </a:ext>
                  </a:extLst>
                </a:gridCol>
                <a:gridCol w="2842287">
                  <a:extLst>
                    <a:ext uri="{9D8B030D-6E8A-4147-A177-3AD203B41FA5}">
                      <a16:colId xmlns:a16="http://schemas.microsoft.com/office/drawing/2014/main" val="3799633655"/>
                    </a:ext>
                  </a:extLst>
                </a:gridCol>
                <a:gridCol w="795740">
                  <a:extLst>
                    <a:ext uri="{9D8B030D-6E8A-4147-A177-3AD203B41FA5}">
                      <a16:colId xmlns:a16="http://schemas.microsoft.com/office/drawing/2014/main" val="3539321231"/>
                    </a:ext>
                  </a:extLst>
                </a:gridCol>
                <a:gridCol w="3133223">
                  <a:extLst>
                    <a:ext uri="{9D8B030D-6E8A-4147-A177-3AD203B41FA5}">
                      <a16:colId xmlns:a16="http://schemas.microsoft.com/office/drawing/2014/main" val="2990236892"/>
                    </a:ext>
                  </a:extLst>
                </a:gridCol>
              </a:tblGrid>
              <a:tr h="639843">
                <a:tc>
                  <a:txBody>
                    <a:bodyPr/>
                    <a:lstStyle/>
                    <a:p>
                      <a:r>
                        <a:rPr lang="en-US" dirty="0"/>
                        <a:t>Step</a:t>
                      </a:r>
                      <a:endParaRPr lang="en-AU" dirty="0"/>
                    </a:p>
                  </a:txBody>
                  <a:tcPr/>
                </a:tc>
                <a:tc>
                  <a:txBody>
                    <a:bodyPr/>
                    <a:lstStyle/>
                    <a:p>
                      <a:r>
                        <a:rPr lang="en-US" dirty="0"/>
                        <a:t>Description</a:t>
                      </a:r>
                      <a:endParaRPr lang="en-AU" dirty="0"/>
                    </a:p>
                  </a:txBody>
                  <a:tcPr/>
                </a:tc>
                <a:tc>
                  <a:txBody>
                    <a:bodyPr/>
                    <a:lstStyle/>
                    <a:p>
                      <a:r>
                        <a:rPr lang="en-US" dirty="0"/>
                        <a:t>Action/strategies</a:t>
                      </a:r>
                      <a:endParaRPr lang="en-AU" dirty="0"/>
                    </a:p>
                  </a:txBody>
                  <a:tcPr/>
                </a:tc>
                <a:tc>
                  <a:txBody>
                    <a:bodyPr/>
                    <a:lstStyle/>
                    <a:p>
                      <a:r>
                        <a:rPr lang="en-US" dirty="0"/>
                        <a:t>Hours </a:t>
                      </a:r>
                      <a:endParaRPr lang="en-AU" dirty="0"/>
                    </a:p>
                  </a:txBody>
                  <a:tcPr/>
                </a:tc>
                <a:tc>
                  <a:txBody>
                    <a:bodyPr/>
                    <a:lstStyle/>
                    <a:p>
                      <a:r>
                        <a:rPr lang="en-US" dirty="0"/>
                        <a:t>Evidence</a:t>
                      </a:r>
                      <a:endParaRPr lang="en-AU" dirty="0"/>
                    </a:p>
                  </a:txBody>
                  <a:tcPr/>
                </a:tc>
                <a:extLst>
                  <a:ext uri="{0D108BD9-81ED-4DB2-BD59-A6C34878D82A}">
                    <a16:rowId xmlns:a16="http://schemas.microsoft.com/office/drawing/2014/main" val="419873251"/>
                  </a:ext>
                </a:extLst>
              </a:tr>
              <a:tr h="648729">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554366706"/>
                  </a:ext>
                </a:extLst>
              </a:tr>
              <a:tr h="648729">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710960813"/>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80770237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26928876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143041582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518280150"/>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773366359"/>
                  </a:ext>
                </a:extLst>
              </a:tr>
            </a:tbl>
          </a:graphicData>
        </a:graphic>
      </p:graphicFrame>
    </p:spTree>
    <p:extLst>
      <p:ext uri="{BB962C8B-B14F-4D97-AF65-F5344CB8AC3E}">
        <p14:creationId xmlns:p14="http://schemas.microsoft.com/office/powerpoint/2010/main" val="41905820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4AF6E-BCC8-480C-8075-E7396300AA8B}"/>
              </a:ext>
            </a:extLst>
          </p:cNvPr>
          <p:cNvSpPr>
            <a:spLocks noGrp="1"/>
          </p:cNvSpPr>
          <p:nvPr>
            <p:ph type="title"/>
          </p:nvPr>
        </p:nvSpPr>
        <p:spPr/>
        <p:txBody>
          <a:bodyPr/>
          <a:lstStyle/>
          <a:p>
            <a:r>
              <a:rPr lang="en-AU" b="1" dirty="0"/>
              <a:t>PLANNING MY COMMUNITY ACTIVITY</a:t>
            </a:r>
            <a:endParaRPr lang="en-AU" dirty="0"/>
          </a:p>
        </p:txBody>
      </p:sp>
      <p:graphicFrame>
        <p:nvGraphicFramePr>
          <p:cNvPr id="6" name="Table 5">
            <a:extLst>
              <a:ext uri="{FF2B5EF4-FFF2-40B4-BE49-F238E27FC236}">
                <a16:creationId xmlns:a16="http://schemas.microsoft.com/office/drawing/2014/main" id="{6A1D4842-15F9-4EFE-B11D-DA00AEB63311}"/>
              </a:ext>
            </a:extLst>
          </p:cNvPr>
          <p:cNvGraphicFramePr>
            <a:graphicFrameLocks noGrp="1"/>
          </p:cNvGraphicFramePr>
          <p:nvPr/>
        </p:nvGraphicFramePr>
        <p:xfrm>
          <a:off x="531444" y="1536373"/>
          <a:ext cx="11285417" cy="5181183"/>
        </p:xfrm>
        <a:graphic>
          <a:graphicData uri="http://schemas.openxmlformats.org/drawingml/2006/table">
            <a:tbl>
              <a:tblPr firstRow="1" bandRow="1">
                <a:tableStyleId>{073A0DAA-6AF3-43AB-8588-CEC1D06C72B9}</a:tableStyleId>
              </a:tblPr>
              <a:tblGrid>
                <a:gridCol w="754297">
                  <a:extLst>
                    <a:ext uri="{9D8B030D-6E8A-4147-A177-3AD203B41FA5}">
                      <a16:colId xmlns:a16="http://schemas.microsoft.com/office/drawing/2014/main" val="1226594059"/>
                    </a:ext>
                  </a:extLst>
                </a:gridCol>
                <a:gridCol w="3759870">
                  <a:extLst>
                    <a:ext uri="{9D8B030D-6E8A-4147-A177-3AD203B41FA5}">
                      <a16:colId xmlns:a16="http://schemas.microsoft.com/office/drawing/2014/main" val="3033069699"/>
                    </a:ext>
                  </a:extLst>
                </a:gridCol>
                <a:gridCol w="2842287">
                  <a:extLst>
                    <a:ext uri="{9D8B030D-6E8A-4147-A177-3AD203B41FA5}">
                      <a16:colId xmlns:a16="http://schemas.microsoft.com/office/drawing/2014/main" val="3799633655"/>
                    </a:ext>
                  </a:extLst>
                </a:gridCol>
                <a:gridCol w="795740">
                  <a:extLst>
                    <a:ext uri="{9D8B030D-6E8A-4147-A177-3AD203B41FA5}">
                      <a16:colId xmlns:a16="http://schemas.microsoft.com/office/drawing/2014/main" val="3539321231"/>
                    </a:ext>
                  </a:extLst>
                </a:gridCol>
                <a:gridCol w="3133223">
                  <a:extLst>
                    <a:ext uri="{9D8B030D-6E8A-4147-A177-3AD203B41FA5}">
                      <a16:colId xmlns:a16="http://schemas.microsoft.com/office/drawing/2014/main" val="2990236892"/>
                    </a:ext>
                  </a:extLst>
                </a:gridCol>
              </a:tblGrid>
              <a:tr h="639843">
                <a:tc>
                  <a:txBody>
                    <a:bodyPr/>
                    <a:lstStyle/>
                    <a:p>
                      <a:r>
                        <a:rPr lang="en-US" dirty="0"/>
                        <a:t>Step</a:t>
                      </a:r>
                      <a:endParaRPr lang="en-AU" dirty="0"/>
                    </a:p>
                  </a:txBody>
                  <a:tcPr/>
                </a:tc>
                <a:tc>
                  <a:txBody>
                    <a:bodyPr/>
                    <a:lstStyle/>
                    <a:p>
                      <a:r>
                        <a:rPr lang="en-US" dirty="0"/>
                        <a:t>Description</a:t>
                      </a:r>
                      <a:endParaRPr lang="en-AU" dirty="0"/>
                    </a:p>
                  </a:txBody>
                  <a:tcPr/>
                </a:tc>
                <a:tc>
                  <a:txBody>
                    <a:bodyPr/>
                    <a:lstStyle/>
                    <a:p>
                      <a:r>
                        <a:rPr lang="en-US" dirty="0"/>
                        <a:t>Action/strategies</a:t>
                      </a:r>
                      <a:endParaRPr lang="en-AU" dirty="0"/>
                    </a:p>
                  </a:txBody>
                  <a:tcPr/>
                </a:tc>
                <a:tc>
                  <a:txBody>
                    <a:bodyPr/>
                    <a:lstStyle/>
                    <a:p>
                      <a:r>
                        <a:rPr lang="en-US" dirty="0"/>
                        <a:t>Hours </a:t>
                      </a:r>
                      <a:endParaRPr lang="en-AU" dirty="0"/>
                    </a:p>
                  </a:txBody>
                  <a:tcPr/>
                </a:tc>
                <a:tc>
                  <a:txBody>
                    <a:bodyPr/>
                    <a:lstStyle/>
                    <a:p>
                      <a:r>
                        <a:rPr lang="en-US" dirty="0"/>
                        <a:t>Evidence</a:t>
                      </a:r>
                      <a:endParaRPr lang="en-AU" dirty="0"/>
                    </a:p>
                  </a:txBody>
                  <a:tcPr/>
                </a:tc>
                <a:extLst>
                  <a:ext uri="{0D108BD9-81ED-4DB2-BD59-A6C34878D82A}">
                    <a16:rowId xmlns:a16="http://schemas.microsoft.com/office/drawing/2014/main" val="419873251"/>
                  </a:ext>
                </a:extLst>
              </a:tr>
              <a:tr h="648729">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554366706"/>
                  </a:ext>
                </a:extLst>
              </a:tr>
              <a:tr h="648729">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710960813"/>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80770237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26928876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143041582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518280150"/>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773366359"/>
                  </a:ext>
                </a:extLst>
              </a:tr>
            </a:tbl>
          </a:graphicData>
        </a:graphic>
      </p:graphicFrame>
    </p:spTree>
    <p:extLst>
      <p:ext uri="{BB962C8B-B14F-4D97-AF65-F5344CB8AC3E}">
        <p14:creationId xmlns:p14="http://schemas.microsoft.com/office/powerpoint/2010/main" val="17735951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4AF6E-BCC8-480C-8075-E7396300AA8B}"/>
              </a:ext>
            </a:extLst>
          </p:cNvPr>
          <p:cNvSpPr>
            <a:spLocks noGrp="1"/>
          </p:cNvSpPr>
          <p:nvPr>
            <p:ph type="title"/>
          </p:nvPr>
        </p:nvSpPr>
        <p:spPr/>
        <p:txBody>
          <a:bodyPr/>
          <a:lstStyle/>
          <a:p>
            <a:r>
              <a:rPr lang="en-AU" b="1" dirty="0"/>
              <a:t>PLANNING MY COMMUNITY ACTIVITY</a:t>
            </a:r>
            <a:endParaRPr lang="en-AU" dirty="0"/>
          </a:p>
        </p:txBody>
      </p:sp>
      <p:graphicFrame>
        <p:nvGraphicFramePr>
          <p:cNvPr id="6" name="Table 5">
            <a:extLst>
              <a:ext uri="{FF2B5EF4-FFF2-40B4-BE49-F238E27FC236}">
                <a16:creationId xmlns:a16="http://schemas.microsoft.com/office/drawing/2014/main" id="{6A1D4842-15F9-4EFE-B11D-DA00AEB63311}"/>
              </a:ext>
            </a:extLst>
          </p:cNvPr>
          <p:cNvGraphicFramePr>
            <a:graphicFrameLocks noGrp="1"/>
          </p:cNvGraphicFramePr>
          <p:nvPr/>
        </p:nvGraphicFramePr>
        <p:xfrm>
          <a:off x="531444" y="1536373"/>
          <a:ext cx="11285417" cy="5181183"/>
        </p:xfrm>
        <a:graphic>
          <a:graphicData uri="http://schemas.openxmlformats.org/drawingml/2006/table">
            <a:tbl>
              <a:tblPr firstRow="1" bandRow="1">
                <a:tableStyleId>{073A0DAA-6AF3-43AB-8588-CEC1D06C72B9}</a:tableStyleId>
              </a:tblPr>
              <a:tblGrid>
                <a:gridCol w="754297">
                  <a:extLst>
                    <a:ext uri="{9D8B030D-6E8A-4147-A177-3AD203B41FA5}">
                      <a16:colId xmlns:a16="http://schemas.microsoft.com/office/drawing/2014/main" val="1226594059"/>
                    </a:ext>
                  </a:extLst>
                </a:gridCol>
                <a:gridCol w="3759870">
                  <a:extLst>
                    <a:ext uri="{9D8B030D-6E8A-4147-A177-3AD203B41FA5}">
                      <a16:colId xmlns:a16="http://schemas.microsoft.com/office/drawing/2014/main" val="3033069699"/>
                    </a:ext>
                  </a:extLst>
                </a:gridCol>
                <a:gridCol w="2842287">
                  <a:extLst>
                    <a:ext uri="{9D8B030D-6E8A-4147-A177-3AD203B41FA5}">
                      <a16:colId xmlns:a16="http://schemas.microsoft.com/office/drawing/2014/main" val="3799633655"/>
                    </a:ext>
                  </a:extLst>
                </a:gridCol>
                <a:gridCol w="795740">
                  <a:extLst>
                    <a:ext uri="{9D8B030D-6E8A-4147-A177-3AD203B41FA5}">
                      <a16:colId xmlns:a16="http://schemas.microsoft.com/office/drawing/2014/main" val="3539321231"/>
                    </a:ext>
                  </a:extLst>
                </a:gridCol>
                <a:gridCol w="3133223">
                  <a:extLst>
                    <a:ext uri="{9D8B030D-6E8A-4147-A177-3AD203B41FA5}">
                      <a16:colId xmlns:a16="http://schemas.microsoft.com/office/drawing/2014/main" val="2990236892"/>
                    </a:ext>
                  </a:extLst>
                </a:gridCol>
              </a:tblGrid>
              <a:tr h="639843">
                <a:tc>
                  <a:txBody>
                    <a:bodyPr/>
                    <a:lstStyle/>
                    <a:p>
                      <a:r>
                        <a:rPr lang="en-US" dirty="0"/>
                        <a:t>Step</a:t>
                      </a:r>
                      <a:endParaRPr lang="en-AU" dirty="0"/>
                    </a:p>
                  </a:txBody>
                  <a:tcPr/>
                </a:tc>
                <a:tc>
                  <a:txBody>
                    <a:bodyPr/>
                    <a:lstStyle/>
                    <a:p>
                      <a:r>
                        <a:rPr lang="en-US" dirty="0"/>
                        <a:t>Description</a:t>
                      </a:r>
                      <a:endParaRPr lang="en-AU" dirty="0"/>
                    </a:p>
                  </a:txBody>
                  <a:tcPr/>
                </a:tc>
                <a:tc>
                  <a:txBody>
                    <a:bodyPr/>
                    <a:lstStyle/>
                    <a:p>
                      <a:r>
                        <a:rPr lang="en-US" dirty="0"/>
                        <a:t>Action/strategies</a:t>
                      </a:r>
                      <a:endParaRPr lang="en-AU" dirty="0"/>
                    </a:p>
                  </a:txBody>
                  <a:tcPr/>
                </a:tc>
                <a:tc>
                  <a:txBody>
                    <a:bodyPr/>
                    <a:lstStyle/>
                    <a:p>
                      <a:r>
                        <a:rPr lang="en-US" dirty="0"/>
                        <a:t>Hours </a:t>
                      </a:r>
                      <a:endParaRPr lang="en-AU" dirty="0"/>
                    </a:p>
                  </a:txBody>
                  <a:tcPr/>
                </a:tc>
                <a:tc>
                  <a:txBody>
                    <a:bodyPr/>
                    <a:lstStyle/>
                    <a:p>
                      <a:r>
                        <a:rPr lang="en-US" dirty="0"/>
                        <a:t>Evidence</a:t>
                      </a:r>
                      <a:endParaRPr lang="en-AU" dirty="0"/>
                    </a:p>
                  </a:txBody>
                  <a:tcPr/>
                </a:tc>
                <a:extLst>
                  <a:ext uri="{0D108BD9-81ED-4DB2-BD59-A6C34878D82A}">
                    <a16:rowId xmlns:a16="http://schemas.microsoft.com/office/drawing/2014/main" val="419873251"/>
                  </a:ext>
                </a:extLst>
              </a:tr>
              <a:tr h="648729">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554366706"/>
                  </a:ext>
                </a:extLst>
              </a:tr>
              <a:tr h="648729">
                <a:tc>
                  <a:txBody>
                    <a:bodyPr/>
                    <a:lstStyle/>
                    <a:p>
                      <a:endParaRPr lang="en-AU" dirty="0"/>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3710960813"/>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80770237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26928876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1430415825"/>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extLst>
                  <a:ext uri="{0D108BD9-81ED-4DB2-BD59-A6C34878D82A}">
                    <a16:rowId xmlns:a16="http://schemas.microsoft.com/office/drawing/2014/main" val="518280150"/>
                  </a:ext>
                </a:extLst>
              </a:tr>
              <a:tr h="648729">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a:p>
                  </a:txBody>
                  <a:tcPr/>
                </a:tc>
                <a:tc>
                  <a:txBody>
                    <a:bodyPr/>
                    <a:lstStyle/>
                    <a:p>
                      <a:endParaRPr lang="en-AU" dirty="0"/>
                    </a:p>
                  </a:txBody>
                  <a:tcPr/>
                </a:tc>
                <a:extLst>
                  <a:ext uri="{0D108BD9-81ED-4DB2-BD59-A6C34878D82A}">
                    <a16:rowId xmlns:a16="http://schemas.microsoft.com/office/drawing/2014/main" val="3773366359"/>
                  </a:ext>
                </a:extLst>
              </a:tr>
            </a:tbl>
          </a:graphicData>
        </a:graphic>
      </p:graphicFrame>
    </p:spTree>
    <p:extLst>
      <p:ext uri="{BB962C8B-B14F-4D97-AF65-F5344CB8AC3E}">
        <p14:creationId xmlns:p14="http://schemas.microsoft.com/office/powerpoint/2010/main" val="35879699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38303-58DC-486E-8F85-23355269CC3A}"/>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7A720567-4F46-4662-8E1E-AAE0D879838E}"/>
              </a:ext>
            </a:extLst>
          </p:cNvPr>
          <p:cNvSpPr>
            <a:spLocks noGrp="1"/>
          </p:cNvSpPr>
          <p:nvPr>
            <p:ph idx="1"/>
          </p:nvPr>
        </p:nvSpPr>
        <p:spPr/>
        <p:txBody>
          <a:bodyPr/>
          <a:lstStyle/>
          <a:p>
            <a:r>
              <a:rPr lang="en-AU" cap="all" dirty="0"/>
              <a:t>ADD OR DELETE table rows AS REQUIRED	</a:t>
            </a:r>
            <a:endParaRPr lang="en-AU" dirty="0"/>
          </a:p>
        </p:txBody>
      </p:sp>
    </p:spTree>
    <p:extLst>
      <p:ext uri="{BB962C8B-B14F-4D97-AF65-F5344CB8AC3E}">
        <p14:creationId xmlns:p14="http://schemas.microsoft.com/office/powerpoint/2010/main" val="41362010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BB620A-9BBC-48C2-A9B7-6CE6217D6DDE}"/>
              </a:ext>
            </a:extLst>
          </p:cNvPr>
          <p:cNvSpPr>
            <a:spLocks noGrp="1"/>
          </p:cNvSpPr>
          <p:nvPr>
            <p:ph type="ctrTitle"/>
          </p:nvPr>
        </p:nvSpPr>
        <p:spPr/>
        <p:txBody>
          <a:bodyPr>
            <a:normAutofit fontScale="90000"/>
          </a:bodyPr>
          <a:lstStyle/>
          <a:p>
            <a:r>
              <a:rPr lang="en-AU" b="1" cap="all" dirty="0"/>
              <a:t>Interacting with the community</a:t>
            </a:r>
            <a:br>
              <a:rPr lang="en-AU" b="1" cap="all" dirty="0"/>
            </a:br>
            <a:endParaRPr lang="en-AU" dirty="0"/>
          </a:p>
        </p:txBody>
      </p:sp>
      <p:sp>
        <p:nvSpPr>
          <p:cNvPr id="5" name="Subtitle 4">
            <a:extLst>
              <a:ext uri="{FF2B5EF4-FFF2-40B4-BE49-F238E27FC236}">
                <a16:creationId xmlns:a16="http://schemas.microsoft.com/office/drawing/2014/main" id="{27D5689B-6770-4B82-A11B-0D881FA244F7}"/>
              </a:ext>
            </a:extLst>
          </p:cNvPr>
          <p:cNvSpPr>
            <a:spLocks noGrp="1"/>
          </p:cNvSpPr>
          <p:nvPr>
            <p:ph type="subTitle" idx="1"/>
          </p:nvPr>
        </p:nvSpPr>
        <p:spPr>
          <a:xfrm>
            <a:off x="1524000" y="3059723"/>
            <a:ext cx="9144000" cy="3798277"/>
          </a:xfrm>
        </p:spPr>
        <p:txBody>
          <a:bodyPr>
            <a:normAutofit fontScale="85000" lnSpcReduction="10000"/>
          </a:bodyPr>
          <a:lstStyle/>
          <a:p>
            <a:pPr algn="l"/>
            <a:r>
              <a:rPr lang="en-AU" b="1" i="1" dirty="0"/>
              <a:t>You are required to:</a:t>
            </a:r>
            <a:endParaRPr lang="en-AU" dirty="0"/>
          </a:p>
          <a:p>
            <a:pPr marL="342900" lvl="0" indent="-342900" algn="l">
              <a:buFont typeface="Arial" panose="020B0604020202020204" pitchFamily="34" charset="0"/>
              <a:buChar char="•"/>
            </a:pPr>
            <a:r>
              <a:rPr lang="en-AU" b="1" i="1" dirty="0"/>
              <a:t>interact with one or more community contacts, which includes inviting and responding to feedback.</a:t>
            </a:r>
            <a:endParaRPr lang="en-AU" dirty="0"/>
          </a:p>
          <a:p>
            <a:pPr algn="l"/>
            <a:r>
              <a:rPr lang="en-AU" b="1" i="1" dirty="0"/>
              <a:t> </a:t>
            </a:r>
            <a:endParaRPr lang="en-AU" dirty="0"/>
          </a:p>
          <a:p>
            <a:pPr algn="l"/>
            <a:r>
              <a:rPr lang="en-AU" cap="all" dirty="0"/>
              <a:t>Throughout the course of your community activity you should contact and interact with one or more members of the community to seek advice and support.</a:t>
            </a:r>
            <a:r>
              <a:rPr lang="en-AU" b="1" cap="all" dirty="0"/>
              <a:t> </a:t>
            </a:r>
          </a:p>
          <a:p>
            <a:pPr algn="l"/>
            <a:r>
              <a:rPr lang="en-AU" cap="all" dirty="0"/>
              <a:t> </a:t>
            </a:r>
            <a:endParaRPr lang="en-AU" b="1" cap="all" dirty="0"/>
          </a:p>
          <a:p>
            <a:pPr algn="l"/>
            <a:r>
              <a:rPr lang="en-AU" cap="all" dirty="0"/>
              <a:t>You need to nominate a contact in the community with knowledge and understanding of the type of work that you undertake in your community activity. </a:t>
            </a:r>
            <a:endParaRPr lang="en-AU" b="1" cap="all" dirty="0"/>
          </a:p>
          <a:p>
            <a:pPr algn="l"/>
            <a:r>
              <a:rPr lang="en-AU" cap="all" dirty="0"/>
              <a:t> </a:t>
            </a:r>
            <a:endParaRPr lang="en-AU" b="1" cap="all" dirty="0"/>
          </a:p>
          <a:p>
            <a:pPr algn="l"/>
            <a:r>
              <a:rPr lang="en-AU" cap="all" dirty="0"/>
              <a:t>Arrange to regularly interact with this person. Plan opportunities to ask your community contact for help with your learning, including seeking feedback on your community activity. Plan also to respond to this feedback.</a:t>
            </a:r>
            <a:endParaRPr lang="en-AU" b="1" cap="all" dirty="0"/>
          </a:p>
          <a:p>
            <a:endParaRPr lang="en-AU" dirty="0"/>
          </a:p>
        </p:txBody>
      </p:sp>
    </p:spTree>
    <p:extLst>
      <p:ext uri="{BB962C8B-B14F-4D97-AF65-F5344CB8AC3E}">
        <p14:creationId xmlns:p14="http://schemas.microsoft.com/office/powerpoint/2010/main" val="42086708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95646-2777-48FC-A087-73CE06A0756D}"/>
              </a:ext>
            </a:extLst>
          </p:cNvPr>
          <p:cNvSpPr>
            <a:spLocks noGrp="1"/>
          </p:cNvSpPr>
          <p:nvPr>
            <p:ph type="title"/>
          </p:nvPr>
        </p:nvSpPr>
        <p:spPr/>
        <p:txBody>
          <a:bodyPr/>
          <a:lstStyle/>
          <a:p>
            <a:r>
              <a:rPr lang="en-US" dirty="0"/>
              <a:t>My Contact</a:t>
            </a:r>
            <a:endParaRPr lang="en-AU" dirty="0"/>
          </a:p>
        </p:txBody>
      </p:sp>
      <p:sp>
        <p:nvSpPr>
          <p:cNvPr id="3" name="Content Placeholder 2">
            <a:extLst>
              <a:ext uri="{FF2B5EF4-FFF2-40B4-BE49-F238E27FC236}">
                <a16:creationId xmlns:a16="http://schemas.microsoft.com/office/drawing/2014/main" id="{C3A18464-256F-4BC8-AF12-1CCDFD4D5DFA}"/>
              </a:ext>
            </a:extLst>
          </p:cNvPr>
          <p:cNvSpPr>
            <a:spLocks noGrp="1"/>
          </p:cNvSpPr>
          <p:nvPr>
            <p:ph idx="1"/>
          </p:nvPr>
        </p:nvSpPr>
        <p:spPr/>
        <p:txBody>
          <a:bodyPr>
            <a:normAutofit/>
          </a:bodyPr>
          <a:lstStyle/>
          <a:p>
            <a:r>
              <a:rPr lang="en-AU" i="1" cap="all" dirty="0"/>
              <a:t>The name of my community contact with expertise in this community activity is </a:t>
            </a:r>
            <a:endParaRPr lang="en-AU" b="1" cap="all" dirty="0"/>
          </a:p>
          <a:p>
            <a:endParaRPr lang="en-US" b="1" cap="all" dirty="0"/>
          </a:p>
          <a:p>
            <a:pPr marL="0" indent="0">
              <a:buNone/>
            </a:pPr>
            <a:endParaRPr lang="en-US" b="1" cap="all" dirty="0"/>
          </a:p>
          <a:p>
            <a:pPr marL="0" indent="0">
              <a:buNone/>
            </a:pPr>
            <a:endParaRPr lang="en-AU" b="1" cap="all" dirty="0"/>
          </a:p>
          <a:p>
            <a:r>
              <a:rPr lang="en-AU" i="1" cap="all" dirty="0"/>
              <a:t>This person was chosen because</a:t>
            </a:r>
            <a:br>
              <a:rPr lang="en-AU" i="1" cap="all" dirty="0"/>
            </a:br>
            <a:endParaRPr lang="en-AU" b="1" cap="all" dirty="0"/>
          </a:p>
          <a:p>
            <a:pPr marL="0" indent="0">
              <a:buNone/>
            </a:pPr>
            <a:r>
              <a:rPr lang="en-AU" cap="all" dirty="0"/>
              <a:t>	</a:t>
            </a:r>
            <a:endParaRPr lang="en-AU" b="1" cap="all" dirty="0"/>
          </a:p>
          <a:p>
            <a:endParaRPr lang="en-AU" dirty="0"/>
          </a:p>
        </p:txBody>
      </p:sp>
    </p:spTree>
    <p:extLst>
      <p:ext uri="{BB962C8B-B14F-4D97-AF65-F5344CB8AC3E}">
        <p14:creationId xmlns:p14="http://schemas.microsoft.com/office/powerpoint/2010/main" val="17108733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DF0BB-EF71-4323-9EC4-76F31FE45029}"/>
              </a:ext>
            </a:extLst>
          </p:cNvPr>
          <p:cNvSpPr>
            <a:spLocks noGrp="1"/>
          </p:cNvSpPr>
          <p:nvPr>
            <p:ph type="title"/>
          </p:nvPr>
        </p:nvSpPr>
        <p:spPr/>
        <p:txBody>
          <a:bodyPr>
            <a:normAutofit fontScale="90000"/>
          </a:bodyPr>
          <a:lstStyle/>
          <a:p>
            <a:r>
              <a:rPr lang="en-AU" altLang="en-US" b="1" dirty="0">
                <a:solidFill>
                  <a:srgbClr val="000000"/>
                </a:solidFill>
                <a:latin typeface="Arial" panose="020B0604020202020204" pitchFamily="34" charset="0"/>
                <a:ea typeface="Times New Roman" panose="02020603050405020304" pitchFamily="18" charset="0"/>
                <a:cs typeface="Arial" panose="020B0604020202020204" pitchFamily="34" charset="0"/>
              </a:rPr>
              <a:t>INTERACTION WITH MY COMMUNITY CONTACT.</a:t>
            </a:r>
            <a:br>
              <a:rPr kumimoji="0" lang="en-AU" altLang="en-US" sz="800" b="0" i="0" u="none" strike="noStrike" cap="none" normalizeH="0" baseline="0" dirty="0">
                <a:ln>
                  <a:noFill/>
                </a:ln>
                <a:solidFill>
                  <a:schemeClr val="tx1"/>
                </a:solidFill>
                <a:effectLst/>
              </a:rPr>
            </a:br>
            <a:endParaRPr lang="en-AU" dirty="0"/>
          </a:p>
        </p:txBody>
      </p:sp>
      <p:graphicFrame>
        <p:nvGraphicFramePr>
          <p:cNvPr id="4" name="Table 3">
            <a:extLst>
              <a:ext uri="{FF2B5EF4-FFF2-40B4-BE49-F238E27FC236}">
                <a16:creationId xmlns:a16="http://schemas.microsoft.com/office/drawing/2014/main" id="{BC032527-2702-4CD2-8CC0-D65A11F903B1}"/>
              </a:ext>
            </a:extLst>
          </p:cNvPr>
          <p:cNvGraphicFramePr>
            <a:graphicFrameLocks noGrp="1"/>
          </p:cNvGraphicFramePr>
          <p:nvPr>
            <p:extLst>
              <p:ext uri="{D42A27DB-BD31-4B8C-83A1-F6EECF244321}">
                <p14:modId xmlns:p14="http://schemas.microsoft.com/office/powerpoint/2010/main" val="2470044503"/>
              </p:ext>
            </p:extLst>
          </p:nvPr>
        </p:nvGraphicFramePr>
        <p:xfrm>
          <a:off x="854808" y="2708316"/>
          <a:ext cx="5473700" cy="457200"/>
        </p:xfrm>
        <a:graphic>
          <a:graphicData uri="http://schemas.openxmlformats.org/drawingml/2006/table">
            <a:tbl>
              <a:tblPr firstRow="1" firstCol="1" lastRow="1" lastCol="1" bandRow="1" bandCol="1">
                <a:tableStyleId>{5C22544A-7EE6-4342-B048-85BDC9FD1C3A}</a:tableStyleId>
              </a:tblPr>
              <a:tblGrid>
                <a:gridCol w="891080">
                  <a:extLst>
                    <a:ext uri="{9D8B030D-6E8A-4147-A177-3AD203B41FA5}">
                      <a16:colId xmlns:a16="http://schemas.microsoft.com/office/drawing/2014/main" val="2922980832"/>
                    </a:ext>
                  </a:extLst>
                </a:gridCol>
                <a:gridCol w="477345">
                  <a:extLst>
                    <a:ext uri="{9D8B030D-6E8A-4147-A177-3AD203B41FA5}">
                      <a16:colId xmlns:a16="http://schemas.microsoft.com/office/drawing/2014/main" val="1883512917"/>
                    </a:ext>
                  </a:extLst>
                </a:gridCol>
                <a:gridCol w="891080">
                  <a:extLst>
                    <a:ext uri="{9D8B030D-6E8A-4147-A177-3AD203B41FA5}">
                      <a16:colId xmlns:a16="http://schemas.microsoft.com/office/drawing/2014/main" val="3429588690"/>
                    </a:ext>
                  </a:extLst>
                </a:gridCol>
                <a:gridCol w="477345">
                  <a:extLst>
                    <a:ext uri="{9D8B030D-6E8A-4147-A177-3AD203B41FA5}">
                      <a16:colId xmlns:a16="http://schemas.microsoft.com/office/drawing/2014/main" val="4008402315"/>
                    </a:ext>
                  </a:extLst>
                </a:gridCol>
                <a:gridCol w="891080">
                  <a:extLst>
                    <a:ext uri="{9D8B030D-6E8A-4147-A177-3AD203B41FA5}">
                      <a16:colId xmlns:a16="http://schemas.microsoft.com/office/drawing/2014/main" val="4198093096"/>
                    </a:ext>
                  </a:extLst>
                </a:gridCol>
                <a:gridCol w="477345">
                  <a:extLst>
                    <a:ext uri="{9D8B030D-6E8A-4147-A177-3AD203B41FA5}">
                      <a16:colId xmlns:a16="http://schemas.microsoft.com/office/drawing/2014/main" val="2360416735"/>
                    </a:ext>
                  </a:extLst>
                </a:gridCol>
                <a:gridCol w="891080">
                  <a:extLst>
                    <a:ext uri="{9D8B030D-6E8A-4147-A177-3AD203B41FA5}">
                      <a16:colId xmlns:a16="http://schemas.microsoft.com/office/drawing/2014/main" val="582323634"/>
                    </a:ext>
                  </a:extLst>
                </a:gridCol>
                <a:gridCol w="477345">
                  <a:extLst>
                    <a:ext uri="{9D8B030D-6E8A-4147-A177-3AD203B41FA5}">
                      <a16:colId xmlns:a16="http://schemas.microsoft.com/office/drawing/2014/main" val="1701816124"/>
                    </a:ext>
                  </a:extLst>
                </a:gridCol>
              </a:tblGrid>
              <a:tr h="288290">
                <a:tc>
                  <a:txBody>
                    <a:bodyPr/>
                    <a:lstStyle/>
                    <a:p>
                      <a:pPr algn="ctr">
                        <a:spcBef>
                          <a:spcPts val="600"/>
                        </a:spcBef>
                        <a:spcAft>
                          <a:spcPts val="0"/>
                        </a:spcAft>
                      </a:pPr>
                      <a:r>
                        <a:rPr lang="en-AU" sz="1000" cap="all" dirty="0">
                          <a:effectLst/>
                        </a:rPr>
                        <a:t>while planning</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 </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when starting</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 </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as I go</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 </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at completion</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 </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8821505"/>
                  </a:ext>
                </a:extLst>
              </a:tr>
            </a:tbl>
          </a:graphicData>
        </a:graphic>
      </p:graphicFrame>
      <p:graphicFrame>
        <p:nvGraphicFramePr>
          <p:cNvPr id="5" name="Table 4">
            <a:extLst>
              <a:ext uri="{FF2B5EF4-FFF2-40B4-BE49-F238E27FC236}">
                <a16:creationId xmlns:a16="http://schemas.microsoft.com/office/drawing/2014/main" id="{7350A67C-8F1A-4D30-9F50-E1366E2131A7}"/>
              </a:ext>
            </a:extLst>
          </p:cNvPr>
          <p:cNvGraphicFramePr>
            <a:graphicFrameLocks noGrp="1"/>
          </p:cNvGraphicFramePr>
          <p:nvPr>
            <p:extLst>
              <p:ext uri="{D42A27DB-BD31-4B8C-83A1-F6EECF244321}">
                <p14:modId xmlns:p14="http://schemas.microsoft.com/office/powerpoint/2010/main" val="3148445995"/>
              </p:ext>
            </p:extLst>
          </p:nvPr>
        </p:nvGraphicFramePr>
        <p:xfrm>
          <a:off x="829896" y="3725944"/>
          <a:ext cx="5473700" cy="457200"/>
        </p:xfrm>
        <a:graphic>
          <a:graphicData uri="http://schemas.openxmlformats.org/drawingml/2006/table">
            <a:tbl>
              <a:tblPr firstRow="1" firstCol="1" lastRow="1" lastCol="1" bandRow="1" bandCol="1">
                <a:tableStyleId>{5C22544A-7EE6-4342-B048-85BDC9FD1C3A}</a:tableStyleId>
              </a:tblPr>
              <a:tblGrid>
                <a:gridCol w="891080">
                  <a:extLst>
                    <a:ext uri="{9D8B030D-6E8A-4147-A177-3AD203B41FA5}">
                      <a16:colId xmlns:a16="http://schemas.microsoft.com/office/drawing/2014/main" val="526001584"/>
                    </a:ext>
                  </a:extLst>
                </a:gridCol>
                <a:gridCol w="477345">
                  <a:extLst>
                    <a:ext uri="{9D8B030D-6E8A-4147-A177-3AD203B41FA5}">
                      <a16:colId xmlns:a16="http://schemas.microsoft.com/office/drawing/2014/main" val="2265403332"/>
                    </a:ext>
                  </a:extLst>
                </a:gridCol>
                <a:gridCol w="891080">
                  <a:extLst>
                    <a:ext uri="{9D8B030D-6E8A-4147-A177-3AD203B41FA5}">
                      <a16:colId xmlns:a16="http://schemas.microsoft.com/office/drawing/2014/main" val="1398605017"/>
                    </a:ext>
                  </a:extLst>
                </a:gridCol>
                <a:gridCol w="477345">
                  <a:extLst>
                    <a:ext uri="{9D8B030D-6E8A-4147-A177-3AD203B41FA5}">
                      <a16:colId xmlns:a16="http://schemas.microsoft.com/office/drawing/2014/main" val="1946715890"/>
                    </a:ext>
                  </a:extLst>
                </a:gridCol>
                <a:gridCol w="891080">
                  <a:extLst>
                    <a:ext uri="{9D8B030D-6E8A-4147-A177-3AD203B41FA5}">
                      <a16:colId xmlns:a16="http://schemas.microsoft.com/office/drawing/2014/main" val="2324291278"/>
                    </a:ext>
                  </a:extLst>
                </a:gridCol>
                <a:gridCol w="477345">
                  <a:extLst>
                    <a:ext uri="{9D8B030D-6E8A-4147-A177-3AD203B41FA5}">
                      <a16:colId xmlns:a16="http://schemas.microsoft.com/office/drawing/2014/main" val="2847400534"/>
                    </a:ext>
                  </a:extLst>
                </a:gridCol>
                <a:gridCol w="891080">
                  <a:extLst>
                    <a:ext uri="{9D8B030D-6E8A-4147-A177-3AD203B41FA5}">
                      <a16:colId xmlns:a16="http://schemas.microsoft.com/office/drawing/2014/main" val="2832276218"/>
                    </a:ext>
                  </a:extLst>
                </a:gridCol>
                <a:gridCol w="477345">
                  <a:extLst>
                    <a:ext uri="{9D8B030D-6E8A-4147-A177-3AD203B41FA5}">
                      <a16:colId xmlns:a16="http://schemas.microsoft.com/office/drawing/2014/main" val="3590874806"/>
                    </a:ext>
                  </a:extLst>
                </a:gridCol>
              </a:tblGrid>
              <a:tr h="0">
                <a:tc>
                  <a:txBody>
                    <a:bodyPr/>
                    <a:lstStyle/>
                    <a:p>
                      <a:pPr algn="ctr">
                        <a:spcBef>
                          <a:spcPts val="600"/>
                        </a:spcBef>
                        <a:spcAft>
                          <a:spcPts val="0"/>
                        </a:spcAft>
                      </a:pPr>
                      <a:r>
                        <a:rPr lang="en-AU" sz="1000" cap="all">
                          <a:effectLst/>
                        </a:rPr>
                        <a:t>journal</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 </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phone log</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Bef>
                          <a:spcPts val="600"/>
                        </a:spcBef>
                        <a:spcAft>
                          <a:spcPts val="0"/>
                        </a:spcAft>
                      </a:pPr>
                      <a:r>
                        <a:rPr lang="en-AU" sz="1000" cap="all">
                          <a:effectLst/>
                        </a:rPr>
                        <a:t> </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email</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 </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Other (please describe)</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 </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40918974"/>
                  </a:ext>
                </a:extLst>
              </a:tr>
            </a:tbl>
          </a:graphicData>
        </a:graphic>
      </p:graphicFrame>
      <p:graphicFrame>
        <p:nvGraphicFramePr>
          <p:cNvPr id="6" name="Table 5">
            <a:extLst>
              <a:ext uri="{FF2B5EF4-FFF2-40B4-BE49-F238E27FC236}">
                <a16:creationId xmlns:a16="http://schemas.microsoft.com/office/drawing/2014/main" id="{D586312B-7219-4ED5-9C05-E79E61087479}"/>
              </a:ext>
            </a:extLst>
          </p:cNvPr>
          <p:cNvGraphicFramePr>
            <a:graphicFrameLocks noGrp="1"/>
          </p:cNvGraphicFramePr>
          <p:nvPr>
            <p:extLst>
              <p:ext uri="{D42A27DB-BD31-4B8C-83A1-F6EECF244321}">
                <p14:modId xmlns:p14="http://schemas.microsoft.com/office/powerpoint/2010/main" val="993515694"/>
              </p:ext>
            </p:extLst>
          </p:nvPr>
        </p:nvGraphicFramePr>
        <p:xfrm>
          <a:off x="838200" y="4987423"/>
          <a:ext cx="5473700" cy="457200"/>
        </p:xfrm>
        <a:graphic>
          <a:graphicData uri="http://schemas.openxmlformats.org/drawingml/2006/table">
            <a:tbl>
              <a:tblPr firstRow="1" firstCol="1" lastRow="1" lastCol="1" bandRow="1" bandCol="1">
                <a:tableStyleId>{5C22544A-7EE6-4342-B048-85BDC9FD1C3A}</a:tableStyleId>
              </a:tblPr>
              <a:tblGrid>
                <a:gridCol w="891080">
                  <a:extLst>
                    <a:ext uri="{9D8B030D-6E8A-4147-A177-3AD203B41FA5}">
                      <a16:colId xmlns:a16="http://schemas.microsoft.com/office/drawing/2014/main" val="4193224659"/>
                    </a:ext>
                  </a:extLst>
                </a:gridCol>
                <a:gridCol w="477345">
                  <a:extLst>
                    <a:ext uri="{9D8B030D-6E8A-4147-A177-3AD203B41FA5}">
                      <a16:colId xmlns:a16="http://schemas.microsoft.com/office/drawing/2014/main" val="1353844142"/>
                    </a:ext>
                  </a:extLst>
                </a:gridCol>
                <a:gridCol w="891080">
                  <a:extLst>
                    <a:ext uri="{9D8B030D-6E8A-4147-A177-3AD203B41FA5}">
                      <a16:colId xmlns:a16="http://schemas.microsoft.com/office/drawing/2014/main" val="529537768"/>
                    </a:ext>
                  </a:extLst>
                </a:gridCol>
                <a:gridCol w="477345">
                  <a:extLst>
                    <a:ext uri="{9D8B030D-6E8A-4147-A177-3AD203B41FA5}">
                      <a16:colId xmlns:a16="http://schemas.microsoft.com/office/drawing/2014/main" val="3708473262"/>
                    </a:ext>
                  </a:extLst>
                </a:gridCol>
                <a:gridCol w="891080">
                  <a:extLst>
                    <a:ext uri="{9D8B030D-6E8A-4147-A177-3AD203B41FA5}">
                      <a16:colId xmlns:a16="http://schemas.microsoft.com/office/drawing/2014/main" val="1089684257"/>
                    </a:ext>
                  </a:extLst>
                </a:gridCol>
                <a:gridCol w="477345">
                  <a:extLst>
                    <a:ext uri="{9D8B030D-6E8A-4147-A177-3AD203B41FA5}">
                      <a16:colId xmlns:a16="http://schemas.microsoft.com/office/drawing/2014/main" val="2467645695"/>
                    </a:ext>
                  </a:extLst>
                </a:gridCol>
                <a:gridCol w="891080">
                  <a:extLst>
                    <a:ext uri="{9D8B030D-6E8A-4147-A177-3AD203B41FA5}">
                      <a16:colId xmlns:a16="http://schemas.microsoft.com/office/drawing/2014/main" val="3865658733"/>
                    </a:ext>
                  </a:extLst>
                </a:gridCol>
                <a:gridCol w="477345">
                  <a:extLst>
                    <a:ext uri="{9D8B030D-6E8A-4147-A177-3AD203B41FA5}">
                      <a16:colId xmlns:a16="http://schemas.microsoft.com/office/drawing/2014/main" val="2387286753"/>
                    </a:ext>
                  </a:extLst>
                </a:gridCol>
              </a:tblGrid>
              <a:tr h="0">
                <a:tc>
                  <a:txBody>
                    <a:bodyPr/>
                    <a:lstStyle/>
                    <a:p>
                      <a:pPr algn="ctr">
                        <a:spcBef>
                          <a:spcPts val="600"/>
                        </a:spcBef>
                        <a:spcAft>
                          <a:spcPts val="0"/>
                        </a:spcAft>
                      </a:pPr>
                      <a:r>
                        <a:rPr lang="en-AU" sz="1000" cap="all">
                          <a:effectLst/>
                        </a:rPr>
                        <a:t>written comment</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 </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notes of a conversation</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Bef>
                          <a:spcPts val="600"/>
                        </a:spcBef>
                        <a:spcAft>
                          <a:spcPts val="0"/>
                        </a:spcAft>
                      </a:pPr>
                      <a:r>
                        <a:rPr lang="en-AU" sz="1000" cap="all">
                          <a:effectLst/>
                        </a:rPr>
                        <a:t> </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a form I develop</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 </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Other (please describe)</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 </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72105442"/>
                  </a:ext>
                </a:extLst>
              </a:tr>
            </a:tbl>
          </a:graphicData>
        </a:graphic>
      </p:graphicFrame>
      <p:graphicFrame>
        <p:nvGraphicFramePr>
          <p:cNvPr id="7" name="Table 6">
            <a:extLst>
              <a:ext uri="{FF2B5EF4-FFF2-40B4-BE49-F238E27FC236}">
                <a16:creationId xmlns:a16="http://schemas.microsoft.com/office/drawing/2014/main" id="{1BC6507B-C9CD-4DB0-86D9-A9069EDF5323}"/>
              </a:ext>
            </a:extLst>
          </p:cNvPr>
          <p:cNvGraphicFramePr>
            <a:graphicFrameLocks noGrp="1"/>
          </p:cNvGraphicFramePr>
          <p:nvPr>
            <p:extLst>
              <p:ext uri="{D42A27DB-BD31-4B8C-83A1-F6EECF244321}">
                <p14:modId xmlns:p14="http://schemas.microsoft.com/office/powerpoint/2010/main" val="3819470934"/>
              </p:ext>
            </p:extLst>
          </p:nvPr>
        </p:nvGraphicFramePr>
        <p:xfrm>
          <a:off x="829897" y="6087832"/>
          <a:ext cx="5473702" cy="457200"/>
        </p:xfrm>
        <a:graphic>
          <a:graphicData uri="http://schemas.openxmlformats.org/drawingml/2006/table">
            <a:tbl>
              <a:tblPr firstRow="1" firstCol="1" lastRow="1" lastCol="1" bandRow="1" bandCol="1">
                <a:tableStyleId>{5C22544A-7EE6-4342-B048-85BDC9FD1C3A}</a:tableStyleId>
              </a:tblPr>
              <a:tblGrid>
                <a:gridCol w="891080">
                  <a:extLst>
                    <a:ext uri="{9D8B030D-6E8A-4147-A177-3AD203B41FA5}">
                      <a16:colId xmlns:a16="http://schemas.microsoft.com/office/drawing/2014/main" val="3688700618"/>
                    </a:ext>
                  </a:extLst>
                </a:gridCol>
                <a:gridCol w="661708">
                  <a:extLst>
                    <a:ext uri="{9D8B030D-6E8A-4147-A177-3AD203B41FA5}">
                      <a16:colId xmlns:a16="http://schemas.microsoft.com/office/drawing/2014/main" val="3659058393"/>
                    </a:ext>
                  </a:extLst>
                </a:gridCol>
                <a:gridCol w="706716">
                  <a:extLst>
                    <a:ext uri="{9D8B030D-6E8A-4147-A177-3AD203B41FA5}">
                      <a16:colId xmlns:a16="http://schemas.microsoft.com/office/drawing/2014/main" val="3114715168"/>
                    </a:ext>
                  </a:extLst>
                </a:gridCol>
                <a:gridCol w="477346">
                  <a:extLst>
                    <a:ext uri="{9D8B030D-6E8A-4147-A177-3AD203B41FA5}">
                      <a16:colId xmlns:a16="http://schemas.microsoft.com/office/drawing/2014/main" val="3447402305"/>
                    </a:ext>
                  </a:extLst>
                </a:gridCol>
                <a:gridCol w="891080">
                  <a:extLst>
                    <a:ext uri="{9D8B030D-6E8A-4147-A177-3AD203B41FA5}">
                      <a16:colId xmlns:a16="http://schemas.microsoft.com/office/drawing/2014/main" val="3567599828"/>
                    </a:ext>
                  </a:extLst>
                </a:gridCol>
                <a:gridCol w="477346">
                  <a:extLst>
                    <a:ext uri="{9D8B030D-6E8A-4147-A177-3AD203B41FA5}">
                      <a16:colId xmlns:a16="http://schemas.microsoft.com/office/drawing/2014/main" val="4068392987"/>
                    </a:ext>
                  </a:extLst>
                </a:gridCol>
                <a:gridCol w="891080">
                  <a:extLst>
                    <a:ext uri="{9D8B030D-6E8A-4147-A177-3AD203B41FA5}">
                      <a16:colId xmlns:a16="http://schemas.microsoft.com/office/drawing/2014/main" val="575483047"/>
                    </a:ext>
                  </a:extLst>
                </a:gridCol>
                <a:gridCol w="477346">
                  <a:extLst>
                    <a:ext uri="{9D8B030D-6E8A-4147-A177-3AD203B41FA5}">
                      <a16:colId xmlns:a16="http://schemas.microsoft.com/office/drawing/2014/main" val="3464153558"/>
                    </a:ext>
                  </a:extLst>
                </a:gridCol>
              </a:tblGrid>
              <a:tr h="288290">
                <a:tc>
                  <a:txBody>
                    <a:bodyPr/>
                    <a:lstStyle/>
                    <a:p>
                      <a:pPr algn="ctr">
                        <a:spcBef>
                          <a:spcPts val="600"/>
                        </a:spcBef>
                        <a:spcAft>
                          <a:spcPts val="0"/>
                        </a:spcAft>
                      </a:pPr>
                      <a:r>
                        <a:rPr lang="en-AU" sz="1000" cap="all" dirty="0">
                          <a:effectLst/>
                        </a:rPr>
                        <a:t>formal letter</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 </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email</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 </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journal</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a:effectLst/>
                        </a:rPr>
                        <a:t> </a:t>
                      </a:r>
                      <a:endParaRPr lang="en-AU" sz="1100" b="1" cap="a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Other (please describe)</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spcAft>
                          <a:spcPts val="0"/>
                        </a:spcAft>
                      </a:pPr>
                      <a:r>
                        <a:rPr lang="en-AU" sz="1000" cap="all" dirty="0">
                          <a:effectLst/>
                        </a:rPr>
                        <a:t> </a:t>
                      </a:r>
                      <a:endParaRPr lang="en-AU" sz="1100" b="1" cap="all"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44937602"/>
                  </a:ext>
                </a:extLst>
              </a:tr>
            </a:tbl>
          </a:graphicData>
        </a:graphic>
      </p:graphicFrame>
      <p:sp>
        <p:nvSpPr>
          <p:cNvPr id="8" name="Rectangle 1">
            <a:extLst>
              <a:ext uri="{FF2B5EF4-FFF2-40B4-BE49-F238E27FC236}">
                <a16:creationId xmlns:a16="http://schemas.microsoft.com/office/drawing/2014/main" id="{AAAB7A70-B9D6-432F-AA6F-3FF2321DD5B6}"/>
              </a:ext>
            </a:extLst>
          </p:cNvPr>
          <p:cNvSpPr>
            <a:spLocks noChangeArrowheads="1"/>
          </p:cNvSpPr>
          <p:nvPr/>
        </p:nvSpPr>
        <p:spPr bwMode="auto">
          <a:xfrm>
            <a:off x="963198" y="1684692"/>
            <a:ext cx="8098740" cy="45397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600" b="1"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TO HELP WITH YOUR PLANNING SELECT ONE OR MORE OF THE FOLLOWING:</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AU" altLang="en-US" sz="1000" i="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TIMES DURING MY LEARNING/ACTIVITY WHEN I WILL INTERACT AND ASK FOR FEEDBACK ARE</a:t>
            </a:r>
            <a:endParaRPr kumimoji="0" lang="en-AU"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AU" altLang="en-US" sz="1000" i="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WAYS I WILL DOCUMENT MY INTERACTION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1"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0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TYPE OF FEEDBACK I WILL ASK FOR WILL BE</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1"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000" i="1" dirty="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1"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000" b="0" i="1"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000" b="0" i="1" u="none" strike="noStrike" cap="none" normalizeH="0" baseline="0" dirty="0">
                <a:ln>
                  <a:noFill/>
                </a:ln>
                <a:solidFill>
                  <a:srgbClr val="000000"/>
                </a:solidFill>
                <a:effectLst/>
                <a:latin typeface="Arial" panose="020B0604020202020204" pitchFamily="34" charset="0"/>
                <a:ea typeface="MS Mincho" panose="02020609040205080304" pitchFamily="49" charset="-128"/>
                <a:cs typeface="Arial" panose="020B0604020202020204" pitchFamily="34" charset="0"/>
              </a:rPr>
              <a:t>Ways I will respond to feedback are</a:t>
            </a:r>
            <a:endParaRPr kumimoji="0" lang="en-AU" altLang="en-US" sz="5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sp>
        <p:nvSpPr>
          <p:cNvPr id="9" name="TextBox 8">
            <a:extLst>
              <a:ext uri="{FF2B5EF4-FFF2-40B4-BE49-F238E27FC236}">
                <a16:creationId xmlns:a16="http://schemas.microsoft.com/office/drawing/2014/main" id="{D57852E6-B234-4EBB-A937-472577D82B49}"/>
              </a:ext>
            </a:extLst>
          </p:cNvPr>
          <p:cNvSpPr txBox="1"/>
          <p:nvPr/>
        </p:nvSpPr>
        <p:spPr>
          <a:xfrm>
            <a:off x="9061938" y="3082905"/>
            <a:ext cx="2989385" cy="3693319"/>
          </a:xfrm>
          <a:prstGeom prst="rect">
            <a:avLst/>
          </a:prstGeom>
          <a:noFill/>
        </p:spPr>
        <p:txBody>
          <a:bodyPr wrap="square" rtlCol="0">
            <a:spAutoFit/>
          </a:bodyPr>
          <a:lstStyle/>
          <a:p>
            <a:r>
              <a:rPr lang="en-US" b="1" dirty="0"/>
              <a:t>Other</a:t>
            </a:r>
            <a:r>
              <a:rPr lang="en-US" dirty="0"/>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AU" dirty="0"/>
          </a:p>
        </p:txBody>
      </p:sp>
    </p:spTree>
    <p:extLst>
      <p:ext uri="{BB962C8B-B14F-4D97-AF65-F5344CB8AC3E}">
        <p14:creationId xmlns:p14="http://schemas.microsoft.com/office/powerpoint/2010/main" val="415922829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21CC708-99B2-4FE5-8F60-78EA0950BDA4}"/>
              </a:ext>
            </a:extLst>
          </p:cNvPr>
          <p:cNvSpPr>
            <a:spLocks noGrp="1"/>
          </p:cNvSpPr>
          <p:nvPr>
            <p:ph type="ctrTitle"/>
          </p:nvPr>
        </p:nvSpPr>
        <p:spPr/>
        <p:txBody>
          <a:bodyPr>
            <a:normAutofit fontScale="90000"/>
          </a:bodyPr>
          <a:lstStyle/>
          <a:p>
            <a:r>
              <a:rPr lang="en-AU" b="1" dirty="0"/>
              <a:t>MY COMMUNITY PRESENTATION</a:t>
            </a:r>
            <a:br>
              <a:rPr lang="en-AU" dirty="0"/>
            </a:br>
            <a:endParaRPr lang="en-AU" dirty="0"/>
          </a:p>
        </p:txBody>
      </p:sp>
      <p:sp>
        <p:nvSpPr>
          <p:cNvPr id="5" name="Subtitle 4">
            <a:extLst>
              <a:ext uri="{FF2B5EF4-FFF2-40B4-BE49-F238E27FC236}">
                <a16:creationId xmlns:a16="http://schemas.microsoft.com/office/drawing/2014/main" id="{DD4AA60C-BED2-4376-8932-FF0CD08D01E1}"/>
              </a:ext>
            </a:extLst>
          </p:cNvPr>
          <p:cNvSpPr>
            <a:spLocks noGrp="1"/>
          </p:cNvSpPr>
          <p:nvPr>
            <p:ph type="subTitle" idx="1"/>
          </p:nvPr>
        </p:nvSpPr>
        <p:spPr/>
        <p:txBody>
          <a:bodyPr/>
          <a:lstStyle/>
          <a:p>
            <a:r>
              <a:rPr lang="en-AU" b="1" i="1" dirty="0"/>
              <a:t>You are required to:</a:t>
            </a:r>
            <a:endParaRPr lang="en-AU" dirty="0"/>
          </a:p>
          <a:p>
            <a:pPr lvl="0"/>
            <a:r>
              <a:rPr lang="en-AU" b="1" i="1" dirty="0"/>
              <a:t>present the community activity and its outcome to a community audience, using relevant knowledge and skills.</a:t>
            </a:r>
            <a:r>
              <a:rPr lang="en-AU" dirty="0"/>
              <a:t> </a:t>
            </a:r>
          </a:p>
          <a:p>
            <a:endParaRPr lang="en-AU" dirty="0"/>
          </a:p>
        </p:txBody>
      </p:sp>
    </p:spTree>
    <p:extLst>
      <p:ext uri="{BB962C8B-B14F-4D97-AF65-F5344CB8AC3E}">
        <p14:creationId xmlns:p14="http://schemas.microsoft.com/office/powerpoint/2010/main" val="41543323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E2C4C-AF7C-4DC4-ACDA-30DA89750C5E}"/>
              </a:ext>
            </a:extLst>
          </p:cNvPr>
          <p:cNvSpPr>
            <a:spLocks noGrp="1"/>
          </p:cNvSpPr>
          <p:nvPr>
            <p:ph type="title"/>
          </p:nvPr>
        </p:nvSpPr>
        <p:spPr/>
        <p:txBody>
          <a:bodyPr/>
          <a:lstStyle/>
          <a:p>
            <a:r>
              <a:rPr lang="en-AU" b="1" dirty="0"/>
              <a:t>MY COMMUNITY PRESENTATION</a:t>
            </a:r>
            <a:br>
              <a:rPr lang="en-AU" dirty="0"/>
            </a:br>
            <a:endParaRPr lang="en-AU" dirty="0"/>
          </a:p>
        </p:txBody>
      </p:sp>
      <p:sp>
        <p:nvSpPr>
          <p:cNvPr id="3" name="Content Placeholder 2">
            <a:extLst>
              <a:ext uri="{FF2B5EF4-FFF2-40B4-BE49-F238E27FC236}">
                <a16:creationId xmlns:a16="http://schemas.microsoft.com/office/drawing/2014/main" id="{70C29CFC-6909-480D-84C0-48AFD644ECA7}"/>
              </a:ext>
            </a:extLst>
          </p:cNvPr>
          <p:cNvSpPr>
            <a:spLocks noGrp="1"/>
          </p:cNvSpPr>
          <p:nvPr>
            <p:ph idx="1"/>
          </p:nvPr>
        </p:nvSpPr>
        <p:spPr/>
        <p:txBody>
          <a:bodyPr/>
          <a:lstStyle/>
          <a:p>
            <a:r>
              <a:rPr lang="en-US" i="1" dirty="0"/>
              <a:t>The audience for my presentation of the outcome of my community activity will be</a:t>
            </a:r>
            <a:br>
              <a:rPr lang="en-US" i="1" dirty="0"/>
            </a:br>
            <a:endParaRPr lang="en-AU" dirty="0"/>
          </a:p>
          <a:p>
            <a:pPr marL="0" indent="0">
              <a:buNone/>
            </a:pPr>
            <a:endParaRPr lang="en-AU" b="1" cap="all" dirty="0"/>
          </a:p>
          <a:p>
            <a:pPr marL="0" indent="0">
              <a:buNone/>
            </a:pPr>
            <a:endParaRPr lang="en-AU" b="1" cap="all" dirty="0"/>
          </a:p>
          <a:p>
            <a:r>
              <a:rPr lang="en-US" i="1" dirty="0"/>
              <a:t>My presentation will be (e.g. a product, event, performance, display, service, or personal folio)</a:t>
            </a:r>
            <a:br>
              <a:rPr lang="en-US" i="1" dirty="0"/>
            </a:br>
            <a:endParaRPr lang="en-AU" dirty="0"/>
          </a:p>
          <a:p>
            <a:pPr marL="0" indent="0">
              <a:buNone/>
            </a:pPr>
            <a:endParaRPr lang="en-AU" b="1" cap="all" dirty="0"/>
          </a:p>
          <a:p>
            <a:endParaRPr lang="en-AU" dirty="0"/>
          </a:p>
        </p:txBody>
      </p:sp>
    </p:spTree>
    <p:extLst>
      <p:ext uri="{BB962C8B-B14F-4D97-AF65-F5344CB8AC3E}">
        <p14:creationId xmlns:p14="http://schemas.microsoft.com/office/powerpoint/2010/main" val="2570763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7C8E9-84E5-4F7A-86C8-9DF1D5FC5C40}"/>
              </a:ext>
            </a:extLst>
          </p:cNvPr>
          <p:cNvSpPr>
            <a:spLocks noGrp="1"/>
          </p:cNvSpPr>
          <p:nvPr>
            <p:ph type="title"/>
          </p:nvPr>
        </p:nvSpPr>
        <p:spPr/>
        <p:txBody>
          <a:bodyPr/>
          <a:lstStyle/>
          <a:p>
            <a:r>
              <a:rPr lang="en-US" dirty="0"/>
              <a:t>Brainstorming</a:t>
            </a:r>
            <a:endParaRPr lang="en-AU" dirty="0"/>
          </a:p>
        </p:txBody>
      </p:sp>
      <p:sp>
        <p:nvSpPr>
          <p:cNvPr id="3" name="Content Placeholder 2">
            <a:extLst>
              <a:ext uri="{FF2B5EF4-FFF2-40B4-BE49-F238E27FC236}">
                <a16:creationId xmlns:a16="http://schemas.microsoft.com/office/drawing/2014/main" id="{F5D33BF2-952C-4677-A91E-DD072064606E}"/>
              </a:ext>
            </a:extLst>
          </p:cNvPr>
          <p:cNvSpPr>
            <a:spLocks noGrp="1"/>
          </p:cNvSpPr>
          <p:nvPr>
            <p:ph idx="1"/>
          </p:nvPr>
        </p:nvSpPr>
        <p:spPr/>
        <p:txBody>
          <a:bodyPr/>
          <a:lstStyle/>
          <a:p>
            <a:r>
              <a:rPr lang="en-US" dirty="0"/>
              <a:t>What could the activity be? </a:t>
            </a:r>
          </a:p>
          <a:p>
            <a:r>
              <a:rPr lang="en-US" dirty="0"/>
              <a:t>Could there be multiple activities that have a final outcome? </a:t>
            </a:r>
            <a:endParaRPr lang="en-AU" dirty="0"/>
          </a:p>
        </p:txBody>
      </p:sp>
    </p:spTree>
    <p:extLst>
      <p:ext uri="{BB962C8B-B14F-4D97-AF65-F5344CB8AC3E}">
        <p14:creationId xmlns:p14="http://schemas.microsoft.com/office/powerpoint/2010/main" val="31377525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96247-022B-4CF9-B1C9-0764CCEB985D}"/>
              </a:ext>
            </a:extLst>
          </p:cNvPr>
          <p:cNvSpPr>
            <a:spLocks noGrp="1"/>
          </p:cNvSpPr>
          <p:nvPr>
            <p:ph type="title"/>
          </p:nvPr>
        </p:nvSpPr>
        <p:spPr/>
        <p:txBody>
          <a:bodyPr/>
          <a:lstStyle/>
          <a:p>
            <a:r>
              <a:rPr lang="en-AU" b="1" dirty="0"/>
              <a:t>MY COMMUNITY PRESENTATION</a:t>
            </a:r>
            <a:br>
              <a:rPr lang="en-AU" dirty="0"/>
            </a:br>
            <a:endParaRPr lang="en-AU" dirty="0"/>
          </a:p>
        </p:txBody>
      </p:sp>
      <p:graphicFrame>
        <p:nvGraphicFramePr>
          <p:cNvPr id="4" name="Content Placeholder 3">
            <a:extLst>
              <a:ext uri="{FF2B5EF4-FFF2-40B4-BE49-F238E27FC236}">
                <a16:creationId xmlns:a16="http://schemas.microsoft.com/office/drawing/2014/main" id="{1BAE3109-6A5D-4025-9BF3-3368B9DF9E2A}"/>
              </a:ext>
            </a:extLst>
          </p:cNvPr>
          <p:cNvGraphicFramePr>
            <a:graphicFrameLocks noGrp="1"/>
          </p:cNvGraphicFramePr>
          <p:nvPr>
            <p:ph idx="1"/>
            <p:extLst>
              <p:ext uri="{D42A27DB-BD31-4B8C-83A1-F6EECF244321}">
                <p14:modId xmlns:p14="http://schemas.microsoft.com/office/powerpoint/2010/main" val="501022945"/>
              </p:ext>
            </p:extLst>
          </p:nvPr>
        </p:nvGraphicFramePr>
        <p:xfrm>
          <a:off x="246185" y="2557097"/>
          <a:ext cx="6216456" cy="772257"/>
        </p:xfrm>
        <a:graphic>
          <a:graphicData uri="http://schemas.openxmlformats.org/drawingml/2006/table">
            <a:tbl>
              <a:tblPr>
                <a:tableStyleId>{5C22544A-7EE6-4342-B048-85BDC9FD1C3A}</a:tableStyleId>
              </a:tblPr>
              <a:tblGrid>
                <a:gridCol w="776600">
                  <a:extLst>
                    <a:ext uri="{9D8B030D-6E8A-4147-A177-3AD203B41FA5}">
                      <a16:colId xmlns:a16="http://schemas.microsoft.com/office/drawing/2014/main" val="2714830753"/>
                    </a:ext>
                  </a:extLst>
                </a:gridCol>
                <a:gridCol w="388300">
                  <a:extLst>
                    <a:ext uri="{9D8B030D-6E8A-4147-A177-3AD203B41FA5}">
                      <a16:colId xmlns:a16="http://schemas.microsoft.com/office/drawing/2014/main" val="1140247985"/>
                    </a:ext>
                  </a:extLst>
                </a:gridCol>
                <a:gridCol w="1295552">
                  <a:extLst>
                    <a:ext uri="{9D8B030D-6E8A-4147-A177-3AD203B41FA5}">
                      <a16:colId xmlns:a16="http://schemas.microsoft.com/office/drawing/2014/main" val="3525353212"/>
                    </a:ext>
                  </a:extLst>
                </a:gridCol>
                <a:gridCol w="388300">
                  <a:extLst>
                    <a:ext uri="{9D8B030D-6E8A-4147-A177-3AD203B41FA5}">
                      <a16:colId xmlns:a16="http://schemas.microsoft.com/office/drawing/2014/main" val="1533227524"/>
                    </a:ext>
                  </a:extLst>
                </a:gridCol>
                <a:gridCol w="1295552">
                  <a:extLst>
                    <a:ext uri="{9D8B030D-6E8A-4147-A177-3AD203B41FA5}">
                      <a16:colId xmlns:a16="http://schemas.microsoft.com/office/drawing/2014/main" val="2630890905"/>
                    </a:ext>
                  </a:extLst>
                </a:gridCol>
                <a:gridCol w="388300">
                  <a:extLst>
                    <a:ext uri="{9D8B030D-6E8A-4147-A177-3AD203B41FA5}">
                      <a16:colId xmlns:a16="http://schemas.microsoft.com/office/drawing/2014/main" val="3823217418"/>
                    </a:ext>
                  </a:extLst>
                </a:gridCol>
                <a:gridCol w="1295552">
                  <a:extLst>
                    <a:ext uri="{9D8B030D-6E8A-4147-A177-3AD203B41FA5}">
                      <a16:colId xmlns:a16="http://schemas.microsoft.com/office/drawing/2014/main" val="3521736962"/>
                    </a:ext>
                  </a:extLst>
                </a:gridCol>
                <a:gridCol w="388300">
                  <a:extLst>
                    <a:ext uri="{9D8B030D-6E8A-4147-A177-3AD203B41FA5}">
                      <a16:colId xmlns:a16="http://schemas.microsoft.com/office/drawing/2014/main" val="32182874"/>
                    </a:ext>
                  </a:extLst>
                </a:gridCol>
              </a:tblGrid>
              <a:tr h="772257">
                <a:tc>
                  <a:txBody>
                    <a:bodyPr/>
                    <a:lstStyle/>
                    <a:p>
                      <a:pPr algn="r">
                        <a:lnSpc>
                          <a:spcPct val="150000"/>
                        </a:lnSpc>
                        <a:spcAft>
                          <a:spcPts val="0"/>
                        </a:spcAft>
                        <a:tabLst>
                          <a:tab pos="107950" algn="l"/>
                        </a:tabLst>
                      </a:pPr>
                      <a:r>
                        <a:rPr lang="en-US" sz="1000">
                          <a:effectLst/>
                        </a:rPr>
                        <a:t>Written</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r">
                        <a:lnSpc>
                          <a:spcPct val="150000"/>
                        </a:lnSpc>
                        <a:spcAft>
                          <a:spcPts val="0"/>
                        </a:spcAft>
                        <a:tabLst>
                          <a:tab pos="107950" algn="l"/>
                        </a:tabLst>
                      </a:pPr>
                      <a:r>
                        <a:rPr lang="en-US" sz="1000">
                          <a:effectLst/>
                        </a:rPr>
                        <a:t> </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r">
                        <a:lnSpc>
                          <a:spcPct val="150000"/>
                        </a:lnSpc>
                        <a:spcAft>
                          <a:spcPts val="0"/>
                        </a:spcAft>
                        <a:tabLst>
                          <a:tab pos="107950" algn="l"/>
                        </a:tabLst>
                      </a:pPr>
                      <a:r>
                        <a:rPr lang="en-US" sz="1000" dirty="0">
                          <a:effectLst/>
                        </a:rPr>
                        <a:t>Oral</a:t>
                      </a:r>
                      <a:endParaRPr lang="en-AU" sz="1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gn="r">
                        <a:lnSpc>
                          <a:spcPct val="150000"/>
                        </a:lnSpc>
                        <a:spcAft>
                          <a:spcPts val="0"/>
                        </a:spcAft>
                        <a:tabLst>
                          <a:tab pos="107950" algn="l"/>
                        </a:tabLst>
                      </a:pPr>
                      <a:r>
                        <a:rPr lang="en-US" sz="1000">
                          <a:effectLst/>
                        </a:rPr>
                        <a:t> </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160655" algn="r">
                        <a:lnSpc>
                          <a:spcPct val="150000"/>
                        </a:lnSpc>
                        <a:spcAft>
                          <a:spcPts val="0"/>
                        </a:spcAft>
                      </a:pPr>
                      <a:r>
                        <a:rPr lang="en-US" sz="1000">
                          <a:effectLst/>
                        </a:rPr>
                        <a:t>Visual</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160655" algn="r">
                        <a:lnSpc>
                          <a:spcPct val="150000"/>
                        </a:lnSpc>
                        <a:spcAft>
                          <a:spcPts val="0"/>
                        </a:spcAft>
                      </a:pPr>
                      <a:r>
                        <a:rPr lang="en-US" sz="1000">
                          <a:effectLst/>
                        </a:rPr>
                        <a:t> </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marL="160655" algn="r">
                        <a:lnSpc>
                          <a:spcPct val="150000"/>
                        </a:lnSpc>
                        <a:spcAft>
                          <a:spcPts val="0"/>
                        </a:spcAft>
                      </a:pPr>
                      <a:r>
                        <a:rPr lang="en-US" sz="1000">
                          <a:effectLst/>
                        </a:rPr>
                        <a:t>Digital</a:t>
                      </a:r>
                      <a:endParaRPr lang="en-AU" sz="100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tc>
                  <a:txBody>
                    <a:bodyPr/>
                    <a:lstStyle/>
                    <a:p>
                      <a:pPr>
                        <a:lnSpc>
                          <a:spcPct val="150000"/>
                        </a:lnSpc>
                        <a:spcAft>
                          <a:spcPts val="0"/>
                        </a:spcAft>
                        <a:tabLst>
                          <a:tab pos="107950" algn="l"/>
                        </a:tabLst>
                      </a:pPr>
                      <a:r>
                        <a:rPr lang="en-US" sz="1000" dirty="0">
                          <a:effectLst/>
                        </a:rPr>
                        <a:t> </a:t>
                      </a:r>
                      <a:endParaRPr lang="en-AU" sz="1000" dirty="0">
                        <a:effectLst/>
                        <a:latin typeface="Times New Roman" panose="02020603050405020304" pitchFamily="18"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183823600"/>
                  </a:ext>
                </a:extLst>
              </a:tr>
            </a:tbl>
          </a:graphicData>
        </a:graphic>
      </p:graphicFrame>
      <p:sp>
        <p:nvSpPr>
          <p:cNvPr id="5" name="Rectangle 1">
            <a:extLst>
              <a:ext uri="{FF2B5EF4-FFF2-40B4-BE49-F238E27FC236}">
                <a16:creationId xmlns:a16="http://schemas.microsoft.com/office/drawing/2014/main" id="{A8002072-6938-4929-AD3C-07FD326AFCE0}"/>
              </a:ext>
            </a:extLst>
          </p:cNvPr>
          <p:cNvSpPr>
            <a:spLocks noChangeArrowheads="1"/>
          </p:cNvSpPr>
          <p:nvPr/>
        </p:nvSpPr>
        <p:spPr bwMode="auto">
          <a:xfrm>
            <a:off x="468923" y="1913765"/>
            <a:ext cx="11723077" cy="4308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391275" algn="r"/>
              </a:tabLst>
              <a:defRPr>
                <a:solidFill>
                  <a:schemeClr val="tx1"/>
                </a:solidFill>
                <a:latin typeface="Arial" panose="020B0604020202020204" pitchFamily="34" charset="0"/>
              </a:defRPr>
            </a:lvl1pPr>
            <a:lvl2pPr eaLnBrk="0" fontAlgn="base" hangingPunct="0">
              <a:spcBef>
                <a:spcPct val="0"/>
              </a:spcBef>
              <a:spcAft>
                <a:spcPct val="0"/>
              </a:spcAft>
              <a:tabLst>
                <a:tab pos="6391275" algn="r"/>
              </a:tabLst>
              <a:defRPr>
                <a:solidFill>
                  <a:schemeClr val="tx1"/>
                </a:solidFill>
                <a:latin typeface="Arial" panose="020B0604020202020204" pitchFamily="34" charset="0"/>
              </a:defRPr>
            </a:lvl2pPr>
            <a:lvl3pPr eaLnBrk="0" fontAlgn="base" hangingPunct="0">
              <a:spcBef>
                <a:spcPct val="0"/>
              </a:spcBef>
              <a:spcAft>
                <a:spcPct val="0"/>
              </a:spcAft>
              <a:tabLst>
                <a:tab pos="6391275" algn="r"/>
              </a:tabLst>
              <a:defRPr>
                <a:solidFill>
                  <a:schemeClr val="tx1"/>
                </a:solidFill>
                <a:latin typeface="Arial" panose="020B0604020202020204" pitchFamily="34" charset="0"/>
              </a:defRPr>
            </a:lvl3pPr>
            <a:lvl4pPr eaLnBrk="0" fontAlgn="base" hangingPunct="0">
              <a:spcBef>
                <a:spcPct val="0"/>
              </a:spcBef>
              <a:spcAft>
                <a:spcPct val="0"/>
              </a:spcAft>
              <a:tabLst>
                <a:tab pos="6391275" algn="r"/>
              </a:tabLst>
              <a:defRPr>
                <a:solidFill>
                  <a:schemeClr val="tx1"/>
                </a:solidFill>
                <a:latin typeface="Arial" panose="020B0604020202020204" pitchFamily="34" charset="0"/>
              </a:defRPr>
            </a:lvl4pPr>
            <a:lvl5pPr eaLnBrk="0" fontAlgn="base" hangingPunct="0">
              <a:spcBef>
                <a:spcPct val="0"/>
              </a:spcBef>
              <a:spcAft>
                <a:spcPct val="0"/>
              </a:spcAft>
              <a:tabLst>
                <a:tab pos="6391275" algn="r"/>
              </a:tabLst>
              <a:defRPr>
                <a:solidFill>
                  <a:schemeClr val="tx1"/>
                </a:solidFill>
                <a:latin typeface="Arial" panose="020B0604020202020204" pitchFamily="34" charset="0"/>
              </a:defRPr>
            </a:lvl5pPr>
            <a:lvl6pPr eaLnBrk="0" fontAlgn="base" hangingPunct="0">
              <a:spcBef>
                <a:spcPct val="0"/>
              </a:spcBef>
              <a:spcAft>
                <a:spcPct val="0"/>
              </a:spcAft>
              <a:tabLst>
                <a:tab pos="6391275" algn="r"/>
              </a:tabLst>
              <a:defRPr>
                <a:solidFill>
                  <a:schemeClr val="tx1"/>
                </a:solidFill>
                <a:latin typeface="Arial" panose="020B0604020202020204" pitchFamily="34" charset="0"/>
              </a:defRPr>
            </a:lvl6pPr>
            <a:lvl7pPr eaLnBrk="0" fontAlgn="base" hangingPunct="0">
              <a:spcBef>
                <a:spcPct val="0"/>
              </a:spcBef>
              <a:spcAft>
                <a:spcPct val="0"/>
              </a:spcAft>
              <a:tabLst>
                <a:tab pos="6391275" algn="r"/>
              </a:tabLst>
              <a:defRPr>
                <a:solidFill>
                  <a:schemeClr val="tx1"/>
                </a:solidFill>
                <a:latin typeface="Arial" panose="020B0604020202020204" pitchFamily="34" charset="0"/>
              </a:defRPr>
            </a:lvl7pPr>
            <a:lvl8pPr eaLnBrk="0" fontAlgn="base" hangingPunct="0">
              <a:spcBef>
                <a:spcPct val="0"/>
              </a:spcBef>
              <a:spcAft>
                <a:spcPct val="0"/>
              </a:spcAft>
              <a:tabLst>
                <a:tab pos="6391275" algn="r"/>
              </a:tabLst>
              <a:defRPr>
                <a:solidFill>
                  <a:schemeClr val="tx1"/>
                </a:solidFill>
                <a:latin typeface="Arial" panose="020B0604020202020204" pitchFamily="34" charset="0"/>
              </a:defRPr>
            </a:lvl8pPr>
            <a:lvl9pPr eaLnBrk="0" fontAlgn="base" hangingPunct="0">
              <a:spcBef>
                <a:spcPct val="0"/>
              </a:spcBef>
              <a:spcAft>
                <a:spcPct val="0"/>
              </a:spcAft>
              <a:tabLst>
                <a:tab pos="6391275" algn="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6391275" algn="r"/>
              </a:tabLst>
            </a:pPr>
            <a:r>
              <a:rPr kumimoji="0" lang="en-US" altLang="en-US" sz="24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form used for the presentation will be:</a:t>
            </a: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endParaRPr lang="en-US" altLang="en-US" sz="2400" i="1" dirty="0">
              <a:solidFill>
                <a:srgbClr val="000000"/>
              </a:solidFill>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endParaRPr kumimoji="0" lang="en-US"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endParaRPr kumimoji="0" lang="en-AU"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r>
              <a:rPr kumimoji="0" lang="en-US" altLang="en-US" sz="24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 have chosen to present my community activity in this way because…….</a:t>
            </a:r>
            <a:endParaRPr kumimoji="0" lang="en-AU"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r>
              <a:rPr kumimoji="0" lang="en-AU" altLang="en-US" sz="2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AU"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endParaRPr kumimoji="0" lang="en-AU" altLang="en-US" sz="2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r>
              <a:rPr kumimoji="0" lang="en-AU" altLang="en-US" sz="2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AU"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r>
              <a:rPr kumimoji="0" lang="en-US" altLang="en-US" sz="24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I will get feedback from my audience about my presentation </a:t>
            </a: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r>
              <a:rPr kumimoji="0" lang="en-US" altLang="en-US" sz="2400" b="0" i="1"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by (e.g. written, oral, digitally recorded) ……</a:t>
            </a:r>
            <a:endParaRPr kumimoji="0" lang="en-AU"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r>
              <a:rPr kumimoji="0" lang="en-AU" altLang="en-US" sz="2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AU" altLang="en-US" sz="2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6391275" algn="r"/>
              </a:tabLst>
            </a:pPr>
            <a:r>
              <a:rPr kumimoji="0" lang="en-AU" altLang="en-US" sz="1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n-AU"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3570148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EABB4-2968-47CA-9301-9C9CE76D5D87}"/>
              </a:ext>
            </a:extLst>
          </p:cNvPr>
          <p:cNvSpPr>
            <a:spLocks noGrp="1"/>
          </p:cNvSpPr>
          <p:nvPr>
            <p:ph type="title"/>
          </p:nvPr>
        </p:nvSpPr>
        <p:spPr/>
        <p:txBody>
          <a:bodyPr/>
          <a:lstStyle/>
          <a:p>
            <a:r>
              <a:rPr lang="en-US" b="1" dirty="0"/>
              <a:t>SIGNING OF CONTRACT</a:t>
            </a:r>
            <a:br>
              <a:rPr lang="en-AU" b="1" dirty="0"/>
            </a:br>
            <a:endParaRPr lang="en-AU" dirty="0"/>
          </a:p>
        </p:txBody>
      </p:sp>
      <p:sp>
        <p:nvSpPr>
          <p:cNvPr id="3" name="Content Placeholder 2">
            <a:extLst>
              <a:ext uri="{FF2B5EF4-FFF2-40B4-BE49-F238E27FC236}">
                <a16:creationId xmlns:a16="http://schemas.microsoft.com/office/drawing/2014/main" id="{C7EF553A-06D5-4B34-8FAB-19705AC1012C}"/>
              </a:ext>
            </a:extLst>
          </p:cNvPr>
          <p:cNvSpPr>
            <a:spLocks noGrp="1"/>
          </p:cNvSpPr>
          <p:nvPr>
            <p:ph idx="1"/>
          </p:nvPr>
        </p:nvSpPr>
        <p:spPr/>
        <p:txBody>
          <a:bodyPr>
            <a:normAutofit/>
          </a:bodyPr>
          <a:lstStyle/>
          <a:p>
            <a:r>
              <a:rPr lang="en-AU" dirty="0"/>
              <a:t>The details in this contract have been agreed on by the student and the teacher.</a:t>
            </a:r>
          </a:p>
          <a:p>
            <a:r>
              <a:rPr lang="en-AU" dirty="0"/>
              <a:t>Changes or modifications must be clearly indicated in the folio and signed by the teacher.</a:t>
            </a:r>
          </a:p>
          <a:p>
            <a:pPr marL="0" indent="0">
              <a:buNone/>
            </a:pPr>
            <a:endParaRPr lang="en-AU" dirty="0"/>
          </a:p>
          <a:p>
            <a:pPr marL="0" indent="0">
              <a:buNone/>
            </a:pPr>
            <a:endParaRPr lang="en-AU" dirty="0"/>
          </a:p>
          <a:p>
            <a:r>
              <a:rPr lang="en-AU" dirty="0"/>
              <a:t>Your signature___________________________________ 	Date	</a:t>
            </a:r>
          </a:p>
          <a:p>
            <a:pPr marL="0" indent="0">
              <a:buNone/>
            </a:pPr>
            <a:endParaRPr lang="en-US" dirty="0"/>
          </a:p>
          <a:p>
            <a:pPr marL="0" indent="0">
              <a:buNone/>
            </a:pPr>
            <a:endParaRPr lang="en-AU" dirty="0"/>
          </a:p>
          <a:p>
            <a:r>
              <a:rPr lang="en-AU" dirty="0"/>
              <a:t>Your teacher’s signature ____________________________	Date	</a:t>
            </a:r>
          </a:p>
          <a:p>
            <a:endParaRPr lang="en-AU" dirty="0"/>
          </a:p>
          <a:p>
            <a:endParaRPr lang="en-AU" dirty="0"/>
          </a:p>
        </p:txBody>
      </p:sp>
    </p:spTree>
    <p:extLst>
      <p:ext uri="{BB962C8B-B14F-4D97-AF65-F5344CB8AC3E}">
        <p14:creationId xmlns:p14="http://schemas.microsoft.com/office/powerpoint/2010/main" val="52259574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B4249-9EC8-44D6-8270-E6752E0738A8}"/>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3AA0446A-BDBF-448E-AFE9-C0BBDDF793A0}"/>
              </a:ext>
            </a:extLst>
          </p:cNvPr>
          <p:cNvSpPr>
            <a:spLocks noGrp="1"/>
          </p:cNvSpPr>
          <p:nvPr>
            <p:ph idx="1"/>
          </p:nvPr>
        </p:nvSpPr>
        <p:spPr/>
        <p:txBody>
          <a:bodyPr/>
          <a:lstStyle/>
          <a:p>
            <a:endParaRPr lang="en-AU"/>
          </a:p>
        </p:txBody>
      </p:sp>
    </p:spTree>
    <p:extLst>
      <p:ext uri="{BB962C8B-B14F-4D97-AF65-F5344CB8AC3E}">
        <p14:creationId xmlns:p14="http://schemas.microsoft.com/office/powerpoint/2010/main" val="3480269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9217-EEE8-4DB6-A359-541C33EF443E}"/>
              </a:ext>
            </a:extLst>
          </p:cNvPr>
          <p:cNvSpPr>
            <a:spLocks noGrp="1"/>
          </p:cNvSpPr>
          <p:nvPr>
            <p:ph type="title"/>
          </p:nvPr>
        </p:nvSpPr>
        <p:spPr/>
        <p:txBody>
          <a:bodyPr/>
          <a:lstStyle/>
          <a:p>
            <a:r>
              <a:rPr lang="en-US" dirty="0"/>
              <a:t>Brainstorming…</a:t>
            </a:r>
            <a:endParaRPr lang="en-AU" dirty="0"/>
          </a:p>
        </p:txBody>
      </p:sp>
      <p:sp>
        <p:nvSpPr>
          <p:cNvPr id="3" name="Content Placeholder 2">
            <a:extLst>
              <a:ext uri="{FF2B5EF4-FFF2-40B4-BE49-F238E27FC236}">
                <a16:creationId xmlns:a16="http://schemas.microsoft.com/office/drawing/2014/main" id="{AA433344-6EF8-4172-B52A-2AFD508B4B93}"/>
              </a:ext>
            </a:extLst>
          </p:cNvPr>
          <p:cNvSpPr>
            <a:spLocks noGrp="1"/>
          </p:cNvSpPr>
          <p:nvPr>
            <p:ph idx="1"/>
          </p:nvPr>
        </p:nvSpPr>
        <p:spPr>
          <a:xfrm>
            <a:off x="386862" y="1526345"/>
            <a:ext cx="6309360" cy="5254283"/>
          </a:xfrm>
        </p:spPr>
        <p:txBody>
          <a:bodyPr>
            <a:normAutofit fontScale="92500" lnSpcReduction="10000"/>
          </a:bodyPr>
          <a:lstStyle/>
          <a:p>
            <a:pPr marL="0" indent="0" fontAlgn="base">
              <a:buNone/>
            </a:pPr>
            <a:r>
              <a:rPr lang="en-AU" b="1" i="1" dirty="0"/>
              <a:t>Community Studies is a subject that lets you make the decision about what you are going to learn and how you will go about learning it.</a:t>
            </a:r>
            <a:r>
              <a:rPr lang="en-AU" i="1" dirty="0"/>
              <a:t> </a:t>
            </a:r>
          </a:p>
          <a:p>
            <a:pPr marL="0" indent="0" fontAlgn="base">
              <a:buNone/>
            </a:pPr>
            <a:endParaRPr lang="en-AU" dirty="0"/>
          </a:p>
          <a:p>
            <a:pPr marL="0" indent="0" fontAlgn="base">
              <a:buNone/>
            </a:pPr>
            <a:r>
              <a:rPr lang="en-AU" b="1" dirty="0"/>
              <a:t>How it Works:</a:t>
            </a:r>
            <a:r>
              <a:rPr lang="en-AU" dirty="0"/>
              <a:t> </a:t>
            </a:r>
          </a:p>
          <a:p>
            <a:pPr fontAlgn="base"/>
            <a:r>
              <a:rPr lang="en-AU" b="1" dirty="0"/>
              <a:t>You choose a topic of your interest which you decide on in consultation with your teacher.</a:t>
            </a:r>
            <a:r>
              <a:rPr lang="en-AU" dirty="0"/>
              <a:t> </a:t>
            </a:r>
          </a:p>
          <a:p>
            <a:pPr fontAlgn="base"/>
            <a:r>
              <a:rPr lang="en-AU" b="1" dirty="0"/>
              <a:t>You have the option of documenting activities that you are already doing or learning something totally new.</a:t>
            </a:r>
            <a:r>
              <a:rPr lang="en-AU" dirty="0"/>
              <a:t> </a:t>
            </a:r>
          </a:p>
          <a:p>
            <a:pPr fontAlgn="base"/>
            <a:r>
              <a:rPr lang="en-AU" b="1" dirty="0"/>
              <a:t>You set challenging but achievable goals for yourself. </a:t>
            </a:r>
            <a:r>
              <a:rPr lang="en-AU" dirty="0"/>
              <a:t> </a:t>
            </a:r>
          </a:p>
          <a:p>
            <a:pPr fontAlgn="base"/>
            <a:r>
              <a:rPr lang="en-AU" b="1" dirty="0"/>
              <a:t>You write a contract of work, making decisions about your learning and the steps required to complete your investigation.</a:t>
            </a:r>
            <a:r>
              <a:rPr lang="en-AU" dirty="0"/>
              <a:t> </a:t>
            </a:r>
          </a:p>
          <a:p>
            <a:pPr fontAlgn="base"/>
            <a:r>
              <a:rPr lang="en-AU" b="1" dirty="0"/>
              <a:t>You access the community to research and/or complete your investigation.</a:t>
            </a:r>
            <a:r>
              <a:rPr lang="en-AU" dirty="0"/>
              <a:t> </a:t>
            </a:r>
          </a:p>
          <a:p>
            <a:pPr fontAlgn="base"/>
            <a:r>
              <a:rPr lang="en-AU" b="1" dirty="0"/>
              <a:t>You learn new skills, document your work and seek guidance and feedback from the teacher.</a:t>
            </a:r>
            <a:r>
              <a:rPr lang="en-AU" dirty="0"/>
              <a:t> </a:t>
            </a:r>
          </a:p>
          <a:p>
            <a:endParaRPr lang="en-AU" dirty="0"/>
          </a:p>
        </p:txBody>
      </p:sp>
      <p:pic>
        <p:nvPicPr>
          <p:cNvPr id="4" name="Picture 3">
            <a:extLst>
              <a:ext uri="{FF2B5EF4-FFF2-40B4-BE49-F238E27FC236}">
                <a16:creationId xmlns:a16="http://schemas.microsoft.com/office/drawing/2014/main" id="{D60B953C-59CA-458D-8A03-CFD18956C003}"/>
              </a:ext>
            </a:extLst>
          </p:cNvPr>
          <p:cNvPicPr>
            <a:picLocks noChangeAspect="1"/>
          </p:cNvPicPr>
          <p:nvPr/>
        </p:nvPicPr>
        <p:blipFill>
          <a:blip r:embed="rId2"/>
          <a:stretch>
            <a:fillRect/>
          </a:stretch>
        </p:blipFill>
        <p:spPr>
          <a:xfrm>
            <a:off x="6911547" y="0"/>
            <a:ext cx="5205803" cy="6858000"/>
          </a:xfrm>
          <a:prstGeom prst="rect">
            <a:avLst/>
          </a:prstGeom>
        </p:spPr>
      </p:pic>
    </p:spTree>
    <p:extLst>
      <p:ext uri="{BB962C8B-B14F-4D97-AF65-F5344CB8AC3E}">
        <p14:creationId xmlns:p14="http://schemas.microsoft.com/office/powerpoint/2010/main" val="2015774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4AD63-21DD-4E71-BABC-09EDA749A835}"/>
              </a:ext>
            </a:extLst>
          </p:cNvPr>
          <p:cNvSpPr>
            <a:spLocks noGrp="1"/>
          </p:cNvSpPr>
          <p:nvPr>
            <p:ph type="title"/>
          </p:nvPr>
        </p:nvSpPr>
        <p:spPr/>
        <p:txBody>
          <a:bodyPr/>
          <a:lstStyle/>
          <a:p>
            <a:r>
              <a:rPr lang="en-US" dirty="0" err="1"/>
              <a:t>Mindmaps</a:t>
            </a:r>
            <a:r>
              <a:rPr lang="en-US" dirty="0"/>
              <a:t>	</a:t>
            </a:r>
            <a:endParaRPr lang="en-AU" dirty="0"/>
          </a:p>
        </p:txBody>
      </p:sp>
      <p:sp>
        <p:nvSpPr>
          <p:cNvPr id="3" name="Content Placeholder 2">
            <a:extLst>
              <a:ext uri="{FF2B5EF4-FFF2-40B4-BE49-F238E27FC236}">
                <a16:creationId xmlns:a16="http://schemas.microsoft.com/office/drawing/2014/main" id="{E9D26E82-32A6-470F-AECD-4EAA9BC3F14F}"/>
              </a:ext>
            </a:extLst>
          </p:cNvPr>
          <p:cNvSpPr>
            <a:spLocks noGrp="1"/>
          </p:cNvSpPr>
          <p:nvPr>
            <p:ph idx="1"/>
          </p:nvPr>
        </p:nvSpPr>
        <p:spPr/>
        <p:txBody>
          <a:bodyPr/>
          <a:lstStyle/>
          <a:p>
            <a:r>
              <a:rPr lang="en-US" dirty="0"/>
              <a:t>What do you enjoy doing? </a:t>
            </a:r>
            <a:endParaRPr lang="en-AU" dirty="0"/>
          </a:p>
        </p:txBody>
      </p:sp>
    </p:spTree>
    <p:extLst>
      <p:ext uri="{BB962C8B-B14F-4D97-AF65-F5344CB8AC3E}">
        <p14:creationId xmlns:p14="http://schemas.microsoft.com/office/powerpoint/2010/main" val="2001842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33FE0-1990-4A30-9AD3-CDFB6396470E}"/>
              </a:ext>
            </a:extLst>
          </p:cNvPr>
          <p:cNvSpPr>
            <a:spLocks noGrp="1"/>
          </p:cNvSpPr>
          <p:nvPr>
            <p:ph type="title"/>
          </p:nvPr>
        </p:nvSpPr>
        <p:spPr/>
        <p:txBody>
          <a:bodyPr/>
          <a:lstStyle/>
          <a:p>
            <a:r>
              <a:rPr lang="en-US" dirty="0"/>
              <a:t>BRAINSTORMING</a:t>
            </a:r>
            <a:endParaRPr lang="en-AU" dirty="0"/>
          </a:p>
        </p:txBody>
      </p:sp>
      <p:sp>
        <p:nvSpPr>
          <p:cNvPr id="3" name="Content Placeholder 2">
            <a:extLst>
              <a:ext uri="{FF2B5EF4-FFF2-40B4-BE49-F238E27FC236}">
                <a16:creationId xmlns:a16="http://schemas.microsoft.com/office/drawing/2014/main" id="{BA6A796F-CF14-4931-B038-89106FA830CB}"/>
              </a:ext>
            </a:extLst>
          </p:cNvPr>
          <p:cNvSpPr>
            <a:spLocks noGrp="1"/>
          </p:cNvSpPr>
          <p:nvPr>
            <p:ph idx="1"/>
          </p:nvPr>
        </p:nvSpPr>
        <p:spPr/>
        <p:txBody>
          <a:bodyPr/>
          <a:lstStyle/>
          <a:p>
            <a:r>
              <a:rPr lang="en-US" dirty="0"/>
              <a:t>If we do a group activity, how do you still show your agency? </a:t>
            </a:r>
          </a:p>
          <a:p>
            <a:endParaRPr lang="en-US" dirty="0"/>
          </a:p>
          <a:p>
            <a:r>
              <a:rPr lang="en-AU" dirty="0"/>
              <a:t>Agency- Participating in active learning rather than passive learning and trying to work things out for yourself. It’s about having faith in your ability to handle a wide range of tasks and situations and advocating for more control over your educational journey.</a:t>
            </a:r>
          </a:p>
        </p:txBody>
      </p:sp>
    </p:spTree>
    <p:extLst>
      <p:ext uri="{BB962C8B-B14F-4D97-AF65-F5344CB8AC3E}">
        <p14:creationId xmlns:p14="http://schemas.microsoft.com/office/powerpoint/2010/main" val="2942108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BBDF0-0C53-4F2D-A624-CE8FB9CC0FC9}"/>
              </a:ext>
            </a:extLst>
          </p:cNvPr>
          <p:cNvSpPr>
            <a:spLocks noGrp="1"/>
          </p:cNvSpPr>
          <p:nvPr>
            <p:ph type="title"/>
          </p:nvPr>
        </p:nvSpPr>
        <p:spPr/>
        <p:txBody>
          <a:bodyPr/>
          <a:lstStyle/>
          <a:p>
            <a:r>
              <a:rPr lang="en-US" dirty="0"/>
              <a:t>Capabilities to be used…</a:t>
            </a:r>
            <a:endParaRPr lang="en-AU" dirty="0"/>
          </a:p>
        </p:txBody>
      </p:sp>
      <p:sp>
        <p:nvSpPr>
          <p:cNvPr id="3" name="Content Placeholder 2">
            <a:extLst>
              <a:ext uri="{FF2B5EF4-FFF2-40B4-BE49-F238E27FC236}">
                <a16:creationId xmlns:a16="http://schemas.microsoft.com/office/drawing/2014/main" id="{B6D89D3F-3C7B-42AC-B0DE-780482AE675D}"/>
              </a:ext>
            </a:extLst>
          </p:cNvPr>
          <p:cNvSpPr>
            <a:spLocks noGrp="1"/>
          </p:cNvSpPr>
          <p:nvPr>
            <p:ph idx="1"/>
          </p:nvPr>
        </p:nvSpPr>
        <p:spPr/>
        <p:txBody>
          <a:bodyPr/>
          <a:lstStyle/>
          <a:p>
            <a:r>
              <a:rPr lang="en-US" dirty="0"/>
              <a:t>Capability:</a:t>
            </a:r>
          </a:p>
          <a:p>
            <a:endParaRPr lang="en-US" dirty="0"/>
          </a:p>
          <a:p>
            <a:endParaRPr lang="en-US" dirty="0"/>
          </a:p>
          <a:p>
            <a:r>
              <a:rPr lang="en-US" dirty="0"/>
              <a:t>How:</a:t>
            </a:r>
            <a:endParaRPr lang="en-AU" dirty="0"/>
          </a:p>
        </p:txBody>
      </p:sp>
    </p:spTree>
    <p:extLst>
      <p:ext uri="{BB962C8B-B14F-4D97-AF65-F5344CB8AC3E}">
        <p14:creationId xmlns:p14="http://schemas.microsoft.com/office/powerpoint/2010/main" val="277065215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A45916D48BA242A5197732718E6A14" ma:contentTypeVersion="14" ma:contentTypeDescription="Create a new document." ma:contentTypeScope="" ma:versionID="9f3f08a0dc835133abe126e9866af349">
  <xsd:schema xmlns:xsd="http://www.w3.org/2001/XMLSchema" xmlns:xs="http://www.w3.org/2001/XMLSchema" xmlns:p="http://schemas.microsoft.com/office/2006/metadata/properties" xmlns:ns2="4fc72eee-d776-4f42-8f0d-78c0592e6aef" xmlns:ns3="30c1a202-7a9a-4b9d-a66a-35dd91fe8e6a" targetNamespace="http://schemas.microsoft.com/office/2006/metadata/properties" ma:root="true" ma:fieldsID="e3b3c32df2c1f1299983c2517e1f7a13" ns2:_="" ns3:_="">
    <xsd:import namespace="4fc72eee-d776-4f42-8f0d-78c0592e6aef"/>
    <xsd:import namespace="30c1a202-7a9a-4b9d-a66a-35dd91fe8e6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c72eee-d776-4f42-8f0d-78c0592e6ae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370eb56-23ec-4dd7-ad3b-7e7421525dd8}" ma:internalName="TaxCatchAll" ma:showField="CatchAllData" ma:web="4fc72eee-d776-4f42-8f0d-78c0592e6ae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0c1a202-7a9a-4b9d-a66a-35dd91fe8e6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e6689ef-ec6c-48c7-abc7-2160df37b93c"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fc72eee-d776-4f42-8f0d-78c0592e6aef" xsi:nil="true"/>
    <lcf76f155ced4ddcb4097134ff3c332f xmlns="30c1a202-7a9a-4b9d-a66a-35dd91fe8e6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46EDF4AE-BB98-420F-8971-06ADF8F8FE77}"/>
</file>

<file path=customXml/itemProps2.xml><?xml version="1.0" encoding="utf-8"?>
<ds:datastoreItem xmlns:ds="http://schemas.openxmlformats.org/officeDocument/2006/customXml" ds:itemID="{5440132E-5A49-46A5-A369-31781779FDF4}"/>
</file>

<file path=customXml/itemProps3.xml><?xml version="1.0" encoding="utf-8"?>
<ds:datastoreItem xmlns:ds="http://schemas.openxmlformats.org/officeDocument/2006/customXml" ds:itemID="{FD8E1926-895D-4149-80A4-2FF8B1E93EFA}"/>
</file>

<file path=docMetadata/LabelInfo.xml><?xml version="1.0" encoding="utf-8"?>
<clbl:labelList xmlns:clbl="http://schemas.microsoft.com/office/2020/mipLabelMetadata">
  <clbl:label id="{77274858-3b1d-4431-8679-d878f40e28fd}" enabled="1" method="Privileged" siteId="{bda528f7-fca9-432f-bc98-bd7e90d40906}" removed="0"/>
</clbl:labelList>
</file>

<file path=docProps/app.xml><?xml version="1.0" encoding="utf-8"?>
<Properties xmlns="http://schemas.openxmlformats.org/officeDocument/2006/extended-properties" xmlns:vt="http://schemas.openxmlformats.org/officeDocument/2006/docPropsVTypes">
  <Template>Facet</Template>
  <TotalTime>188</TotalTime>
  <Words>4807</Words>
  <Application>Microsoft Office PowerPoint</Application>
  <PresentationFormat>Widescreen</PresentationFormat>
  <Paragraphs>549</Paragraphs>
  <Slides>52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52</vt:i4>
      </vt:variant>
    </vt:vector>
  </HeadingPairs>
  <TitlesOfParts>
    <vt:vector size="58" baseType="lpstr">
      <vt:lpstr>Arial</vt:lpstr>
      <vt:lpstr>Calibri</vt:lpstr>
      <vt:lpstr>Times New Roman</vt:lpstr>
      <vt:lpstr>Trebuchet MS</vt:lpstr>
      <vt:lpstr>Wingdings 3</vt:lpstr>
      <vt:lpstr>Facet</vt:lpstr>
      <vt:lpstr>Work and the Community  Stage 2 Community Studies A</vt:lpstr>
      <vt:lpstr>PowerPoint Presentation</vt:lpstr>
      <vt:lpstr>PowerPoint Presentation</vt:lpstr>
      <vt:lpstr>PowerPoint Presentation</vt:lpstr>
      <vt:lpstr>Brainstorming</vt:lpstr>
      <vt:lpstr>Brainstorming…</vt:lpstr>
      <vt:lpstr>Mindmaps </vt:lpstr>
      <vt:lpstr>BRAINSTORMING</vt:lpstr>
      <vt:lpstr>Capabilities to be used…</vt:lpstr>
      <vt:lpstr>Capabilities to be used…</vt:lpstr>
      <vt:lpstr>What people in the community might be able to help with your activity?</vt:lpstr>
      <vt:lpstr>What people in the community might be able to help with your activity?</vt:lpstr>
      <vt:lpstr>Numeracy skills – highlight current skills red, highlight what you would like to learn green</vt:lpstr>
      <vt:lpstr>Numeracy skills – highlight current skills red, highlight what you would like to learn green</vt:lpstr>
      <vt:lpstr>Literacy skills – highlight current skills red, highlight what you would like to learn green</vt:lpstr>
      <vt:lpstr>Literacy skills – highlight current skills red, highlight what you would like to learn green</vt:lpstr>
      <vt:lpstr>Literacy skills – highlight current skills red, highlight what you would like to learn green</vt:lpstr>
      <vt:lpstr>Literacy skills – highlight current skills red, highlight what you would like to learn green</vt:lpstr>
      <vt:lpstr>PowerPoint Presentation</vt:lpstr>
      <vt:lpstr>STage 2 community studies contract of work template  </vt:lpstr>
      <vt:lpstr>Deciding on the Community Activity</vt:lpstr>
      <vt:lpstr>provide some background information about yourself and why you have chosen this Area of Study  </vt:lpstr>
      <vt:lpstr>provide a broad overview of what you hope to achieve, and why. Consider achievable and challenging individual goals </vt:lpstr>
      <vt:lpstr>indicate if this involves using material that you prepared for another subject and how this material is related to your community activity. </vt:lpstr>
      <vt:lpstr>Outline what your community activity will be (e.g. a product, event, performance, display or service).</vt:lpstr>
      <vt:lpstr>PREPARING FOR MY COMMUNITY ACTIVITY</vt:lpstr>
      <vt:lpstr>Thinking about your community activity, what specific knowledge and skills, including literacy and numeracy skills, do you already have that you can build on to complete your community activity successfully?   </vt:lpstr>
      <vt:lpstr>Thinking about your community activity, what specific knowledge and skills, including literacy and numeracy skills, do you already have that you can build on to complete your community activity successfully?</vt:lpstr>
      <vt:lpstr>Thinking about your community activity, what specific knowledge and skills, including literacy and numeracy skills, do you already have that you can build on to complete your community activity successfully? </vt:lpstr>
      <vt:lpstr>What new knowledge and skills, including literacy and numeracy, and associated strategies will you develop to complete your community activity? </vt:lpstr>
      <vt:lpstr>What new knowledge and skills, including literacy and numeracy, and associated strategies will you develop to complete your community activity?</vt:lpstr>
      <vt:lpstr>What new knowledge and skills, including literacy and numeracy, and associated strategies will you develop to complete your community activity?</vt:lpstr>
      <vt:lpstr>The Capabilities are:  • literacy • numeracy • information and communication technology capability • critical and creative thinking • personal and social capability • ethical understanding • intercultural understanding. </vt:lpstr>
      <vt:lpstr>Which capability will be your main focus in your community activity?  </vt:lpstr>
      <vt:lpstr>Which elements will you be focusing on? </vt:lpstr>
      <vt:lpstr>How will the development of this focus capability (and elements) help you in carrying out your community activity? </vt:lpstr>
      <vt:lpstr>(Optional) Are there any other capabilities that you are considering developing to help you in carrying out your community activity? </vt:lpstr>
      <vt:lpstr>PLANNING MY COMMUNITY ACTIVITY  </vt:lpstr>
      <vt:lpstr>PLANNING MY COMMUNITY ACTIVITY</vt:lpstr>
      <vt:lpstr>PLANNING MY COMMUNITY ACTIVITY</vt:lpstr>
      <vt:lpstr>PLANNING MY COMMUNITY ACTIVITY</vt:lpstr>
      <vt:lpstr>PLANNING MY COMMUNITY ACTIVITY</vt:lpstr>
      <vt:lpstr>PLANNING MY COMMUNITY ACTIVITY</vt:lpstr>
      <vt:lpstr>PowerPoint Presentation</vt:lpstr>
      <vt:lpstr>Interacting with the community </vt:lpstr>
      <vt:lpstr>My Contact</vt:lpstr>
      <vt:lpstr>INTERACTION WITH MY COMMUNITY CONTACT. </vt:lpstr>
      <vt:lpstr>MY COMMUNITY PRESENTATION </vt:lpstr>
      <vt:lpstr>MY COMMUNITY PRESENTATION </vt:lpstr>
      <vt:lpstr>MY COMMUNITY PRESENTATION </vt:lpstr>
      <vt:lpstr>SIGNING OF CONTRACT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 and the Community  Stage 2 Community Studies A</dc:title>
  <dc:creator>Esther Maleki</dc:creator>
  <cp:lastModifiedBy>Baddams, Jak(SACE)</cp:lastModifiedBy>
  <cp:revision>21</cp:revision>
  <dcterms:created xsi:type="dcterms:W3CDTF">2024-07-18T01:00:03Z</dcterms:created>
  <dcterms:modified xsi:type="dcterms:W3CDTF">2024-11-20T05:32:08Z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Facet:8</vt:lpwstr>
  </property>
  <property fmtid="{D5CDD505-2E9C-101B-9397-08002B2CF9AE}" pid="3" name="ClassificationContentMarkingHeaderText">
    <vt:lpwstr>OFFICIAL</vt:lpwstr>
  </property>
  <property fmtid="{D5CDD505-2E9C-101B-9397-08002B2CF9AE}" pid="4" name="ContentTypeId">
    <vt:lpwstr>0x0101005BA45916D48BA242A5197732718E6A14</vt:lpwstr>
  </property>
</Properties>
</file>