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Lst>
  <p:notesMasterIdLst>
    <p:notesMasterId r:id="rId9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2" r:id="rId18"/>
    <p:sldId id="273" r:id="rId19"/>
    <p:sldId id="279" r:id="rId20"/>
    <p:sldId id="280" r:id="rId21"/>
    <p:sldId id="282" r:id="rId22"/>
    <p:sldId id="283" r:id="rId23"/>
    <p:sldId id="275" r:id="rId24"/>
    <p:sldId id="276" r:id="rId25"/>
    <p:sldId id="277" r:id="rId26"/>
    <p:sldId id="278" r:id="rId27"/>
    <p:sldId id="333" r:id="rId28"/>
    <p:sldId id="334" r:id="rId29"/>
    <p:sldId id="335" r:id="rId30"/>
    <p:sldId id="336" r:id="rId31"/>
    <p:sldId id="337" r:id="rId32"/>
    <p:sldId id="338" r:id="rId33"/>
    <p:sldId id="339" r:id="rId34"/>
    <p:sldId id="340" r:id="rId35"/>
    <p:sldId id="341" r:id="rId36"/>
    <p:sldId id="342" r:id="rId37"/>
    <p:sldId id="343" r:id="rId38"/>
    <p:sldId id="344" r:id="rId39"/>
    <p:sldId id="345" r:id="rId40"/>
    <p:sldId id="346" r:id="rId41"/>
    <p:sldId id="347" r:id="rId42"/>
    <p:sldId id="348"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 id="298" r:id="rId57"/>
    <p:sldId id="299" r:id="rId58"/>
    <p:sldId id="300" r:id="rId59"/>
    <p:sldId id="301" r:id="rId60"/>
    <p:sldId id="302" r:id="rId61"/>
    <p:sldId id="303" r:id="rId62"/>
    <p:sldId id="304" r:id="rId63"/>
    <p:sldId id="305" r:id="rId64"/>
    <p:sldId id="306" r:id="rId65"/>
    <p:sldId id="307" r:id="rId66"/>
    <p:sldId id="308" r:id="rId67"/>
    <p:sldId id="309" r:id="rId68"/>
    <p:sldId id="310" r:id="rId69"/>
    <p:sldId id="311" r:id="rId70"/>
    <p:sldId id="312" r:id="rId71"/>
    <p:sldId id="313" r:id="rId72"/>
    <p:sldId id="314" r:id="rId73"/>
    <p:sldId id="315" r:id="rId74"/>
    <p:sldId id="316" r:id="rId75"/>
    <p:sldId id="317" r:id="rId76"/>
    <p:sldId id="318" r:id="rId77"/>
    <p:sldId id="319" r:id="rId78"/>
    <p:sldId id="320" r:id="rId79"/>
    <p:sldId id="321" r:id="rId80"/>
    <p:sldId id="322" r:id="rId81"/>
    <p:sldId id="323" r:id="rId82"/>
    <p:sldId id="324" r:id="rId83"/>
    <p:sldId id="325" r:id="rId84"/>
    <p:sldId id="326" r:id="rId85"/>
    <p:sldId id="327" r:id="rId86"/>
    <p:sldId id="328" r:id="rId87"/>
    <p:sldId id="329" r:id="rId88"/>
    <p:sldId id="330" r:id="rId89"/>
    <p:sldId id="331" r:id="rId90"/>
    <p:sldId id="332"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4FFE816-C362-4143-BAB2-1302C3432ED9}">
          <p14:sldIdLst>
            <p14:sldId id="256"/>
            <p14:sldId id="257"/>
            <p14:sldId id="258"/>
            <p14:sldId id="259"/>
            <p14:sldId id="260"/>
            <p14:sldId id="261"/>
            <p14:sldId id="262"/>
            <p14:sldId id="263"/>
            <p14:sldId id="264"/>
            <p14:sldId id="265"/>
            <p14:sldId id="266"/>
            <p14:sldId id="267"/>
            <p14:sldId id="268"/>
            <p14:sldId id="269"/>
            <p14:sldId id="272"/>
            <p14:sldId id="273"/>
            <p14:sldId id="279"/>
            <p14:sldId id="280"/>
            <p14:sldId id="282"/>
            <p14:sldId id="283"/>
            <p14:sldId id="275"/>
            <p14:sldId id="276"/>
            <p14:sldId id="277"/>
            <p14:sldId id="278"/>
            <p14:sldId id="333"/>
            <p14:sldId id="334"/>
            <p14:sldId id="335"/>
            <p14:sldId id="336"/>
            <p14:sldId id="337"/>
            <p14:sldId id="338"/>
            <p14:sldId id="339"/>
            <p14:sldId id="340"/>
            <p14:sldId id="341"/>
            <p14:sldId id="342"/>
            <p14:sldId id="343"/>
            <p14:sldId id="344"/>
            <p14:sldId id="345"/>
            <p14:sldId id="346"/>
            <p14:sldId id="347"/>
            <p14:sldId id="348"/>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2405" autoAdjust="0"/>
  </p:normalViewPr>
  <p:slideViewPr>
    <p:cSldViewPr>
      <p:cViewPr varScale="1">
        <p:scale>
          <a:sx n="78" d="100"/>
          <a:sy n="78" d="100"/>
        </p:scale>
        <p:origin x="-92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0070C0"/>
            </a:solidFill>
          </c:spPr>
          <c:invertIfNegative val="0"/>
          <c:cat>
            <c:numRef>
              <c:f>Sheet1!$A$1:$H$1</c:f>
              <c:numCache>
                <c:formatCode>General</c:formatCode>
                <c:ptCount val="8"/>
                <c:pt idx="0">
                  <c:v>2006</c:v>
                </c:pt>
                <c:pt idx="1">
                  <c:v>2007</c:v>
                </c:pt>
                <c:pt idx="2">
                  <c:v>2008</c:v>
                </c:pt>
                <c:pt idx="3">
                  <c:v>2009</c:v>
                </c:pt>
                <c:pt idx="4">
                  <c:v>2010</c:v>
                </c:pt>
                <c:pt idx="5">
                  <c:v>2011</c:v>
                </c:pt>
                <c:pt idx="6">
                  <c:v>2012</c:v>
                </c:pt>
                <c:pt idx="7">
                  <c:v>2013</c:v>
                </c:pt>
              </c:numCache>
            </c:numRef>
          </c:cat>
          <c:val>
            <c:numRef>
              <c:f>Sheet1!$J$3:$Q$3</c:f>
              <c:numCache>
                <c:formatCode>General</c:formatCode>
                <c:ptCount val="8"/>
                <c:pt idx="0">
                  <c:v>12167</c:v>
                </c:pt>
                <c:pt idx="1">
                  <c:v>12056</c:v>
                </c:pt>
                <c:pt idx="2">
                  <c:v>12237</c:v>
                </c:pt>
                <c:pt idx="3">
                  <c:v>12521</c:v>
                </c:pt>
                <c:pt idx="4">
                  <c:v>12692</c:v>
                </c:pt>
                <c:pt idx="5">
                  <c:v>12367</c:v>
                </c:pt>
                <c:pt idx="6">
                  <c:v>13453</c:v>
                </c:pt>
                <c:pt idx="7">
                  <c:v>13624</c:v>
                </c:pt>
              </c:numCache>
            </c:numRef>
          </c:val>
        </c:ser>
        <c:dLbls>
          <c:showLegendKey val="0"/>
          <c:showVal val="0"/>
          <c:showCatName val="0"/>
          <c:showSerName val="0"/>
          <c:showPercent val="0"/>
          <c:showBubbleSize val="0"/>
        </c:dLbls>
        <c:gapWidth val="150"/>
        <c:axId val="98538240"/>
        <c:axId val="98539776"/>
      </c:barChart>
      <c:catAx>
        <c:axId val="98538240"/>
        <c:scaling>
          <c:orientation val="minMax"/>
        </c:scaling>
        <c:delete val="0"/>
        <c:axPos val="b"/>
        <c:numFmt formatCode="General" sourceLinked="1"/>
        <c:majorTickMark val="out"/>
        <c:minorTickMark val="none"/>
        <c:tickLblPos val="nextTo"/>
        <c:crossAx val="98539776"/>
        <c:crosses val="autoZero"/>
        <c:auto val="1"/>
        <c:lblAlgn val="ctr"/>
        <c:lblOffset val="100"/>
        <c:noMultiLvlLbl val="0"/>
      </c:catAx>
      <c:valAx>
        <c:axId val="98539776"/>
        <c:scaling>
          <c:orientation val="minMax"/>
        </c:scaling>
        <c:delete val="0"/>
        <c:axPos val="l"/>
        <c:majorGridlines/>
        <c:numFmt formatCode="General" sourceLinked="1"/>
        <c:majorTickMark val="out"/>
        <c:minorTickMark val="none"/>
        <c:tickLblPos val="nextTo"/>
        <c:crossAx val="98538240"/>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0070C0"/>
            </a:solidFill>
          </c:spPr>
          <c:invertIfNegative val="0"/>
          <c:cat>
            <c:numRef>
              <c:f>Sheet1!$A$7:$H$7</c:f>
              <c:numCache>
                <c:formatCode>General</c:formatCode>
                <c:ptCount val="8"/>
                <c:pt idx="0">
                  <c:v>2006</c:v>
                </c:pt>
                <c:pt idx="1">
                  <c:v>2007</c:v>
                </c:pt>
                <c:pt idx="2">
                  <c:v>2008</c:v>
                </c:pt>
                <c:pt idx="3">
                  <c:v>2009</c:v>
                </c:pt>
                <c:pt idx="4">
                  <c:v>2010</c:v>
                </c:pt>
                <c:pt idx="5">
                  <c:v>2011</c:v>
                </c:pt>
                <c:pt idx="6">
                  <c:v>2012</c:v>
                </c:pt>
                <c:pt idx="7">
                  <c:v>2013</c:v>
                </c:pt>
              </c:numCache>
            </c:numRef>
          </c:cat>
          <c:val>
            <c:numRef>
              <c:f>Sheet1!$A$8:$H$8</c:f>
              <c:numCache>
                <c:formatCode>0.00%</c:formatCode>
                <c:ptCount val="8"/>
                <c:pt idx="0">
                  <c:v>0.88300000000000001</c:v>
                </c:pt>
                <c:pt idx="1">
                  <c:v>0.88900000000000001</c:v>
                </c:pt>
                <c:pt idx="2">
                  <c:v>0.89600000000000002</c:v>
                </c:pt>
                <c:pt idx="3">
                  <c:v>0.9</c:v>
                </c:pt>
                <c:pt idx="4">
                  <c:v>0.90200000000000002</c:v>
                </c:pt>
                <c:pt idx="5">
                  <c:v>0.91600000000000004</c:v>
                </c:pt>
                <c:pt idx="6">
                  <c:v>0.92200000000000004</c:v>
                </c:pt>
                <c:pt idx="7">
                  <c:v>0.93500000000000005</c:v>
                </c:pt>
              </c:numCache>
            </c:numRef>
          </c:val>
        </c:ser>
        <c:dLbls>
          <c:showLegendKey val="0"/>
          <c:showVal val="0"/>
          <c:showCatName val="0"/>
          <c:showSerName val="0"/>
          <c:showPercent val="0"/>
          <c:showBubbleSize val="0"/>
        </c:dLbls>
        <c:gapWidth val="150"/>
        <c:axId val="97214464"/>
        <c:axId val="97216000"/>
      </c:barChart>
      <c:catAx>
        <c:axId val="97214464"/>
        <c:scaling>
          <c:orientation val="minMax"/>
        </c:scaling>
        <c:delete val="0"/>
        <c:axPos val="b"/>
        <c:numFmt formatCode="General" sourceLinked="1"/>
        <c:majorTickMark val="out"/>
        <c:minorTickMark val="none"/>
        <c:tickLblPos val="nextTo"/>
        <c:crossAx val="97216000"/>
        <c:crosses val="autoZero"/>
        <c:auto val="1"/>
        <c:lblAlgn val="ctr"/>
        <c:lblOffset val="100"/>
        <c:noMultiLvlLbl val="0"/>
      </c:catAx>
      <c:valAx>
        <c:axId val="97216000"/>
        <c:scaling>
          <c:orientation val="minMax"/>
        </c:scaling>
        <c:delete val="0"/>
        <c:axPos val="l"/>
        <c:majorGridlines/>
        <c:numFmt formatCode="0.00%" sourceLinked="1"/>
        <c:majorTickMark val="out"/>
        <c:minorTickMark val="none"/>
        <c:tickLblPos val="nextTo"/>
        <c:crossAx val="97214464"/>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cat>
            <c:strRef>
              <c:f>Sheet1!$D$8:$G$8</c:f>
              <c:strCache>
                <c:ptCount val="4"/>
                <c:pt idx="0">
                  <c:v>Total Students</c:v>
                </c:pt>
                <c:pt idx="1">
                  <c:v>1</c:v>
                </c:pt>
                <c:pt idx="2">
                  <c:v>2</c:v>
                </c:pt>
                <c:pt idx="3">
                  <c:v>3</c:v>
                </c:pt>
              </c:strCache>
            </c:strRef>
          </c:cat>
          <c:val>
            <c:numRef>
              <c:f>Sheet1!$D$8:$G$8</c:f>
              <c:numCache>
                <c:formatCode>General</c:formatCode>
                <c:ptCount val="4"/>
                <c:pt idx="0">
                  <c:v>0</c:v>
                </c:pt>
                <c:pt idx="1">
                  <c:v>1</c:v>
                </c:pt>
                <c:pt idx="2">
                  <c:v>2</c:v>
                </c:pt>
                <c:pt idx="3">
                  <c:v>3</c:v>
                </c:pt>
              </c:numCache>
            </c:numRef>
          </c:val>
        </c:ser>
        <c:ser>
          <c:idx val="1"/>
          <c:order val="1"/>
          <c:spPr>
            <a:solidFill>
              <a:srgbClr val="0070C0"/>
            </a:solidFill>
          </c:spPr>
          <c:invertIfNegative val="0"/>
          <c:dLbls>
            <c:dLblPos val="outEnd"/>
            <c:showLegendKey val="0"/>
            <c:showVal val="1"/>
            <c:showCatName val="0"/>
            <c:showSerName val="0"/>
            <c:showPercent val="0"/>
            <c:showBubbleSize val="0"/>
            <c:showLeaderLines val="0"/>
          </c:dLbls>
          <c:cat>
            <c:strRef>
              <c:f>Sheet1!$D$8:$G$8</c:f>
              <c:strCache>
                <c:ptCount val="4"/>
                <c:pt idx="0">
                  <c:v>Total Students</c:v>
                </c:pt>
                <c:pt idx="1">
                  <c:v>1</c:v>
                </c:pt>
                <c:pt idx="2">
                  <c:v>2</c:v>
                </c:pt>
                <c:pt idx="3">
                  <c:v>3</c:v>
                </c:pt>
              </c:strCache>
            </c:strRef>
          </c:cat>
          <c:val>
            <c:numRef>
              <c:f>Sheet1!$D$9:$G$9</c:f>
              <c:numCache>
                <c:formatCode>General</c:formatCode>
                <c:ptCount val="4"/>
                <c:pt idx="0">
                  <c:v>954</c:v>
                </c:pt>
                <c:pt idx="1">
                  <c:v>871</c:v>
                </c:pt>
                <c:pt idx="2">
                  <c:v>70</c:v>
                </c:pt>
                <c:pt idx="3">
                  <c:v>13</c:v>
                </c:pt>
              </c:numCache>
            </c:numRef>
          </c:val>
        </c:ser>
        <c:dLbls>
          <c:showLegendKey val="0"/>
          <c:showVal val="0"/>
          <c:showCatName val="0"/>
          <c:showSerName val="0"/>
          <c:showPercent val="0"/>
          <c:showBubbleSize val="0"/>
        </c:dLbls>
        <c:gapWidth val="149"/>
        <c:overlap val="91"/>
        <c:axId val="97242496"/>
        <c:axId val="97338496"/>
      </c:barChart>
      <c:catAx>
        <c:axId val="97242496"/>
        <c:scaling>
          <c:orientation val="minMax"/>
        </c:scaling>
        <c:delete val="0"/>
        <c:axPos val="b"/>
        <c:majorTickMark val="out"/>
        <c:minorTickMark val="none"/>
        <c:tickLblPos val="nextTo"/>
        <c:crossAx val="97338496"/>
        <c:crosses val="autoZero"/>
        <c:auto val="1"/>
        <c:lblAlgn val="ctr"/>
        <c:lblOffset val="100"/>
        <c:noMultiLvlLbl val="0"/>
      </c:catAx>
      <c:valAx>
        <c:axId val="97338496"/>
        <c:scaling>
          <c:orientation val="minMax"/>
        </c:scaling>
        <c:delete val="0"/>
        <c:axPos val="l"/>
        <c:majorGridlines/>
        <c:numFmt formatCode="General" sourceLinked="1"/>
        <c:majorTickMark val="out"/>
        <c:minorTickMark val="none"/>
        <c:tickLblPos val="nextTo"/>
        <c:crossAx val="97242496"/>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0070C0"/>
            </a:solidFill>
          </c:spPr>
          <c:invertIfNegative val="0"/>
          <c:cat>
            <c:strRef>
              <c:f>Sheet1!$A$1:$E$1</c:f>
              <c:strCache>
                <c:ptCount val="5"/>
                <c:pt idx="0">
                  <c:v>PLP</c:v>
                </c:pt>
                <c:pt idx="1">
                  <c:v>Literacy</c:v>
                </c:pt>
                <c:pt idx="2">
                  <c:v>Numeracy</c:v>
                </c:pt>
                <c:pt idx="3">
                  <c:v>Research Project</c:v>
                </c:pt>
                <c:pt idx="4">
                  <c:v>60CreditsStage2</c:v>
                </c:pt>
              </c:strCache>
            </c:strRef>
          </c:cat>
          <c:val>
            <c:numRef>
              <c:f>Sheet1!$A$2:$E$2</c:f>
              <c:numCache>
                <c:formatCode>General</c:formatCode>
                <c:ptCount val="5"/>
                <c:pt idx="0">
                  <c:v>5</c:v>
                </c:pt>
                <c:pt idx="1">
                  <c:v>35</c:v>
                </c:pt>
                <c:pt idx="2">
                  <c:v>25</c:v>
                </c:pt>
                <c:pt idx="3">
                  <c:v>81</c:v>
                </c:pt>
                <c:pt idx="4">
                  <c:v>904</c:v>
                </c:pt>
              </c:numCache>
            </c:numRef>
          </c:val>
        </c:ser>
        <c:dLbls>
          <c:dLblPos val="outEnd"/>
          <c:showLegendKey val="0"/>
          <c:showVal val="1"/>
          <c:showCatName val="0"/>
          <c:showSerName val="0"/>
          <c:showPercent val="0"/>
          <c:showBubbleSize val="0"/>
        </c:dLbls>
        <c:gapWidth val="150"/>
        <c:axId val="97381376"/>
        <c:axId val="97383168"/>
      </c:barChart>
      <c:catAx>
        <c:axId val="97381376"/>
        <c:scaling>
          <c:orientation val="minMax"/>
        </c:scaling>
        <c:delete val="0"/>
        <c:axPos val="b"/>
        <c:majorTickMark val="out"/>
        <c:minorTickMark val="none"/>
        <c:tickLblPos val="nextTo"/>
        <c:crossAx val="97383168"/>
        <c:crosses val="autoZero"/>
        <c:auto val="1"/>
        <c:lblAlgn val="ctr"/>
        <c:lblOffset val="100"/>
        <c:noMultiLvlLbl val="0"/>
      </c:catAx>
      <c:valAx>
        <c:axId val="97383168"/>
        <c:scaling>
          <c:orientation val="minMax"/>
        </c:scaling>
        <c:delete val="0"/>
        <c:axPos val="l"/>
        <c:majorGridlines/>
        <c:numFmt formatCode="General" sourceLinked="1"/>
        <c:majorTickMark val="out"/>
        <c:minorTickMark val="none"/>
        <c:tickLblPos val="nextTo"/>
        <c:crossAx val="97381376"/>
        <c:crosses val="autoZero"/>
        <c:crossBetween val="between"/>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183421-6E20-4685-A267-0D969B6616A4}" type="doc">
      <dgm:prSet loTypeId="urn:microsoft.com/office/officeart/2005/8/layout/chart3" loCatId="cycle" qsTypeId="urn:microsoft.com/office/officeart/2005/8/quickstyle/simple1" qsCatId="simple" csTypeId="urn:microsoft.com/office/officeart/2005/8/colors/colorful5" csCatId="colorful" phldr="1"/>
      <dgm:spPr/>
    </dgm:pt>
    <dgm:pt modelId="{65A342FF-DDFF-46AB-904F-9A7FC5AA5612}">
      <dgm:prSet phldrT="[Text]"/>
      <dgm:spPr/>
      <dgm:t>
        <a:bodyPr/>
        <a:lstStyle/>
        <a:p>
          <a:r>
            <a:rPr lang="en-US" dirty="0" smtClean="0"/>
            <a:t>Sectors, Schools &amp; Teachers</a:t>
          </a:r>
          <a:endParaRPr lang="en-AU" dirty="0"/>
        </a:p>
      </dgm:t>
    </dgm:pt>
    <dgm:pt modelId="{98E5D2C2-D58A-433B-B6E8-62F679DD8F86}" type="parTrans" cxnId="{76F7170E-6385-47A4-A9D6-D74CAF6C44DE}">
      <dgm:prSet/>
      <dgm:spPr/>
      <dgm:t>
        <a:bodyPr/>
        <a:lstStyle/>
        <a:p>
          <a:endParaRPr lang="en-AU"/>
        </a:p>
      </dgm:t>
    </dgm:pt>
    <dgm:pt modelId="{88CC5C2B-B8AB-409E-9E37-077EDEC3357C}" type="sibTrans" cxnId="{76F7170E-6385-47A4-A9D6-D74CAF6C44DE}">
      <dgm:prSet/>
      <dgm:spPr/>
      <dgm:t>
        <a:bodyPr/>
        <a:lstStyle/>
        <a:p>
          <a:endParaRPr lang="en-AU"/>
        </a:p>
      </dgm:t>
    </dgm:pt>
    <dgm:pt modelId="{4B1119A4-E4A8-49FF-8B3C-11E9A2453E38}">
      <dgm:prSet phldrT="[Text]"/>
      <dgm:spPr/>
      <dgm:t>
        <a:bodyPr/>
        <a:lstStyle/>
        <a:p>
          <a:r>
            <a:rPr lang="en-US" dirty="0" smtClean="0"/>
            <a:t>SACE Board &amp; SACE Board Staff</a:t>
          </a:r>
          <a:endParaRPr lang="en-AU" dirty="0"/>
        </a:p>
      </dgm:t>
    </dgm:pt>
    <dgm:pt modelId="{12098147-64FA-4F2C-811C-386EBC8CD06C}" type="parTrans" cxnId="{3CD7485C-68A7-45BE-A8BC-9B0D132DFC47}">
      <dgm:prSet/>
      <dgm:spPr/>
      <dgm:t>
        <a:bodyPr/>
        <a:lstStyle/>
        <a:p>
          <a:endParaRPr lang="en-AU"/>
        </a:p>
      </dgm:t>
    </dgm:pt>
    <dgm:pt modelId="{02B81D27-A87B-4E1C-8F69-B6DAEDB77BF8}" type="sibTrans" cxnId="{3CD7485C-68A7-45BE-A8BC-9B0D132DFC47}">
      <dgm:prSet/>
      <dgm:spPr/>
      <dgm:t>
        <a:bodyPr/>
        <a:lstStyle/>
        <a:p>
          <a:endParaRPr lang="en-AU"/>
        </a:p>
      </dgm:t>
    </dgm:pt>
    <dgm:pt modelId="{646141AB-9681-4B49-9278-BBECFEA455F8}">
      <dgm:prSet phldrT="[Text]"/>
      <dgm:spPr/>
      <dgm:t>
        <a:bodyPr/>
        <a:lstStyle/>
        <a:p>
          <a:r>
            <a:rPr lang="en-US" dirty="0" smtClean="0"/>
            <a:t>Students &amp; Families</a:t>
          </a:r>
          <a:endParaRPr lang="en-AU" dirty="0"/>
        </a:p>
      </dgm:t>
    </dgm:pt>
    <dgm:pt modelId="{AACD850F-D338-4B8C-8771-142FCFCB2F99}" type="parTrans" cxnId="{6F100AF7-1D2B-4CDC-9240-61AD1B6AE4A2}">
      <dgm:prSet/>
      <dgm:spPr/>
      <dgm:t>
        <a:bodyPr/>
        <a:lstStyle/>
        <a:p>
          <a:endParaRPr lang="en-AU"/>
        </a:p>
      </dgm:t>
    </dgm:pt>
    <dgm:pt modelId="{33958FED-0B36-4975-AA50-285250A6FE2D}" type="sibTrans" cxnId="{6F100AF7-1D2B-4CDC-9240-61AD1B6AE4A2}">
      <dgm:prSet/>
      <dgm:spPr/>
      <dgm:t>
        <a:bodyPr/>
        <a:lstStyle/>
        <a:p>
          <a:endParaRPr lang="en-AU"/>
        </a:p>
      </dgm:t>
    </dgm:pt>
    <dgm:pt modelId="{EB393182-A7BD-4B13-A09A-EB5D016F42F1}" type="pres">
      <dgm:prSet presAssocID="{3A183421-6E20-4685-A267-0D969B6616A4}" presName="compositeShape" presStyleCnt="0">
        <dgm:presLayoutVars>
          <dgm:chMax val="7"/>
          <dgm:dir/>
          <dgm:resizeHandles val="exact"/>
        </dgm:presLayoutVars>
      </dgm:prSet>
      <dgm:spPr/>
    </dgm:pt>
    <dgm:pt modelId="{3524363F-1108-41D5-A7A5-F42CF5597F8C}" type="pres">
      <dgm:prSet presAssocID="{3A183421-6E20-4685-A267-0D969B6616A4}" presName="wedge1" presStyleLbl="node1" presStyleIdx="0" presStyleCnt="3" custLinFactNeighborX="-4279" custLinFactNeighborY="-5028"/>
      <dgm:spPr/>
      <dgm:t>
        <a:bodyPr/>
        <a:lstStyle/>
        <a:p>
          <a:endParaRPr lang="en-AU"/>
        </a:p>
      </dgm:t>
    </dgm:pt>
    <dgm:pt modelId="{7AB605E2-9F5E-4CC7-8DDF-F7249DF33B20}" type="pres">
      <dgm:prSet presAssocID="{3A183421-6E20-4685-A267-0D969B6616A4}" presName="wedge1Tx" presStyleLbl="node1" presStyleIdx="0" presStyleCnt="3">
        <dgm:presLayoutVars>
          <dgm:chMax val="0"/>
          <dgm:chPref val="0"/>
          <dgm:bulletEnabled val="1"/>
        </dgm:presLayoutVars>
      </dgm:prSet>
      <dgm:spPr/>
      <dgm:t>
        <a:bodyPr/>
        <a:lstStyle/>
        <a:p>
          <a:endParaRPr lang="en-AU"/>
        </a:p>
      </dgm:t>
    </dgm:pt>
    <dgm:pt modelId="{5087F70C-5E8F-480D-A186-A251FB175C56}" type="pres">
      <dgm:prSet presAssocID="{3A183421-6E20-4685-A267-0D969B6616A4}" presName="wedge2" presStyleLbl="node1" presStyleIdx="1" presStyleCnt="3" custLinFactNeighborX="491" custLinFactNeighborY="-8004"/>
      <dgm:spPr/>
      <dgm:t>
        <a:bodyPr/>
        <a:lstStyle/>
        <a:p>
          <a:endParaRPr lang="en-AU"/>
        </a:p>
      </dgm:t>
    </dgm:pt>
    <dgm:pt modelId="{50DA1CE9-05B6-4817-9C12-0C386A49B149}" type="pres">
      <dgm:prSet presAssocID="{3A183421-6E20-4685-A267-0D969B6616A4}" presName="wedge2Tx" presStyleLbl="node1" presStyleIdx="1" presStyleCnt="3">
        <dgm:presLayoutVars>
          <dgm:chMax val="0"/>
          <dgm:chPref val="0"/>
          <dgm:bulletEnabled val="1"/>
        </dgm:presLayoutVars>
      </dgm:prSet>
      <dgm:spPr/>
      <dgm:t>
        <a:bodyPr/>
        <a:lstStyle/>
        <a:p>
          <a:endParaRPr lang="en-AU"/>
        </a:p>
      </dgm:t>
    </dgm:pt>
    <dgm:pt modelId="{C70DBEEB-B82D-4055-9A7A-F1668540DB7D}" type="pres">
      <dgm:prSet presAssocID="{3A183421-6E20-4685-A267-0D969B6616A4}" presName="wedge3" presStyleLbl="node1" presStyleIdx="2" presStyleCnt="3" custLinFactNeighborX="37" custLinFactNeighborY="-8004"/>
      <dgm:spPr/>
      <dgm:t>
        <a:bodyPr/>
        <a:lstStyle/>
        <a:p>
          <a:endParaRPr lang="en-AU"/>
        </a:p>
      </dgm:t>
    </dgm:pt>
    <dgm:pt modelId="{9A0C65A6-30A7-4FD6-803B-CACDB85A8AA0}" type="pres">
      <dgm:prSet presAssocID="{3A183421-6E20-4685-A267-0D969B6616A4}" presName="wedge3Tx" presStyleLbl="node1" presStyleIdx="2" presStyleCnt="3">
        <dgm:presLayoutVars>
          <dgm:chMax val="0"/>
          <dgm:chPref val="0"/>
          <dgm:bulletEnabled val="1"/>
        </dgm:presLayoutVars>
      </dgm:prSet>
      <dgm:spPr/>
      <dgm:t>
        <a:bodyPr/>
        <a:lstStyle/>
        <a:p>
          <a:endParaRPr lang="en-AU"/>
        </a:p>
      </dgm:t>
    </dgm:pt>
  </dgm:ptLst>
  <dgm:cxnLst>
    <dgm:cxn modelId="{23D6275C-DCE7-4A5F-AB11-AA9CD31BA0A2}" type="presOf" srcId="{4B1119A4-E4A8-49FF-8B3C-11E9A2453E38}" destId="{5087F70C-5E8F-480D-A186-A251FB175C56}" srcOrd="0" destOrd="0" presId="urn:microsoft.com/office/officeart/2005/8/layout/chart3"/>
    <dgm:cxn modelId="{59E5776E-E4DB-4163-B03E-04681C09AE1F}" type="presOf" srcId="{3A183421-6E20-4685-A267-0D969B6616A4}" destId="{EB393182-A7BD-4B13-A09A-EB5D016F42F1}" srcOrd="0" destOrd="0" presId="urn:microsoft.com/office/officeart/2005/8/layout/chart3"/>
    <dgm:cxn modelId="{C316B058-9382-46DE-803E-267A85CB11C1}" type="presOf" srcId="{646141AB-9681-4B49-9278-BBECFEA455F8}" destId="{C70DBEEB-B82D-4055-9A7A-F1668540DB7D}" srcOrd="0" destOrd="0" presId="urn:microsoft.com/office/officeart/2005/8/layout/chart3"/>
    <dgm:cxn modelId="{6F100AF7-1D2B-4CDC-9240-61AD1B6AE4A2}" srcId="{3A183421-6E20-4685-A267-0D969B6616A4}" destId="{646141AB-9681-4B49-9278-BBECFEA455F8}" srcOrd="2" destOrd="0" parTransId="{AACD850F-D338-4B8C-8771-142FCFCB2F99}" sibTransId="{33958FED-0B36-4975-AA50-285250A6FE2D}"/>
    <dgm:cxn modelId="{270DD42F-3865-4175-A55F-D0382EFF5840}" type="presOf" srcId="{65A342FF-DDFF-46AB-904F-9A7FC5AA5612}" destId="{7AB605E2-9F5E-4CC7-8DDF-F7249DF33B20}" srcOrd="1" destOrd="0" presId="urn:microsoft.com/office/officeart/2005/8/layout/chart3"/>
    <dgm:cxn modelId="{FA5600C1-F8C6-4C2B-93B6-F852D107BD2E}" type="presOf" srcId="{65A342FF-DDFF-46AB-904F-9A7FC5AA5612}" destId="{3524363F-1108-41D5-A7A5-F42CF5597F8C}" srcOrd="0" destOrd="0" presId="urn:microsoft.com/office/officeart/2005/8/layout/chart3"/>
    <dgm:cxn modelId="{FADD94FF-8208-42D2-A0F3-341B3E424BFA}" type="presOf" srcId="{646141AB-9681-4B49-9278-BBECFEA455F8}" destId="{9A0C65A6-30A7-4FD6-803B-CACDB85A8AA0}" srcOrd="1" destOrd="0" presId="urn:microsoft.com/office/officeart/2005/8/layout/chart3"/>
    <dgm:cxn modelId="{3CD7485C-68A7-45BE-A8BC-9B0D132DFC47}" srcId="{3A183421-6E20-4685-A267-0D969B6616A4}" destId="{4B1119A4-E4A8-49FF-8B3C-11E9A2453E38}" srcOrd="1" destOrd="0" parTransId="{12098147-64FA-4F2C-811C-386EBC8CD06C}" sibTransId="{02B81D27-A87B-4E1C-8F69-B6DAEDB77BF8}"/>
    <dgm:cxn modelId="{76F7170E-6385-47A4-A9D6-D74CAF6C44DE}" srcId="{3A183421-6E20-4685-A267-0D969B6616A4}" destId="{65A342FF-DDFF-46AB-904F-9A7FC5AA5612}" srcOrd="0" destOrd="0" parTransId="{98E5D2C2-D58A-433B-B6E8-62F679DD8F86}" sibTransId="{88CC5C2B-B8AB-409E-9E37-077EDEC3357C}"/>
    <dgm:cxn modelId="{41AF175B-A3E3-4FBC-92A3-7000349BD7E1}" type="presOf" srcId="{4B1119A4-E4A8-49FF-8B3C-11E9A2453E38}" destId="{50DA1CE9-05B6-4817-9C12-0C386A49B149}" srcOrd="1" destOrd="0" presId="urn:microsoft.com/office/officeart/2005/8/layout/chart3"/>
    <dgm:cxn modelId="{81B37052-E799-4F49-A4A5-C9DCE0A7CD3C}" type="presParOf" srcId="{EB393182-A7BD-4B13-A09A-EB5D016F42F1}" destId="{3524363F-1108-41D5-A7A5-F42CF5597F8C}" srcOrd="0" destOrd="0" presId="urn:microsoft.com/office/officeart/2005/8/layout/chart3"/>
    <dgm:cxn modelId="{9B4E9433-B964-4EA3-A508-0949E4C8B179}" type="presParOf" srcId="{EB393182-A7BD-4B13-A09A-EB5D016F42F1}" destId="{7AB605E2-9F5E-4CC7-8DDF-F7249DF33B20}" srcOrd="1" destOrd="0" presId="urn:microsoft.com/office/officeart/2005/8/layout/chart3"/>
    <dgm:cxn modelId="{9407CB16-A395-4963-83E8-4B941F1C7A6B}" type="presParOf" srcId="{EB393182-A7BD-4B13-A09A-EB5D016F42F1}" destId="{5087F70C-5E8F-480D-A186-A251FB175C56}" srcOrd="2" destOrd="0" presId="urn:microsoft.com/office/officeart/2005/8/layout/chart3"/>
    <dgm:cxn modelId="{1EFB79DC-8F61-4BF4-B707-1E6E767723D9}" type="presParOf" srcId="{EB393182-A7BD-4B13-A09A-EB5D016F42F1}" destId="{50DA1CE9-05B6-4817-9C12-0C386A49B149}" srcOrd="3" destOrd="0" presId="urn:microsoft.com/office/officeart/2005/8/layout/chart3"/>
    <dgm:cxn modelId="{74B8968F-57CC-4DEA-875D-F7A647684A4B}" type="presParOf" srcId="{EB393182-A7BD-4B13-A09A-EB5D016F42F1}" destId="{C70DBEEB-B82D-4055-9A7A-F1668540DB7D}" srcOrd="4" destOrd="0" presId="urn:microsoft.com/office/officeart/2005/8/layout/chart3"/>
    <dgm:cxn modelId="{9777DF0F-D1F3-4A26-B5FB-405BB5B94243}" type="presParOf" srcId="{EB393182-A7BD-4B13-A09A-EB5D016F42F1}" destId="{9A0C65A6-30A7-4FD6-803B-CACDB85A8AA0}"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63E865-B6D6-48DA-BE42-DD136E6220D6}"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AU"/>
        </a:p>
      </dgm:t>
    </dgm:pt>
    <dgm:pt modelId="{8D9D61CB-5FD8-4AF8-B6E7-5BA65B4B7720}">
      <dgm:prSet phldrT="[Text]"/>
      <dgm:spPr/>
      <dgm:t>
        <a:bodyPr/>
        <a:lstStyle/>
        <a:p>
          <a:r>
            <a:rPr lang="en-US" dirty="0" smtClean="0"/>
            <a:t>Increase the % of students achieving the SACE, while ensuring that…</a:t>
          </a:r>
          <a:endParaRPr lang="en-AU" dirty="0"/>
        </a:p>
      </dgm:t>
    </dgm:pt>
    <dgm:pt modelId="{7820F8B6-F505-4BA8-9EE5-437EC20A72A1}" type="parTrans" cxnId="{8B824CB9-1BC5-42E8-9774-52B9F5BDEDEC}">
      <dgm:prSet/>
      <dgm:spPr/>
      <dgm:t>
        <a:bodyPr/>
        <a:lstStyle/>
        <a:p>
          <a:endParaRPr lang="en-AU"/>
        </a:p>
      </dgm:t>
    </dgm:pt>
    <dgm:pt modelId="{175299C7-8C68-4B64-A4A7-2AF359E59C2C}" type="sibTrans" cxnId="{8B824CB9-1BC5-42E8-9774-52B9F5BDEDEC}">
      <dgm:prSet/>
      <dgm:spPr/>
      <dgm:t>
        <a:bodyPr/>
        <a:lstStyle/>
        <a:p>
          <a:endParaRPr lang="en-AU"/>
        </a:p>
      </dgm:t>
    </dgm:pt>
    <dgm:pt modelId="{0B146FE9-BFBA-4A60-9425-593953B6564E}">
      <dgm:prSet phldrT="[Text]"/>
      <dgm:spPr/>
      <dgm:t>
        <a:bodyPr/>
        <a:lstStyle/>
        <a:p>
          <a:r>
            <a:rPr lang="en-US" dirty="0" smtClean="0"/>
            <a:t>The SACE suitably equips young people for study, work and community life</a:t>
          </a:r>
          <a:endParaRPr lang="en-AU" dirty="0"/>
        </a:p>
      </dgm:t>
    </dgm:pt>
    <dgm:pt modelId="{0FF7570E-8739-4318-A7A3-E226C201FAD7}" type="parTrans" cxnId="{2585914C-3048-413A-A76E-6F721D33B772}">
      <dgm:prSet/>
      <dgm:spPr/>
      <dgm:t>
        <a:bodyPr/>
        <a:lstStyle/>
        <a:p>
          <a:endParaRPr lang="en-AU"/>
        </a:p>
      </dgm:t>
    </dgm:pt>
    <dgm:pt modelId="{E9C847F2-513D-4985-B561-1D74FE7F38AA}" type="sibTrans" cxnId="{2585914C-3048-413A-A76E-6F721D33B772}">
      <dgm:prSet/>
      <dgm:spPr/>
      <dgm:t>
        <a:bodyPr/>
        <a:lstStyle/>
        <a:p>
          <a:endParaRPr lang="en-AU"/>
        </a:p>
      </dgm:t>
    </dgm:pt>
    <dgm:pt modelId="{EBC821FA-35DE-4EC0-9CDC-D878CEBA239A}">
      <dgm:prSet phldrT="[Text]"/>
      <dgm:spPr/>
      <dgm:t>
        <a:bodyPr/>
        <a:lstStyle/>
        <a:p>
          <a:r>
            <a:rPr lang="en-US" dirty="0" smtClean="0"/>
            <a:t>The SACE is a leading contemporary Certificate, recognised and respected locally, nationally and internationally </a:t>
          </a:r>
          <a:endParaRPr lang="en-AU" dirty="0"/>
        </a:p>
      </dgm:t>
    </dgm:pt>
    <dgm:pt modelId="{B22C3BB6-1CCF-4A25-B668-31767C649AB8}" type="parTrans" cxnId="{E9BDFB6B-56A9-40EF-9512-D31D8BE5405E}">
      <dgm:prSet/>
      <dgm:spPr/>
      <dgm:t>
        <a:bodyPr/>
        <a:lstStyle/>
        <a:p>
          <a:endParaRPr lang="en-AU"/>
        </a:p>
      </dgm:t>
    </dgm:pt>
    <dgm:pt modelId="{EB2BCE1D-2426-4D6F-ABD5-FFFAB483B005}" type="sibTrans" cxnId="{E9BDFB6B-56A9-40EF-9512-D31D8BE5405E}">
      <dgm:prSet/>
      <dgm:spPr/>
      <dgm:t>
        <a:bodyPr/>
        <a:lstStyle/>
        <a:p>
          <a:endParaRPr lang="en-AU"/>
        </a:p>
      </dgm:t>
    </dgm:pt>
    <dgm:pt modelId="{4DEBEE96-2D03-46F1-9A2B-116679767C15}">
      <dgm:prSet phldrT="[Text]"/>
      <dgm:spPr/>
      <dgm:t>
        <a:bodyPr/>
        <a:lstStyle/>
        <a:p>
          <a:r>
            <a:rPr lang="en-US" dirty="0" smtClean="0"/>
            <a:t>The SACE Board is innovative, forward looking, strategic and financially stable  </a:t>
          </a:r>
          <a:endParaRPr lang="en-AU" dirty="0"/>
        </a:p>
      </dgm:t>
    </dgm:pt>
    <dgm:pt modelId="{CB215BD1-1C97-4A90-8E4C-7A5312EC2ACF}" type="parTrans" cxnId="{04E253C8-0596-4EA8-94A4-735AAF97CC87}">
      <dgm:prSet/>
      <dgm:spPr/>
      <dgm:t>
        <a:bodyPr/>
        <a:lstStyle/>
        <a:p>
          <a:endParaRPr lang="en-AU"/>
        </a:p>
      </dgm:t>
    </dgm:pt>
    <dgm:pt modelId="{8BC4C0C6-4FFE-45E8-8C00-432828D062A4}" type="sibTrans" cxnId="{04E253C8-0596-4EA8-94A4-735AAF97CC87}">
      <dgm:prSet/>
      <dgm:spPr/>
      <dgm:t>
        <a:bodyPr/>
        <a:lstStyle/>
        <a:p>
          <a:endParaRPr lang="en-AU"/>
        </a:p>
      </dgm:t>
    </dgm:pt>
    <dgm:pt modelId="{F3E8FDC2-AA6D-479A-97B4-342BE4CB0BA6}">
      <dgm:prSet phldrT="[Text]"/>
      <dgm:spPr/>
      <dgm:t>
        <a:bodyPr/>
        <a:lstStyle/>
        <a:p>
          <a:r>
            <a:rPr lang="en-US" dirty="0" smtClean="0"/>
            <a:t>The SACE Board works in true partnership with sectors, schools and other agencies to achieve its vision and mission</a:t>
          </a:r>
          <a:endParaRPr lang="en-AU" dirty="0"/>
        </a:p>
      </dgm:t>
    </dgm:pt>
    <dgm:pt modelId="{26C726BB-8E59-4434-9A0F-AC1594E37939}" type="parTrans" cxnId="{5AE83A04-71DA-41EE-955C-71B51C26F041}">
      <dgm:prSet/>
      <dgm:spPr/>
      <dgm:t>
        <a:bodyPr/>
        <a:lstStyle/>
        <a:p>
          <a:endParaRPr lang="en-AU"/>
        </a:p>
      </dgm:t>
    </dgm:pt>
    <dgm:pt modelId="{5DECD79D-8CBF-4D6C-B1C5-1FE809DAA41B}" type="sibTrans" cxnId="{5AE83A04-71DA-41EE-955C-71B51C26F041}">
      <dgm:prSet/>
      <dgm:spPr/>
      <dgm:t>
        <a:bodyPr/>
        <a:lstStyle/>
        <a:p>
          <a:endParaRPr lang="en-AU"/>
        </a:p>
      </dgm:t>
    </dgm:pt>
    <dgm:pt modelId="{AA2F1BE0-F41F-4233-ACB6-9602C5AFF9C2}" type="pres">
      <dgm:prSet presAssocID="{0C63E865-B6D6-48DA-BE42-DD136E6220D6}" presName="diagram" presStyleCnt="0">
        <dgm:presLayoutVars>
          <dgm:chMax val="1"/>
          <dgm:dir/>
          <dgm:animLvl val="ctr"/>
          <dgm:resizeHandles val="exact"/>
        </dgm:presLayoutVars>
      </dgm:prSet>
      <dgm:spPr/>
      <dgm:t>
        <a:bodyPr/>
        <a:lstStyle/>
        <a:p>
          <a:endParaRPr lang="en-AU"/>
        </a:p>
      </dgm:t>
    </dgm:pt>
    <dgm:pt modelId="{580FD86F-0340-4FE9-BDC0-EF7CD544F474}" type="pres">
      <dgm:prSet presAssocID="{0C63E865-B6D6-48DA-BE42-DD136E6220D6}" presName="matrix" presStyleCnt="0"/>
      <dgm:spPr/>
      <dgm:t>
        <a:bodyPr/>
        <a:lstStyle/>
        <a:p>
          <a:endParaRPr lang="en-AU"/>
        </a:p>
      </dgm:t>
    </dgm:pt>
    <dgm:pt modelId="{916EC81C-654A-4085-8133-3F0131530AB5}" type="pres">
      <dgm:prSet presAssocID="{0C63E865-B6D6-48DA-BE42-DD136E6220D6}" presName="tile1" presStyleLbl="node1" presStyleIdx="0" presStyleCnt="4" custLinFactNeighborY="-1855"/>
      <dgm:spPr/>
      <dgm:t>
        <a:bodyPr/>
        <a:lstStyle/>
        <a:p>
          <a:endParaRPr lang="en-AU"/>
        </a:p>
      </dgm:t>
    </dgm:pt>
    <dgm:pt modelId="{CFAEE3D9-7EB4-42DD-995A-D84E38309A88}" type="pres">
      <dgm:prSet presAssocID="{0C63E865-B6D6-48DA-BE42-DD136E6220D6}" presName="tile1text" presStyleLbl="node1" presStyleIdx="0" presStyleCnt="4">
        <dgm:presLayoutVars>
          <dgm:chMax val="0"/>
          <dgm:chPref val="0"/>
          <dgm:bulletEnabled val="1"/>
        </dgm:presLayoutVars>
      </dgm:prSet>
      <dgm:spPr/>
      <dgm:t>
        <a:bodyPr/>
        <a:lstStyle/>
        <a:p>
          <a:endParaRPr lang="en-AU"/>
        </a:p>
      </dgm:t>
    </dgm:pt>
    <dgm:pt modelId="{1C466E96-266D-4E18-9AA4-960BDDEFE6E5}" type="pres">
      <dgm:prSet presAssocID="{0C63E865-B6D6-48DA-BE42-DD136E6220D6}" presName="tile2" presStyleLbl="node1" presStyleIdx="1" presStyleCnt="4" custLinFactNeighborX="-629" custLinFactNeighborY="-2564"/>
      <dgm:spPr/>
      <dgm:t>
        <a:bodyPr/>
        <a:lstStyle/>
        <a:p>
          <a:endParaRPr lang="en-AU"/>
        </a:p>
      </dgm:t>
    </dgm:pt>
    <dgm:pt modelId="{CB90BAF2-7286-4B20-8BDE-6E0716025F08}" type="pres">
      <dgm:prSet presAssocID="{0C63E865-B6D6-48DA-BE42-DD136E6220D6}" presName="tile2text" presStyleLbl="node1" presStyleIdx="1" presStyleCnt="4">
        <dgm:presLayoutVars>
          <dgm:chMax val="0"/>
          <dgm:chPref val="0"/>
          <dgm:bulletEnabled val="1"/>
        </dgm:presLayoutVars>
      </dgm:prSet>
      <dgm:spPr/>
      <dgm:t>
        <a:bodyPr/>
        <a:lstStyle/>
        <a:p>
          <a:endParaRPr lang="en-AU"/>
        </a:p>
      </dgm:t>
    </dgm:pt>
    <dgm:pt modelId="{F8F7A420-CB5C-4C9B-9A8A-323D0482F261}" type="pres">
      <dgm:prSet presAssocID="{0C63E865-B6D6-48DA-BE42-DD136E6220D6}" presName="tile3" presStyleLbl="node1" presStyleIdx="2" presStyleCnt="4"/>
      <dgm:spPr/>
      <dgm:t>
        <a:bodyPr/>
        <a:lstStyle/>
        <a:p>
          <a:endParaRPr lang="en-AU"/>
        </a:p>
      </dgm:t>
    </dgm:pt>
    <dgm:pt modelId="{43366B69-3EFA-47CE-81A1-30C85F2E1235}" type="pres">
      <dgm:prSet presAssocID="{0C63E865-B6D6-48DA-BE42-DD136E6220D6}" presName="tile3text" presStyleLbl="node1" presStyleIdx="2" presStyleCnt="4">
        <dgm:presLayoutVars>
          <dgm:chMax val="0"/>
          <dgm:chPref val="0"/>
          <dgm:bulletEnabled val="1"/>
        </dgm:presLayoutVars>
      </dgm:prSet>
      <dgm:spPr/>
      <dgm:t>
        <a:bodyPr/>
        <a:lstStyle/>
        <a:p>
          <a:endParaRPr lang="en-AU"/>
        </a:p>
      </dgm:t>
    </dgm:pt>
    <dgm:pt modelId="{3C119716-5B7E-4168-BB5B-9F7A561C1A82}" type="pres">
      <dgm:prSet presAssocID="{0C63E865-B6D6-48DA-BE42-DD136E6220D6}" presName="tile4" presStyleLbl="node1" presStyleIdx="3" presStyleCnt="4" custLinFactNeighborX="1344" custLinFactNeighborY="1370"/>
      <dgm:spPr/>
      <dgm:t>
        <a:bodyPr/>
        <a:lstStyle/>
        <a:p>
          <a:endParaRPr lang="en-AU"/>
        </a:p>
      </dgm:t>
    </dgm:pt>
    <dgm:pt modelId="{FFADA9CE-DB0D-4797-AADC-16F4F053117E}" type="pres">
      <dgm:prSet presAssocID="{0C63E865-B6D6-48DA-BE42-DD136E6220D6}" presName="tile4text" presStyleLbl="node1" presStyleIdx="3" presStyleCnt="4">
        <dgm:presLayoutVars>
          <dgm:chMax val="0"/>
          <dgm:chPref val="0"/>
          <dgm:bulletEnabled val="1"/>
        </dgm:presLayoutVars>
      </dgm:prSet>
      <dgm:spPr/>
      <dgm:t>
        <a:bodyPr/>
        <a:lstStyle/>
        <a:p>
          <a:endParaRPr lang="en-AU"/>
        </a:p>
      </dgm:t>
    </dgm:pt>
    <dgm:pt modelId="{B1A15645-A58E-4F96-9E34-F5DA692D74C2}" type="pres">
      <dgm:prSet presAssocID="{0C63E865-B6D6-48DA-BE42-DD136E6220D6}" presName="centerTile" presStyleLbl="fgShp" presStyleIdx="0" presStyleCnt="1" custLinFactNeighborY="3875">
        <dgm:presLayoutVars>
          <dgm:chMax val="0"/>
          <dgm:chPref val="0"/>
        </dgm:presLayoutVars>
      </dgm:prSet>
      <dgm:spPr/>
      <dgm:t>
        <a:bodyPr/>
        <a:lstStyle/>
        <a:p>
          <a:endParaRPr lang="en-AU"/>
        </a:p>
      </dgm:t>
    </dgm:pt>
  </dgm:ptLst>
  <dgm:cxnLst>
    <dgm:cxn modelId="{04E253C8-0596-4EA8-94A4-735AAF97CC87}" srcId="{8D9D61CB-5FD8-4AF8-B6E7-5BA65B4B7720}" destId="{4DEBEE96-2D03-46F1-9A2B-116679767C15}" srcOrd="2" destOrd="0" parTransId="{CB215BD1-1C97-4A90-8E4C-7A5312EC2ACF}" sibTransId="{8BC4C0C6-4FFE-45E8-8C00-432828D062A4}"/>
    <dgm:cxn modelId="{A56B0322-4D3B-4BDA-955C-E0594AC00EF8}" type="presOf" srcId="{F3E8FDC2-AA6D-479A-97B4-342BE4CB0BA6}" destId="{FFADA9CE-DB0D-4797-AADC-16F4F053117E}" srcOrd="1" destOrd="0" presId="urn:microsoft.com/office/officeart/2005/8/layout/matrix1"/>
    <dgm:cxn modelId="{2585914C-3048-413A-A76E-6F721D33B772}" srcId="{8D9D61CB-5FD8-4AF8-B6E7-5BA65B4B7720}" destId="{0B146FE9-BFBA-4A60-9425-593953B6564E}" srcOrd="0" destOrd="0" parTransId="{0FF7570E-8739-4318-A7A3-E226C201FAD7}" sibTransId="{E9C847F2-513D-4985-B561-1D74FE7F38AA}"/>
    <dgm:cxn modelId="{632FC559-6057-4A6B-BD2F-4AE02CBD9491}" type="presOf" srcId="{4DEBEE96-2D03-46F1-9A2B-116679767C15}" destId="{43366B69-3EFA-47CE-81A1-30C85F2E1235}" srcOrd="1" destOrd="0" presId="urn:microsoft.com/office/officeart/2005/8/layout/matrix1"/>
    <dgm:cxn modelId="{8B824CB9-1BC5-42E8-9774-52B9F5BDEDEC}" srcId="{0C63E865-B6D6-48DA-BE42-DD136E6220D6}" destId="{8D9D61CB-5FD8-4AF8-B6E7-5BA65B4B7720}" srcOrd="0" destOrd="0" parTransId="{7820F8B6-F505-4BA8-9EE5-437EC20A72A1}" sibTransId="{175299C7-8C68-4B64-A4A7-2AF359E59C2C}"/>
    <dgm:cxn modelId="{E9BDFB6B-56A9-40EF-9512-D31D8BE5405E}" srcId="{8D9D61CB-5FD8-4AF8-B6E7-5BA65B4B7720}" destId="{EBC821FA-35DE-4EC0-9CDC-D878CEBA239A}" srcOrd="1" destOrd="0" parTransId="{B22C3BB6-1CCF-4A25-B668-31767C649AB8}" sibTransId="{EB2BCE1D-2426-4D6F-ABD5-FFFAB483B005}"/>
    <dgm:cxn modelId="{664800EA-8959-4B67-8CA9-1A301C8E684F}" type="presOf" srcId="{EBC821FA-35DE-4EC0-9CDC-D878CEBA239A}" destId="{CB90BAF2-7286-4B20-8BDE-6E0716025F08}" srcOrd="1" destOrd="0" presId="urn:microsoft.com/office/officeart/2005/8/layout/matrix1"/>
    <dgm:cxn modelId="{51E2E7EB-B101-49B5-BA38-513C27B04543}" type="presOf" srcId="{0B146FE9-BFBA-4A60-9425-593953B6564E}" destId="{CFAEE3D9-7EB4-42DD-995A-D84E38309A88}" srcOrd="1" destOrd="0" presId="urn:microsoft.com/office/officeart/2005/8/layout/matrix1"/>
    <dgm:cxn modelId="{A959A7EE-F454-4607-95D4-A6A6019C5E92}" type="presOf" srcId="{F3E8FDC2-AA6D-479A-97B4-342BE4CB0BA6}" destId="{3C119716-5B7E-4168-BB5B-9F7A561C1A82}" srcOrd="0" destOrd="0" presId="urn:microsoft.com/office/officeart/2005/8/layout/matrix1"/>
    <dgm:cxn modelId="{6D4B8215-39F8-4FEF-BC78-4AB055314FA9}" type="presOf" srcId="{8D9D61CB-5FD8-4AF8-B6E7-5BA65B4B7720}" destId="{B1A15645-A58E-4F96-9E34-F5DA692D74C2}" srcOrd="0" destOrd="0" presId="urn:microsoft.com/office/officeart/2005/8/layout/matrix1"/>
    <dgm:cxn modelId="{7063D88B-FD2C-4568-A616-9A7298C43B7D}" type="presOf" srcId="{0C63E865-B6D6-48DA-BE42-DD136E6220D6}" destId="{AA2F1BE0-F41F-4233-ACB6-9602C5AFF9C2}" srcOrd="0" destOrd="0" presId="urn:microsoft.com/office/officeart/2005/8/layout/matrix1"/>
    <dgm:cxn modelId="{A2A16F30-02B0-43A0-A797-07624FD7E1B1}" type="presOf" srcId="{EBC821FA-35DE-4EC0-9CDC-D878CEBA239A}" destId="{1C466E96-266D-4E18-9AA4-960BDDEFE6E5}" srcOrd="0" destOrd="0" presId="urn:microsoft.com/office/officeart/2005/8/layout/matrix1"/>
    <dgm:cxn modelId="{8760883B-1F49-4B67-8FA6-CC842470F8B7}" type="presOf" srcId="{4DEBEE96-2D03-46F1-9A2B-116679767C15}" destId="{F8F7A420-CB5C-4C9B-9A8A-323D0482F261}" srcOrd="0" destOrd="0" presId="urn:microsoft.com/office/officeart/2005/8/layout/matrix1"/>
    <dgm:cxn modelId="{5AE83A04-71DA-41EE-955C-71B51C26F041}" srcId="{8D9D61CB-5FD8-4AF8-B6E7-5BA65B4B7720}" destId="{F3E8FDC2-AA6D-479A-97B4-342BE4CB0BA6}" srcOrd="3" destOrd="0" parTransId="{26C726BB-8E59-4434-9A0F-AC1594E37939}" sibTransId="{5DECD79D-8CBF-4D6C-B1C5-1FE809DAA41B}"/>
    <dgm:cxn modelId="{68C165C0-CF65-4557-9FD0-A71622F281A7}" type="presOf" srcId="{0B146FE9-BFBA-4A60-9425-593953B6564E}" destId="{916EC81C-654A-4085-8133-3F0131530AB5}" srcOrd="0" destOrd="0" presId="urn:microsoft.com/office/officeart/2005/8/layout/matrix1"/>
    <dgm:cxn modelId="{70FFBED6-8BFC-4AD5-BA34-EE2EF6968777}" type="presParOf" srcId="{AA2F1BE0-F41F-4233-ACB6-9602C5AFF9C2}" destId="{580FD86F-0340-4FE9-BDC0-EF7CD544F474}" srcOrd="0" destOrd="0" presId="urn:microsoft.com/office/officeart/2005/8/layout/matrix1"/>
    <dgm:cxn modelId="{A418E68F-A575-4E17-919E-C4AD5AED5CBC}" type="presParOf" srcId="{580FD86F-0340-4FE9-BDC0-EF7CD544F474}" destId="{916EC81C-654A-4085-8133-3F0131530AB5}" srcOrd="0" destOrd="0" presId="urn:microsoft.com/office/officeart/2005/8/layout/matrix1"/>
    <dgm:cxn modelId="{31A63AD2-091C-4528-9402-72BB278BD9E3}" type="presParOf" srcId="{580FD86F-0340-4FE9-BDC0-EF7CD544F474}" destId="{CFAEE3D9-7EB4-42DD-995A-D84E38309A88}" srcOrd="1" destOrd="0" presId="urn:microsoft.com/office/officeart/2005/8/layout/matrix1"/>
    <dgm:cxn modelId="{288B38DB-E2C5-49BE-9D8D-18A9EE8C43C2}" type="presParOf" srcId="{580FD86F-0340-4FE9-BDC0-EF7CD544F474}" destId="{1C466E96-266D-4E18-9AA4-960BDDEFE6E5}" srcOrd="2" destOrd="0" presId="urn:microsoft.com/office/officeart/2005/8/layout/matrix1"/>
    <dgm:cxn modelId="{6C816E96-B853-4416-8284-F2FDB8CAD9BE}" type="presParOf" srcId="{580FD86F-0340-4FE9-BDC0-EF7CD544F474}" destId="{CB90BAF2-7286-4B20-8BDE-6E0716025F08}" srcOrd="3" destOrd="0" presId="urn:microsoft.com/office/officeart/2005/8/layout/matrix1"/>
    <dgm:cxn modelId="{57B0CA91-402E-4F5D-BAE4-40D997D9459B}" type="presParOf" srcId="{580FD86F-0340-4FE9-BDC0-EF7CD544F474}" destId="{F8F7A420-CB5C-4C9B-9A8A-323D0482F261}" srcOrd="4" destOrd="0" presId="urn:microsoft.com/office/officeart/2005/8/layout/matrix1"/>
    <dgm:cxn modelId="{3A214A7B-F6CD-49F4-B50D-6B61B6643212}" type="presParOf" srcId="{580FD86F-0340-4FE9-BDC0-EF7CD544F474}" destId="{43366B69-3EFA-47CE-81A1-30C85F2E1235}" srcOrd="5" destOrd="0" presId="urn:microsoft.com/office/officeart/2005/8/layout/matrix1"/>
    <dgm:cxn modelId="{50F08116-C909-463B-A572-A5C3E203F00E}" type="presParOf" srcId="{580FD86F-0340-4FE9-BDC0-EF7CD544F474}" destId="{3C119716-5B7E-4168-BB5B-9F7A561C1A82}" srcOrd="6" destOrd="0" presId="urn:microsoft.com/office/officeart/2005/8/layout/matrix1"/>
    <dgm:cxn modelId="{80C4D66B-5F11-48F1-9AEF-7A19A29B8793}" type="presParOf" srcId="{580FD86F-0340-4FE9-BDC0-EF7CD544F474}" destId="{FFADA9CE-DB0D-4797-AADC-16F4F053117E}" srcOrd="7" destOrd="0" presId="urn:microsoft.com/office/officeart/2005/8/layout/matrix1"/>
    <dgm:cxn modelId="{094A303A-CC76-4FA9-8AA8-084DF847B5FA}" type="presParOf" srcId="{AA2F1BE0-F41F-4233-ACB6-9602C5AFF9C2}" destId="{B1A15645-A58E-4F96-9E34-F5DA692D74C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63E865-B6D6-48DA-BE42-DD136E6220D6}"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AU"/>
        </a:p>
      </dgm:t>
    </dgm:pt>
    <dgm:pt modelId="{8D9D61CB-5FD8-4AF8-B6E7-5BA65B4B7720}">
      <dgm:prSet phldrT="[Text]"/>
      <dgm:spPr/>
      <dgm:t>
        <a:bodyPr/>
        <a:lstStyle/>
        <a:p>
          <a:r>
            <a:rPr lang="en-US" dirty="0" smtClean="0"/>
            <a:t>Increase the % of students achieving the SACE, while ensuring that…</a:t>
          </a:r>
          <a:endParaRPr lang="en-AU" dirty="0"/>
        </a:p>
      </dgm:t>
    </dgm:pt>
    <dgm:pt modelId="{7820F8B6-F505-4BA8-9EE5-437EC20A72A1}" type="parTrans" cxnId="{8B824CB9-1BC5-42E8-9774-52B9F5BDEDEC}">
      <dgm:prSet/>
      <dgm:spPr/>
      <dgm:t>
        <a:bodyPr/>
        <a:lstStyle/>
        <a:p>
          <a:endParaRPr lang="en-AU"/>
        </a:p>
      </dgm:t>
    </dgm:pt>
    <dgm:pt modelId="{175299C7-8C68-4B64-A4A7-2AF359E59C2C}" type="sibTrans" cxnId="{8B824CB9-1BC5-42E8-9774-52B9F5BDEDEC}">
      <dgm:prSet/>
      <dgm:spPr/>
      <dgm:t>
        <a:bodyPr/>
        <a:lstStyle/>
        <a:p>
          <a:endParaRPr lang="en-AU"/>
        </a:p>
      </dgm:t>
    </dgm:pt>
    <dgm:pt modelId="{0B146FE9-BFBA-4A60-9425-593953B6564E}">
      <dgm:prSet phldrT="[Text]"/>
      <dgm:spPr/>
      <dgm:t>
        <a:bodyPr/>
        <a:lstStyle/>
        <a:p>
          <a:r>
            <a:rPr lang="en-US" dirty="0" smtClean="0"/>
            <a:t>The SACE suitably equips young people for study, work and community life</a:t>
          </a:r>
          <a:endParaRPr lang="en-AU" dirty="0"/>
        </a:p>
      </dgm:t>
    </dgm:pt>
    <dgm:pt modelId="{0FF7570E-8739-4318-A7A3-E226C201FAD7}" type="parTrans" cxnId="{2585914C-3048-413A-A76E-6F721D33B772}">
      <dgm:prSet/>
      <dgm:spPr/>
      <dgm:t>
        <a:bodyPr/>
        <a:lstStyle/>
        <a:p>
          <a:endParaRPr lang="en-AU"/>
        </a:p>
      </dgm:t>
    </dgm:pt>
    <dgm:pt modelId="{E9C847F2-513D-4985-B561-1D74FE7F38AA}" type="sibTrans" cxnId="{2585914C-3048-413A-A76E-6F721D33B772}">
      <dgm:prSet/>
      <dgm:spPr/>
      <dgm:t>
        <a:bodyPr/>
        <a:lstStyle/>
        <a:p>
          <a:endParaRPr lang="en-AU"/>
        </a:p>
      </dgm:t>
    </dgm:pt>
    <dgm:pt modelId="{EBC821FA-35DE-4EC0-9CDC-D878CEBA239A}">
      <dgm:prSet phldrT="[Text]"/>
      <dgm:spPr/>
      <dgm:t>
        <a:bodyPr/>
        <a:lstStyle/>
        <a:p>
          <a:r>
            <a:rPr lang="en-US" dirty="0" smtClean="0"/>
            <a:t>The SACE is a leading contemporary Certificate, recognised and respected locally, nationally and internationally </a:t>
          </a:r>
          <a:endParaRPr lang="en-AU" dirty="0"/>
        </a:p>
      </dgm:t>
    </dgm:pt>
    <dgm:pt modelId="{B22C3BB6-1CCF-4A25-B668-31767C649AB8}" type="parTrans" cxnId="{E9BDFB6B-56A9-40EF-9512-D31D8BE5405E}">
      <dgm:prSet/>
      <dgm:spPr/>
      <dgm:t>
        <a:bodyPr/>
        <a:lstStyle/>
        <a:p>
          <a:endParaRPr lang="en-AU"/>
        </a:p>
      </dgm:t>
    </dgm:pt>
    <dgm:pt modelId="{EB2BCE1D-2426-4D6F-ABD5-FFFAB483B005}" type="sibTrans" cxnId="{E9BDFB6B-56A9-40EF-9512-D31D8BE5405E}">
      <dgm:prSet/>
      <dgm:spPr/>
      <dgm:t>
        <a:bodyPr/>
        <a:lstStyle/>
        <a:p>
          <a:endParaRPr lang="en-AU"/>
        </a:p>
      </dgm:t>
    </dgm:pt>
    <dgm:pt modelId="{4DEBEE96-2D03-46F1-9A2B-116679767C15}">
      <dgm:prSet phldrT="[Text]"/>
      <dgm:spPr/>
      <dgm:t>
        <a:bodyPr/>
        <a:lstStyle/>
        <a:p>
          <a:r>
            <a:rPr lang="en-US" dirty="0" smtClean="0"/>
            <a:t>The SACE Board is innovative, forward looking, strategic and financially stable  </a:t>
          </a:r>
          <a:endParaRPr lang="en-AU" dirty="0"/>
        </a:p>
      </dgm:t>
    </dgm:pt>
    <dgm:pt modelId="{CB215BD1-1C97-4A90-8E4C-7A5312EC2ACF}" type="parTrans" cxnId="{04E253C8-0596-4EA8-94A4-735AAF97CC87}">
      <dgm:prSet/>
      <dgm:spPr/>
      <dgm:t>
        <a:bodyPr/>
        <a:lstStyle/>
        <a:p>
          <a:endParaRPr lang="en-AU"/>
        </a:p>
      </dgm:t>
    </dgm:pt>
    <dgm:pt modelId="{8BC4C0C6-4FFE-45E8-8C00-432828D062A4}" type="sibTrans" cxnId="{04E253C8-0596-4EA8-94A4-735AAF97CC87}">
      <dgm:prSet/>
      <dgm:spPr/>
      <dgm:t>
        <a:bodyPr/>
        <a:lstStyle/>
        <a:p>
          <a:endParaRPr lang="en-AU"/>
        </a:p>
      </dgm:t>
    </dgm:pt>
    <dgm:pt modelId="{F3E8FDC2-AA6D-479A-97B4-342BE4CB0BA6}">
      <dgm:prSet phldrT="[Text]">
        <dgm:style>
          <a:lnRef idx="2">
            <a:schemeClr val="accent6">
              <a:shade val="50000"/>
            </a:schemeClr>
          </a:lnRef>
          <a:fillRef idx="1">
            <a:schemeClr val="accent6"/>
          </a:fillRef>
          <a:effectRef idx="0">
            <a:schemeClr val="accent6"/>
          </a:effectRef>
          <a:fontRef idx="minor">
            <a:schemeClr val="lt1"/>
          </a:fontRef>
        </dgm:style>
      </dgm:prSet>
      <dgm:spPr>
        <a:ln w="38100">
          <a:prstDash val="dash"/>
        </a:ln>
      </dgm:spPr>
      <dgm:t>
        <a:bodyPr/>
        <a:lstStyle/>
        <a:p>
          <a:r>
            <a:rPr lang="en-US" b="1" dirty="0" smtClean="0">
              <a:solidFill>
                <a:schemeClr val="tx1"/>
              </a:solidFill>
            </a:rPr>
            <a:t>The SACE Board works in true partnership with sectors, schools and other agencies to achieve its vision and mission</a:t>
          </a:r>
          <a:endParaRPr lang="en-AU" b="1" dirty="0">
            <a:solidFill>
              <a:schemeClr val="tx1"/>
            </a:solidFill>
          </a:endParaRPr>
        </a:p>
      </dgm:t>
    </dgm:pt>
    <dgm:pt modelId="{26C726BB-8E59-4434-9A0F-AC1594E37939}" type="parTrans" cxnId="{5AE83A04-71DA-41EE-955C-71B51C26F041}">
      <dgm:prSet/>
      <dgm:spPr/>
      <dgm:t>
        <a:bodyPr/>
        <a:lstStyle/>
        <a:p>
          <a:endParaRPr lang="en-AU"/>
        </a:p>
      </dgm:t>
    </dgm:pt>
    <dgm:pt modelId="{5DECD79D-8CBF-4D6C-B1C5-1FE809DAA41B}" type="sibTrans" cxnId="{5AE83A04-71DA-41EE-955C-71B51C26F041}">
      <dgm:prSet/>
      <dgm:spPr/>
      <dgm:t>
        <a:bodyPr/>
        <a:lstStyle/>
        <a:p>
          <a:endParaRPr lang="en-AU"/>
        </a:p>
      </dgm:t>
    </dgm:pt>
    <dgm:pt modelId="{AA2F1BE0-F41F-4233-ACB6-9602C5AFF9C2}" type="pres">
      <dgm:prSet presAssocID="{0C63E865-B6D6-48DA-BE42-DD136E6220D6}" presName="diagram" presStyleCnt="0">
        <dgm:presLayoutVars>
          <dgm:chMax val="1"/>
          <dgm:dir/>
          <dgm:animLvl val="ctr"/>
          <dgm:resizeHandles val="exact"/>
        </dgm:presLayoutVars>
      </dgm:prSet>
      <dgm:spPr/>
      <dgm:t>
        <a:bodyPr/>
        <a:lstStyle/>
        <a:p>
          <a:endParaRPr lang="en-AU"/>
        </a:p>
      </dgm:t>
    </dgm:pt>
    <dgm:pt modelId="{580FD86F-0340-4FE9-BDC0-EF7CD544F474}" type="pres">
      <dgm:prSet presAssocID="{0C63E865-B6D6-48DA-BE42-DD136E6220D6}" presName="matrix" presStyleCnt="0"/>
      <dgm:spPr/>
      <dgm:t>
        <a:bodyPr/>
        <a:lstStyle/>
        <a:p>
          <a:endParaRPr lang="en-AU"/>
        </a:p>
      </dgm:t>
    </dgm:pt>
    <dgm:pt modelId="{916EC81C-654A-4085-8133-3F0131530AB5}" type="pres">
      <dgm:prSet presAssocID="{0C63E865-B6D6-48DA-BE42-DD136E6220D6}" presName="tile1" presStyleLbl="node1" presStyleIdx="0" presStyleCnt="4"/>
      <dgm:spPr/>
      <dgm:t>
        <a:bodyPr/>
        <a:lstStyle/>
        <a:p>
          <a:endParaRPr lang="en-AU"/>
        </a:p>
      </dgm:t>
    </dgm:pt>
    <dgm:pt modelId="{CFAEE3D9-7EB4-42DD-995A-D84E38309A88}" type="pres">
      <dgm:prSet presAssocID="{0C63E865-B6D6-48DA-BE42-DD136E6220D6}" presName="tile1text" presStyleLbl="node1" presStyleIdx="0" presStyleCnt="4">
        <dgm:presLayoutVars>
          <dgm:chMax val="0"/>
          <dgm:chPref val="0"/>
          <dgm:bulletEnabled val="1"/>
        </dgm:presLayoutVars>
      </dgm:prSet>
      <dgm:spPr/>
      <dgm:t>
        <a:bodyPr/>
        <a:lstStyle/>
        <a:p>
          <a:endParaRPr lang="en-AU"/>
        </a:p>
      </dgm:t>
    </dgm:pt>
    <dgm:pt modelId="{1C466E96-266D-4E18-9AA4-960BDDEFE6E5}" type="pres">
      <dgm:prSet presAssocID="{0C63E865-B6D6-48DA-BE42-DD136E6220D6}" presName="tile2" presStyleLbl="node1" presStyleIdx="1" presStyleCnt="4"/>
      <dgm:spPr/>
      <dgm:t>
        <a:bodyPr/>
        <a:lstStyle/>
        <a:p>
          <a:endParaRPr lang="en-AU"/>
        </a:p>
      </dgm:t>
    </dgm:pt>
    <dgm:pt modelId="{CB90BAF2-7286-4B20-8BDE-6E0716025F08}" type="pres">
      <dgm:prSet presAssocID="{0C63E865-B6D6-48DA-BE42-DD136E6220D6}" presName="tile2text" presStyleLbl="node1" presStyleIdx="1" presStyleCnt="4">
        <dgm:presLayoutVars>
          <dgm:chMax val="0"/>
          <dgm:chPref val="0"/>
          <dgm:bulletEnabled val="1"/>
        </dgm:presLayoutVars>
      </dgm:prSet>
      <dgm:spPr/>
      <dgm:t>
        <a:bodyPr/>
        <a:lstStyle/>
        <a:p>
          <a:endParaRPr lang="en-AU"/>
        </a:p>
      </dgm:t>
    </dgm:pt>
    <dgm:pt modelId="{F8F7A420-CB5C-4C9B-9A8A-323D0482F261}" type="pres">
      <dgm:prSet presAssocID="{0C63E865-B6D6-48DA-BE42-DD136E6220D6}" presName="tile3" presStyleLbl="node1" presStyleIdx="2" presStyleCnt="4"/>
      <dgm:spPr/>
      <dgm:t>
        <a:bodyPr/>
        <a:lstStyle/>
        <a:p>
          <a:endParaRPr lang="en-AU"/>
        </a:p>
      </dgm:t>
    </dgm:pt>
    <dgm:pt modelId="{43366B69-3EFA-47CE-81A1-30C85F2E1235}" type="pres">
      <dgm:prSet presAssocID="{0C63E865-B6D6-48DA-BE42-DD136E6220D6}" presName="tile3text" presStyleLbl="node1" presStyleIdx="2" presStyleCnt="4">
        <dgm:presLayoutVars>
          <dgm:chMax val="0"/>
          <dgm:chPref val="0"/>
          <dgm:bulletEnabled val="1"/>
        </dgm:presLayoutVars>
      </dgm:prSet>
      <dgm:spPr/>
      <dgm:t>
        <a:bodyPr/>
        <a:lstStyle/>
        <a:p>
          <a:endParaRPr lang="en-AU"/>
        </a:p>
      </dgm:t>
    </dgm:pt>
    <dgm:pt modelId="{3C119716-5B7E-4168-BB5B-9F7A561C1A82}" type="pres">
      <dgm:prSet presAssocID="{0C63E865-B6D6-48DA-BE42-DD136E6220D6}" presName="tile4" presStyleLbl="node1" presStyleIdx="3" presStyleCnt="4"/>
      <dgm:spPr/>
      <dgm:t>
        <a:bodyPr/>
        <a:lstStyle/>
        <a:p>
          <a:endParaRPr lang="en-AU"/>
        </a:p>
      </dgm:t>
    </dgm:pt>
    <dgm:pt modelId="{FFADA9CE-DB0D-4797-AADC-16F4F053117E}" type="pres">
      <dgm:prSet presAssocID="{0C63E865-B6D6-48DA-BE42-DD136E6220D6}" presName="tile4text" presStyleLbl="node1" presStyleIdx="3" presStyleCnt="4">
        <dgm:presLayoutVars>
          <dgm:chMax val="0"/>
          <dgm:chPref val="0"/>
          <dgm:bulletEnabled val="1"/>
        </dgm:presLayoutVars>
      </dgm:prSet>
      <dgm:spPr/>
      <dgm:t>
        <a:bodyPr/>
        <a:lstStyle/>
        <a:p>
          <a:endParaRPr lang="en-AU"/>
        </a:p>
      </dgm:t>
    </dgm:pt>
    <dgm:pt modelId="{B1A15645-A58E-4F96-9E34-F5DA692D74C2}" type="pres">
      <dgm:prSet presAssocID="{0C63E865-B6D6-48DA-BE42-DD136E6220D6}" presName="centerTile" presStyleLbl="fgShp" presStyleIdx="0" presStyleCnt="1">
        <dgm:presLayoutVars>
          <dgm:chMax val="0"/>
          <dgm:chPref val="0"/>
        </dgm:presLayoutVars>
      </dgm:prSet>
      <dgm:spPr/>
      <dgm:t>
        <a:bodyPr/>
        <a:lstStyle/>
        <a:p>
          <a:endParaRPr lang="en-AU"/>
        </a:p>
      </dgm:t>
    </dgm:pt>
  </dgm:ptLst>
  <dgm:cxnLst>
    <dgm:cxn modelId="{04E253C8-0596-4EA8-94A4-735AAF97CC87}" srcId="{8D9D61CB-5FD8-4AF8-B6E7-5BA65B4B7720}" destId="{4DEBEE96-2D03-46F1-9A2B-116679767C15}" srcOrd="2" destOrd="0" parTransId="{CB215BD1-1C97-4A90-8E4C-7A5312EC2ACF}" sibTransId="{8BC4C0C6-4FFE-45E8-8C00-432828D062A4}"/>
    <dgm:cxn modelId="{2585914C-3048-413A-A76E-6F721D33B772}" srcId="{8D9D61CB-5FD8-4AF8-B6E7-5BA65B4B7720}" destId="{0B146FE9-BFBA-4A60-9425-593953B6564E}" srcOrd="0" destOrd="0" parTransId="{0FF7570E-8739-4318-A7A3-E226C201FAD7}" sibTransId="{E9C847F2-513D-4985-B561-1D74FE7F38AA}"/>
    <dgm:cxn modelId="{DD1D8D8C-0B0A-4BFD-A942-62DDD804A8E3}" type="presOf" srcId="{0C63E865-B6D6-48DA-BE42-DD136E6220D6}" destId="{AA2F1BE0-F41F-4233-ACB6-9602C5AFF9C2}" srcOrd="0" destOrd="0" presId="urn:microsoft.com/office/officeart/2005/8/layout/matrix1"/>
    <dgm:cxn modelId="{010A45B7-DC38-4BF3-B4A4-018AF18023D6}" type="presOf" srcId="{EBC821FA-35DE-4EC0-9CDC-D878CEBA239A}" destId="{1C466E96-266D-4E18-9AA4-960BDDEFE6E5}" srcOrd="0" destOrd="0" presId="urn:microsoft.com/office/officeart/2005/8/layout/matrix1"/>
    <dgm:cxn modelId="{8B824CB9-1BC5-42E8-9774-52B9F5BDEDEC}" srcId="{0C63E865-B6D6-48DA-BE42-DD136E6220D6}" destId="{8D9D61CB-5FD8-4AF8-B6E7-5BA65B4B7720}" srcOrd="0" destOrd="0" parTransId="{7820F8B6-F505-4BA8-9EE5-437EC20A72A1}" sibTransId="{175299C7-8C68-4B64-A4A7-2AF359E59C2C}"/>
    <dgm:cxn modelId="{E9BDFB6B-56A9-40EF-9512-D31D8BE5405E}" srcId="{8D9D61CB-5FD8-4AF8-B6E7-5BA65B4B7720}" destId="{EBC821FA-35DE-4EC0-9CDC-D878CEBA239A}" srcOrd="1" destOrd="0" parTransId="{B22C3BB6-1CCF-4A25-B668-31767C649AB8}" sibTransId="{EB2BCE1D-2426-4D6F-ABD5-FFFAB483B005}"/>
    <dgm:cxn modelId="{C61CB5CC-6305-4F50-914E-B915709AB535}" type="presOf" srcId="{F3E8FDC2-AA6D-479A-97B4-342BE4CB0BA6}" destId="{FFADA9CE-DB0D-4797-AADC-16F4F053117E}" srcOrd="1" destOrd="0" presId="urn:microsoft.com/office/officeart/2005/8/layout/matrix1"/>
    <dgm:cxn modelId="{0C6557A2-5AC2-4A34-873B-03823E832538}" type="presOf" srcId="{4DEBEE96-2D03-46F1-9A2B-116679767C15}" destId="{F8F7A420-CB5C-4C9B-9A8A-323D0482F261}" srcOrd="0" destOrd="0" presId="urn:microsoft.com/office/officeart/2005/8/layout/matrix1"/>
    <dgm:cxn modelId="{874DA109-EDBB-4870-A0B5-97110A0A5990}" type="presOf" srcId="{0B146FE9-BFBA-4A60-9425-593953B6564E}" destId="{CFAEE3D9-7EB4-42DD-995A-D84E38309A88}" srcOrd="1" destOrd="0" presId="urn:microsoft.com/office/officeart/2005/8/layout/matrix1"/>
    <dgm:cxn modelId="{3969463D-1641-4390-81D9-C1A5806998FE}" type="presOf" srcId="{8D9D61CB-5FD8-4AF8-B6E7-5BA65B4B7720}" destId="{B1A15645-A58E-4F96-9E34-F5DA692D74C2}" srcOrd="0" destOrd="0" presId="urn:microsoft.com/office/officeart/2005/8/layout/matrix1"/>
    <dgm:cxn modelId="{07BC73AA-28EF-4116-B289-82A68129487E}" type="presOf" srcId="{F3E8FDC2-AA6D-479A-97B4-342BE4CB0BA6}" destId="{3C119716-5B7E-4168-BB5B-9F7A561C1A82}" srcOrd="0" destOrd="0" presId="urn:microsoft.com/office/officeart/2005/8/layout/matrix1"/>
    <dgm:cxn modelId="{4E68648E-12FC-4B2A-9486-3E01662CC00B}" type="presOf" srcId="{0B146FE9-BFBA-4A60-9425-593953B6564E}" destId="{916EC81C-654A-4085-8133-3F0131530AB5}" srcOrd="0" destOrd="0" presId="urn:microsoft.com/office/officeart/2005/8/layout/matrix1"/>
    <dgm:cxn modelId="{E9696B7D-36DB-414A-B927-EDCC65C9E516}" type="presOf" srcId="{4DEBEE96-2D03-46F1-9A2B-116679767C15}" destId="{43366B69-3EFA-47CE-81A1-30C85F2E1235}" srcOrd="1" destOrd="0" presId="urn:microsoft.com/office/officeart/2005/8/layout/matrix1"/>
    <dgm:cxn modelId="{9AD73B1B-B0A2-4A13-A875-6940FFD61D54}" type="presOf" srcId="{EBC821FA-35DE-4EC0-9CDC-D878CEBA239A}" destId="{CB90BAF2-7286-4B20-8BDE-6E0716025F08}" srcOrd="1" destOrd="0" presId="urn:microsoft.com/office/officeart/2005/8/layout/matrix1"/>
    <dgm:cxn modelId="{5AE83A04-71DA-41EE-955C-71B51C26F041}" srcId="{8D9D61CB-5FD8-4AF8-B6E7-5BA65B4B7720}" destId="{F3E8FDC2-AA6D-479A-97B4-342BE4CB0BA6}" srcOrd="3" destOrd="0" parTransId="{26C726BB-8E59-4434-9A0F-AC1594E37939}" sibTransId="{5DECD79D-8CBF-4D6C-B1C5-1FE809DAA41B}"/>
    <dgm:cxn modelId="{6D35A0C3-22EB-4F98-A030-B1A915D6A03D}" type="presParOf" srcId="{AA2F1BE0-F41F-4233-ACB6-9602C5AFF9C2}" destId="{580FD86F-0340-4FE9-BDC0-EF7CD544F474}" srcOrd="0" destOrd="0" presId="urn:microsoft.com/office/officeart/2005/8/layout/matrix1"/>
    <dgm:cxn modelId="{82929B27-7566-4B79-8658-F84F0534ED8A}" type="presParOf" srcId="{580FD86F-0340-4FE9-BDC0-EF7CD544F474}" destId="{916EC81C-654A-4085-8133-3F0131530AB5}" srcOrd="0" destOrd="0" presId="urn:microsoft.com/office/officeart/2005/8/layout/matrix1"/>
    <dgm:cxn modelId="{92CCB48C-6B54-4755-AFA7-5B19F9C81A6A}" type="presParOf" srcId="{580FD86F-0340-4FE9-BDC0-EF7CD544F474}" destId="{CFAEE3D9-7EB4-42DD-995A-D84E38309A88}" srcOrd="1" destOrd="0" presId="urn:microsoft.com/office/officeart/2005/8/layout/matrix1"/>
    <dgm:cxn modelId="{4A459357-D5A9-478A-B0CB-BF40E55AC94B}" type="presParOf" srcId="{580FD86F-0340-4FE9-BDC0-EF7CD544F474}" destId="{1C466E96-266D-4E18-9AA4-960BDDEFE6E5}" srcOrd="2" destOrd="0" presId="urn:microsoft.com/office/officeart/2005/8/layout/matrix1"/>
    <dgm:cxn modelId="{885A8F38-2911-42AA-B628-2E5A7E18A069}" type="presParOf" srcId="{580FD86F-0340-4FE9-BDC0-EF7CD544F474}" destId="{CB90BAF2-7286-4B20-8BDE-6E0716025F08}" srcOrd="3" destOrd="0" presId="urn:microsoft.com/office/officeart/2005/8/layout/matrix1"/>
    <dgm:cxn modelId="{6EE2CF49-C330-48F1-BF9F-EFF977313CBB}" type="presParOf" srcId="{580FD86F-0340-4FE9-BDC0-EF7CD544F474}" destId="{F8F7A420-CB5C-4C9B-9A8A-323D0482F261}" srcOrd="4" destOrd="0" presId="urn:microsoft.com/office/officeart/2005/8/layout/matrix1"/>
    <dgm:cxn modelId="{3B633816-6915-4B8F-9668-5F07C0CDECA7}" type="presParOf" srcId="{580FD86F-0340-4FE9-BDC0-EF7CD544F474}" destId="{43366B69-3EFA-47CE-81A1-30C85F2E1235}" srcOrd="5" destOrd="0" presId="urn:microsoft.com/office/officeart/2005/8/layout/matrix1"/>
    <dgm:cxn modelId="{A26E10BF-BE66-4D4C-8046-7DE92F0A5692}" type="presParOf" srcId="{580FD86F-0340-4FE9-BDC0-EF7CD544F474}" destId="{3C119716-5B7E-4168-BB5B-9F7A561C1A82}" srcOrd="6" destOrd="0" presId="urn:microsoft.com/office/officeart/2005/8/layout/matrix1"/>
    <dgm:cxn modelId="{F53E7AA9-0FA0-4B08-B601-C9F29354ACB8}" type="presParOf" srcId="{580FD86F-0340-4FE9-BDC0-EF7CD544F474}" destId="{FFADA9CE-DB0D-4797-AADC-16F4F053117E}" srcOrd="7" destOrd="0" presId="urn:microsoft.com/office/officeart/2005/8/layout/matrix1"/>
    <dgm:cxn modelId="{59FFECA6-1EE0-4D6D-AE0D-1BE4D0309284}" type="presParOf" srcId="{AA2F1BE0-F41F-4233-ACB6-9602C5AFF9C2}" destId="{B1A15645-A58E-4F96-9E34-F5DA692D74C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4363F-1108-41D5-A7A5-F42CF5597F8C}">
      <dsp:nvSpPr>
        <dsp:cNvPr id="0" name=""/>
        <dsp:cNvSpPr/>
      </dsp:nvSpPr>
      <dsp:spPr>
        <a:xfrm>
          <a:off x="2149203" y="114347"/>
          <a:ext cx="3801808" cy="3801808"/>
        </a:xfrm>
        <a:prstGeom prst="pie">
          <a:avLst>
            <a:gd name="adj1" fmla="val 16200000"/>
            <a:gd name="adj2" fmla="val 18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Sectors, Schools &amp; Teachers</a:t>
          </a:r>
          <a:endParaRPr lang="en-AU" sz="2400" kern="1200" dirty="0"/>
        </a:p>
      </dsp:txBody>
      <dsp:txXfrm>
        <a:off x="4216210" y="815871"/>
        <a:ext cx="1289899" cy="1267269"/>
      </dsp:txXfrm>
    </dsp:sp>
    <dsp:sp modelId="{5087F70C-5E8F-480D-A186-A251FB175C56}">
      <dsp:nvSpPr>
        <dsp:cNvPr id="0" name=""/>
        <dsp:cNvSpPr/>
      </dsp:nvSpPr>
      <dsp:spPr>
        <a:xfrm>
          <a:off x="2134575" y="114354"/>
          <a:ext cx="3801808" cy="3801808"/>
        </a:xfrm>
        <a:prstGeom prst="pie">
          <a:avLst>
            <a:gd name="adj1" fmla="val 1800000"/>
            <a:gd name="adj2" fmla="val 900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SACE Board &amp; SACE Board Staff</a:t>
          </a:r>
          <a:endParaRPr lang="en-AU" sz="2400" kern="1200" dirty="0"/>
        </a:p>
      </dsp:txBody>
      <dsp:txXfrm>
        <a:off x="3175546" y="2513115"/>
        <a:ext cx="1719865" cy="1176750"/>
      </dsp:txXfrm>
    </dsp:sp>
    <dsp:sp modelId="{C70DBEEB-B82D-4055-9A7A-F1668540DB7D}">
      <dsp:nvSpPr>
        <dsp:cNvPr id="0" name=""/>
        <dsp:cNvSpPr/>
      </dsp:nvSpPr>
      <dsp:spPr>
        <a:xfrm>
          <a:off x="2117315" y="114354"/>
          <a:ext cx="3801808" cy="3801808"/>
        </a:xfrm>
        <a:prstGeom prst="pie">
          <a:avLst>
            <a:gd name="adj1" fmla="val 9000000"/>
            <a:gd name="adj2" fmla="val 1620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Students &amp; Families</a:t>
          </a:r>
          <a:endParaRPr lang="en-AU" sz="2400" kern="1200" dirty="0"/>
        </a:p>
      </dsp:txBody>
      <dsp:txXfrm>
        <a:off x="2524651" y="861138"/>
        <a:ext cx="1289899" cy="12672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EC81C-654A-4085-8133-3F0131530AB5}">
      <dsp:nvSpPr>
        <dsp:cNvPr id="0" name=""/>
        <dsp:cNvSpPr/>
      </dsp:nvSpPr>
      <dsp:spPr>
        <a:xfrm rot="16200000">
          <a:off x="918102" y="-918102"/>
          <a:ext cx="2628291" cy="4464496"/>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The SACE suitably equips young people for study, work and community life</a:t>
          </a:r>
          <a:endParaRPr lang="en-AU" sz="1800" kern="1200" dirty="0"/>
        </a:p>
      </dsp:txBody>
      <dsp:txXfrm rot="5400000">
        <a:off x="0" y="0"/>
        <a:ext cx="4464496" cy="1971219"/>
      </dsp:txXfrm>
    </dsp:sp>
    <dsp:sp modelId="{1C466E96-266D-4E18-9AA4-960BDDEFE6E5}">
      <dsp:nvSpPr>
        <dsp:cNvPr id="0" name=""/>
        <dsp:cNvSpPr/>
      </dsp:nvSpPr>
      <dsp:spPr>
        <a:xfrm>
          <a:off x="4436414" y="0"/>
          <a:ext cx="4464495" cy="2628291"/>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The SACE is a leading contemporary Certificate, recognised and respected locally, nationally and internationally </a:t>
          </a:r>
          <a:endParaRPr lang="en-AU" sz="1800" kern="1200" dirty="0"/>
        </a:p>
      </dsp:txBody>
      <dsp:txXfrm>
        <a:off x="4436414" y="0"/>
        <a:ext cx="4464495" cy="1971219"/>
      </dsp:txXfrm>
    </dsp:sp>
    <dsp:sp modelId="{F8F7A420-CB5C-4C9B-9A8A-323D0482F261}">
      <dsp:nvSpPr>
        <dsp:cNvPr id="0" name=""/>
        <dsp:cNvSpPr/>
      </dsp:nvSpPr>
      <dsp:spPr>
        <a:xfrm rot="10800000">
          <a:off x="0" y="2628291"/>
          <a:ext cx="4464496" cy="2628291"/>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The SACE Board is innovative, forward looking, strategic and financially stable  </a:t>
          </a:r>
          <a:endParaRPr lang="en-AU" sz="1800" kern="1200" dirty="0"/>
        </a:p>
      </dsp:txBody>
      <dsp:txXfrm rot="10800000">
        <a:off x="0" y="3285364"/>
        <a:ext cx="4464496" cy="1971219"/>
      </dsp:txXfrm>
    </dsp:sp>
    <dsp:sp modelId="{3C119716-5B7E-4168-BB5B-9F7A561C1A82}">
      <dsp:nvSpPr>
        <dsp:cNvPr id="0" name=""/>
        <dsp:cNvSpPr/>
      </dsp:nvSpPr>
      <dsp:spPr>
        <a:xfrm rot="5400000">
          <a:off x="5382598" y="1710189"/>
          <a:ext cx="2628291" cy="4464496"/>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The SACE Board works in true partnership with sectors, schools and other agencies to achieve its vision and mission</a:t>
          </a:r>
          <a:endParaRPr lang="en-AU" sz="1800" kern="1200" dirty="0"/>
        </a:p>
      </dsp:txBody>
      <dsp:txXfrm rot="-5400000">
        <a:off x="4464496" y="3285364"/>
        <a:ext cx="4464496" cy="1971219"/>
      </dsp:txXfrm>
    </dsp:sp>
    <dsp:sp modelId="{B1A15645-A58E-4F96-9E34-F5DA692D74C2}">
      <dsp:nvSpPr>
        <dsp:cNvPr id="0" name=""/>
        <dsp:cNvSpPr/>
      </dsp:nvSpPr>
      <dsp:spPr>
        <a:xfrm>
          <a:off x="3125147" y="2022142"/>
          <a:ext cx="2678697" cy="1314145"/>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Increase the % of students achieving the SACE, while ensuring that…</a:t>
          </a:r>
          <a:endParaRPr lang="en-AU" sz="1800" kern="1200" dirty="0"/>
        </a:p>
      </dsp:txBody>
      <dsp:txXfrm>
        <a:off x="3189298" y="2086293"/>
        <a:ext cx="2550395" cy="11858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EC81C-654A-4085-8133-3F0131530AB5}">
      <dsp:nvSpPr>
        <dsp:cNvPr id="0" name=""/>
        <dsp:cNvSpPr/>
      </dsp:nvSpPr>
      <dsp:spPr>
        <a:xfrm rot="16200000">
          <a:off x="-90009" y="90009"/>
          <a:ext cx="2556284" cy="2376264"/>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The SACE suitably equips young people for study, work and community life</a:t>
          </a:r>
          <a:endParaRPr lang="en-AU" sz="1400" kern="1200" dirty="0"/>
        </a:p>
      </dsp:txBody>
      <dsp:txXfrm rot="5400000">
        <a:off x="0" y="0"/>
        <a:ext cx="2376264" cy="1917213"/>
      </dsp:txXfrm>
    </dsp:sp>
    <dsp:sp modelId="{1C466E96-266D-4E18-9AA4-960BDDEFE6E5}">
      <dsp:nvSpPr>
        <dsp:cNvPr id="0" name=""/>
        <dsp:cNvSpPr/>
      </dsp:nvSpPr>
      <dsp:spPr>
        <a:xfrm>
          <a:off x="2376264" y="0"/>
          <a:ext cx="2376264" cy="2556283"/>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The SACE is a leading contemporary Certificate, recognised and respected locally, nationally and internationally </a:t>
          </a:r>
          <a:endParaRPr lang="en-AU" sz="1400" kern="1200" dirty="0"/>
        </a:p>
      </dsp:txBody>
      <dsp:txXfrm>
        <a:off x="2376264" y="0"/>
        <a:ext cx="2376264" cy="1917213"/>
      </dsp:txXfrm>
    </dsp:sp>
    <dsp:sp modelId="{F8F7A420-CB5C-4C9B-9A8A-323D0482F261}">
      <dsp:nvSpPr>
        <dsp:cNvPr id="0" name=""/>
        <dsp:cNvSpPr/>
      </dsp:nvSpPr>
      <dsp:spPr>
        <a:xfrm rot="10800000">
          <a:off x="0" y="2556284"/>
          <a:ext cx="2376264" cy="2556284"/>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The SACE Board is innovative, forward looking, strategic and financially stable  </a:t>
          </a:r>
          <a:endParaRPr lang="en-AU" sz="1400" kern="1200" dirty="0"/>
        </a:p>
      </dsp:txBody>
      <dsp:txXfrm rot="10800000">
        <a:off x="0" y="3195354"/>
        <a:ext cx="2376264" cy="1917213"/>
      </dsp:txXfrm>
    </dsp:sp>
    <dsp:sp modelId="{3C119716-5B7E-4168-BB5B-9F7A561C1A82}">
      <dsp:nvSpPr>
        <dsp:cNvPr id="0" name=""/>
        <dsp:cNvSpPr/>
      </dsp:nvSpPr>
      <dsp:spPr>
        <a:xfrm rot="5400000">
          <a:off x="2286254" y="2646293"/>
          <a:ext cx="2556284" cy="2376264"/>
        </a:xfrm>
        <a:prstGeom prst="round1Rect">
          <a:avLst/>
        </a:prstGeom>
        <a:solidFill>
          <a:schemeClr val="accent6"/>
        </a:solidFill>
        <a:ln w="38100" cap="flat" cmpd="sng" algn="ctr">
          <a:solidFill>
            <a:schemeClr val="accent6">
              <a:shade val="50000"/>
            </a:schemeClr>
          </a:solidFill>
          <a:prstDash val="dash"/>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The SACE Board works in true partnership with sectors, schools and other agencies to achieve its vision and mission</a:t>
          </a:r>
          <a:endParaRPr lang="en-AU" sz="1400" b="1" kern="1200" dirty="0">
            <a:solidFill>
              <a:schemeClr val="tx1"/>
            </a:solidFill>
          </a:endParaRPr>
        </a:p>
      </dsp:txBody>
      <dsp:txXfrm rot="-5400000">
        <a:off x="2376264" y="3195354"/>
        <a:ext cx="2376264" cy="1917213"/>
      </dsp:txXfrm>
    </dsp:sp>
    <dsp:sp modelId="{B1A15645-A58E-4F96-9E34-F5DA692D74C2}">
      <dsp:nvSpPr>
        <dsp:cNvPr id="0" name=""/>
        <dsp:cNvSpPr/>
      </dsp:nvSpPr>
      <dsp:spPr>
        <a:xfrm>
          <a:off x="1663384" y="1917213"/>
          <a:ext cx="1425758" cy="1278142"/>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Increase the % of students achieving the SACE, while ensuring that…</a:t>
          </a:r>
          <a:endParaRPr lang="en-AU" sz="1400" kern="1200" dirty="0"/>
        </a:p>
      </dsp:txBody>
      <dsp:txXfrm>
        <a:off x="1725778" y="1979607"/>
        <a:ext cx="1300970" cy="1153354"/>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9274AA-AED0-459E-9D44-2850053AE2DD}" type="datetimeFigureOut">
              <a:rPr lang="en-AU" smtClean="0"/>
              <a:t>31/03/2014</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EF1E8A-4980-4708-A995-013EA6B70C5F}" type="slidenum">
              <a:rPr lang="en-AU" smtClean="0"/>
              <a:t>‹#›</a:t>
            </a:fld>
            <a:endParaRPr lang="en-AU" dirty="0"/>
          </a:p>
        </p:txBody>
      </p:sp>
    </p:spTree>
    <p:extLst>
      <p:ext uri="{BB962C8B-B14F-4D97-AF65-F5344CB8AC3E}">
        <p14:creationId xmlns:p14="http://schemas.microsoft.com/office/powerpoint/2010/main" val="544622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satac.edu.au/pages/satac-publications"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satac.edu.au/pages/changes-for-year-12-in-2015"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satac.edu.au/pages/changes-for-year-12-in-2015"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satac.edu.au/pages/scaling"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smtClean="0">
                <a:solidFill>
                  <a:srgbClr val="FF0000"/>
                </a:solidFill>
              </a:rPr>
              <a:t>2006 – 12167      </a:t>
            </a:r>
            <a:r>
              <a:rPr lang="en-AU" altLang="en-US" dirty="0" smtClean="0"/>
              <a:t>2007 – 12056      2008 – 12237    2009 – 12521    2010 – 12692    2011 – 12367    2012 – 13453    2013 - 13624</a:t>
            </a:r>
          </a:p>
          <a:p>
            <a:endParaRPr lang="en-AU" altLang="en-US" dirty="0" smtClean="0"/>
          </a:p>
          <a:p>
            <a:r>
              <a:rPr lang="en-AU" altLang="en-US" dirty="0" smtClean="0"/>
              <a:t> (includes Aboriginal and non-aboriginal students)</a:t>
            </a:r>
          </a:p>
          <a:p>
            <a:endParaRPr lang="en-AU" altLang="en-US" dirty="0" smtClean="0"/>
          </a:p>
          <a:p>
            <a:endParaRPr lang="en-AU"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58356" y="395168"/>
            <a:ext cx="6395925" cy="8552561"/>
          </a:xfrm>
        </p:spPr>
        <p:txBody>
          <a:bodyPr/>
          <a:lstStyle/>
          <a:p>
            <a:r>
              <a:rPr lang="en-AU" sz="1100" b="1" dirty="0" smtClean="0"/>
              <a:t>4. Communication</a:t>
            </a:r>
            <a:r>
              <a:rPr lang="en-AU" sz="1100" b="1" dirty="0"/>
              <a:t>: </a:t>
            </a:r>
            <a:r>
              <a:rPr lang="en-AU" sz="1100" dirty="0"/>
              <a:t>might see evidence in your school that: most teachers access subject related resources and policies from the SACE Board when time permits and that only some teachers use SACE  subject operational information for planning purposes. The school community has a limited understanding of the SACE. Students have a general understanding of the SACE, but some students are not familiar with SACE assessment policies and procedures. Changes to school polices and procedures occur on an ‘as needs’ basis. On the basis of this evidence you might consider that while communication of significant SACE information does occur it is not consistently effective so ascribe a reasonable low rating to this criterion. CLICK</a:t>
            </a:r>
          </a:p>
          <a:p>
            <a:endParaRPr lang="en-AU" sz="1100" dirty="0"/>
          </a:p>
          <a:p>
            <a:r>
              <a:rPr lang="en-AU" sz="1100" dirty="0"/>
              <a:t>For this activity you are asked to record key evidence of the effectiveness of the SACE management systems in your school in relation to the 4 criteria and ‘plot’ your outcome.</a:t>
            </a:r>
          </a:p>
          <a:p>
            <a:r>
              <a:rPr lang="en-AU" sz="1100" dirty="0"/>
              <a:t>Then identify strengths and areas for improvement. </a:t>
            </a:r>
            <a:endParaRPr lang="en-AU" sz="1100" dirty="0" smtClean="0"/>
          </a:p>
          <a:p>
            <a:pPr marL="178013" lvl="1" indent="-178013">
              <a:buFont typeface="Arial" panose="020B0604020202020204" pitchFamily="34" charset="0"/>
              <a:buChar char="•"/>
              <a:defRPr/>
            </a:pPr>
            <a:endParaRPr lang="en-US" sz="1100" dirty="0" smtClean="0"/>
          </a:p>
          <a:p>
            <a:pPr marL="0" lvl="1">
              <a:defRPr/>
            </a:pPr>
            <a:r>
              <a:rPr lang="en-US" sz="1100" dirty="0" smtClean="0"/>
              <a:t>In </a:t>
            </a:r>
            <a:r>
              <a:rPr lang="en-US" sz="1100" dirty="0"/>
              <a:t>the example that was developed on-screen Within-school QA emerges as an area of comparative strength and data management as an area of comparative weakness within the overall quality management systems of this fictitious school. Developing and successfully implementing improvement strategies in the area of data management </a:t>
            </a:r>
            <a:r>
              <a:rPr lang="en-US" sz="1100" b="1" dirty="0" smtClean="0"/>
              <a:t> CLICK </a:t>
            </a:r>
            <a:r>
              <a:rPr lang="en-US" sz="1100" dirty="0" smtClean="0"/>
              <a:t>would </a:t>
            </a:r>
            <a:r>
              <a:rPr lang="en-US" sz="1100" dirty="0"/>
              <a:t>strengthen this school’s management </a:t>
            </a:r>
            <a:r>
              <a:rPr lang="en-US" sz="1100" dirty="0" smtClean="0"/>
              <a:t>of the SACE overall</a:t>
            </a:r>
            <a:r>
              <a:rPr lang="en-US" sz="1100" dirty="0"/>
              <a:t>. </a:t>
            </a:r>
          </a:p>
          <a:p>
            <a:pPr marL="178013" lvl="1" indent="-178013" defTabSz="915497">
              <a:buFont typeface="Arial" panose="020B0604020202020204" pitchFamily="34" charset="0"/>
              <a:buChar char="•"/>
              <a:defRPr/>
            </a:pPr>
            <a:endParaRPr lang="en-US" sz="1100" dirty="0"/>
          </a:p>
          <a:p>
            <a:pPr marL="0" lvl="1" defTabSz="915497">
              <a:defRPr/>
            </a:pPr>
            <a:endParaRPr lang="en-US" sz="1100" dirty="0"/>
          </a:p>
          <a:p>
            <a:pPr marL="457749" lvl="1"/>
            <a:endParaRPr lang="en-AU" sz="2000" dirty="0"/>
          </a:p>
          <a:p>
            <a:pPr defTabSz="915497">
              <a:defRPr/>
            </a:pPr>
            <a:endParaRPr lang="en-AU" dirty="0"/>
          </a:p>
          <a:p>
            <a:endParaRPr lang="en-AU" dirty="0" smtClean="0"/>
          </a:p>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132F38C7-E078-4962-904E-DAE7373A5477}" type="slidenum">
              <a:rPr lang="en-AU" smtClean="0"/>
              <a:pPr>
                <a:defRPr/>
              </a:pPr>
              <a:t>29</a:t>
            </a:fld>
            <a:endParaRPr lang="en-AU" dirty="0"/>
          </a:p>
        </p:txBody>
      </p:sp>
    </p:spTree>
    <p:extLst>
      <p:ext uri="{BB962C8B-B14F-4D97-AF65-F5344CB8AC3E}">
        <p14:creationId xmlns:p14="http://schemas.microsoft.com/office/powerpoint/2010/main" val="3406378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pPr>
              <a:defRPr/>
            </a:pPr>
            <a:fld id="{132F38C7-E078-4962-904E-DAE7373A5477}" type="slidenum">
              <a:rPr lang="en-AU" smtClean="0"/>
              <a:pPr>
                <a:defRPr/>
              </a:pPr>
              <a:t>30</a:t>
            </a:fld>
            <a:endParaRPr lang="en-AU" dirty="0"/>
          </a:p>
        </p:txBody>
      </p:sp>
    </p:spTree>
    <p:extLst>
      <p:ext uri="{BB962C8B-B14F-4D97-AF65-F5344CB8AC3E}">
        <p14:creationId xmlns:p14="http://schemas.microsoft.com/office/powerpoint/2010/main" val="4036671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AU" baseline="0" dirty="0" smtClean="0"/>
          </a:p>
          <a:p>
            <a:pPr marL="171450" lvl="0" indent="-171450">
              <a:buFont typeface="Arial" panose="020B0604020202020204" pitchFamily="34" charset="0"/>
              <a:buChar char="•"/>
            </a:pPr>
            <a:r>
              <a:rPr lang="en-AU" baseline="0" dirty="0" smtClean="0"/>
              <a:t>We have decided to build this new functionality into Schools Online primarily because school users are familiar with that system and because feedback from schools strongly supports being able to perform online functions from the one location rather than moving across multiple IT systems. </a:t>
            </a:r>
          </a:p>
          <a:p>
            <a:pPr marL="0" lvl="0" indent="0">
              <a:buFont typeface="Arial" panose="020B0604020202020204" pitchFamily="34" charset="0"/>
              <a:buNone/>
            </a:pPr>
            <a:endParaRPr lang="en-AU" baseline="0" dirty="0" smtClean="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aseline="0" dirty="0" smtClean="0"/>
              <a:t>We have worked closely with schools in the development phases of this project and have tried hard to not make assumptions regarding the way schools work. We also tried to accommodate for the way a schools operates. By way of example, A password reset email will be valid for over 24 hours because we recognise that teachers aren’t always at their desks.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aseline="0" dirty="0" smtClean="0"/>
          </a:p>
          <a:p>
            <a:pPr marL="171450" lvl="0" indent="-171450">
              <a:buFont typeface="Arial" panose="020B0604020202020204" pitchFamily="34" charset="0"/>
              <a:buChar char="•"/>
            </a:pPr>
            <a:r>
              <a:rPr lang="en-AU" baseline="0" dirty="0" smtClean="0"/>
              <a:t>This is an IT project but it isn’t a complicated one in the sense of programming or infrastructure. Its complication and its success is dependent on how well we engage with you in relation to these changes and support you to manage this changes process in your school. </a:t>
            </a:r>
          </a:p>
          <a:p>
            <a:pPr marL="171450" lvl="0" indent="-171450">
              <a:buFont typeface="Arial" panose="020B0604020202020204" pitchFamily="34" charset="0"/>
              <a:buChar char="•"/>
            </a:pPr>
            <a:endParaRPr lang="en-AU" baseline="0" dirty="0" smtClean="0"/>
          </a:p>
          <a:p>
            <a:pPr marL="171450" lvl="0" indent="-171450">
              <a:buFont typeface="Arial" panose="020B0604020202020204" pitchFamily="34" charset="0"/>
              <a:buChar char="•"/>
            </a:pPr>
            <a:r>
              <a:rPr lang="en-AU" baseline="0" dirty="0" smtClean="0"/>
              <a:t>To put this change into some context we are going from a current user base of 500 to one of over 5000. </a:t>
            </a:r>
          </a:p>
          <a:p>
            <a:pPr marL="171450" lvl="0" indent="-171450">
              <a:buFont typeface="Arial" charset="0"/>
              <a:buChar char="•"/>
            </a:pPr>
            <a:endParaRPr lang="en-AU" baseline="0" dirty="0" smtClean="0"/>
          </a:p>
          <a:p>
            <a:pPr marL="0" lvl="0" indent="0">
              <a:buFont typeface="Arial" charset="0"/>
              <a:buNone/>
            </a:pPr>
            <a:endParaRPr lang="en-AU" baseline="0" dirty="0" smtClean="0"/>
          </a:p>
          <a:p>
            <a:pPr marL="457200" lvl="1" indent="0">
              <a:buFont typeface="Arial" charset="0"/>
              <a:buNone/>
            </a:pPr>
            <a:endParaRPr lang="en-AU" dirty="0"/>
          </a:p>
        </p:txBody>
      </p:sp>
      <p:sp>
        <p:nvSpPr>
          <p:cNvPr id="4" name="Slide Number Placeholder 3"/>
          <p:cNvSpPr>
            <a:spLocks noGrp="1"/>
          </p:cNvSpPr>
          <p:nvPr>
            <p:ph type="sldNum" sz="quarter" idx="10"/>
          </p:nvPr>
        </p:nvSpPr>
        <p:spPr/>
        <p:txBody>
          <a:bodyPr/>
          <a:lstStyle/>
          <a:p>
            <a:pPr>
              <a:defRPr/>
            </a:pPr>
            <a:fld id="{132F38C7-E078-4962-904E-DAE7373A5477}" type="slidenum">
              <a:rPr lang="en-AU" smtClean="0"/>
              <a:pPr>
                <a:defRPr/>
              </a:pPr>
              <a:t>31</a:t>
            </a:fld>
            <a:endParaRPr lang="en-AU" dirty="0"/>
          </a:p>
        </p:txBody>
      </p:sp>
    </p:spTree>
    <p:extLst>
      <p:ext uri="{BB962C8B-B14F-4D97-AF65-F5344CB8AC3E}">
        <p14:creationId xmlns:p14="http://schemas.microsoft.com/office/powerpoint/2010/main" val="238843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smtClean="0"/>
          </a:p>
          <a:p>
            <a:pPr marL="171450" indent="-171450">
              <a:buFont typeface="Arial" panose="020B0604020202020204" pitchFamily="34" charset="0"/>
              <a:buChar char="•"/>
            </a:pPr>
            <a:r>
              <a:rPr lang="en-AU" dirty="0" smtClean="0"/>
              <a:t>Won’t be a substitute for your school’s QA process</a:t>
            </a:r>
            <a:r>
              <a:rPr lang="en-AU" baseline="0" dirty="0" smtClean="0"/>
              <a:t> that help to ensure that students receive the correct grade. </a:t>
            </a:r>
          </a:p>
          <a:p>
            <a:pPr marL="171450" indent="-171450">
              <a:buFont typeface="Arial" panose="020B0604020202020204" pitchFamily="34" charset="0"/>
              <a:buChar char="•"/>
            </a:pPr>
            <a:endParaRPr lang="en-AU" baseline="0" dirty="0" smtClean="0"/>
          </a:p>
        </p:txBody>
      </p:sp>
      <p:sp>
        <p:nvSpPr>
          <p:cNvPr id="4" name="Slide Number Placeholder 3"/>
          <p:cNvSpPr>
            <a:spLocks noGrp="1"/>
          </p:cNvSpPr>
          <p:nvPr>
            <p:ph type="sldNum" sz="quarter" idx="10"/>
          </p:nvPr>
        </p:nvSpPr>
        <p:spPr/>
        <p:txBody>
          <a:bodyPr/>
          <a:lstStyle/>
          <a:p>
            <a:pPr>
              <a:defRPr/>
            </a:pPr>
            <a:fld id="{132F38C7-E078-4962-904E-DAE7373A5477}" type="slidenum">
              <a:rPr lang="en-AU" smtClean="0"/>
              <a:pPr>
                <a:defRPr/>
              </a:pPr>
              <a:t>32</a:t>
            </a:fld>
            <a:endParaRPr lang="en-AU" dirty="0"/>
          </a:p>
        </p:txBody>
      </p:sp>
    </p:spTree>
    <p:extLst>
      <p:ext uri="{BB962C8B-B14F-4D97-AF65-F5344CB8AC3E}">
        <p14:creationId xmlns:p14="http://schemas.microsoft.com/office/powerpoint/2010/main" val="1433949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132F38C7-E078-4962-904E-DAE7373A5477}" type="slidenum">
              <a:rPr lang="en-AU" smtClean="0"/>
              <a:pPr>
                <a:defRPr/>
              </a:pPr>
              <a:t>33</a:t>
            </a:fld>
            <a:endParaRPr lang="en-AU" dirty="0"/>
          </a:p>
        </p:txBody>
      </p:sp>
    </p:spTree>
    <p:extLst>
      <p:ext uri="{BB962C8B-B14F-4D97-AF65-F5344CB8AC3E}">
        <p14:creationId xmlns:p14="http://schemas.microsoft.com/office/powerpoint/2010/main" val="2405877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smtClean="0"/>
          </a:p>
          <a:p>
            <a:pPr marL="171450" indent="-171450">
              <a:buFont typeface="Arial" panose="020B0604020202020204" pitchFamily="34" charset="0"/>
              <a:buChar char="•"/>
            </a:pPr>
            <a:r>
              <a:rPr lang="en-AU" dirty="0" smtClean="0"/>
              <a:t>Principal’s Delegate (PD)</a:t>
            </a:r>
            <a:r>
              <a:rPr lang="en-AU" baseline="0" dirty="0" smtClean="0"/>
              <a:t> </a:t>
            </a:r>
            <a:r>
              <a:rPr lang="en-AU" baseline="0" dirty="0" smtClean="0"/>
              <a:t>is nominated by the school Principal and is the person with the authority to submit final results to the SACE Board on your behalf. You can have more than one PD</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aseline="0" dirty="0" smtClean="0"/>
              <a:t>This will be the only role that will require the SACE Board to create and the only one that will require a paper based process to create. </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aseline="0" dirty="0" smtClean="0"/>
              <a:t>The PD nomination form will accompany an Access Management Agreement form that needs to be signed by the school Principal. </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aseline="0" dirty="0" smtClean="0"/>
              <a:t>This agreement outlines the way in which the use of Schools Online needs to be managed at a school level and against a set of standards established for government agencies. The SACE Board needs to comply with this regulations in relation to data security and maintenance. </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aseline="0" dirty="0" smtClean="0"/>
              <a:t>What functions can the PD perform?</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pPr>
              <a:defRPr/>
            </a:pPr>
            <a:fld id="{132F38C7-E078-4962-904E-DAE7373A5477}" type="slidenum">
              <a:rPr lang="en-AU" smtClean="0"/>
              <a:pPr>
                <a:defRPr/>
              </a:pPr>
              <a:t>34</a:t>
            </a:fld>
            <a:endParaRPr lang="en-AU" dirty="0"/>
          </a:p>
        </p:txBody>
      </p:sp>
    </p:spTree>
    <p:extLst>
      <p:ext uri="{BB962C8B-B14F-4D97-AF65-F5344CB8AC3E}">
        <p14:creationId xmlns:p14="http://schemas.microsoft.com/office/powerpoint/2010/main" val="2325663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132F38C7-E078-4962-904E-DAE7373A5477}" type="slidenum">
              <a:rPr lang="en-AU" smtClean="0"/>
              <a:pPr>
                <a:defRPr/>
              </a:pPr>
              <a:t>35</a:t>
            </a:fld>
            <a:endParaRPr lang="en-AU" dirty="0"/>
          </a:p>
        </p:txBody>
      </p:sp>
    </p:spTree>
    <p:extLst>
      <p:ext uri="{BB962C8B-B14F-4D97-AF65-F5344CB8AC3E}">
        <p14:creationId xmlns:p14="http://schemas.microsoft.com/office/powerpoint/2010/main" val="3283811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charset="0"/>
                <a:ea typeface="+mn-ea"/>
                <a:cs typeface="Arial" charset="0"/>
              </a:rPr>
              <a:t>This diagram illustrates the workflow associated with ORS. </a:t>
            </a:r>
          </a:p>
          <a:p>
            <a:endParaRPr lang="en-AU" sz="1200" kern="1200" dirty="0" smtClean="0">
              <a:solidFill>
                <a:schemeClr val="tx1"/>
              </a:solidFill>
              <a:effectLst/>
              <a:latin typeface="Arial" charset="0"/>
              <a:ea typeface="+mn-ea"/>
              <a:cs typeface="Arial" charset="0"/>
            </a:endParaRPr>
          </a:p>
          <a:p>
            <a:r>
              <a:rPr lang="en-AU" sz="1200" kern="1200" dirty="0" smtClean="0">
                <a:solidFill>
                  <a:schemeClr val="tx1"/>
                </a:solidFill>
                <a:effectLst/>
                <a:latin typeface="Arial" charset="0"/>
                <a:ea typeface="+mn-ea"/>
                <a:cs typeface="Arial" charset="0"/>
              </a:rPr>
              <a:t>In the system the Results Sheets start with a teacher who enters grades and then sends the Results Sheets to the Principal’s Delegate for review. </a:t>
            </a:r>
          </a:p>
          <a:p>
            <a:endParaRPr lang="en-AU" sz="1200" kern="1200" dirty="0" smtClean="0">
              <a:solidFill>
                <a:schemeClr val="tx1"/>
              </a:solidFill>
              <a:effectLst/>
              <a:latin typeface="Arial" charset="0"/>
              <a:ea typeface="+mn-ea"/>
              <a:cs typeface="Arial" charset="0"/>
            </a:endParaRPr>
          </a:p>
          <a:p>
            <a:r>
              <a:rPr lang="en-AU" sz="1200" kern="1200" dirty="0" smtClean="0">
                <a:solidFill>
                  <a:schemeClr val="tx1"/>
                </a:solidFill>
                <a:effectLst/>
                <a:latin typeface="Arial" charset="0"/>
                <a:ea typeface="+mn-ea"/>
                <a:cs typeface="Arial" charset="0"/>
              </a:rPr>
              <a:t>The Principal’s Delegate then approves the Results Sheets before submitting them to the SACE Board. </a:t>
            </a:r>
          </a:p>
          <a:p>
            <a:endParaRPr lang="en-US" sz="1200"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The SACE Board processes the Results Sheets</a:t>
            </a:r>
            <a:r>
              <a:rPr lang="en-US" sz="1200" kern="1200" baseline="0" dirty="0" smtClean="0">
                <a:solidFill>
                  <a:schemeClr val="tx1"/>
                </a:solidFill>
                <a:effectLst/>
                <a:latin typeface="Arial" charset="0"/>
                <a:ea typeface="+mn-ea"/>
                <a:cs typeface="Arial" charset="0"/>
              </a:rPr>
              <a:t> </a:t>
            </a:r>
            <a:endParaRPr lang="en-AU" dirty="0"/>
          </a:p>
        </p:txBody>
      </p:sp>
      <p:sp>
        <p:nvSpPr>
          <p:cNvPr id="4" name="Slide Number Placeholder 3"/>
          <p:cNvSpPr>
            <a:spLocks noGrp="1"/>
          </p:cNvSpPr>
          <p:nvPr>
            <p:ph type="sldNum" sz="quarter" idx="10"/>
          </p:nvPr>
        </p:nvSpPr>
        <p:spPr/>
        <p:txBody>
          <a:bodyPr/>
          <a:lstStyle/>
          <a:p>
            <a:pPr>
              <a:defRPr/>
            </a:pPr>
            <a:fld id="{132F38C7-E078-4962-904E-DAE7373A5477}" type="slidenum">
              <a:rPr lang="en-AU" smtClean="0"/>
              <a:pPr>
                <a:defRPr/>
              </a:pPr>
              <a:t>36</a:t>
            </a:fld>
            <a:endParaRPr lang="en-AU" dirty="0"/>
          </a:p>
        </p:txBody>
      </p:sp>
    </p:spTree>
    <p:extLst>
      <p:ext uri="{BB962C8B-B14F-4D97-AF65-F5344CB8AC3E}">
        <p14:creationId xmlns:p14="http://schemas.microsoft.com/office/powerpoint/2010/main" val="1160196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AU" dirty="0" smtClean="0"/>
          </a:p>
          <a:p>
            <a:pPr marL="171450" indent="-171450">
              <a:buFontTx/>
              <a:buChar char="-"/>
            </a:pPr>
            <a:endParaRPr lang="en-AU" dirty="0"/>
          </a:p>
        </p:txBody>
      </p:sp>
      <p:sp>
        <p:nvSpPr>
          <p:cNvPr id="4" name="Slide Number Placeholder 3"/>
          <p:cNvSpPr>
            <a:spLocks noGrp="1"/>
          </p:cNvSpPr>
          <p:nvPr>
            <p:ph type="sldNum" sz="quarter" idx="10"/>
          </p:nvPr>
        </p:nvSpPr>
        <p:spPr/>
        <p:txBody>
          <a:bodyPr/>
          <a:lstStyle/>
          <a:p>
            <a:pPr>
              <a:defRPr/>
            </a:pPr>
            <a:fld id="{132F38C7-E078-4962-904E-DAE7373A5477}" type="slidenum">
              <a:rPr lang="en-AU" smtClean="0"/>
              <a:pPr>
                <a:defRPr/>
              </a:pPr>
              <a:t>37</a:t>
            </a:fld>
            <a:endParaRPr lang="en-AU" dirty="0"/>
          </a:p>
        </p:txBody>
      </p:sp>
    </p:spTree>
    <p:extLst>
      <p:ext uri="{BB962C8B-B14F-4D97-AF65-F5344CB8AC3E}">
        <p14:creationId xmlns:p14="http://schemas.microsoft.com/office/powerpoint/2010/main" val="4217562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132F38C7-E078-4962-904E-DAE7373A5477}" type="slidenum">
              <a:rPr lang="en-AU" smtClean="0"/>
              <a:pPr>
                <a:defRPr/>
              </a:pPr>
              <a:t>38</a:t>
            </a:fld>
            <a:endParaRPr lang="en-AU" dirty="0"/>
          </a:p>
        </p:txBody>
      </p:sp>
    </p:spTree>
    <p:extLst>
      <p:ext uri="{BB962C8B-B14F-4D97-AF65-F5344CB8AC3E}">
        <p14:creationId xmlns:p14="http://schemas.microsoft.com/office/powerpoint/2010/main" val="447290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smtClean="0"/>
              <a:t>2006 - 88.3%    2007 - 88.9%    2008 - 89.6%    2009 - 90.0%     2010 - 90.2%    2011 - 91.6%    2012 - 92.2%     2013 - 93.5%</a:t>
            </a:r>
          </a:p>
          <a:p>
            <a:endParaRPr lang="en-AU" altLang="en-US" dirty="0" smtClean="0"/>
          </a:p>
          <a:p>
            <a:endParaRPr lang="en-AU"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132F38C7-E078-4962-904E-DAE7373A5477}" type="slidenum">
              <a:rPr lang="en-AU" smtClean="0"/>
              <a:pPr>
                <a:defRPr/>
              </a:pPr>
              <a:t>39</a:t>
            </a:fld>
            <a:endParaRPr lang="en-AU" dirty="0"/>
          </a:p>
        </p:txBody>
      </p:sp>
    </p:spTree>
    <p:extLst>
      <p:ext uri="{BB962C8B-B14F-4D97-AF65-F5344CB8AC3E}">
        <p14:creationId xmlns:p14="http://schemas.microsoft.com/office/powerpoint/2010/main" val="3386461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132F38C7-E078-4962-904E-DAE7373A5477}" type="slidenum">
              <a:rPr lang="en-AU" smtClean="0"/>
              <a:pPr>
                <a:defRPr/>
              </a:pPr>
              <a:t>40</a:t>
            </a:fld>
            <a:endParaRPr lang="en-AU" dirty="0"/>
          </a:p>
        </p:txBody>
      </p:sp>
    </p:spTree>
    <p:extLst>
      <p:ext uri="{BB962C8B-B14F-4D97-AF65-F5344CB8AC3E}">
        <p14:creationId xmlns:p14="http://schemas.microsoft.com/office/powerpoint/2010/main" val="3908375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DD2B9BD-D797-438B-8D77-291B84BDE04A}" type="slidenum">
              <a:rPr lang="en-AU" smtClean="0">
                <a:solidFill>
                  <a:prstClr val="black"/>
                </a:solidFill>
              </a:rPr>
              <a:pPr/>
              <a:t>42</a:t>
            </a:fld>
            <a:endParaRPr lang="en-AU" dirty="0">
              <a:solidFill>
                <a:prstClr val="black"/>
              </a:solidFill>
            </a:endParaRPr>
          </a:p>
        </p:txBody>
      </p:sp>
    </p:spTree>
    <p:extLst>
      <p:ext uri="{BB962C8B-B14F-4D97-AF65-F5344CB8AC3E}">
        <p14:creationId xmlns:p14="http://schemas.microsoft.com/office/powerpoint/2010/main" val="1283282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DD2B9BD-D797-438B-8D77-291B84BDE04A}" type="slidenum">
              <a:rPr lang="en-AU" smtClean="0">
                <a:solidFill>
                  <a:prstClr val="black"/>
                </a:solidFill>
              </a:rPr>
              <a:pPr/>
              <a:t>44</a:t>
            </a:fld>
            <a:endParaRPr lang="en-AU" dirty="0">
              <a:solidFill>
                <a:prstClr val="black"/>
              </a:solidFill>
            </a:endParaRPr>
          </a:p>
        </p:txBody>
      </p:sp>
    </p:spTree>
    <p:extLst>
      <p:ext uri="{BB962C8B-B14F-4D97-AF65-F5344CB8AC3E}">
        <p14:creationId xmlns:p14="http://schemas.microsoft.com/office/powerpoint/2010/main" val="857897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Main points to take away</a:t>
            </a:r>
          </a:p>
          <a:p>
            <a:endParaRPr lang="en-AU" sz="1200" kern="1200" dirty="0" smtClean="0">
              <a:solidFill>
                <a:schemeClr val="tx1"/>
              </a:solidFill>
              <a:effectLst/>
              <a:latin typeface="+mn-lt"/>
              <a:ea typeface="+mn-ea"/>
              <a:cs typeface="+mn-cs"/>
            </a:endParaRPr>
          </a:p>
          <a:p>
            <a:r>
              <a:rPr lang="en-AU" sz="1200" b="1" u="sng" kern="1200" dirty="0" smtClean="0">
                <a:solidFill>
                  <a:schemeClr val="tx1"/>
                </a:solidFill>
                <a:effectLst/>
                <a:latin typeface="+mn-lt"/>
                <a:ea typeface="+mn-ea"/>
                <a:cs typeface="+mn-cs"/>
              </a:rPr>
              <a:t>Resources that are available</a:t>
            </a:r>
          </a:p>
          <a:p>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SATAC always tries to provide up-to-date information about tertiary selection at http://www.satac.edu.au/pages/sace-ntcet-for-tertiary-entry/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Details regarding</a:t>
            </a:r>
            <a:r>
              <a:rPr lang="en-AU" sz="1200" kern="1200" baseline="0" dirty="0" smtClean="0">
                <a:solidFill>
                  <a:schemeClr val="tx1"/>
                </a:solidFill>
                <a:effectLst/>
                <a:latin typeface="+mn-lt"/>
                <a:ea typeface="+mn-ea"/>
                <a:cs typeface="+mn-cs"/>
              </a:rPr>
              <a:t> tertiary selection are </a:t>
            </a:r>
            <a:r>
              <a:rPr lang="en-AU" sz="1200" kern="1200" dirty="0" smtClean="0">
                <a:solidFill>
                  <a:schemeClr val="tx1"/>
                </a:solidFill>
                <a:effectLst/>
                <a:latin typeface="+mn-lt"/>
                <a:ea typeface="+mn-ea"/>
                <a:cs typeface="+mn-cs"/>
              </a:rPr>
              <a:t>published in SATAC’s Tertiary Entrance booklet </a:t>
            </a:r>
            <a:r>
              <a:rPr lang="en-AU" sz="1200" u="sng" kern="1200" dirty="0" smtClean="0">
                <a:solidFill>
                  <a:schemeClr val="tx1"/>
                </a:solidFill>
                <a:effectLst/>
                <a:latin typeface="+mn-lt"/>
                <a:ea typeface="+mn-ea"/>
                <a:cs typeface="+mn-cs"/>
                <a:hlinkClick r:id="rId3"/>
              </a:rPr>
              <a:t>http://www.satac.edu.au/pages/satac-publications</a:t>
            </a:r>
            <a:r>
              <a:rPr lang="en-AU" sz="1200" kern="1200" dirty="0" smtClean="0">
                <a:solidFill>
                  <a:schemeClr val="tx1"/>
                </a:solidFill>
                <a:effectLst/>
                <a:latin typeface="+mn-lt"/>
                <a:ea typeface="+mn-ea"/>
                <a:cs typeface="+mn-cs"/>
              </a:rPr>
              <a:t> and are provided to all year 10, 11 and 12 students in 2013.</a:t>
            </a:r>
          </a:p>
          <a:p>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4DD2B9BD-D797-438B-8D77-291B84BDE04A}" type="slidenum">
              <a:rPr lang="en-AU" smtClean="0">
                <a:solidFill>
                  <a:prstClr val="black"/>
                </a:solidFill>
              </a:rPr>
              <a:pPr/>
              <a:t>50</a:t>
            </a:fld>
            <a:endParaRPr lang="en-AU" dirty="0">
              <a:solidFill>
                <a:prstClr val="black"/>
              </a:solidFill>
            </a:endParaRPr>
          </a:p>
        </p:txBody>
      </p:sp>
    </p:spTree>
    <p:extLst>
      <p:ext uri="{BB962C8B-B14F-4D97-AF65-F5344CB8AC3E}">
        <p14:creationId xmlns:p14="http://schemas.microsoft.com/office/powerpoint/2010/main" val="3274823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DD2B9BD-D797-438B-8D77-291B84BDE04A}" type="slidenum">
              <a:rPr lang="en-AU" smtClean="0">
                <a:solidFill>
                  <a:prstClr val="black"/>
                </a:solidFill>
              </a:rPr>
              <a:pPr/>
              <a:t>52</a:t>
            </a:fld>
            <a:endParaRPr lang="en-AU" dirty="0">
              <a:solidFill>
                <a:prstClr val="black"/>
              </a:solidFill>
            </a:endParaRPr>
          </a:p>
        </p:txBody>
      </p:sp>
    </p:spTree>
    <p:extLst>
      <p:ext uri="{BB962C8B-B14F-4D97-AF65-F5344CB8AC3E}">
        <p14:creationId xmlns:p14="http://schemas.microsoft.com/office/powerpoint/2010/main" val="4056289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DD2B9BD-D797-438B-8D77-291B84BDE04A}" type="slidenum">
              <a:rPr lang="en-AU" smtClean="0">
                <a:solidFill>
                  <a:prstClr val="black"/>
                </a:solidFill>
              </a:rPr>
              <a:pPr/>
              <a:t>53</a:t>
            </a:fld>
            <a:endParaRPr lang="en-AU" dirty="0">
              <a:solidFill>
                <a:prstClr val="black"/>
              </a:solidFill>
            </a:endParaRPr>
          </a:p>
        </p:txBody>
      </p:sp>
    </p:spTree>
    <p:extLst>
      <p:ext uri="{BB962C8B-B14F-4D97-AF65-F5344CB8AC3E}">
        <p14:creationId xmlns:p14="http://schemas.microsoft.com/office/powerpoint/2010/main" val="1647391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DD2B9BD-D797-438B-8D77-291B84BDE04A}" type="slidenum">
              <a:rPr lang="en-AU" smtClean="0">
                <a:solidFill>
                  <a:prstClr val="black"/>
                </a:solidFill>
              </a:rPr>
              <a:pPr/>
              <a:t>57</a:t>
            </a:fld>
            <a:endParaRPr lang="en-AU" dirty="0">
              <a:solidFill>
                <a:prstClr val="black"/>
              </a:solidFill>
            </a:endParaRPr>
          </a:p>
        </p:txBody>
      </p:sp>
    </p:spTree>
    <p:extLst>
      <p:ext uri="{BB962C8B-B14F-4D97-AF65-F5344CB8AC3E}">
        <p14:creationId xmlns:p14="http://schemas.microsoft.com/office/powerpoint/2010/main" val="42919712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DD2B9BD-D797-438B-8D77-291B84BDE04A}" type="slidenum">
              <a:rPr lang="en-AU" smtClean="0">
                <a:solidFill>
                  <a:prstClr val="black"/>
                </a:solidFill>
              </a:rPr>
              <a:pPr/>
              <a:t>59</a:t>
            </a:fld>
            <a:endParaRPr lang="en-AU" dirty="0">
              <a:solidFill>
                <a:prstClr val="black"/>
              </a:solidFill>
            </a:endParaRPr>
          </a:p>
        </p:txBody>
      </p:sp>
    </p:spTree>
    <p:extLst>
      <p:ext uri="{BB962C8B-B14F-4D97-AF65-F5344CB8AC3E}">
        <p14:creationId xmlns:p14="http://schemas.microsoft.com/office/powerpoint/2010/main" val="11933643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DD2B9BD-D797-438B-8D77-291B84BDE04A}" type="slidenum">
              <a:rPr lang="en-AU" smtClean="0">
                <a:solidFill>
                  <a:prstClr val="black"/>
                </a:solidFill>
              </a:rPr>
              <a:pPr/>
              <a:t>60</a:t>
            </a:fld>
            <a:endParaRPr lang="en-AU" dirty="0">
              <a:solidFill>
                <a:prstClr val="black"/>
              </a:solidFill>
            </a:endParaRPr>
          </a:p>
        </p:txBody>
      </p:sp>
    </p:spTree>
    <p:extLst>
      <p:ext uri="{BB962C8B-B14F-4D97-AF65-F5344CB8AC3E}">
        <p14:creationId xmlns:p14="http://schemas.microsoft.com/office/powerpoint/2010/main" val="2939280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AU" altLang="en-US" dirty="0" smtClean="0"/>
              <a:t>954 potential completers did not achieve their SACE</a:t>
            </a:r>
          </a:p>
          <a:p>
            <a:pPr marL="171450" indent="-171450">
              <a:buFontTx/>
              <a:buChar char="•"/>
            </a:pPr>
            <a:r>
              <a:rPr lang="en-AU" altLang="en-US" dirty="0" smtClean="0"/>
              <a:t>871 were missing compulsory requirement</a:t>
            </a:r>
          </a:p>
          <a:p>
            <a:pPr marL="171450" indent="-171450">
              <a:buFontTx/>
              <a:buChar char="•"/>
            </a:pPr>
            <a:r>
              <a:rPr lang="en-AU" altLang="en-US" dirty="0" smtClean="0"/>
              <a:t>70 were missing 2 compulsory requirements</a:t>
            </a:r>
          </a:p>
          <a:p>
            <a:pPr marL="171450" indent="-171450">
              <a:buFontTx/>
              <a:buChar char="•"/>
            </a:pPr>
            <a:r>
              <a:rPr lang="en-AU" altLang="en-US" dirty="0" smtClean="0"/>
              <a:t>13 were missing 3 compulsory requirements</a:t>
            </a:r>
          </a:p>
          <a:p>
            <a:pPr marL="171450" indent="-171450">
              <a:buFontTx/>
              <a:buChar char="•"/>
            </a:pPr>
            <a:endParaRPr lang="en-AU" altLang="en-US" dirty="0" smtClean="0"/>
          </a:p>
          <a:p>
            <a:pPr marL="171450" indent="-171450">
              <a:buFontTx/>
              <a:buChar char="•"/>
            </a:pPr>
            <a:endParaRPr lang="en-AU"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dirty="0" smtClean="0"/>
              <a:t>Main things to take away</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“What has changed and what has not changed?”  The easiest way for teachers and schools to understand the new rules are to note the sections “What has changed” and “What has not changed” in the fact sheet accessible at SATAC’s website at: </a:t>
            </a:r>
            <a:r>
              <a:rPr lang="en-AU" sz="1200" u="sng" kern="1200" dirty="0" smtClean="0">
                <a:solidFill>
                  <a:schemeClr val="tx1"/>
                </a:solidFill>
                <a:effectLst/>
                <a:latin typeface="+mn-lt"/>
                <a:ea typeface="+mn-ea"/>
                <a:cs typeface="+mn-cs"/>
                <a:hlinkClick r:id="rId3"/>
              </a:rPr>
              <a:t>http://www.satac.edu.au/pages/changes-for-year-12-in-2015</a:t>
            </a:r>
            <a:r>
              <a:rPr lang="en-AU" sz="1200" kern="1200" dirty="0" smtClean="0">
                <a:solidFill>
                  <a:schemeClr val="tx1"/>
                </a:solidFill>
                <a:effectLst/>
                <a:latin typeface="+mn-lt"/>
                <a:ea typeface="+mn-ea"/>
                <a:cs typeface="+mn-cs"/>
              </a:rPr>
              <a:t>.</a:t>
            </a:r>
          </a:p>
          <a:p>
            <a:endParaRPr lang="en-AU" dirty="0"/>
          </a:p>
        </p:txBody>
      </p:sp>
      <p:sp>
        <p:nvSpPr>
          <p:cNvPr id="4" name="Slide Number Placeholder 3"/>
          <p:cNvSpPr>
            <a:spLocks noGrp="1"/>
          </p:cNvSpPr>
          <p:nvPr>
            <p:ph type="sldNum" sz="quarter" idx="10"/>
          </p:nvPr>
        </p:nvSpPr>
        <p:spPr/>
        <p:txBody>
          <a:bodyPr/>
          <a:lstStyle/>
          <a:p>
            <a:fld id="{4DD2B9BD-D797-438B-8D77-291B84BDE04A}" type="slidenum">
              <a:rPr lang="en-AU" smtClean="0">
                <a:solidFill>
                  <a:prstClr val="black"/>
                </a:solidFill>
              </a:rPr>
              <a:pPr/>
              <a:t>61</a:t>
            </a:fld>
            <a:endParaRPr lang="en-AU" dirty="0">
              <a:solidFill>
                <a:prstClr val="black"/>
              </a:solidFill>
            </a:endParaRPr>
          </a:p>
        </p:txBody>
      </p:sp>
    </p:spTree>
    <p:extLst>
      <p:ext uri="{BB962C8B-B14F-4D97-AF65-F5344CB8AC3E}">
        <p14:creationId xmlns:p14="http://schemas.microsoft.com/office/powerpoint/2010/main" val="22645522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Main things to take away</a:t>
            </a:r>
          </a:p>
          <a:p>
            <a:endParaRPr lang="en-AU" dirty="0" smtClean="0"/>
          </a:p>
          <a:p>
            <a:r>
              <a:rPr lang="en-AU" dirty="0" smtClean="0"/>
              <a:t>Only a maximum</a:t>
            </a:r>
            <a:r>
              <a:rPr lang="en-AU" baseline="0" dirty="0" smtClean="0"/>
              <a:t> of 20 credits of Recognised Studies will </a:t>
            </a:r>
            <a:r>
              <a:rPr lang="en-AU" b="1" i="1" baseline="0" dirty="0" smtClean="0"/>
              <a:t>ever</a:t>
            </a:r>
            <a:r>
              <a:rPr lang="en-AU" baseline="0" dirty="0" smtClean="0"/>
              <a:t> count towards the university aggregate.</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0E2269B1-F944-4C50-8162-BD6ABA449A83}" type="slidenum">
              <a:rPr lang="en-AU" smtClean="0">
                <a:solidFill>
                  <a:prstClr val="black"/>
                </a:solidFill>
              </a:rPr>
              <a:pPr/>
              <a:t>62</a:t>
            </a:fld>
            <a:endParaRPr lang="en-AU" dirty="0">
              <a:solidFill>
                <a:prstClr val="black"/>
              </a:solidFill>
            </a:endParaRPr>
          </a:p>
        </p:txBody>
      </p:sp>
    </p:spTree>
    <p:extLst>
      <p:ext uri="{BB962C8B-B14F-4D97-AF65-F5344CB8AC3E}">
        <p14:creationId xmlns:p14="http://schemas.microsoft.com/office/powerpoint/2010/main" val="2158125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DD2B9BD-D797-438B-8D77-291B84BDE04A}" type="slidenum">
              <a:rPr lang="en-AU" smtClean="0">
                <a:solidFill>
                  <a:prstClr val="black"/>
                </a:solidFill>
              </a:rPr>
              <a:pPr/>
              <a:t>63</a:t>
            </a:fld>
            <a:endParaRPr lang="en-AU" dirty="0">
              <a:solidFill>
                <a:prstClr val="black"/>
              </a:solidFill>
            </a:endParaRPr>
          </a:p>
        </p:txBody>
      </p:sp>
    </p:spTree>
    <p:extLst>
      <p:ext uri="{BB962C8B-B14F-4D97-AF65-F5344CB8AC3E}">
        <p14:creationId xmlns:p14="http://schemas.microsoft.com/office/powerpoint/2010/main" val="31706754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Main points to take away</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new schemes are:</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The SA Universities Equity Scheme</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The SA Language, Literacy and Mathematics Bonus Scheme</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They will come in to affect for students completing in 2015 who are applying for university entrance for 2016.</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Preliminary information is available in a fact sheet available at </a:t>
            </a:r>
            <a:r>
              <a:rPr lang="en-AU" sz="1200" u="sng" kern="1200" dirty="0" smtClean="0">
                <a:solidFill>
                  <a:schemeClr val="tx1"/>
                </a:solidFill>
                <a:effectLst/>
                <a:latin typeface="+mn-lt"/>
                <a:ea typeface="+mn-ea"/>
                <a:cs typeface="+mn-cs"/>
                <a:hlinkClick r:id="rId3"/>
              </a:rPr>
              <a:t>http://www.satac.edu.au/pages/changes-for-year-12-in-2015</a:t>
            </a:r>
            <a:r>
              <a:rPr lang="en-AU" sz="1200" kern="1200" dirty="0" smtClean="0">
                <a:solidFill>
                  <a:schemeClr val="tx1"/>
                </a:solidFill>
                <a:effectLst/>
                <a:latin typeface="+mn-lt"/>
                <a:ea typeface="+mn-ea"/>
                <a:cs typeface="+mn-cs"/>
              </a:rPr>
              <a:t>.</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Further information will be provided in a comprehensive information rollout for all schools in Australia when teachers and students return during Term 1 in 2014 and on the SATAC website.</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new Schemes should provide more clarity regarding their Selection Ranks and eliminate applicants choosing their SATAC preferences on the basis of the number of bonus points they attract.</a:t>
            </a:r>
          </a:p>
          <a:p>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0E2269B1-F944-4C50-8162-BD6ABA449A83}" type="slidenum">
              <a:rPr lang="en-AU" smtClean="0">
                <a:solidFill>
                  <a:prstClr val="black"/>
                </a:solidFill>
              </a:rPr>
              <a:pPr/>
              <a:t>65</a:t>
            </a:fld>
            <a:endParaRPr lang="en-AU" dirty="0">
              <a:solidFill>
                <a:prstClr val="black"/>
              </a:solidFill>
            </a:endParaRPr>
          </a:p>
        </p:txBody>
      </p:sp>
    </p:spTree>
    <p:extLst>
      <p:ext uri="{BB962C8B-B14F-4D97-AF65-F5344CB8AC3E}">
        <p14:creationId xmlns:p14="http://schemas.microsoft.com/office/powerpoint/2010/main" val="17775333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Main things to take away</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SA and NT schools attracting bonuses will be determined on an annual basis using measurable, verifiable criteria agreed to by all the universities, which include:</a:t>
            </a:r>
          </a:p>
          <a:p>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The Commonwealth Government’s Index of Community Socio-Educational Advantage (ICSEA)</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The Commonwealth Government’s definition of Remoteness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Participation in university for those gaining an ATAR</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Average ATAR gained</a:t>
            </a:r>
          </a:p>
          <a:p>
            <a:pPr lvl="0"/>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Most of these criteria will be based on three-year averages.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Wherever a school does not attract a bonus individual students will still be able to apply for consideration of their socio-economic/socio-educational disadvantage.  These, too, will be considered on the basis of verifiable criteria (typically Centrelink data which SATAC can verify direct with Centrelink).</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SATAC will process individual applications for consideration in the 2015/2016 cycle which means that students will no longer have to make three separate applications to Flinders, Adelaide and UniSA.</a:t>
            </a:r>
          </a:p>
          <a:p>
            <a:endParaRPr lang="en-AU" dirty="0"/>
          </a:p>
        </p:txBody>
      </p:sp>
      <p:sp>
        <p:nvSpPr>
          <p:cNvPr id="4" name="Slide Number Placeholder 3"/>
          <p:cNvSpPr>
            <a:spLocks noGrp="1"/>
          </p:cNvSpPr>
          <p:nvPr>
            <p:ph type="sldNum" sz="quarter" idx="10"/>
          </p:nvPr>
        </p:nvSpPr>
        <p:spPr/>
        <p:txBody>
          <a:bodyPr/>
          <a:lstStyle/>
          <a:p>
            <a:fld id="{0E2269B1-F944-4C50-8162-BD6ABA449A83}" type="slidenum">
              <a:rPr lang="en-AU" smtClean="0">
                <a:solidFill>
                  <a:prstClr val="black"/>
                </a:solidFill>
              </a:rPr>
              <a:pPr/>
              <a:t>66</a:t>
            </a:fld>
            <a:endParaRPr lang="en-AU" dirty="0">
              <a:solidFill>
                <a:prstClr val="black"/>
              </a:solidFill>
            </a:endParaRPr>
          </a:p>
        </p:txBody>
      </p:sp>
    </p:spTree>
    <p:extLst>
      <p:ext uri="{BB962C8B-B14F-4D97-AF65-F5344CB8AC3E}">
        <p14:creationId xmlns:p14="http://schemas.microsoft.com/office/powerpoint/2010/main" val="28454153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DD2B9BD-D797-438B-8D77-291B84BDE04A}" type="slidenum">
              <a:rPr lang="en-AU" smtClean="0">
                <a:solidFill>
                  <a:prstClr val="black"/>
                </a:solidFill>
              </a:rPr>
              <a:pPr/>
              <a:t>67</a:t>
            </a:fld>
            <a:endParaRPr lang="en-AU" dirty="0">
              <a:solidFill>
                <a:prstClr val="black"/>
              </a:solidFill>
            </a:endParaRPr>
          </a:p>
        </p:txBody>
      </p:sp>
    </p:spTree>
    <p:extLst>
      <p:ext uri="{BB962C8B-B14F-4D97-AF65-F5344CB8AC3E}">
        <p14:creationId xmlns:p14="http://schemas.microsoft.com/office/powerpoint/2010/main" val="36884825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dirty="0" smtClean="0"/>
              <a:t>Main things to take away</a:t>
            </a:r>
          </a:p>
          <a:p>
            <a:endParaRPr lang="en-AU" dirty="0" smtClean="0"/>
          </a:p>
          <a:p>
            <a:r>
              <a:rPr lang="en-AU" dirty="0" smtClean="0"/>
              <a:t>Some additional items</a:t>
            </a:r>
            <a:r>
              <a:rPr lang="en-AU" baseline="0" dirty="0" smtClean="0"/>
              <a:t> SATAC  are bringing to schools’ attention during 2014.</a:t>
            </a:r>
          </a:p>
          <a:p>
            <a:endParaRPr lang="en-AU" baseline="0" dirty="0" smtClean="0"/>
          </a:p>
          <a:p>
            <a:r>
              <a:rPr lang="en-AU" baseline="0" dirty="0" smtClean="0"/>
              <a:t>The main messages are for SACE Co-ordinators, counsellors and are being conveyed through:</a:t>
            </a:r>
          </a:p>
          <a:p>
            <a:pPr marL="171450" indent="-171450">
              <a:buFont typeface="Arial" panose="020B0604020202020204" pitchFamily="34" charset="0"/>
              <a:buChar char="•"/>
            </a:pPr>
            <a:r>
              <a:rPr lang="en-AU" baseline="0" dirty="0" smtClean="0"/>
              <a:t>SACE Board Management forums</a:t>
            </a:r>
          </a:p>
          <a:p>
            <a:pPr marL="171450" indent="-171450">
              <a:buFont typeface="Arial" panose="020B0604020202020204" pitchFamily="34" charset="0"/>
              <a:buChar char="•"/>
            </a:pPr>
            <a:r>
              <a:rPr lang="en-AU" baseline="0" dirty="0" smtClean="0"/>
              <a:t>SATAC School Bulletins</a:t>
            </a:r>
          </a:p>
          <a:p>
            <a:pPr marL="171450" indent="-171450">
              <a:buFont typeface="Arial" panose="020B0604020202020204" pitchFamily="34" charset="0"/>
              <a:buChar char="•"/>
            </a:pPr>
            <a:r>
              <a:rPr lang="en-AU" baseline="0" dirty="0" smtClean="0"/>
              <a:t>SATAC Counsellor Sessions</a:t>
            </a:r>
          </a:p>
          <a:p>
            <a:pPr marL="171450" indent="-171450">
              <a:buFont typeface="Arial" panose="020B0604020202020204" pitchFamily="34" charset="0"/>
              <a:buChar char="•"/>
            </a:pPr>
            <a:r>
              <a:rPr lang="en-AU" baseline="0" dirty="0" smtClean="0"/>
              <a:t>SATAC’s web resources for schools:</a:t>
            </a:r>
          </a:p>
          <a:p>
            <a:pPr marL="0" indent="0">
              <a:buFont typeface="Arial" panose="020B0604020202020204" pitchFamily="34" charset="0"/>
              <a:buNone/>
            </a:pPr>
            <a:r>
              <a:rPr lang="en-AU" dirty="0" smtClean="0"/>
              <a:t>	http://www.satac.edu.au/pages/sace-ntcet-for-tertiary-entry/</a:t>
            </a:r>
            <a:r>
              <a:rPr lang="en-AU" baseline="0" dirty="0" smtClean="0"/>
              <a:t>  </a:t>
            </a:r>
          </a:p>
          <a:p>
            <a:pPr marL="0" indent="0">
              <a:buFont typeface="Arial" panose="020B0604020202020204" pitchFamily="34" charset="0"/>
              <a:buNone/>
            </a:pPr>
            <a:r>
              <a:rPr lang="en-AU" baseline="0" dirty="0" smtClean="0"/>
              <a:t>	http://www.satac.edu.au/pages/resources-for-schools--2/ </a:t>
            </a:r>
            <a:endParaRPr lang="en-AU" dirty="0"/>
          </a:p>
        </p:txBody>
      </p:sp>
      <p:sp>
        <p:nvSpPr>
          <p:cNvPr id="4" name="Slide Number Placeholder 3"/>
          <p:cNvSpPr>
            <a:spLocks noGrp="1"/>
          </p:cNvSpPr>
          <p:nvPr>
            <p:ph type="sldNum" sz="quarter" idx="10"/>
          </p:nvPr>
        </p:nvSpPr>
        <p:spPr/>
        <p:txBody>
          <a:bodyPr/>
          <a:lstStyle/>
          <a:p>
            <a:fld id="{4DD2B9BD-D797-438B-8D77-291B84BDE04A}" type="slidenum">
              <a:rPr lang="en-AU" smtClean="0">
                <a:solidFill>
                  <a:prstClr val="black"/>
                </a:solidFill>
              </a:rPr>
              <a:pPr/>
              <a:t>68</a:t>
            </a:fld>
            <a:endParaRPr lang="en-AU" dirty="0">
              <a:solidFill>
                <a:prstClr val="black"/>
              </a:solidFill>
            </a:endParaRPr>
          </a:p>
        </p:txBody>
      </p:sp>
    </p:spTree>
    <p:extLst>
      <p:ext uri="{BB962C8B-B14F-4D97-AF65-F5344CB8AC3E}">
        <p14:creationId xmlns:p14="http://schemas.microsoft.com/office/powerpoint/2010/main" val="14999194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dirty="0" smtClean="0"/>
              <a:t>Main things to take away</a:t>
            </a:r>
          </a:p>
          <a:p>
            <a:endParaRPr lang="en-AU" dirty="0" smtClean="0"/>
          </a:p>
          <a:p>
            <a:r>
              <a:rPr lang="en-AU" dirty="0" smtClean="0"/>
              <a:t>Scaling is a</a:t>
            </a:r>
            <a:r>
              <a:rPr lang="en-AU" baseline="0" dirty="0" smtClean="0"/>
              <a:t> requirement of our Universities and TAFE SA to provide fair and equitable comparisons of academic performance across subjects with different </a:t>
            </a:r>
            <a:r>
              <a:rPr lang="en-AU" dirty="0" smtClean="0"/>
              <a:t>objectives, content and assessment practices</a:t>
            </a:r>
            <a:r>
              <a:rPr lang="en-AU" baseline="0" dirty="0" smtClean="0"/>
              <a:t>.</a:t>
            </a:r>
          </a:p>
          <a:p>
            <a:endParaRPr lang="en-AU" baseline="0" dirty="0" smtClean="0"/>
          </a:p>
          <a:p>
            <a:r>
              <a:rPr lang="en-AU" baseline="0" dirty="0" smtClean="0"/>
              <a:t>Scaling is explained in depth at </a:t>
            </a:r>
            <a:r>
              <a:rPr lang="en-AU" dirty="0" smtClean="0">
                <a:solidFill>
                  <a:prstClr val="black"/>
                </a:solidFill>
                <a:hlinkClick r:id="rId3"/>
              </a:rPr>
              <a:t>http://www.satac.edu.au/pages/scaling</a:t>
            </a:r>
            <a:r>
              <a:rPr lang="en-AU" dirty="0" smtClean="0">
                <a:solidFill>
                  <a:prstClr val="black"/>
                </a:solidFill>
              </a:rPr>
              <a:t>, and schools, parents and students are encouraged to find out more about scaling.</a:t>
            </a:r>
          </a:p>
          <a:p>
            <a:endParaRPr lang="en-AU" dirty="0" smtClean="0">
              <a:solidFill>
                <a:prstClr val="black"/>
              </a:solidFill>
            </a:endParaRPr>
          </a:p>
          <a:p>
            <a:r>
              <a:rPr lang="en-AU" dirty="0" smtClean="0">
                <a:solidFill>
                  <a:prstClr val="black"/>
                </a:solidFill>
              </a:rPr>
              <a:t>We still trust that the</a:t>
            </a:r>
            <a:r>
              <a:rPr lang="en-AU" baseline="0" dirty="0" smtClean="0">
                <a:solidFill>
                  <a:prstClr val="black"/>
                </a:solidFill>
              </a:rPr>
              <a:t> conventional wisdom prevails when students are choosing Stage 2 subjects.  Scaling should not be a major consideration.  Instead, students should be selection subjects based on their skills, abilities and interests.  </a:t>
            </a:r>
            <a:r>
              <a:rPr lang="en-AU" dirty="0" smtClean="0"/>
              <a:t>Scaling will typically provide</a:t>
            </a:r>
            <a:r>
              <a:rPr lang="en-AU" baseline="0" dirty="0" smtClean="0"/>
              <a:t> consistent measures of performance for an individual regardless of the subjects chosen.</a:t>
            </a:r>
            <a:endParaRPr lang="en-AU" dirty="0" smtClean="0"/>
          </a:p>
          <a:p>
            <a:endParaRPr lang="en-AU" dirty="0" smtClean="0"/>
          </a:p>
          <a:p>
            <a:r>
              <a:rPr lang="en-AU" dirty="0" smtClean="0"/>
              <a:t>The universities and TAFE SA do not publish the scaling outcomes of individual subjects.</a:t>
            </a:r>
            <a:r>
              <a:rPr lang="en-AU" dirty="0" smtClean="0">
                <a:solidFill>
                  <a:prstClr val="black"/>
                </a:solidFill>
              </a:rPr>
              <a:t> regarding subject selection prevails – subject</a:t>
            </a:r>
            <a:r>
              <a:rPr lang="en-AU" baseline="0" dirty="0" smtClean="0">
                <a:solidFill>
                  <a:prstClr val="black"/>
                </a:solidFill>
              </a:rPr>
              <a:t> scaling should not be a consideration.  </a:t>
            </a:r>
            <a:endParaRPr lang="en-AU" dirty="0"/>
          </a:p>
        </p:txBody>
      </p:sp>
      <p:sp>
        <p:nvSpPr>
          <p:cNvPr id="4" name="Slide Number Placeholder 3"/>
          <p:cNvSpPr>
            <a:spLocks noGrp="1"/>
          </p:cNvSpPr>
          <p:nvPr>
            <p:ph type="sldNum" sz="quarter" idx="10"/>
          </p:nvPr>
        </p:nvSpPr>
        <p:spPr/>
        <p:txBody>
          <a:bodyPr/>
          <a:lstStyle/>
          <a:p>
            <a:fld id="{4DD2B9BD-D797-438B-8D77-291B84BDE04A}" type="slidenum">
              <a:rPr lang="en-AU" smtClean="0">
                <a:solidFill>
                  <a:prstClr val="black"/>
                </a:solidFill>
              </a:rPr>
              <a:pPr/>
              <a:t>70</a:t>
            </a:fld>
            <a:endParaRPr lang="en-AU" dirty="0">
              <a:solidFill>
                <a:prstClr val="black"/>
              </a:solidFill>
            </a:endParaRPr>
          </a:p>
        </p:txBody>
      </p:sp>
    </p:spTree>
    <p:extLst>
      <p:ext uri="{BB962C8B-B14F-4D97-AF65-F5344CB8AC3E}">
        <p14:creationId xmlns:p14="http://schemas.microsoft.com/office/powerpoint/2010/main" val="25179246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dirty="0" smtClean="0"/>
              <a:t>Main things to take away</a:t>
            </a:r>
          </a:p>
          <a:p>
            <a:endParaRPr lang="en-AU" dirty="0" smtClean="0"/>
          </a:p>
          <a:p>
            <a:r>
              <a:rPr lang="en-AU" dirty="0" smtClean="0"/>
              <a:t>Scaled</a:t>
            </a:r>
            <a:r>
              <a:rPr lang="en-AU" baseline="0" dirty="0" smtClean="0"/>
              <a:t> scores, in their own right, are not used for any purpose.  Prerequisites and subject bonus point schemes are determined on the basis of the A+ to E- Overall Grade.</a:t>
            </a:r>
          </a:p>
          <a:p>
            <a:endParaRPr lang="en-AU" baseline="0" dirty="0" smtClean="0"/>
          </a:p>
          <a:p>
            <a:r>
              <a:rPr lang="en-AU" baseline="0" dirty="0" smtClean="0"/>
              <a:t>Scaled scores are only used for the purposes of aggregation.</a:t>
            </a:r>
          </a:p>
          <a:p>
            <a:endParaRPr lang="en-AU" baseline="0" dirty="0" smtClean="0"/>
          </a:p>
          <a:p>
            <a:r>
              <a:rPr lang="en-AU" baseline="0" dirty="0" smtClean="0"/>
              <a:t>SATAC publishes scaled scores so that students so that the calculations of the TAFE SA Selection Score and ATAR are transparent.  They are included on the Tertiary Entrance Statement so that students can see the “cause and effect” from their Overall Grades, to their scaled scores, to their university aggregate and ultimately to their TAFE SA Selection Score and ATAR.</a:t>
            </a:r>
          </a:p>
          <a:p>
            <a:endParaRPr lang="en-AU" baseline="0" dirty="0" smtClean="0"/>
          </a:p>
          <a:p>
            <a:r>
              <a:rPr lang="en-AU" dirty="0" smtClean="0"/>
              <a:t>We need to reassure students that their Overall</a:t>
            </a:r>
            <a:r>
              <a:rPr lang="en-AU" baseline="0" dirty="0" smtClean="0"/>
              <a:t> Grade is the measure of achievement in the subject (“congratulations on getting an A+”).  A scaled score is only one </a:t>
            </a:r>
            <a:r>
              <a:rPr lang="en-AU" sz="1200" dirty="0" smtClean="0">
                <a:solidFill>
                  <a:prstClr val="black"/>
                </a:solidFill>
              </a:rPr>
              <a:t>piece in the puzzle in calculating a student’s readiness for the next rung in the educational ladder.</a:t>
            </a:r>
            <a:endParaRPr lang="en-AU" dirty="0"/>
          </a:p>
        </p:txBody>
      </p:sp>
      <p:sp>
        <p:nvSpPr>
          <p:cNvPr id="4" name="Slide Number Placeholder 3"/>
          <p:cNvSpPr>
            <a:spLocks noGrp="1"/>
          </p:cNvSpPr>
          <p:nvPr>
            <p:ph type="sldNum" sz="quarter" idx="10"/>
          </p:nvPr>
        </p:nvSpPr>
        <p:spPr/>
        <p:txBody>
          <a:bodyPr/>
          <a:lstStyle/>
          <a:p>
            <a:fld id="{4DD2B9BD-D797-438B-8D77-291B84BDE04A}" type="slidenum">
              <a:rPr lang="en-AU" smtClean="0">
                <a:solidFill>
                  <a:prstClr val="black"/>
                </a:solidFill>
              </a:rPr>
              <a:pPr/>
              <a:t>71</a:t>
            </a:fld>
            <a:endParaRPr lang="en-AU" dirty="0">
              <a:solidFill>
                <a:prstClr val="black"/>
              </a:solidFill>
            </a:endParaRPr>
          </a:p>
        </p:txBody>
      </p:sp>
    </p:spTree>
    <p:extLst>
      <p:ext uri="{BB962C8B-B14F-4D97-AF65-F5344CB8AC3E}">
        <p14:creationId xmlns:p14="http://schemas.microsoft.com/office/powerpoint/2010/main" val="16875842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Main points to take away</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Offers are </a:t>
            </a:r>
            <a:r>
              <a:rPr lang="en-AU" sz="1200" i="1" kern="1200" dirty="0" smtClean="0">
                <a:solidFill>
                  <a:schemeClr val="tx1"/>
                </a:solidFill>
                <a:effectLst/>
                <a:latin typeface="+mn-lt"/>
                <a:ea typeface="+mn-ea"/>
                <a:cs typeface="+mn-cs"/>
              </a:rPr>
              <a:t>only</a:t>
            </a:r>
            <a:r>
              <a:rPr lang="en-AU" sz="1200" kern="1200" dirty="0" smtClean="0">
                <a:solidFill>
                  <a:schemeClr val="tx1"/>
                </a:solidFill>
                <a:effectLst/>
                <a:latin typeface="+mn-lt"/>
                <a:ea typeface="+mn-ea"/>
                <a:cs typeface="+mn-cs"/>
              </a:rPr>
              <a:t> made on the basis of Selection Ranks.  These are numbers on the scale from 0.00 – 99.95 (i.e. that </a:t>
            </a:r>
            <a:r>
              <a:rPr lang="en-AU" sz="1200" i="1" kern="1200" dirty="0" smtClean="0">
                <a:solidFill>
                  <a:schemeClr val="tx1"/>
                </a:solidFill>
                <a:effectLst/>
                <a:latin typeface="+mn-lt"/>
                <a:ea typeface="+mn-ea"/>
                <a:cs typeface="+mn-cs"/>
              </a:rPr>
              <a:t>look</a:t>
            </a:r>
            <a:r>
              <a:rPr lang="en-AU" sz="1200" kern="1200" dirty="0" smtClean="0">
                <a:solidFill>
                  <a:schemeClr val="tx1"/>
                </a:solidFill>
                <a:effectLst/>
                <a:latin typeface="+mn-lt"/>
                <a:ea typeface="+mn-ea"/>
                <a:cs typeface="+mn-cs"/>
              </a:rPr>
              <a:t> like ATARs) that are the end product of bonuses being applied to ATARs.</a:t>
            </a:r>
          </a:p>
          <a:p>
            <a:r>
              <a:rPr lang="en-AU" sz="1200" kern="1200" dirty="0" smtClean="0">
                <a:solidFill>
                  <a:schemeClr val="tx1"/>
                </a:solidFill>
                <a:effectLst/>
                <a:latin typeface="+mn-lt"/>
                <a:ea typeface="+mn-ea"/>
                <a:cs typeface="+mn-cs"/>
              </a:rPr>
              <a:t>For 85%+ of year 12 applicants selection ranks are </a:t>
            </a:r>
            <a:r>
              <a:rPr lang="en-AU" sz="1200" i="1" kern="1200" dirty="0" smtClean="0">
                <a:solidFill>
                  <a:schemeClr val="tx1"/>
                </a:solidFill>
                <a:effectLst/>
                <a:latin typeface="+mn-lt"/>
                <a:ea typeface="+mn-ea"/>
                <a:cs typeface="+mn-cs"/>
              </a:rPr>
              <a:t>not</a:t>
            </a:r>
            <a:r>
              <a:rPr lang="en-AU" sz="1200" kern="1200" dirty="0" smtClean="0">
                <a:solidFill>
                  <a:schemeClr val="tx1"/>
                </a:solidFill>
                <a:effectLst/>
                <a:latin typeface="+mn-lt"/>
                <a:ea typeface="+mn-ea"/>
                <a:cs typeface="+mn-cs"/>
              </a:rPr>
              <a:t> their ATAR.</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Students should always try to find out their Selection Ranks by contacting their chosen universities or using resources such as on-line bonus calculators provided by the universities (and not random users of the internet!).  SATAC will be exploring ways of displaying selection ranks to applicants in the future.</a:t>
            </a:r>
          </a:p>
          <a:p>
            <a:endParaRPr lang="en-AU" dirty="0"/>
          </a:p>
        </p:txBody>
      </p:sp>
      <p:sp>
        <p:nvSpPr>
          <p:cNvPr id="4" name="Slide Number Placeholder 3"/>
          <p:cNvSpPr>
            <a:spLocks noGrp="1"/>
          </p:cNvSpPr>
          <p:nvPr>
            <p:ph type="sldNum" sz="quarter" idx="10"/>
          </p:nvPr>
        </p:nvSpPr>
        <p:spPr/>
        <p:txBody>
          <a:bodyPr/>
          <a:lstStyle/>
          <a:p>
            <a:fld id="{4DD2B9BD-D797-438B-8D77-291B84BDE04A}" type="slidenum">
              <a:rPr lang="en-AU" smtClean="0">
                <a:solidFill>
                  <a:prstClr val="black"/>
                </a:solidFill>
              </a:rPr>
              <a:pPr/>
              <a:t>73</a:t>
            </a:fld>
            <a:endParaRPr lang="en-AU" dirty="0">
              <a:solidFill>
                <a:prstClr val="black"/>
              </a:solidFill>
            </a:endParaRPr>
          </a:p>
        </p:txBody>
      </p:sp>
    </p:spTree>
    <p:extLst>
      <p:ext uri="{BB962C8B-B14F-4D97-AF65-F5344CB8AC3E}">
        <p14:creationId xmlns:p14="http://schemas.microsoft.com/office/powerpoint/2010/main" val="3211270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Main points to take away</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universities guaranteed entry schemes (Preferred, Guaranteed, Approved) apply to and refer to Selection Ranks</a:t>
            </a:r>
            <a:r>
              <a:rPr lang="en-AU" sz="1200" i="1" kern="1200" dirty="0" smtClean="0">
                <a:solidFill>
                  <a:schemeClr val="tx1"/>
                </a:solidFill>
                <a:effectLst/>
                <a:latin typeface="+mn-lt"/>
                <a:ea typeface="+mn-ea"/>
                <a:cs typeface="+mn-cs"/>
              </a:rPr>
              <a:t> not the ATAR</a:t>
            </a:r>
            <a:r>
              <a:rPr lang="en-AU" sz="1200" kern="1200" dirty="0" smtClean="0">
                <a:solidFill>
                  <a:schemeClr val="tx1"/>
                </a:solidFill>
                <a:effectLst/>
                <a:latin typeface="+mn-lt"/>
                <a:ea typeface="+mn-ea"/>
                <a:cs typeface="+mn-cs"/>
              </a:rPr>
              <a:t>.  SATAC is negotiating with the universities to provide more clarity in the advertising of these schemes, in particular universally referring to Selection Rank and regarding statements alluding to preference number.</a:t>
            </a:r>
          </a:p>
          <a:p>
            <a:endParaRPr lang="en-AU" dirty="0"/>
          </a:p>
        </p:txBody>
      </p:sp>
      <p:sp>
        <p:nvSpPr>
          <p:cNvPr id="4" name="Slide Number Placeholder 3"/>
          <p:cNvSpPr>
            <a:spLocks noGrp="1"/>
          </p:cNvSpPr>
          <p:nvPr>
            <p:ph type="sldNum" sz="quarter" idx="10"/>
          </p:nvPr>
        </p:nvSpPr>
        <p:spPr/>
        <p:txBody>
          <a:bodyPr/>
          <a:lstStyle/>
          <a:p>
            <a:fld id="{4DD2B9BD-D797-438B-8D77-291B84BDE04A}" type="slidenum">
              <a:rPr lang="en-AU" smtClean="0">
                <a:solidFill>
                  <a:prstClr val="black"/>
                </a:solidFill>
              </a:rPr>
              <a:pPr/>
              <a:t>75</a:t>
            </a:fld>
            <a:endParaRPr lang="en-AU" dirty="0">
              <a:solidFill>
                <a:prstClr val="black"/>
              </a:solidFill>
            </a:endParaRPr>
          </a:p>
        </p:txBody>
      </p:sp>
    </p:spTree>
    <p:extLst>
      <p:ext uri="{BB962C8B-B14F-4D97-AF65-F5344CB8AC3E}">
        <p14:creationId xmlns:p14="http://schemas.microsoft.com/office/powerpoint/2010/main" val="23089105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DD2B9BD-D797-438B-8D77-291B84BDE04A}" type="slidenum">
              <a:rPr lang="en-AU" smtClean="0">
                <a:solidFill>
                  <a:prstClr val="black"/>
                </a:solidFill>
              </a:rPr>
              <a:pPr/>
              <a:t>76</a:t>
            </a:fld>
            <a:endParaRPr lang="en-AU" dirty="0">
              <a:solidFill>
                <a:prstClr val="black"/>
              </a:solidFill>
            </a:endParaRPr>
          </a:p>
        </p:txBody>
      </p:sp>
    </p:spTree>
    <p:extLst>
      <p:ext uri="{BB962C8B-B14F-4D97-AF65-F5344CB8AC3E}">
        <p14:creationId xmlns:p14="http://schemas.microsoft.com/office/powerpoint/2010/main" val="21538549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Main points to take away</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institutions consider that it is a student’s responsibility to find out about and follow the rules regarding aggregation and the calculation of the ATAR and TAFE SA Selection Score.</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rules are made available to all year 10, 11 and 12 students every year.  SATAC makes every effort to train school staff in their application at very detailed levels.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SACE Board provides an on-line facility to check study patterns for not only SACE completion but also ATAR completion – the advice about these two issues is on the same page.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Ignoring these rules (whether this is the student, the school, parents or others) in regard to these rules including those relating to:</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Counting Restrictions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Precluded Combinations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Number of Attempts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Studying Tertiary Admissions Subjects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Completing VET studies </a:t>
            </a:r>
          </a:p>
          <a:p>
            <a:r>
              <a:rPr lang="en-AU" sz="1200" kern="1200" dirty="0" smtClean="0">
                <a:solidFill>
                  <a:schemeClr val="tx1"/>
                </a:solidFill>
                <a:effectLst/>
                <a:latin typeface="+mn-lt"/>
                <a:ea typeface="+mn-ea"/>
                <a:cs typeface="+mn-cs"/>
              </a:rPr>
              <a:t>can result in students missing out on an ATAR or TAFE SA Selection Score.</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Consideration of requests for waiving these rules (what are justifiable grounds?) is brokered by SATAC but the decisions are made </a:t>
            </a:r>
            <a:r>
              <a:rPr lang="en-AU" sz="1200" b="1" kern="1200" dirty="0" smtClean="0">
                <a:solidFill>
                  <a:schemeClr val="tx1"/>
                </a:solidFill>
                <a:effectLst/>
                <a:latin typeface="+mn-lt"/>
                <a:ea typeface="+mn-ea"/>
                <a:cs typeface="+mn-cs"/>
              </a:rPr>
              <a:t>by the institutions</a:t>
            </a:r>
            <a:r>
              <a:rPr lang="en-AU" sz="1200" kern="1200" dirty="0" smtClean="0">
                <a:solidFill>
                  <a:schemeClr val="tx1"/>
                </a:solidFill>
                <a:effectLst/>
                <a:latin typeface="+mn-lt"/>
                <a:ea typeface="+mn-ea"/>
                <a:cs typeface="+mn-cs"/>
              </a:rPr>
              <a:t>.</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Requests for such consideration are </a:t>
            </a:r>
            <a:r>
              <a:rPr lang="en-AU" sz="1200" b="1" kern="1200" dirty="0" smtClean="0">
                <a:solidFill>
                  <a:schemeClr val="tx1"/>
                </a:solidFill>
                <a:effectLst/>
                <a:latin typeface="+mn-lt"/>
                <a:ea typeface="+mn-ea"/>
                <a:cs typeface="+mn-cs"/>
              </a:rPr>
              <a:t>not always successful</a:t>
            </a:r>
            <a:r>
              <a:rPr lang="en-AU" sz="1200" kern="1200" dirty="0" smtClean="0">
                <a:solidFill>
                  <a:schemeClr val="tx1"/>
                </a:solidFill>
                <a:effectLst/>
                <a:latin typeface="+mn-lt"/>
                <a:ea typeface="+mn-ea"/>
                <a:cs typeface="+mn-cs"/>
              </a:rPr>
              <a:t>, and are sometimes not the same for all institutions.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SATAC can be asked to apply an “unofficial ATAR” for a current year application at the institutions’ request.  This can assist a student gaining entry in the current year.</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Students’ </a:t>
            </a:r>
            <a:r>
              <a:rPr lang="en-AU" sz="1200" b="1" kern="1200" dirty="0" smtClean="0">
                <a:solidFill>
                  <a:schemeClr val="tx1"/>
                </a:solidFill>
                <a:effectLst/>
                <a:latin typeface="+mn-lt"/>
                <a:ea typeface="+mn-ea"/>
                <a:cs typeface="+mn-cs"/>
              </a:rPr>
              <a:t>official records</a:t>
            </a:r>
            <a:r>
              <a:rPr lang="en-AU" sz="1200" kern="1200" dirty="0" smtClean="0">
                <a:solidFill>
                  <a:schemeClr val="tx1"/>
                </a:solidFill>
                <a:effectLst/>
                <a:latin typeface="+mn-lt"/>
                <a:ea typeface="+mn-ea"/>
                <a:cs typeface="+mn-cs"/>
              </a:rPr>
              <a:t> are usually </a:t>
            </a:r>
            <a:r>
              <a:rPr lang="en-AU" sz="1200" b="1" kern="1200" dirty="0" smtClean="0">
                <a:solidFill>
                  <a:schemeClr val="tx1"/>
                </a:solidFill>
                <a:effectLst/>
                <a:latin typeface="+mn-lt"/>
                <a:ea typeface="+mn-ea"/>
                <a:cs typeface="+mn-cs"/>
              </a:rPr>
              <a:t>not altered</a:t>
            </a:r>
            <a:r>
              <a:rPr lang="en-AU" sz="1200" kern="1200" dirty="0" smtClean="0">
                <a:solidFill>
                  <a:schemeClr val="tx1"/>
                </a:solidFill>
                <a:effectLst/>
                <a:latin typeface="+mn-lt"/>
                <a:ea typeface="+mn-ea"/>
                <a:cs typeface="+mn-cs"/>
              </a:rPr>
              <a:t>.</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It is the official records (e.g. with missing ATARs, TAFE SA Selection Scores) that are forwarded to tertiary admissions centres interstate.</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It is the official records (e.g. with missing ATARs, TAFE SA Selection Scores) that are stored in SATAC’s archives.</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4DD2B9BD-D797-438B-8D77-291B84BDE04A}" type="slidenum">
              <a:rPr lang="en-AU" smtClean="0">
                <a:solidFill>
                  <a:prstClr val="black"/>
                </a:solidFill>
              </a:rPr>
              <a:pPr/>
              <a:t>78</a:t>
            </a:fld>
            <a:endParaRPr lang="en-AU" dirty="0">
              <a:solidFill>
                <a:prstClr val="black"/>
              </a:solidFill>
            </a:endParaRPr>
          </a:p>
        </p:txBody>
      </p:sp>
    </p:spTree>
    <p:extLst>
      <p:ext uri="{BB962C8B-B14F-4D97-AF65-F5344CB8AC3E}">
        <p14:creationId xmlns:p14="http://schemas.microsoft.com/office/powerpoint/2010/main" val="42467946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DD2B9BD-D797-438B-8D77-291B84BDE04A}" type="slidenum">
              <a:rPr lang="en-AU" smtClean="0">
                <a:solidFill>
                  <a:prstClr val="black"/>
                </a:solidFill>
              </a:rPr>
              <a:pPr/>
              <a:t>79</a:t>
            </a:fld>
            <a:endParaRPr lang="en-AU" dirty="0">
              <a:solidFill>
                <a:prstClr val="black"/>
              </a:solidFill>
            </a:endParaRPr>
          </a:p>
        </p:txBody>
      </p:sp>
    </p:spTree>
    <p:extLst>
      <p:ext uri="{BB962C8B-B14F-4D97-AF65-F5344CB8AC3E}">
        <p14:creationId xmlns:p14="http://schemas.microsoft.com/office/powerpoint/2010/main" val="19901598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7 candidates received and “unofficial ATAR” in 2012</a:t>
            </a:r>
            <a:r>
              <a:rPr lang="en-AU" baseline="0" dirty="0" smtClean="0"/>
              <a:t> for 2013 entry.</a:t>
            </a:r>
            <a:endParaRPr lang="en-AU" dirty="0"/>
          </a:p>
        </p:txBody>
      </p:sp>
      <p:sp>
        <p:nvSpPr>
          <p:cNvPr id="4" name="Slide Number Placeholder 3"/>
          <p:cNvSpPr>
            <a:spLocks noGrp="1"/>
          </p:cNvSpPr>
          <p:nvPr>
            <p:ph type="sldNum" sz="quarter" idx="10"/>
          </p:nvPr>
        </p:nvSpPr>
        <p:spPr/>
        <p:txBody>
          <a:bodyPr/>
          <a:lstStyle/>
          <a:p>
            <a:fld id="{4DD2B9BD-D797-438B-8D77-291B84BDE04A}" type="slidenum">
              <a:rPr lang="en-AU" smtClean="0">
                <a:solidFill>
                  <a:prstClr val="black"/>
                </a:solidFill>
              </a:rPr>
              <a:pPr/>
              <a:t>82</a:t>
            </a:fld>
            <a:endParaRPr lang="en-AU" dirty="0">
              <a:solidFill>
                <a:prstClr val="black"/>
              </a:solidFill>
            </a:endParaRPr>
          </a:p>
        </p:txBody>
      </p:sp>
    </p:spTree>
    <p:extLst>
      <p:ext uri="{BB962C8B-B14F-4D97-AF65-F5344CB8AC3E}">
        <p14:creationId xmlns:p14="http://schemas.microsoft.com/office/powerpoint/2010/main" val="9728778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DD2B9BD-D797-438B-8D77-291B84BDE04A}" type="slidenum">
              <a:rPr lang="en-AU" smtClean="0">
                <a:solidFill>
                  <a:prstClr val="black"/>
                </a:solidFill>
              </a:rPr>
              <a:pPr/>
              <a:t>84</a:t>
            </a:fld>
            <a:endParaRPr lang="en-AU" dirty="0">
              <a:solidFill>
                <a:prstClr val="black"/>
              </a:solidFill>
            </a:endParaRPr>
          </a:p>
        </p:txBody>
      </p:sp>
    </p:spTree>
    <p:extLst>
      <p:ext uri="{BB962C8B-B14F-4D97-AF65-F5344CB8AC3E}">
        <p14:creationId xmlns:p14="http://schemas.microsoft.com/office/powerpoint/2010/main" val="16513678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Main</a:t>
            </a:r>
            <a:r>
              <a:rPr lang="en-AU" b="1" baseline="0" dirty="0" smtClean="0"/>
              <a:t> points to take away</a:t>
            </a:r>
          </a:p>
          <a:p>
            <a:endParaRPr lang="en-AU" baseline="0" dirty="0" smtClean="0"/>
          </a:p>
          <a:p>
            <a:r>
              <a:rPr lang="en-AU" baseline="0" dirty="0" smtClean="0"/>
              <a:t>These are the rules.  Recognised Studies can only count towards 10 or 20 credits in the university aggregate and TAFE SA Selection Score.</a:t>
            </a:r>
          </a:p>
          <a:p>
            <a:endParaRPr lang="en-AU" baseline="0" dirty="0" smtClean="0"/>
          </a:p>
          <a:p>
            <a:r>
              <a:rPr lang="en-AU" baseline="0" dirty="0" smtClean="0"/>
              <a:t>Although there has been confusion in the past regarding certain VET qualifications where advice has been given about 10 credits counting towards Stage 2 for SACE completion and 20 to the university aggregate (hence the ATAR) and the TAFE SA Selection Score, this will not occur in the future.</a:t>
            </a:r>
          </a:p>
          <a:p>
            <a:endParaRPr lang="en-AU" dirty="0"/>
          </a:p>
        </p:txBody>
      </p:sp>
      <p:sp>
        <p:nvSpPr>
          <p:cNvPr id="4" name="Slide Number Placeholder 3"/>
          <p:cNvSpPr>
            <a:spLocks noGrp="1"/>
          </p:cNvSpPr>
          <p:nvPr>
            <p:ph type="sldNum" sz="quarter" idx="10"/>
          </p:nvPr>
        </p:nvSpPr>
        <p:spPr/>
        <p:txBody>
          <a:bodyPr/>
          <a:lstStyle/>
          <a:p>
            <a:fld id="{4DD2B9BD-D797-438B-8D77-291B84BDE04A}" type="slidenum">
              <a:rPr lang="en-AU" smtClean="0">
                <a:solidFill>
                  <a:prstClr val="black"/>
                </a:solidFill>
              </a:rPr>
              <a:pPr/>
              <a:t>85</a:t>
            </a:fld>
            <a:endParaRPr lang="en-AU" dirty="0">
              <a:solidFill>
                <a:prstClr val="black"/>
              </a:solidFill>
            </a:endParaRPr>
          </a:p>
        </p:txBody>
      </p:sp>
    </p:spTree>
    <p:extLst>
      <p:ext uri="{BB962C8B-B14F-4D97-AF65-F5344CB8AC3E}">
        <p14:creationId xmlns:p14="http://schemas.microsoft.com/office/powerpoint/2010/main" val="41438710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DD2B9BD-D797-438B-8D77-291B84BDE04A}" type="slidenum">
              <a:rPr lang="en-AU" smtClean="0">
                <a:solidFill>
                  <a:prstClr val="black"/>
                </a:solidFill>
              </a:rPr>
              <a:pPr/>
              <a:t>86</a:t>
            </a:fld>
            <a:endParaRPr lang="en-AU" dirty="0">
              <a:solidFill>
                <a:prstClr val="black"/>
              </a:solidFill>
            </a:endParaRPr>
          </a:p>
        </p:txBody>
      </p:sp>
    </p:spTree>
    <p:extLst>
      <p:ext uri="{BB962C8B-B14F-4D97-AF65-F5344CB8AC3E}">
        <p14:creationId xmlns:p14="http://schemas.microsoft.com/office/powerpoint/2010/main" val="10835673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E2269B1-F944-4C50-8162-BD6ABA449A83}" type="slidenum">
              <a:rPr lang="en-AU" smtClean="0">
                <a:solidFill>
                  <a:prstClr val="black"/>
                </a:solidFill>
              </a:rPr>
              <a:pPr/>
              <a:t>88</a:t>
            </a:fld>
            <a:endParaRPr lang="en-AU" dirty="0">
              <a:solidFill>
                <a:prstClr val="black"/>
              </a:solidFill>
            </a:endParaRPr>
          </a:p>
        </p:txBody>
      </p:sp>
    </p:spTree>
    <p:extLst>
      <p:ext uri="{BB962C8B-B14F-4D97-AF65-F5344CB8AC3E}">
        <p14:creationId xmlns:p14="http://schemas.microsoft.com/office/powerpoint/2010/main" val="439120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2EF1E8A-4980-4708-A995-013EA6B70C5F}" type="slidenum">
              <a:rPr lang="en-AU" smtClean="0"/>
              <a:t>21</a:t>
            </a:fld>
            <a:endParaRPr lang="en-AU" dirty="0"/>
          </a:p>
        </p:txBody>
      </p:sp>
    </p:spTree>
    <p:extLst>
      <p:ext uri="{BB962C8B-B14F-4D97-AF65-F5344CB8AC3E}">
        <p14:creationId xmlns:p14="http://schemas.microsoft.com/office/powerpoint/2010/main" val="2035021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CF5D393-1398-4733-A79F-AA9345CC0264}" type="slidenum">
              <a:rPr lang="en-AU" smtClean="0"/>
              <a:t>25</a:t>
            </a:fld>
            <a:endParaRPr lang="en-AU" dirty="0"/>
          </a:p>
        </p:txBody>
      </p:sp>
    </p:spTree>
    <p:extLst>
      <p:ext uri="{BB962C8B-B14F-4D97-AF65-F5344CB8AC3E}">
        <p14:creationId xmlns:p14="http://schemas.microsoft.com/office/powerpoint/2010/main" val="16972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4744" y="395536"/>
            <a:ext cx="4572000" cy="3024336"/>
          </a:xfrm>
        </p:spPr>
      </p:sp>
      <p:sp>
        <p:nvSpPr>
          <p:cNvPr id="3" name="Notes Placeholder 2"/>
          <p:cNvSpPr>
            <a:spLocks noGrp="1"/>
          </p:cNvSpPr>
          <p:nvPr>
            <p:ph type="body" idx="1"/>
          </p:nvPr>
        </p:nvSpPr>
        <p:spPr>
          <a:xfrm>
            <a:off x="404664" y="3635896"/>
            <a:ext cx="6048672" cy="5112568"/>
          </a:xfrm>
        </p:spPr>
        <p:txBody>
          <a:bodyPr/>
          <a:lstStyle/>
          <a:p>
            <a:r>
              <a:rPr lang="en-AU" sz="1100" dirty="0" smtClean="0"/>
              <a:t>It is important</a:t>
            </a:r>
            <a:r>
              <a:rPr lang="en-AU" sz="1100" baseline="0" dirty="0" smtClean="0"/>
              <a:t> to celebrate what we are doing well and not lose sight of our achievements. Appreciate what has been achieved for students based on the partnership between schools and the SACE Board and particularly the work of teachers and school leaders. As we seek to continually improve student success one of the first steps is to acknowledge our areas of strength, understand why these areas are working well and identify areas where we could do better.</a:t>
            </a:r>
          </a:p>
          <a:p>
            <a:r>
              <a:rPr lang="en-AU" sz="1100" baseline="0" dirty="0" smtClean="0"/>
              <a:t>Seek out gaps in practice, processes or  the procedures that may inadvertently be contributing to some students not being successful in the SACE.</a:t>
            </a:r>
          </a:p>
          <a:p>
            <a:r>
              <a:rPr lang="en-AU" sz="1100" baseline="0" dirty="0" smtClean="0"/>
              <a:t>We have analysed ACER’s Tool for School Improvement, NZQA process for assuring the integrity of students' results, feedback from schools, SA DECD Accountability Framework.</a:t>
            </a:r>
          </a:p>
          <a:p>
            <a:endParaRPr lang="en-AU" sz="1100" baseline="0" dirty="0" smtClean="0"/>
          </a:p>
          <a:p>
            <a:r>
              <a:rPr lang="en-AU" sz="1100" baseline="0" dirty="0" smtClean="0"/>
              <a:t>From these sources 4 criteria emerged that can be used to analyse SACE management systems in schools to identify areas for improvement.</a:t>
            </a:r>
          </a:p>
          <a:p>
            <a:endParaRPr lang="en-AU" sz="1100" baseline="0" dirty="0" smtClean="0"/>
          </a:p>
          <a:p>
            <a:r>
              <a:rPr lang="en-AU" sz="1100" b="1" baseline="0" dirty="0" smtClean="0"/>
              <a:t>Assessment Practices: </a:t>
            </a:r>
            <a:r>
              <a:rPr lang="en-AU" sz="1100" baseline="0" dirty="0" smtClean="0"/>
              <a:t>extent to which the school’s assessment practices are:</a:t>
            </a:r>
          </a:p>
          <a:p>
            <a:pPr marL="171450" indent="-171450">
              <a:buFont typeface="Arial" panose="020B0604020202020204" pitchFamily="34" charset="0"/>
              <a:buChar char="•"/>
            </a:pPr>
            <a:r>
              <a:rPr lang="en-AU" sz="1100" baseline="0" dirty="0" smtClean="0"/>
              <a:t>guiding teachers and students to manage effective SACE assessments</a:t>
            </a:r>
          </a:p>
          <a:p>
            <a:pPr marL="171450" indent="-171450">
              <a:buFont typeface="Arial" panose="020B0604020202020204" pitchFamily="34" charset="0"/>
              <a:buChar char="•"/>
            </a:pPr>
            <a:r>
              <a:rPr lang="en-AU" sz="1100" baseline="0" dirty="0" smtClean="0"/>
              <a:t>giving students adequate opportunities to demonstrate their best achievements.</a:t>
            </a:r>
          </a:p>
          <a:p>
            <a:pPr marL="0" indent="0">
              <a:buFont typeface="Arial" panose="020B0604020202020204" pitchFamily="34" charset="0"/>
              <a:buNone/>
            </a:pPr>
            <a:r>
              <a:rPr lang="en-AU" sz="1100" b="1" baseline="0" dirty="0" smtClean="0"/>
              <a:t>Within-school QA: </a:t>
            </a:r>
            <a:r>
              <a:rPr lang="en-AU" sz="1100" baseline="0" dirty="0" smtClean="0"/>
              <a:t>extent to which the school’s quality assurance practices ensure the integrity of student’s results.</a:t>
            </a:r>
          </a:p>
          <a:p>
            <a:pPr marL="0" indent="0">
              <a:buFont typeface="Arial" panose="020B0604020202020204" pitchFamily="34" charset="0"/>
              <a:buNone/>
            </a:pPr>
            <a:r>
              <a:rPr lang="en-AU" sz="1100" b="1" baseline="0" dirty="0" smtClean="0"/>
              <a:t>Data Management: </a:t>
            </a:r>
            <a:r>
              <a:rPr lang="en-AU" sz="1100" baseline="0" dirty="0" smtClean="0"/>
              <a:t>extent to which the school’s data management processes ensure that student details, enrolments and results are timely and accurate.</a:t>
            </a:r>
          </a:p>
          <a:p>
            <a:pPr marL="343311" lvl="1" indent="-343311">
              <a:buChar char="•"/>
            </a:pPr>
            <a:r>
              <a:rPr lang="en-AU" sz="1100" b="1" dirty="0" smtClean="0"/>
              <a:t>Communication</a:t>
            </a:r>
            <a:r>
              <a:rPr lang="en-AU" sz="1100" dirty="0" smtClean="0"/>
              <a:t> - </a:t>
            </a:r>
            <a:r>
              <a:rPr lang="en-US" sz="1100" dirty="0" smtClean="0"/>
              <a:t>The extent to which the school’s assessment information, policies and procedures are:</a:t>
            </a:r>
          </a:p>
          <a:p>
            <a:pPr marL="801060" lvl="2" indent="-343311">
              <a:buChar char="•"/>
            </a:pPr>
            <a:r>
              <a:rPr lang="en-US" sz="1100" dirty="0" smtClean="0"/>
              <a:t>Assisting teachers to carry out the school’s assessment policy and procedures</a:t>
            </a:r>
          </a:p>
          <a:p>
            <a:pPr marL="801060" lvl="2" indent="-343311">
              <a:buChar char="•"/>
            </a:pPr>
            <a:r>
              <a:rPr lang="en-US" sz="1100" dirty="0" smtClean="0"/>
              <a:t>Communicated effectively to students and their families</a:t>
            </a:r>
          </a:p>
          <a:p>
            <a:pPr marL="801060" lvl="2" indent="-343311">
              <a:buChar char="•"/>
            </a:pPr>
            <a:r>
              <a:rPr lang="en-US" sz="1100" dirty="0" smtClean="0"/>
              <a:t>Regularly reviewed for accuracy and are comprehensive and up to date.</a:t>
            </a:r>
            <a:endParaRPr lang="en-AU" sz="1100" dirty="0" smtClean="0"/>
          </a:p>
          <a:p>
            <a:pPr marL="0" indent="0">
              <a:buFont typeface="Arial" panose="020B0604020202020204" pitchFamily="34" charset="0"/>
              <a:buNone/>
            </a:pPr>
            <a:endParaRPr lang="en-AU" baseline="0" dirty="0" smtClean="0"/>
          </a:p>
          <a:p>
            <a:pPr marL="0" indent="0">
              <a:buFont typeface="Arial" panose="020B0604020202020204" pitchFamily="34" charset="0"/>
              <a:buNone/>
            </a:pPr>
            <a:r>
              <a:rPr lang="en-AU" b="1" i="1" baseline="0" dirty="0" smtClean="0"/>
              <a:t>Self Review Tool, </a:t>
            </a:r>
            <a:r>
              <a:rPr lang="en-AU" baseline="0" dirty="0" smtClean="0"/>
              <a:t>prime purpose to provide school leaders with a vehicle for reflection that may provide insights, impetus and possible areas for development. </a:t>
            </a:r>
          </a:p>
          <a:p>
            <a:pPr marL="0" indent="0">
              <a:buFont typeface="Arial" panose="020B0604020202020204" pitchFamily="34" charset="0"/>
              <a:buNone/>
            </a:pPr>
            <a:r>
              <a:rPr lang="en-AU" baseline="0" dirty="0" smtClean="0"/>
              <a:t>Not a checklist or an inspection device, use as appropriate for </a:t>
            </a:r>
            <a:r>
              <a:rPr lang="en-AU" b="1" i="1" baseline="0" dirty="0" smtClean="0"/>
              <a:t>your</a:t>
            </a:r>
            <a:r>
              <a:rPr lang="en-AU" baseline="0" dirty="0" smtClean="0"/>
              <a:t> school.</a:t>
            </a:r>
          </a:p>
          <a:p>
            <a:pPr marL="0" indent="0">
              <a:buFont typeface="Arial" panose="020B0604020202020204" pitchFamily="34" charset="0"/>
              <a:buNone/>
            </a:pPr>
            <a:endParaRPr lang="en-AU" baseline="0" dirty="0" smtClean="0"/>
          </a:p>
          <a:p>
            <a:endParaRPr lang="en-AU" baseline="0" dirty="0" smtClean="0"/>
          </a:p>
          <a:p>
            <a:endParaRPr lang="en-AU" baseline="0" dirty="0" smtClean="0"/>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6CF5D393-1398-4733-A79F-AA9345CC0264}" type="slidenum">
              <a:rPr lang="en-AU" smtClean="0"/>
              <a:t>26</a:t>
            </a:fld>
            <a:endParaRPr lang="en-AU" dirty="0"/>
          </a:p>
        </p:txBody>
      </p:sp>
    </p:spTree>
    <p:extLst>
      <p:ext uri="{BB962C8B-B14F-4D97-AF65-F5344CB8AC3E}">
        <p14:creationId xmlns:p14="http://schemas.microsoft.com/office/powerpoint/2010/main" val="3932960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 have prepared a radar diagram using the 4 criteria, spend 10-15</a:t>
            </a:r>
            <a:r>
              <a:rPr lang="en-AU" baseline="0" dirty="0" smtClean="0"/>
              <a:t> minutes working to identify evidence of the effectiveness of your schools quality management system and determine your school’s current level of ‘performance’ in relation to these criteria.</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6CF5D393-1398-4733-A79F-AA9345CC0264}" type="slidenum">
              <a:rPr lang="en-AU" smtClean="0"/>
              <a:t>27</a:t>
            </a:fld>
            <a:endParaRPr lang="en-AU" dirty="0"/>
          </a:p>
        </p:txBody>
      </p:sp>
    </p:spTree>
    <p:extLst>
      <p:ext uri="{BB962C8B-B14F-4D97-AF65-F5344CB8AC3E}">
        <p14:creationId xmlns:p14="http://schemas.microsoft.com/office/powerpoint/2010/main" val="688951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8358" y="4342522"/>
            <a:ext cx="6541287" cy="4621965"/>
          </a:xfrm>
        </p:spPr>
        <p:txBody>
          <a:bodyPr/>
          <a:lstStyle/>
          <a:p>
            <a:r>
              <a:rPr lang="en-AU" sz="1100" b="1" dirty="0"/>
              <a:t>1. </a:t>
            </a:r>
            <a:r>
              <a:rPr lang="en-AU" sz="1100" baseline="0" dirty="0" smtClean="0"/>
              <a:t>Let me show you an example:</a:t>
            </a:r>
          </a:p>
          <a:p>
            <a:pPr marL="228600" indent="-228600">
              <a:buAutoNum type="arabicPeriod"/>
            </a:pPr>
            <a:r>
              <a:rPr lang="en-AU" sz="1100" b="1" baseline="0" dirty="0" smtClean="0"/>
              <a:t>Assessment Practices: </a:t>
            </a:r>
            <a:r>
              <a:rPr lang="en-AU" sz="1100" baseline="0" dirty="0" smtClean="0"/>
              <a:t>might see evidence in your school that: assessment practices across your school generally ensure students are engaged and can demonstrate their learning to the highest level through differentiation and clarity of requirements. Students and teachers generally adhere to SACE Board assessment policies with regards to drafting, editing and verifying student work and meeting deadlines. And that, while feedback to students may be routinely provided, it may not be timely and/or may not provide students with clear steps for improvement or strategies to further develop their learning. Given this evidence you might consider that your school’s assessment practices are pretty good but perhaps not at the highest level. </a:t>
            </a:r>
            <a:r>
              <a:rPr lang="en-AU" sz="1100" b="1" baseline="0" dirty="0" smtClean="0"/>
              <a:t>CLICK</a:t>
            </a:r>
          </a:p>
          <a:p>
            <a:pPr marL="228600" indent="-228600">
              <a:buAutoNum type="arabicPeriod"/>
            </a:pPr>
            <a:r>
              <a:rPr lang="en-AU" sz="1100" b="1" baseline="0" dirty="0" smtClean="0"/>
              <a:t>Within-school QA: </a:t>
            </a:r>
            <a:r>
              <a:rPr lang="en-AU" sz="1100" baseline="0" dirty="0" smtClean="0"/>
              <a:t>might see evidence in your school that: teaching teams critically analyse all moderation data, student achievement data, and their own teaching practices to develop improvement strategies, learning and assessment plan feedback is carefully considered and applied to teaching and learning programs, changes are formally documented and endorsed by the principal or their delegate. Teachers employ a number of strategies for clarifying standards (e.g. attend clarifying forums, access exemplars on the SACE Board website, cross-mark with colleagues within and outside the school. Teachers benchmark their interpretation of the performance standards prior to submission of results. SACE data shows the school’s assessment decisions are valid and reliable. On the basis of this evidence you might decide that your school’s with-in school QA is operating at the highest level possible. </a:t>
            </a:r>
            <a:r>
              <a:rPr lang="en-AU" sz="1100" b="1" baseline="0" dirty="0" smtClean="0"/>
              <a:t>CLICK</a:t>
            </a:r>
          </a:p>
          <a:p>
            <a:pPr marL="228600" indent="-228600">
              <a:buAutoNum type="arabicPeriod"/>
            </a:pPr>
            <a:r>
              <a:rPr lang="en-AU" sz="1100" b="1" baseline="0" dirty="0" smtClean="0"/>
              <a:t>Data Management: </a:t>
            </a:r>
            <a:r>
              <a:rPr lang="en-AU" sz="1100" baseline="0" dirty="0" smtClean="0"/>
              <a:t>might see evidence in your school that: student information management practices are not documented, understood or implemented consistently. Student information management practices result in: doubt that most students are being enrolled in appropriate subjects/courses, an initial pattern check is conducted to ensure student enrolments are on track to SACE completion and their intended pathways but subsequent checks, if they occur, are conducted on an ad-hoc basis, requests to the SACE Board to change final enrolments and results, some students receiving incorrect results due to administrative errors. On the basis of this evidence you might consider that the management of SACE data in your school is not really comprehensive and systematised so ascribe a low rating to this criterion. </a:t>
            </a:r>
            <a:r>
              <a:rPr lang="en-AU" sz="1100" b="1" baseline="0" dirty="0" smtClean="0"/>
              <a:t>CLICK</a:t>
            </a:r>
            <a:endParaRPr lang="en-AU" sz="1100" baseline="0" dirty="0" smtClean="0"/>
          </a:p>
          <a:p>
            <a:pPr marL="228600" indent="-228600">
              <a:buAutoNum type="arabicPeriod"/>
            </a:pPr>
            <a:endParaRPr lang="en-AU" sz="1100" dirty="0"/>
          </a:p>
        </p:txBody>
      </p:sp>
      <p:sp>
        <p:nvSpPr>
          <p:cNvPr id="4" name="Slide Number Placeholder 3"/>
          <p:cNvSpPr>
            <a:spLocks noGrp="1"/>
          </p:cNvSpPr>
          <p:nvPr>
            <p:ph type="sldNum" sz="quarter" idx="10"/>
          </p:nvPr>
        </p:nvSpPr>
        <p:spPr/>
        <p:txBody>
          <a:bodyPr/>
          <a:lstStyle/>
          <a:p>
            <a:pPr>
              <a:defRPr/>
            </a:pPr>
            <a:fld id="{132F38C7-E078-4962-904E-DAE7373A5477}" type="slidenum">
              <a:rPr lang="en-AU" smtClean="0"/>
              <a:pPr>
                <a:defRPr/>
              </a:pPr>
              <a:t>28</a:t>
            </a:fld>
            <a:endParaRPr lang="en-AU"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51" t="22364" r="50985" b="15070"/>
          <a:stretch/>
        </p:blipFill>
        <p:spPr bwMode="auto">
          <a:xfrm>
            <a:off x="885166" y="925559"/>
            <a:ext cx="5021431" cy="2585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6378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E28CC6D-5D0C-4FE8-A305-993E337F23D5}" type="datetimeFigureOut">
              <a:rPr lang="en-AU" smtClean="0"/>
              <a:t>31/03/2014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3CEF8AB-6584-4DD7-8972-7C9C87EDA238}" type="slidenum">
              <a:rPr lang="en-AU" smtClean="0"/>
              <a:t>‹#›</a:t>
            </a:fld>
            <a:endParaRPr lang="en-AU" dirty="0"/>
          </a:p>
        </p:txBody>
      </p:sp>
    </p:spTree>
    <p:extLst>
      <p:ext uri="{BB962C8B-B14F-4D97-AF65-F5344CB8AC3E}">
        <p14:creationId xmlns:p14="http://schemas.microsoft.com/office/powerpoint/2010/main" val="2454191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E28CC6D-5D0C-4FE8-A305-993E337F23D5}" type="datetimeFigureOut">
              <a:rPr lang="en-AU" smtClean="0"/>
              <a:t>31/03/2014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3CEF8AB-6584-4DD7-8972-7C9C87EDA238}" type="slidenum">
              <a:rPr lang="en-AU" smtClean="0"/>
              <a:t>‹#›</a:t>
            </a:fld>
            <a:endParaRPr lang="en-AU" dirty="0"/>
          </a:p>
        </p:txBody>
      </p:sp>
    </p:spTree>
    <p:extLst>
      <p:ext uri="{BB962C8B-B14F-4D97-AF65-F5344CB8AC3E}">
        <p14:creationId xmlns:p14="http://schemas.microsoft.com/office/powerpoint/2010/main" val="1344750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E28CC6D-5D0C-4FE8-A305-993E337F23D5}" type="datetimeFigureOut">
              <a:rPr lang="en-AU" smtClean="0"/>
              <a:t>31/03/2014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3CEF8AB-6584-4DD7-8972-7C9C87EDA238}" type="slidenum">
              <a:rPr lang="en-AU" smtClean="0"/>
              <a:t>‹#›</a:t>
            </a:fld>
            <a:endParaRPr lang="en-AU" dirty="0"/>
          </a:p>
        </p:txBody>
      </p:sp>
    </p:spTree>
    <p:extLst>
      <p:ext uri="{BB962C8B-B14F-4D97-AF65-F5344CB8AC3E}">
        <p14:creationId xmlns:p14="http://schemas.microsoft.com/office/powerpoint/2010/main" val="851860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11560" y="4653136"/>
            <a:ext cx="7437512" cy="1152128"/>
          </a:xfrm>
          <a:prstGeom prst="rect">
            <a:avLst/>
          </a:prstGeom>
        </p:spPr>
        <p:txBody>
          <a:bodyPr vert="horz" lIns="91440" tIns="45720" rIns="91440" bIns="45720" rtlCol="0" anchor="t">
            <a:normAutofit/>
          </a:bodyPr>
          <a:lstStyle/>
          <a:p>
            <a:r>
              <a:rPr lang="en-US" smtClean="0"/>
              <a:t>Click to edit Master title style</a:t>
            </a:r>
            <a:endParaRPr lang="en-AU" dirty="0"/>
          </a:p>
        </p:txBody>
      </p:sp>
      <p:sp>
        <p:nvSpPr>
          <p:cNvPr id="5" name="Text Placeholder 2"/>
          <p:cNvSpPr>
            <a:spLocks noGrp="1"/>
          </p:cNvSpPr>
          <p:nvPr>
            <p:ph idx="1"/>
          </p:nvPr>
        </p:nvSpPr>
        <p:spPr>
          <a:xfrm>
            <a:off x="611560" y="4005065"/>
            <a:ext cx="7427168" cy="504055"/>
          </a:xfrm>
          <a:prstGeom prst="rect">
            <a:avLst/>
          </a:prstGeom>
        </p:spPr>
        <p:txBody>
          <a:bodyPr vert="horz" lIns="91440" tIns="45720" rIns="91440" bIns="45720" rtlCol="0" anchor="b">
            <a:normAutofit/>
          </a:bodyPr>
          <a:lstStyle/>
          <a:p>
            <a:pPr lvl="0"/>
            <a:r>
              <a:rPr lang="en-US" smtClean="0"/>
              <a:t>Click to edit Master text styles</a:t>
            </a:r>
          </a:p>
        </p:txBody>
      </p:sp>
    </p:spTree>
    <p:extLst>
      <p:ext uri="{BB962C8B-B14F-4D97-AF65-F5344CB8AC3E}">
        <p14:creationId xmlns:p14="http://schemas.microsoft.com/office/powerpoint/2010/main" val="2145931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1C7765FD-9AB2-48FB-B545-CD0C455395CE}" type="datetimeFigureOut">
              <a:rPr lang="en-AU" smtClean="0">
                <a:solidFill>
                  <a:prstClr val="black">
                    <a:tint val="75000"/>
                  </a:prstClr>
                </a:solidFill>
              </a:rPr>
              <a:pPr/>
              <a:t>31/03/2014</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7BC0E68-9E71-4CFF-9C65-5A7AEB2CC8DA}" type="slidenum">
              <a:rPr lang="en-AU" smtClean="0">
                <a:solidFill>
                  <a:prstClr val="black">
                    <a:tint val="75000"/>
                  </a:prstClr>
                </a:solidFill>
              </a:rPr>
              <a:pPr/>
              <a:t>‹#›</a:t>
            </a:fld>
            <a:endParaRPr lang="en-AU" dirty="0">
              <a:solidFill>
                <a:prstClr val="black">
                  <a:tint val="75000"/>
                </a:prstClr>
              </a:solidFill>
            </a:endParaRPr>
          </a:p>
        </p:txBody>
      </p:sp>
      <p:sp>
        <p:nvSpPr>
          <p:cNvPr id="8" name="Text Placeholder 7"/>
          <p:cNvSpPr>
            <a:spLocks noGrp="1"/>
          </p:cNvSpPr>
          <p:nvPr>
            <p:ph type="body" sz="quarter" idx="13" hasCustomPrompt="1"/>
          </p:nvPr>
        </p:nvSpPr>
        <p:spPr>
          <a:xfrm>
            <a:off x="323528" y="116632"/>
            <a:ext cx="8569325" cy="576000"/>
          </a:xfrm>
          <a:prstGeom prst="rect">
            <a:avLst/>
          </a:prstGeom>
        </p:spPr>
        <p:txBody>
          <a:bodyPr anchor="ctr"/>
          <a:lstStyle>
            <a:lvl1pPr marL="0" indent="0">
              <a:buNone/>
              <a:defRPr sz="1800">
                <a:solidFill>
                  <a:schemeClr val="bg1"/>
                </a:solidFill>
                <a:latin typeface="Museo Sans 500" pitchFamily="50" charset="0"/>
              </a:defRPr>
            </a:lvl1pPr>
          </a:lstStyle>
          <a:p>
            <a:pPr lvl="0"/>
            <a:r>
              <a:rPr lang="en-US" dirty="0" smtClean="0"/>
              <a:t>Enter your title here</a:t>
            </a:r>
            <a:endParaRPr lang="en-AU" dirty="0"/>
          </a:p>
        </p:txBody>
      </p:sp>
    </p:spTree>
    <p:extLst>
      <p:ext uri="{BB962C8B-B14F-4D97-AF65-F5344CB8AC3E}">
        <p14:creationId xmlns:p14="http://schemas.microsoft.com/office/powerpoint/2010/main" val="2618628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C7765FD-9AB2-48FB-B545-CD0C455395CE}" type="datetimeFigureOut">
              <a:rPr lang="en-AU" smtClean="0">
                <a:solidFill>
                  <a:prstClr val="black">
                    <a:tint val="75000"/>
                  </a:prstClr>
                </a:solidFill>
              </a:rPr>
              <a:pPr/>
              <a:t>31/03/2014</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7BC0E68-9E71-4CFF-9C65-5A7AEB2CC8D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400359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7765FD-9AB2-48FB-B545-CD0C455395CE}" type="datetimeFigureOut">
              <a:rPr lang="en-AU" smtClean="0">
                <a:solidFill>
                  <a:prstClr val="black">
                    <a:tint val="75000"/>
                  </a:prstClr>
                </a:solidFill>
              </a:rPr>
              <a:pPr/>
              <a:t>31/03/2014</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7BC0E68-9E71-4CFF-9C65-5A7AEB2CC8DA}" type="slidenum">
              <a:rPr lang="en-AU" smtClean="0">
                <a:solidFill>
                  <a:prstClr val="black">
                    <a:tint val="75000"/>
                  </a:prstClr>
                </a:solidFill>
              </a:rPr>
              <a:pPr/>
              <a:t>‹#›</a:t>
            </a:fld>
            <a:endParaRPr lang="en-AU" dirty="0">
              <a:solidFill>
                <a:prstClr val="black">
                  <a:tint val="75000"/>
                </a:prstClr>
              </a:solidFill>
            </a:endParaRPr>
          </a:p>
        </p:txBody>
      </p:sp>
      <p:sp>
        <p:nvSpPr>
          <p:cNvPr id="7" name="Text Placeholder 7"/>
          <p:cNvSpPr>
            <a:spLocks noGrp="1"/>
          </p:cNvSpPr>
          <p:nvPr>
            <p:ph type="body" sz="quarter" idx="13" hasCustomPrompt="1"/>
          </p:nvPr>
        </p:nvSpPr>
        <p:spPr>
          <a:xfrm>
            <a:off x="323528" y="116632"/>
            <a:ext cx="8569325" cy="576000"/>
          </a:xfrm>
          <a:prstGeom prst="rect">
            <a:avLst/>
          </a:prstGeom>
        </p:spPr>
        <p:txBody>
          <a:bodyPr anchor="ctr"/>
          <a:lstStyle>
            <a:lvl1pPr marL="0" indent="0">
              <a:buNone/>
              <a:defRPr sz="1800">
                <a:solidFill>
                  <a:schemeClr val="bg1"/>
                </a:solidFill>
                <a:latin typeface="Museo Sans 500" pitchFamily="50" charset="0"/>
              </a:defRPr>
            </a:lvl1pPr>
          </a:lstStyle>
          <a:p>
            <a:pPr lvl="0"/>
            <a:r>
              <a:rPr lang="en-US" dirty="0" smtClean="0"/>
              <a:t>Enter your title here</a:t>
            </a:r>
            <a:endParaRPr lang="en-AU" dirty="0"/>
          </a:p>
        </p:txBody>
      </p:sp>
    </p:spTree>
    <p:extLst>
      <p:ext uri="{BB962C8B-B14F-4D97-AF65-F5344CB8AC3E}">
        <p14:creationId xmlns:p14="http://schemas.microsoft.com/office/powerpoint/2010/main" val="506636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1C7765FD-9AB2-48FB-B545-CD0C455395CE}" type="datetimeFigureOut">
              <a:rPr lang="en-AU" smtClean="0">
                <a:solidFill>
                  <a:prstClr val="black">
                    <a:tint val="75000"/>
                  </a:prstClr>
                </a:solidFill>
              </a:rPr>
              <a:pPr/>
              <a:t>31/03/2014</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7BC0E68-9E71-4CFF-9C65-5A7AEB2CC8D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95466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1C7765FD-9AB2-48FB-B545-CD0C455395CE}" type="datetimeFigureOut">
              <a:rPr lang="en-AU" smtClean="0">
                <a:solidFill>
                  <a:prstClr val="black">
                    <a:tint val="75000"/>
                  </a:prstClr>
                </a:solidFill>
              </a:rPr>
              <a:pPr/>
              <a:t>31/03/2014</a:t>
            </a:fld>
            <a:endParaRPr lang="en-AU"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AU"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7BC0E68-9E71-4CFF-9C65-5A7AEB2CC8D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732919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Date Placeholder 2"/>
          <p:cNvSpPr>
            <a:spLocks noGrp="1"/>
          </p:cNvSpPr>
          <p:nvPr>
            <p:ph type="dt" sz="half" idx="10"/>
          </p:nvPr>
        </p:nvSpPr>
        <p:spPr/>
        <p:txBody>
          <a:bodyPr/>
          <a:lstStyle/>
          <a:p>
            <a:fld id="{1C7765FD-9AB2-48FB-B545-CD0C455395CE}" type="datetimeFigureOut">
              <a:rPr lang="en-AU" smtClean="0">
                <a:solidFill>
                  <a:prstClr val="black">
                    <a:tint val="75000"/>
                  </a:prstClr>
                </a:solidFill>
              </a:rPr>
              <a:pPr/>
              <a:t>31/03/2014</a:t>
            </a:fld>
            <a:endParaRPr lang="en-AU"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AU"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7BC0E68-9E71-4CFF-9C65-5A7AEB2CC8D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068884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765FD-9AB2-48FB-B545-CD0C455395CE}" type="datetimeFigureOut">
              <a:rPr lang="en-AU" smtClean="0">
                <a:solidFill>
                  <a:prstClr val="black">
                    <a:tint val="75000"/>
                  </a:prstClr>
                </a:solidFill>
              </a:rPr>
              <a:pPr/>
              <a:t>31/03/2014</a:t>
            </a:fld>
            <a:endParaRPr lang="en-AU"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AU"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7BC0E68-9E71-4CFF-9C65-5A7AEB2CC8DA}" type="slidenum">
              <a:rPr lang="en-AU" smtClean="0">
                <a:solidFill>
                  <a:prstClr val="black">
                    <a:tint val="75000"/>
                  </a:prstClr>
                </a:solidFill>
              </a:rPr>
              <a:pPr/>
              <a:t>‹#›</a:t>
            </a:fld>
            <a:endParaRPr lang="en-AU" dirty="0">
              <a:solidFill>
                <a:prstClr val="black">
                  <a:tint val="75000"/>
                </a:prstClr>
              </a:solidFill>
            </a:endParaRPr>
          </a:p>
        </p:txBody>
      </p:sp>
      <p:sp>
        <p:nvSpPr>
          <p:cNvPr id="5" name="Text Placeholder 7"/>
          <p:cNvSpPr>
            <a:spLocks noGrp="1"/>
          </p:cNvSpPr>
          <p:nvPr>
            <p:ph type="body" sz="quarter" idx="13" hasCustomPrompt="1"/>
          </p:nvPr>
        </p:nvSpPr>
        <p:spPr>
          <a:xfrm>
            <a:off x="323528" y="116632"/>
            <a:ext cx="8569325" cy="576000"/>
          </a:xfrm>
          <a:prstGeom prst="rect">
            <a:avLst/>
          </a:prstGeom>
        </p:spPr>
        <p:txBody>
          <a:bodyPr anchor="ctr"/>
          <a:lstStyle>
            <a:lvl1pPr marL="0" indent="0">
              <a:buNone/>
              <a:defRPr sz="1800">
                <a:solidFill>
                  <a:schemeClr val="bg1"/>
                </a:solidFill>
                <a:latin typeface="Museo Sans 500" pitchFamily="50" charset="0"/>
              </a:defRPr>
            </a:lvl1pPr>
          </a:lstStyle>
          <a:p>
            <a:pPr lvl="0"/>
            <a:r>
              <a:rPr lang="en-US" dirty="0" smtClean="0"/>
              <a:t>Enter your title here</a:t>
            </a:r>
            <a:endParaRPr lang="en-AU" dirty="0"/>
          </a:p>
        </p:txBody>
      </p:sp>
    </p:spTree>
    <p:extLst>
      <p:ext uri="{BB962C8B-B14F-4D97-AF65-F5344CB8AC3E}">
        <p14:creationId xmlns:p14="http://schemas.microsoft.com/office/powerpoint/2010/main" val="4182024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E28CC6D-5D0C-4FE8-A305-993E337F23D5}" type="datetimeFigureOut">
              <a:rPr lang="en-AU" smtClean="0"/>
              <a:t>31/03/2014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3CEF8AB-6584-4DD7-8972-7C9C87EDA238}" type="slidenum">
              <a:rPr lang="en-AU" smtClean="0"/>
              <a:t>‹#›</a:t>
            </a:fld>
            <a:endParaRPr lang="en-AU" dirty="0"/>
          </a:p>
        </p:txBody>
      </p:sp>
    </p:spTree>
    <p:extLst>
      <p:ext uri="{BB962C8B-B14F-4D97-AF65-F5344CB8AC3E}">
        <p14:creationId xmlns:p14="http://schemas.microsoft.com/office/powerpoint/2010/main" val="704380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3008313" cy="936104"/>
          </a:xfrm>
        </p:spPr>
        <p:txBody>
          <a:bodyPr anchor="b"/>
          <a:lstStyle>
            <a:lvl1pPr algn="l">
              <a:defRPr sz="2000" b="1"/>
            </a:lvl1pPr>
          </a:lstStyle>
          <a:p>
            <a:r>
              <a:rPr lang="en-US" dirty="0" smtClean="0"/>
              <a:t>Click to edit Master title style</a:t>
            </a:r>
            <a:endParaRPr lang="en-AU" dirty="0"/>
          </a:p>
        </p:txBody>
      </p:sp>
      <p:sp>
        <p:nvSpPr>
          <p:cNvPr id="3" name="Content Placeholder 2"/>
          <p:cNvSpPr>
            <a:spLocks noGrp="1"/>
          </p:cNvSpPr>
          <p:nvPr>
            <p:ph idx="1"/>
          </p:nvPr>
        </p:nvSpPr>
        <p:spPr>
          <a:xfrm>
            <a:off x="3575050" y="1052736"/>
            <a:ext cx="5111750" cy="507342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Text Placeholder 3"/>
          <p:cNvSpPr>
            <a:spLocks noGrp="1"/>
          </p:cNvSpPr>
          <p:nvPr>
            <p:ph type="body" sz="half" idx="2"/>
          </p:nvPr>
        </p:nvSpPr>
        <p:spPr>
          <a:xfrm>
            <a:off x="457200" y="1988840"/>
            <a:ext cx="3008313" cy="413732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765FD-9AB2-48FB-B545-CD0C455395CE}" type="datetimeFigureOut">
              <a:rPr lang="en-AU" smtClean="0">
                <a:solidFill>
                  <a:prstClr val="black">
                    <a:tint val="75000"/>
                  </a:prstClr>
                </a:solidFill>
              </a:rPr>
              <a:pPr/>
              <a:t>31/03/2014</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7BC0E68-9E71-4CFF-9C65-5A7AEB2CC8DA}" type="slidenum">
              <a:rPr lang="en-AU" smtClean="0">
                <a:solidFill>
                  <a:prstClr val="black">
                    <a:tint val="75000"/>
                  </a:prstClr>
                </a:solidFill>
              </a:rPr>
              <a:pPr/>
              <a:t>‹#›</a:t>
            </a:fld>
            <a:endParaRPr lang="en-AU" dirty="0">
              <a:solidFill>
                <a:prstClr val="black">
                  <a:tint val="75000"/>
                </a:prstClr>
              </a:solidFill>
            </a:endParaRPr>
          </a:p>
        </p:txBody>
      </p:sp>
      <p:sp>
        <p:nvSpPr>
          <p:cNvPr id="8" name="Text Placeholder 7"/>
          <p:cNvSpPr>
            <a:spLocks noGrp="1"/>
          </p:cNvSpPr>
          <p:nvPr>
            <p:ph type="body" sz="quarter" idx="13" hasCustomPrompt="1"/>
          </p:nvPr>
        </p:nvSpPr>
        <p:spPr>
          <a:xfrm>
            <a:off x="323528" y="116632"/>
            <a:ext cx="8569325" cy="576000"/>
          </a:xfrm>
          <a:prstGeom prst="rect">
            <a:avLst/>
          </a:prstGeom>
        </p:spPr>
        <p:txBody>
          <a:bodyPr anchor="ctr"/>
          <a:lstStyle>
            <a:lvl1pPr marL="0" indent="0">
              <a:buNone/>
              <a:defRPr sz="1800">
                <a:solidFill>
                  <a:schemeClr val="bg1"/>
                </a:solidFill>
                <a:latin typeface="Museo Sans 500" pitchFamily="50" charset="0"/>
              </a:defRPr>
            </a:lvl1pPr>
          </a:lstStyle>
          <a:p>
            <a:pPr lvl="0"/>
            <a:r>
              <a:rPr lang="en-US" dirty="0" smtClean="0"/>
              <a:t>Enter your title here</a:t>
            </a:r>
            <a:endParaRPr lang="en-AU" dirty="0"/>
          </a:p>
        </p:txBody>
      </p:sp>
    </p:spTree>
    <p:extLst>
      <p:ext uri="{BB962C8B-B14F-4D97-AF65-F5344CB8AC3E}">
        <p14:creationId xmlns:p14="http://schemas.microsoft.com/office/powerpoint/2010/main" val="1580194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1052735"/>
            <a:ext cx="5486400" cy="367483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7765FD-9AB2-48FB-B545-CD0C455395CE}" type="datetimeFigureOut">
              <a:rPr lang="en-AU" smtClean="0">
                <a:solidFill>
                  <a:prstClr val="black">
                    <a:tint val="75000"/>
                  </a:prstClr>
                </a:solidFill>
              </a:rPr>
              <a:pPr/>
              <a:t>31/03/2014</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7BC0E68-9E71-4CFF-9C65-5A7AEB2CC8DA}" type="slidenum">
              <a:rPr lang="en-AU" smtClean="0">
                <a:solidFill>
                  <a:prstClr val="black">
                    <a:tint val="75000"/>
                  </a:prstClr>
                </a:solidFill>
              </a:rPr>
              <a:pPr/>
              <a:t>‹#›</a:t>
            </a:fld>
            <a:endParaRPr lang="en-AU" dirty="0">
              <a:solidFill>
                <a:prstClr val="black">
                  <a:tint val="75000"/>
                </a:prstClr>
              </a:solidFill>
            </a:endParaRPr>
          </a:p>
        </p:txBody>
      </p:sp>
      <p:sp>
        <p:nvSpPr>
          <p:cNvPr id="8" name="Text Placeholder 7"/>
          <p:cNvSpPr>
            <a:spLocks noGrp="1"/>
          </p:cNvSpPr>
          <p:nvPr>
            <p:ph type="body" sz="quarter" idx="13" hasCustomPrompt="1"/>
          </p:nvPr>
        </p:nvSpPr>
        <p:spPr>
          <a:xfrm>
            <a:off x="323528" y="116632"/>
            <a:ext cx="8569325" cy="576000"/>
          </a:xfrm>
          <a:prstGeom prst="rect">
            <a:avLst/>
          </a:prstGeom>
        </p:spPr>
        <p:txBody>
          <a:bodyPr anchor="ctr"/>
          <a:lstStyle>
            <a:lvl1pPr marL="0" indent="0">
              <a:buNone/>
              <a:defRPr sz="1800">
                <a:solidFill>
                  <a:schemeClr val="bg1"/>
                </a:solidFill>
                <a:latin typeface="Museo Sans 500" pitchFamily="50" charset="0"/>
              </a:defRPr>
            </a:lvl1pPr>
          </a:lstStyle>
          <a:p>
            <a:pPr lvl="0"/>
            <a:r>
              <a:rPr lang="en-US" dirty="0" smtClean="0"/>
              <a:t>Enter your title here</a:t>
            </a:r>
            <a:endParaRPr lang="en-AU" dirty="0"/>
          </a:p>
        </p:txBody>
      </p:sp>
    </p:spTree>
    <p:extLst>
      <p:ext uri="{BB962C8B-B14F-4D97-AF65-F5344CB8AC3E}">
        <p14:creationId xmlns:p14="http://schemas.microsoft.com/office/powerpoint/2010/main" val="2600653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C7765FD-9AB2-48FB-B545-CD0C455395CE}" type="datetimeFigureOut">
              <a:rPr lang="en-AU" smtClean="0">
                <a:solidFill>
                  <a:prstClr val="black">
                    <a:tint val="75000"/>
                  </a:prstClr>
                </a:solidFill>
              </a:rPr>
              <a:pPr/>
              <a:t>31/03/2014</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7BC0E68-9E71-4CFF-9C65-5A7AEB2CC8D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4025202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96752"/>
            <a:ext cx="2057400" cy="4929411"/>
          </a:xfrm>
        </p:spPr>
        <p:txBody>
          <a:bodyPr vert="eaVert"/>
          <a:lstStyle>
            <a:lvl1pPr>
              <a:defRPr>
                <a:solidFill>
                  <a:schemeClr val="tx1"/>
                </a:solidFill>
              </a:defRPr>
            </a:lvl1pPr>
          </a:lstStyle>
          <a:p>
            <a:r>
              <a:rPr lang="en-US" dirty="0" smtClean="0"/>
              <a:t>Click to edit Master title style</a:t>
            </a:r>
            <a:endParaRPr lang="en-AU" dirty="0"/>
          </a:p>
        </p:txBody>
      </p:sp>
      <p:sp>
        <p:nvSpPr>
          <p:cNvPr id="3" name="Vertical Text Placeholder 2"/>
          <p:cNvSpPr>
            <a:spLocks noGrp="1"/>
          </p:cNvSpPr>
          <p:nvPr>
            <p:ph type="body" orient="vert" idx="1"/>
          </p:nvPr>
        </p:nvSpPr>
        <p:spPr>
          <a:xfrm>
            <a:off x="457200" y="1196752"/>
            <a:ext cx="6019800" cy="4929411"/>
          </a:xfrm>
          <a:prstGeom prst="rect">
            <a:avLst/>
          </a:prstGeo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1C7765FD-9AB2-48FB-B545-CD0C455395CE}" type="datetimeFigureOut">
              <a:rPr lang="en-AU" smtClean="0">
                <a:solidFill>
                  <a:prstClr val="black">
                    <a:tint val="75000"/>
                  </a:prstClr>
                </a:solidFill>
              </a:rPr>
              <a:pPr/>
              <a:t>31/03/2014</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7BC0E68-9E71-4CFF-9C65-5A7AEB2CC8DA}" type="slidenum">
              <a:rPr lang="en-AU" smtClean="0">
                <a:solidFill>
                  <a:prstClr val="black">
                    <a:tint val="75000"/>
                  </a:prstClr>
                </a:solidFill>
              </a:rPr>
              <a:pPr/>
              <a:t>‹#›</a:t>
            </a:fld>
            <a:endParaRPr lang="en-AU" dirty="0">
              <a:solidFill>
                <a:prstClr val="black">
                  <a:tint val="75000"/>
                </a:prstClr>
              </a:solidFill>
            </a:endParaRPr>
          </a:p>
        </p:txBody>
      </p:sp>
      <p:sp>
        <p:nvSpPr>
          <p:cNvPr id="7" name="Text Placeholder 7"/>
          <p:cNvSpPr>
            <a:spLocks noGrp="1"/>
          </p:cNvSpPr>
          <p:nvPr>
            <p:ph type="body" sz="quarter" idx="13" hasCustomPrompt="1"/>
          </p:nvPr>
        </p:nvSpPr>
        <p:spPr>
          <a:xfrm>
            <a:off x="323528" y="116632"/>
            <a:ext cx="8569325" cy="576000"/>
          </a:xfrm>
          <a:prstGeom prst="rect">
            <a:avLst/>
          </a:prstGeom>
        </p:spPr>
        <p:txBody>
          <a:bodyPr anchor="ctr"/>
          <a:lstStyle>
            <a:lvl1pPr marL="0" indent="0">
              <a:buNone/>
              <a:defRPr sz="1800">
                <a:solidFill>
                  <a:schemeClr val="bg1"/>
                </a:solidFill>
                <a:latin typeface="Museo Sans 500" pitchFamily="50" charset="0"/>
              </a:defRPr>
            </a:lvl1pPr>
          </a:lstStyle>
          <a:p>
            <a:pPr lvl="0"/>
            <a:r>
              <a:rPr lang="en-US" dirty="0" smtClean="0"/>
              <a:t>Enter your title here</a:t>
            </a:r>
            <a:endParaRPr lang="en-AU" dirty="0"/>
          </a:p>
        </p:txBody>
      </p:sp>
    </p:spTree>
    <p:extLst>
      <p:ext uri="{BB962C8B-B14F-4D97-AF65-F5344CB8AC3E}">
        <p14:creationId xmlns:p14="http://schemas.microsoft.com/office/powerpoint/2010/main" val="283043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28CC6D-5D0C-4FE8-A305-993E337F23D5}" type="datetimeFigureOut">
              <a:rPr lang="en-AU" smtClean="0"/>
              <a:t>31/03/2014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3CEF8AB-6584-4DD7-8972-7C9C87EDA238}" type="slidenum">
              <a:rPr lang="en-AU" smtClean="0"/>
              <a:t>‹#›</a:t>
            </a:fld>
            <a:endParaRPr lang="en-AU" dirty="0"/>
          </a:p>
        </p:txBody>
      </p:sp>
    </p:spTree>
    <p:extLst>
      <p:ext uri="{BB962C8B-B14F-4D97-AF65-F5344CB8AC3E}">
        <p14:creationId xmlns:p14="http://schemas.microsoft.com/office/powerpoint/2010/main" val="413611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E28CC6D-5D0C-4FE8-A305-993E337F23D5}" type="datetimeFigureOut">
              <a:rPr lang="en-AU" smtClean="0"/>
              <a:t>31/03/2014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93CEF8AB-6584-4DD7-8972-7C9C87EDA238}" type="slidenum">
              <a:rPr lang="en-AU" smtClean="0"/>
              <a:t>‹#›</a:t>
            </a:fld>
            <a:endParaRPr lang="en-AU" dirty="0"/>
          </a:p>
        </p:txBody>
      </p:sp>
    </p:spTree>
    <p:extLst>
      <p:ext uri="{BB962C8B-B14F-4D97-AF65-F5344CB8AC3E}">
        <p14:creationId xmlns:p14="http://schemas.microsoft.com/office/powerpoint/2010/main" val="730367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BE28CC6D-5D0C-4FE8-A305-993E337F23D5}" type="datetimeFigureOut">
              <a:rPr lang="en-AU" smtClean="0"/>
              <a:t>31/03/2014</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93CEF8AB-6584-4DD7-8972-7C9C87EDA238}" type="slidenum">
              <a:rPr lang="en-AU" smtClean="0"/>
              <a:t>‹#›</a:t>
            </a:fld>
            <a:endParaRPr lang="en-AU" dirty="0"/>
          </a:p>
        </p:txBody>
      </p:sp>
    </p:spTree>
    <p:extLst>
      <p:ext uri="{BB962C8B-B14F-4D97-AF65-F5344CB8AC3E}">
        <p14:creationId xmlns:p14="http://schemas.microsoft.com/office/powerpoint/2010/main" val="1838642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BE28CC6D-5D0C-4FE8-A305-993E337F23D5}" type="datetimeFigureOut">
              <a:rPr lang="en-AU" smtClean="0"/>
              <a:t>31/03/2014</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3CEF8AB-6584-4DD7-8972-7C9C87EDA238}" type="slidenum">
              <a:rPr lang="en-AU" smtClean="0"/>
              <a:t>‹#›</a:t>
            </a:fld>
            <a:endParaRPr lang="en-AU" dirty="0"/>
          </a:p>
        </p:txBody>
      </p:sp>
    </p:spTree>
    <p:extLst>
      <p:ext uri="{BB962C8B-B14F-4D97-AF65-F5344CB8AC3E}">
        <p14:creationId xmlns:p14="http://schemas.microsoft.com/office/powerpoint/2010/main" val="230568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28CC6D-5D0C-4FE8-A305-993E337F23D5}" type="datetimeFigureOut">
              <a:rPr lang="en-AU" smtClean="0"/>
              <a:t>31/03/2014</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93CEF8AB-6584-4DD7-8972-7C9C87EDA238}" type="slidenum">
              <a:rPr lang="en-AU" smtClean="0"/>
              <a:t>‹#›</a:t>
            </a:fld>
            <a:endParaRPr lang="en-AU" dirty="0"/>
          </a:p>
        </p:txBody>
      </p:sp>
    </p:spTree>
    <p:extLst>
      <p:ext uri="{BB962C8B-B14F-4D97-AF65-F5344CB8AC3E}">
        <p14:creationId xmlns:p14="http://schemas.microsoft.com/office/powerpoint/2010/main" val="642892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28CC6D-5D0C-4FE8-A305-993E337F23D5}" type="datetimeFigureOut">
              <a:rPr lang="en-AU" smtClean="0"/>
              <a:t>31/03/2014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93CEF8AB-6584-4DD7-8972-7C9C87EDA238}" type="slidenum">
              <a:rPr lang="en-AU" smtClean="0"/>
              <a:t>‹#›</a:t>
            </a:fld>
            <a:endParaRPr lang="en-AU" dirty="0"/>
          </a:p>
        </p:txBody>
      </p:sp>
    </p:spTree>
    <p:extLst>
      <p:ext uri="{BB962C8B-B14F-4D97-AF65-F5344CB8AC3E}">
        <p14:creationId xmlns:p14="http://schemas.microsoft.com/office/powerpoint/2010/main" val="1828841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AU"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28CC6D-5D0C-4FE8-A305-993E337F23D5}" type="datetimeFigureOut">
              <a:rPr lang="en-AU" smtClean="0"/>
              <a:t>31/03/2014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93CEF8AB-6584-4DD7-8972-7C9C87EDA238}" type="slidenum">
              <a:rPr lang="en-AU" smtClean="0"/>
              <a:t>‹#›</a:t>
            </a:fld>
            <a:endParaRPr lang="en-AU" dirty="0"/>
          </a:p>
        </p:txBody>
      </p:sp>
    </p:spTree>
    <p:extLst>
      <p:ext uri="{BB962C8B-B14F-4D97-AF65-F5344CB8AC3E}">
        <p14:creationId xmlns:p14="http://schemas.microsoft.com/office/powerpoint/2010/main" val="2065222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28CC6D-5D0C-4FE8-A305-993E337F23D5}" type="datetimeFigureOut">
              <a:rPr lang="en-AU" smtClean="0"/>
              <a:t>31/03/2014</a:t>
            </a:fld>
            <a:endParaRPr lang="en-AU"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EF8AB-6584-4DD7-8972-7C9C87EDA238}" type="slidenum">
              <a:rPr lang="en-AU" smtClean="0"/>
              <a:t>‹#›</a:t>
            </a:fld>
            <a:endParaRPr lang="en-AU" dirty="0"/>
          </a:p>
        </p:txBody>
      </p:sp>
    </p:spTree>
    <p:extLst>
      <p:ext uri="{BB962C8B-B14F-4D97-AF65-F5344CB8AC3E}">
        <p14:creationId xmlns:p14="http://schemas.microsoft.com/office/powerpoint/2010/main" val="2579676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6799"/>
            <a:ext cx="9143999" cy="6464401"/>
          </a:xfrm>
          <a:prstGeom prst="rect">
            <a:avLst/>
          </a:prstGeom>
        </p:spPr>
      </p:pic>
      <p:sp>
        <p:nvSpPr>
          <p:cNvPr id="2" name="Title Placeholder 1"/>
          <p:cNvSpPr>
            <a:spLocks noGrp="1"/>
          </p:cNvSpPr>
          <p:nvPr>
            <p:ph type="title"/>
          </p:nvPr>
        </p:nvSpPr>
        <p:spPr>
          <a:xfrm>
            <a:off x="611560" y="4653136"/>
            <a:ext cx="7437512" cy="1152128"/>
          </a:xfrm>
          <a:prstGeom prst="rect">
            <a:avLst/>
          </a:prstGeom>
        </p:spPr>
        <p:txBody>
          <a:bodyPr vert="horz" lIns="91440" tIns="45720" rIns="91440" bIns="45720" rtlCol="0" anchor="t">
            <a:normAutofit/>
          </a:bodyPr>
          <a:lstStyle/>
          <a:p>
            <a:r>
              <a:rPr lang="en-US" dirty="0" smtClean="0"/>
              <a:t>Enter your main title here</a:t>
            </a:r>
            <a:endParaRPr lang="en-AU" dirty="0"/>
          </a:p>
        </p:txBody>
      </p:sp>
      <p:sp>
        <p:nvSpPr>
          <p:cNvPr id="3" name="Text Placeholder 2"/>
          <p:cNvSpPr>
            <a:spLocks noGrp="1"/>
          </p:cNvSpPr>
          <p:nvPr>
            <p:ph type="body" idx="1"/>
          </p:nvPr>
        </p:nvSpPr>
        <p:spPr>
          <a:xfrm>
            <a:off x="611560" y="4005065"/>
            <a:ext cx="7427168" cy="504055"/>
          </a:xfrm>
          <a:prstGeom prst="rect">
            <a:avLst/>
          </a:prstGeom>
        </p:spPr>
        <p:txBody>
          <a:bodyPr vert="horz" lIns="91440" tIns="45720" rIns="91440" bIns="45720" rtlCol="0" anchor="b">
            <a:normAutofit/>
          </a:bodyPr>
          <a:lstStyle/>
          <a:p>
            <a:pPr lvl="0"/>
            <a:r>
              <a:rPr lang="en-US" dirty="0" smtClean="0"/>
              <a:t>Enter your sub-title here</a:t>
            </a:r>
          </a:p>
        </p:txBody>
      </p:sp>
    </p:spTree>
    <p:extLst>
      <p:ext uri="{BB962C8B-B14F-4D97-AF65-F5344CB8AC3E}">
        <p14:creationId xmlns:p14="http://schemas.microsoft.com/office/powerpoint/2010/main" val="182769792"/>
      </p:ext>
    </p:extLst>
  </p:cSld>
  <p:clrMap bg1="lt1" tx1="dk1" bg2="lt2" tx2="dk2" accent1="accent1" accent2="accent2" accent3="accent3" accent4="accent4" accent5="accent5" accent6="accent6" hlink="hlink" folHlink="folHlink"/>
  <p:sldLayoutIdLst>
    <p:sldLayoutId id="2147483661" r:id="rId1"/>
  </p:sldLayoutIdLst>
  <p:txStyles>
    <p:titleStyle>
      <a:lvl1pPr algn="r" defTabSz="914400" rtl="0" eaLnBrk="1" latinLnBrk="0" hangingPunct="1">
        <a:spcBef>
          <a:spcPct val="0"/>
        </a:spcBef>
        <a:buNone/>
        <a:defRPr sz="2800" kern="1200">
          <a:solidFill>
            <a:schemeClr val="bg1"/>
          </a:solidFill>
          <a:latin typeface="Museo Sans 300" pitchFamily="50" charset="0"/>
          <a:ea typeface="+mj-ea"/>
          <a:cs typeface="+mj-cs"/>
        </a:defRPr>
      </a:lvl1pPr>
    </p:titleStyle>
    <p:bodyStyle>
      <a:lvl1pPr marL="0" indent="0" algn="r" defTabSz="914400" rtl="0" eaLnBrk="1" latinLnBrk="0" hangingPunct="1">
        <a:spcBef>
          <a:spcPct val="20000"/>
        </a:spcBef>
        <a:buFont typeface="Arial" panose="020B0604020202020204" pitchFamily="34" charset="0"/>
        <a:buNone/>
        <a:defRPr sz="1800" kern="1200">
          <a:solidFill>
            <a:schemeClr val="bg1"/>
          </a:solidFill>
          <a:latin typeface="Museo Sans 700" pitchFamily="50"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637" y="116631"/>
            <a:ext cx="8927993" cy="600629"/>
          </a:xfrm>
          <a:prstGeom prst="rect">
            <a:avLst/>
          </a:prstGeom>
        </p:spPr>
      </p:pic>
      <p:sp>
        <p:nvSpPr>
          <p:cNvPr id="2" name="Title Placeholder 1"/>
          <p:cNvSpPr>
            <a:spLocks noGrp="1"/>
          </p:cNvSpPr>
          <p:nvPr>
            <p:ph type="title"/>
          </p:nvPr>
        </p:nvSpPr>
        <p:spPr>
          <a:xfrm>
            <a:off x="323528" y="116631"/>
            <a:ext cx="8229600" cy="576065"/>
          </a:xfrm>
          <a:prstGeom prst="rect">
            <a:avLst/>
          </a:prstGeom>
        </p:spPr>
        <p:txBody>
          <a:bodyPr vert="horz" lIns="91440" tIns="45720" rIns="91440" bIns="45720" rtlCol="0" anchor="ctr">
            <a:normAutofit/>
          </a:bodyPr>
          <a:lstStyle/>
          <a:p>
            <a:r>
              <a:rPr lang="en-US" dirty="0" smtClean="0"/>
              <a:t>Enter your title here</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765FD-9AB2-48FB-B545-CD0C455395CE}" type="datetimeFigureOut">
              <a:rPr lang="en-AU" smtClean="0">
                <a:solidFill>
                  <a:prstClr val="black">
                    <a:tint val="75000"/>
                  </a:prstClr>
                </a:solidFill>
              </a:rPr>
              <a:pPr/>
              <a:t>31/03/2014</a:t>
            </a:fld>
            <a:endParaRPr lang="en-AU"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BC0E68-9E71-4CFF-9C65-5A7AEB2CC8DA}"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66020576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spcBef>
          <a:spcPct val="0"/>
        </a:spcBef>
        <a:buNone/>
        <a:defRPr sz="1800" kern="1200">
          <a:solidFill>
            <a:schemeClr val="bg1"/>
          </a:solidFill>
          <a:latin typeface="Museo Sans 500" pitchFamily="50"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servicedesk@saceboard.sa.gov.a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14.xml"/><Relationship Id="rId6" Type="http://schemas.openxmlformats.org/officeDocument/2006/relationships/image" Target="../media/image13.gif"/><Relationship Id="rId5" Type="http://schemas.openxmlformats.org/officeDocument/2006/relationships/image" Target="../media/image12.jpeg"/><Relationship Id="rId4" Type="http://schemas.openxmlformats.org/officeDocument/2006/relationships/image" Target="../media/image11.jpeg"/></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16.png"/><Relationship Id="rId5" Type="http://schemas.openxmlformats.org/officeDocument/2006/relationships/image" Target="../media/image14.emf"/><Relationship Id="rId4" Type="http://schemas.openxmlformats.org/officeDocument/2006/relationships/oleObject" Target="../embeddings/oleObject2.bin"/></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image" Target="../media/image14.emf"/><Relationship Id="rId5" Type="http://schemas.openxmlformats.org/officeDocument/2006/relationships/oleObject" Target="../embeddings/oleObject3.bin"/><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14.xml"/><Relationship Id="rId4" Type="http://schemas.openxmlformats.org/officeDocument/2006/relationships/image" Target="../media/image21.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www.satac.edu.au/pages/changes-for-year-12-in-2015"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satac.edu.au/pages/scaling" TargetMode="External"/><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1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hyperlink" Target="http://www.satac.edu.au/pages/sace-ntcet-for-tertiary-entry/"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936103"/>
          </a:xfrm>
        </p:spPr>
        <p:txBody>
          <a:bodyPr>
            <a:normAutofit/>
          </a:bodyPr>
          <a:lstStyle/>
          <a:p>
            <a:r>
              <a:rPr lang="en-AU" sz="3600" b="1" dirty="0" smtClean="0">
                <a:solidFill>
                  <a:srgbClr val="0070C0"/>
                </a:solidFill>
                <a:latin typeface="Century Gothic" panose="020B0502020202020204" pitchFamily="34" charset="0"/>
              </a:rPr>
              <a:t>SACE Board of South Australia</a:t>
            </a:r>
            <a:endParaRPr lang="en-AU" sz="3600" b="1" dirty="0">
              <a:solidFill>
                <a:srgbClr val="0070C0"/>
              </a:solidFill>
              <a:latin typeface="Century Gothic" panose="020B0502020202020204" pitchFamily="34" charset="0"/>
            </a:endParaRPr>
          </a:p>
        </p:txBody>
      </p:sp>
      <p:sp>
        <p:nvSpPr>
          <p:cNvPr id="3" name="Subtitle 2"/>
          <p:cNvSpPr>
            <a:spLocks noGrp="1"/>
          </p:cNvSpPr>
          <p:nvPr>
            <p:ph type="subTitle" idx="1"/>
          </p:nvPr>
        </p:nvSpPr>
        <p:spPr>
          <a:xfrm>
            <a:off x="755576" y="1556792"/>
            <a:ext cx="7344816" cy="3672408"/>
          </a:xfrm>
        </p:spPr>
        <p:txBody>
          <a:bodyPr>
            <a:normAutofit/>
          </a:bodyPr>
          <a:lstStyle/>
          <a:p>
            <a:endParaRPr lang="en-US" sz="2400" dirty="0" smtClean="0">
              <a:solidFill>
                <a:schemeClr val="tx1"/>
              </a:solidFill>
              <a:latin typeface="Arial" panose="020B0604020202020204" pitchFamily="34" charset="0"/>
              <a:cs typeface="Arial" panose="020B0604020202020204" pitchFamily="34" charset="0"/>
            </a:endParaRPr>
          </a:p>
          <a:p>
            <a:endParaRPr lang="en-US" sz="2800" b="1" dirty="0" smtClean="0">
              <a:solidFill>
                <a:schemeClr val="tx1"/>
              </a:solidFill>
              <a:latin typeface="Arial" panose="020B0604020202020204" pitchFamily="34" charset="0"/>
              <a:cs typeface="Arial" panose="020B0604020202020204" pitchFamily="34" charset="0"/>
            </a:endParaRPr>
          </a:p>
          <a:p>
            <a:r>
              <a:rPr lang="en-US" sz="2800" b="1" dirty="0" smtClean="0">
                <a:solidFill>
                  <a:schemeClr val="tx1"/>
                </a:solidFill>
                <a:latin typeface="Arial" panose="020B0604020202020204" pitchFamily="34" charset="0"/>
                <a:cs typeface="Arial" panose="020B0604020202020204" pitchFamily="34" charset="0"/>
              </a:rPr>
              <a:t>SACE Leaders Forums</a:t>
            </a:r>
          </a:p>
          <a:p>
            <a:endParaRPr lang="en-US" sz="2800" b="1" dirty="0">
              <a:solidFill>
                <a:schemeClr val="tx1"/>
              </a:solidFill>
              <a:latin typeface="Arial" panose="020B0604020202020204" pitchFamily="34" charset="0"/>
              <a:cs typeface="Arial" panose="020B0604020202020204" pitchFamily="34" charset="0"/>
            </a:endParaRPr>
          </a:p>
          <a:p>
            <a:r>
              <a:rPr lang="en-US" sz="2800" b="1" dirty="0" smtClean="0">
                <a:solidFill>
                  <a:schemeClr val="tx1"/>
                </a:solidFill>
                <a:latin typeface="Arial" panose="020B0604020202020204" pitchFamily="34" charset="0"/>
                <a:cs typeface="Arial" panose="020B0604020202020204" pitchFamily="34" charset="0"/>
              </a:rPr>
              <a:t>March 2014</a:t>
            </a:r>
            <a:endParaRPr lang="en-AU" sz="2800" b="1"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1579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48072"/>
          </a:xfrm>
        </p:spPr>
        <p:txBody>
          <a:bodyPr>
            <a:normAutofit fontScale="90000"/>
          </a:bodyPr>
          <a:lstStyle/>
          <a:p>
            <a:r>
              <a:rPr lang="en-US" dirty="0" smtClean="0">
                <a:solidFill>
                  <a:srgbClr val="002060"/>
                </a:solidFill>
              </a:rPr>
              <a:t>The SACE Board’s work…</a:t>
            </a:r>
            <a:endParaRPr lang="en-AU"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4426376"/>
              </p:ext>
            </p:extLst>
          </p:nvPr>
        </p:nvGraphicFramePr>
        <p:xfrm>
          <a:off x="107504" y="692696"/>
          <a:ext cx="8928992"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ight Arrow 2"/>
          <p:cNvSpPr/>
          <p:nvPr/>
        </p:nvSpPr>
        <p:spPr>
          <a:xfrm rot="1539788">
            <a:off x="1848015" y="2018043"/>
            <a:ext cx="1949166" cy="121008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smtClean="0"/>
              <a:t>Advocating for students</a:t>
            </a:r>
            <a:endParaRPr lang="en-AU" sz="1600" dirty="0"/>
          </a:p>
        </p:txBody>
      </p:sp>
      <p:sp>
        <p:nvSpPr>
          <p:cNvPr id="5" name="Down Arrow 4"/>
          <p:cNvSpPr/>
          <p:nvPr/>
        </p:nvSpPr>
        <p:spPr>
          <a:xfrm rot="6151793">
            <a:off x="5767647" y="3072249"/>
            <a:ext cx="1382111" cy="1962813"/>
          </a:xfrm>
          <a:prstGeom prst="downArrow">
            <a:avLst/>
          </a:prstGeom>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en-US" sz="1600" dirty="0" smtClean="0"/>
              <a:t>Building professional capacity</a:t>
            </a:r>
            <a:endParaRPr lang="en-AU" sz="1600" dirty="0"/>
          </a:p>
        </p:txBody>
      </p:sp>
      <p:sp>
        <p:nvSpPr>
          <p:cNvPr id="6" name="Right Arrow 5"/>
          <p:cNvSpPr/>
          <p:nvPr/>
        </p:nvSpPr>
        <p:spPr>
          <a:xfrm rot="19956797">
            <a:off x="1975201" y="3303938"/>
            <a:ext cx="1784078" cy="144605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t>Strengthening SACE innovation and relevance</a:t>
            </a:r>
            <a:endParaRPr lang="en-AU" sz="1400" dirty="0"/>
          </a:p>
        </p:txBody>
      </p:sp>
      <p:sp>
        <p:nvSpPr>
          <p:cNvPr id="9" name="Down Arrow 8"/>
          <p:cNvSpPr/>
          <p:nvPr/>
        </p:nvSpPr>
        <p:spPr>
          <a:xfrm rot="3983271">
            <a:off x="5468746" y="1821424"/>
            <a:ext cx="1428641" cy="1741020"/>
          </a:xfrm>
          <a:prstGeom prst="downArrow">
            <a:avLst/>
          </a:prstGeom>
        </p:spPr>
        <p:style>
          <a:lnRef idx="1">
            <a:schemeClr val="accent5"/>
          </a:lnRef>
          <a:fillRef idx="2">
            <a:schemeClr val="accent5"/>
          </a:fillRef>
          <a:effectRef idx="1">
            <a:schemeClr val="accent5"/>
          </a:effectRef>
          <a:fontRef idx="minor">
            <a:schemeClr val="dk1"/>
          </a:fontRef>
        </p:style>
        <p:txBody>
          <a:bodyPr vert="vert270" rtlCol="0" anchor="ctr"/>
          <a:lstStyle/>
          <a:p>
            <a:pPr algn="ctr"/>
            <a:r>
              <a:rPr lang="en-US" sz="1400" dirty="0" smtClean="0"/>
              <a:t>Delivering quality outcomes</a:t>
            </a:r>
            <a:endParaRPr lang="en-AU" sz="1400" dirty="0"/>
          </a:p>
        </p:txBody>
      </p:sp>
    </p:spTree>
    <p:extLst>
      <p:ext uri="{BB962C8B-B14F-4D97-AF65-F5344CB8AC3E}">
        <p14:creationId xmlns:p14="http://schemas.microsoft.com/office/powerpoint/2010/main" val="2646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Quick </a:t>
            </a:r>
            <a:r>
              <a:rPr lang="en-US" dirty="0">
                <a:solidFill>
                  <a:srgbClr val="0070C0"/>
                </a:solidFill>
              </a:rPr>
              <a:t>d</a:t>
            </a:r>
            <a:r>
              <a:rPr lang="en-US" dirty="0" smtClean="0">
                <a:solidFill>
                  <a:srgbClr val="0070C0"/>
                </a:solidFill>
              </a:rPr>
              <a:t>iscussion…</a:t>
            </a:r>
            <a:endParaRPr lang="en-AU" dirty="0">
              <a:solidFill>
                <a:srgbClr val="0070C0"/>
              </a:solidFill>
            </a:endParaRPr>
          </a:p>
        </p:txBody>
      </p:sp>
      <p:sp>
        <p:nvSpPr>
          <p:cNvPr id="3" name="Content Placeholder 2"/>
          <p:cNvSpPr>
            <a:spLocks noGrp="1"/>
          </p:cNvSpPr>
          <p:nvPr>
            <p:ph idx="1"/>
          </p:nvPr>
        </p:nvSpPr>
        <p:spPr/>
        <p:txBody>
          <a:bodyPr/>
          <a:lstStyle/>
          <a:p>
            <a:pPr marL="0" indent="0">
              <a:buNone/>
            </a:pPr>
            <a:r>
              <a:rPr lang="en-US" dirty="0" smtClean="0"/>
              <a:t>Partnership</a:t>
            </a:r>
          </a:p>
          <a:p>
            <a:pPr marL="0" indent="0">
              <a:buNone/>
            </a:pPr>
            <a:endParaRPr lang="en-US" dirty="0"/>
          </a:p>
          <a:p>
            <a:pPr marL="0" indent="0">
              <a:buNone/>
            </a:pPr>
            <a:r>
              <a:rPr lang="en-US" dirty="0" smtClean="0"/>
              <a:t>Shared aims</a:t>
            </a:r>
            <a:endParaRPr lang="en-AU" dirty="0"/>
          </a:p>
        </p:txBody>
      </p:sp>
    </p:spTree>
    <p:extLst>
      <p:ext uri="{BB962C8B-B14F-4D97-AF65-F5344CB8AC3E}">
        <p14:creationId xmlns:p14="http://schemas.microsoft.com/office/powerpoint/2010/main" val="3456165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76064"/>
          </a:xfrm>
        </p:spPr>
        <p:txBody>
          <a:bodyPr>
            <a:noAutofit/>
          </a:bodyPr>
          <a:lstStyle/>
          <a:p>
            <a:r>
              <a:rPr lang="en-US" sz="4000" dirty="0" smtClean="0">
                <a:solidFill>
                  <a:schemeClr val="accent6"/>
                </a:solidFill>
              </a:rPr>
              <a:t>Equipping young people…</a:t>
            </a:r>
            <a:endParaRPr lang="en-AU" sz="4000" dirty="0">
              <a:solidFill>
                <a:schemeClr val="accent6"/>
              </a:solidFill>
            </a:endParaRPr>
          </a:p>
        </p:txBody>
      </p:sp>
      <p:sp>
        <p:nvSpPr>
          <p:cNvPr id="3" name="Content Placeholder 2"/>
          <p:cNvSpPr>
            <a:spLocks noGrp="1"/>
          </p:cNvSpPr>
          <p:nvPr>
            <p:ph idx="1"/>
          </p:nvPr>
        </p:nvSpPr>
        <p:spPr>
          <a:xfrm>
            <a:off x="251520" y="764704"/>
            <a:ext cx="4032448" cy="5544616"/>
          </a:xfrm>
        </p:spPr>
        <p:txBody>
          <a:bodyPr>
            <a:normAutofit/>
          </a:bodyPr>
          <a:lstStyle/>
          <a:p>
            <a:r>
              <a:rPr lang="en-US" sz="2200" dirty="0" smtClean="0"/>
              <a:t>literacy and numeracy standards (ACSF Level 3)</a:t>
            </a:r>
          </a:p>
          <a:p>
            <a:r>
              <a:rPr lang="en-US" sz="2200" dirty="0" smtClean="0"/>
              <a:t>Capacity to apply knowledge</a:t>
            </a:r>
          </a:p>
          <a:p>
            <a:r>
              <a:rPr lang="en-US" sz="2200" dirty="0" smtClean="0"/>
              <a:t>Critical thinking – analysis, synthesis, evaluation</a:t>
            </a:r>
          </a:p>
          <a:p>
            <a:r>
              <a:rPr lang="en-US" sz="2200" dirty="0" smtClean="0"/>
              <a:t>Capabilities for living, working, learning</a:t>
            </a:r>
          </a:p>
          <a:p>
            <a:r>
              <a:rPr lang="en-US" sz="2200" dirty="0" smtClean="0"/>
              <a:t>Work ethic </a:t>
            </a:r>
          </a:p>
          <a:p>
            <a:r>
              <a:rPr lang="en-US" sz="2200" dirty="0" smtClean="0"/>
              <a:t>Capacity to plan, </a:t>
            </a:r>
            <a:r>
              <a:rPr lang="en-US" sz="2200" dirty="0" smtClean="0"/>
              <a:t>prioritise</a:t>
            </a:r>
            <a:r>
              <a:rPr lang="en-US" sz="2200" dirty="0" smtClean="0"/>
              <a:t>, monitor, adjust, complete, change if necessary</a:t>
            </a:r>
          </a:p>
          <a:p>
            <a:endParaRPr lang="en-AU" dirty="0"/>
          </a:p>
        </p:txBody>
      </p:sp>
      <p:grpSp>
        <p:nvGrpSpPr>
          <p:cNvPr id="5" name="Group 4"/>
          <p:cNvGrpSpPr/>
          <p:nvPr/>
        </p:nvGrpSpPr>
        <p:grpSpPr>
          <a:xfrm>
            <a:off x="4427983" y="836712"/>
            <a:ext cx="4464496" cy="5112566"/>
            <a:chOff x="4427983" y="836712"/>
            <a:chExt cx="4464496" cy="5112566"/>
          </a:xfrm>
        </p:grpSpPr>
        <p:sp>
          <p:nvSpPr>
            <p:cNvPr id="6" name="Freeform 5"/>
            <p:cNvSpPr/>
            <p:nvPr/>
          </p:nvSpPr>
          <p:spPr>
            <a:xfrm>
              <a:off x="4460628" y="849327"/>
              <a:ext cx="2173320" cy="2484273"/>
            </a:xfrm>
            <a:custGeom>
              <a:avLst/>
              <a:gdLst>
                <a:gd name="connsiteX0" fmla="*/ 0 w 2484273"/>
                <a:gd name="connsiteY0" fmla="*/ 0 h 2232247"/>
                <a:gd name="connsiteX1" fmla="*/ 2112224 w 2484273"/>
                <a:gd name="connsiteY1" fmla="*/ 0 h 2232247"/>
                <a:gd name="connsiteX2" fmla="*/ 2484273 w 2484273"/>
                <a:gd name="connsiteY2" fmla="*/ 372049 h 2232247"/>
                <a:gd name="connsiteX3" fmla="*/ 2484273 w 2484273"/>
                <a:gd name="connsiteY3" fmla="*/ 2232247 h 2232247"/>
                <a:gd name="connsiteX4" fmla="*/ 0 w 2484273"/>
                <a:gd name="connsiteY4" fmla="*/ 2232247 h 2232247"/>
                <a:gd name="connsiteX5" fmla="*/ 0 w 2484273"/>
                <a:gd name="connsiteY5" fmla="*/ 0 h 2232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4273" h="2232247">
                  <a:moveTo>
                    <a:pt x="0" y="2232247"/>
                  </a:moveTo>
                  <a:lnTo>
                    <a:pt x="0" y="334305"/>
                  </a:lnTo>
                  <a:cubicBezTo>
                    <a:pt x="0" y="149674"/>
                    <a:pt x="185378" y="0"/>
                    <a:pt x="414054" y="0"/>
                  </a:cubicBezTo>
                  <a:lnTo>
                    <a:pt x="2484273" y="0"/>
                  </a:lnTo>
                  <a:lnTo>
                    <a:pt x="2484273" y="2232247"/>
                  </a:lnTo>
                  <a:lnTo>
                    <a:pt x="0" y="2232247"/>
                  </a:lnTo>
                  <a:close/>
                </a:path>
              </a:pathLst>
            </a:custGeom>
            <a:ln w="38100">
              <a:prstDash val="dash"/>
            </a:ln>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99567" tIns="99569" rIns="99569" bIns="720635"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The SACE suitably equips young people for study, work and community life</a:t>
              </a:r>
              <a:endParaRPr lang="en-AU" sz="1400" b="1" kern="1200" dirty="0">
                <a:solidFill>
                  <a:schemeClr val="tx1"/>
                </a:solidFill>
              </a:endParaRPr>
            </a:p>
          </p:txBody>
        </p:sp>
        <p:sp>
          <p:nvSpPr>
            <p:cNvPr id="8" name="Freeform 7"/>
            <p:cNvSpPr/>
            <p:nvPr/>
          </p:nvSpPr>
          <p:spPr>
            <a:xfrm>
              <a:off x="6660231" y="836712"/>
              <a:ext cx="2232247" cy="2556283"/>
            </a:xfrm>
            <a:custGeom>
              <a:avLst/>
              <a:gdLst>
                <a:gd name="connsiteX0" fmla="*/ 0 w 2232247"/>
                <a:gd name="connsiteY0" fmla="*/ 0 h 2556283"/>
                <a:gd name="connsiteX1" fmla="*/ 1860198 w 2232247"/>
                <a:gd name="connsiteY1" fmla="*/ 0 h 2556283"/>
                <a:gd name="connsiteX2" fmla="*/ 2232247 w 2232247"/>
                <a:gd name="connsiteY2" fmla="*/ 372049 h 2556283"/>
                <a:gd name="connsiteX3" fmla="*/ 2232247 w 2232247"/>
                <a:gd name="connsiteY3" fmla="*/ 2556283 h 2556283"/>
                <a:gd name="connsiteX4" fmla="*/ 0 w 2232247"/>
                <a:gd name="connsiteY4" fmla="*/ 2556283 h 2556283"/>
                <a:gd name="connsiteX5" fmla="*/ 0 w 2232247"/>
                <a:gd name="connsiteY5" fmla="*/ 0 h 255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2247" h="2556283">
                  <a:moveTo>
                    <a:pt x="0" y="0"/>
                  </a:moveTo>
                  <a:lnTo>
                    <a:pt x="1860198" y="0"/>
                  </a:lnTo>
                  <a:cubicBezTo>
                    <a:pt x="2065675" y="0"/>
                    <a:pt x="2232247" y="166572"/>
                    <a:pt x="2232247" y="372049"/>
                  </a:cubicBezTo>
                  <a:lnTo>
                    <a:pt x="2232247" y="2556283"/>
                  </a:lnTo>
                  <a:lnTo>
                    <a:pt x="0" y="2556283"/>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9568" tIns="99568" rIns="99568" bIns="738638" numCol="1" spcCol="1270" anchor="ctr" anchorCtr="0">
              <a:noAutofit/>
            </a:bodyPr>
            <a:lstStyle/>
            <a:p>
              <a:pPr lvl="0" algn="ctr" defTabSz="622300">
                <a:lnSpc>
                  <a:spcPct val="90000"/>
                </a:lnSpc>
                <a:spcBef>
                  <a:spcPct val="0"/>
                </a:spcBef>
                <a:spcAft>
                  <a:spcPct val="35000"/>
                </a:spcAft>
              </a:pPr>
              <a:r>
                <a:rPr lang="en-US" sz="1400" kern="1200" dirty="0" smtClean="0"/>
                <a:t>The SACE is a leading contemporary Certificate, </a:t>
              </a:r>
              <a:r>
                <a:rPr lang="en-US" sz="1400" kern="1200" dirty="0" smtClean="0"/>
                <a:t>recognised</a:t>
              </a:r>
              <a:r>
                <a:rPr lang="en-US" sz="1400" kern="1200" dirty="0" smtClean="0"/>
                <a:t> and respected locally, nationally and internationally </a:t>
              </a:r>
              <a:endParaRPr lang="en-AU" sz="1400" kern="1200" dirty="0"/>
            </a:p>
          </p:txBody>
        </p:sp>
        <p:sp>
          <p:nvSpPr>
            <p:cNvPr id="9" name="Freeform 8"/>
            <p:cNvSpPr/>
            <p:nvPr/>
          </p:nvSpPr>
          <p:spPr>
            <a:xfrm rot="21600000">
              <a:off x="4427983" y="3392994"/>
              <a:ext cx="2232248" cy="2556284"/>
            </a:xfrm>
            <a:custGeom>
              <a:avLst/>
              <a:gdLst>
                <a:gd name="connsiteX0" fmla="*/ 0 w 2232247"/>
                <a:gd name="connsiteY0" fmla="*/ 0 h 2556283"/>
                <a:gd name="connsiteX1" fmla="*/ 1860198 w 2232247"/>
                <a:gd name="connsiteY1" fmla="*/ 0 h 2556283"/>
                <a:gd name="connsiteX2" fmla="*/ 2232247 w 2232247"/>
                <a:gd name="connsiteY2" fmla="*/ 372049 h 2556283"/>
                <a:gd name="connsiteX3" fmla="*/ 2232247 w 2232247"/>
                <a:gd name="connsiteY3" fmla="*/ 2556283 h 2556283"/>
                <a:gd name="connsiteX4" fmla="*/ 0 w 2232247"/>
                <a:gd name="connsiteY4" fmla="*/ 2556283 h 2556283"/>
                <a:gd name="connsiteX5" fmla="*/ 0 w 2232247"/>
                <a:gd name="connsiteY5" fmla="*/ 0 h 255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2247" h="2556283">
                  <a:moveTo>
                    <a:pt x="2232247" y="2556283"/>
                  </a:moveTo>
                  <a:lnTo>
                    <a:pt x="372049" y="2556283"/>
                  </a:lnTo>
                  <a:cubicBezTo>
                    <a:pt x="166572" y="2556283"/>
                    <a:pt x="0" y="2389711"/>
                    <a:pt x="0" y="2184234"/>
                  </a:cubicBezTo>
                  <a:lnTo>
                    <a:pt x="0" y="0"/>
                  </a:lnTo>
                  <a:lnTo>
                    <a:pt x="2232247" y="0"/>
                  </a:lnTo>
                  <a:lnTo>
                    <a:pt x="2232247" y="2556283"/>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9568" tIns="738640" rIns="99568" bIns="99567" numCol="1" spcCol="1270" anchor="ctr" anchorCtr="0">
              <a:noAutofit/>
            </a:bodyPr>
            <a:lstStyle/>
            <a:p>
              <a:pPr lvl="0" algn="ctr" defTabSz="622300">
                <a:lnSpc>
                  <a:spcPct val="90000"/>
                </a:lnSpc>
                <a:spcBef>
                  <a:spcPct val="0"/>
                </a:spcBef>
                <a:spcAft>
                  <a:spcPct val="35000"/>
                </a:spcAft>
              </a:pPr>
              <a:r>
                <a:rPr lang="en-US" sz="1400" kern="1200" dirty="0" smtClean="0"/>
                <a:t>The SACE Board is innovative, forward looking, strategic and financially stable  </a:t>
              </a:r>
              <a:endParaRPr lang="en-AU" sz="1400" kern="1200" dirty="0"/>
            </a:p>
          </p:txBody>
        </p:sp>
        <p:sp>
          <p:nvSpPr>
            <p:cNvPr id="10" name="Freeform 9"/>
            <p:cNvSpPr/>
            <p:nvPr/>
          </p:nvSpPr>
          <p:spPr>
            <a:xfrm>
              <a:off x="6660232" y="3392994"/>
              <a:ext cx="2232247" cy="2556284"/>
            </a:xfrm>
            <a:custGeom>
              <a:avLst/>
              <a:gdLst>
                <a:gd name="connsiteX0" fmla="*/ 0 w 2556283"/>
                <a:gd name="connsiteY0" fmla="*/ 0 h 2232247"/>
                <a:gd name="connsiteX1" fmla="*/ 2184234 w 2556283"/>
                <a:gd name="connsiteY1" fmla="*/ 0 h 2232247"/>
                <a:gd name="connsiteX2" fmla="*/ 2556283 w 2556283"/>
                <a:gd name="connsiteY2" fmla="*/ 372049 h 2232247"/>
                <a:gd name="connsiteX3" fmla="*/ 2556283 w 2556283"/>
                <a:gd name="connsiteY3" fmla="*/ 2232247 h 2232247"/>
                <a:gd name="connsiteX4" fmla="*/ 0 w 2556283"/>
                <a:gd name="connsiteY4" fmla="*/ 2232247 h 2232247"/>
                <a:gd name="connsiteX5" fmla="*/ 0 w 2556283"/>
                <a:gd name="connsiteY5" fmla="*/ 0 h 2232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6283" h="2232247">
                  <a:moveTo>
                    <a:pt x="2556283" y="0"/>
                  </a:moveTo>
                  <a:lnTo>
                    <a:pt x="2556283" y="1907359"/>
                  </a:lnTo>
                  <a:cubicBezTo>
                    <a:pt x="2556283" y="2086790"/>
                    <a:pt x="2365531" y="2232247"/>
                    <a:pt x="2130227" y="2232247"/>
                  </a:cubicBezTo>
                  <a:lnTo>
                    <a:pt x="0" y="2232247"/>
                  </a:lnTo>
                  <a:lnTo>
                    <a:pt x="0" y="0"/>
                  </a:lnTo>
                  <a:lnTo>
                    <a:pt x="2556283"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9568" tIns="738640" rIns="99568" bIns="99567" numCol="1" spcCol="1270" anchor="ctr" anchorCtr="0">
              <a:noAutofit/>
            </a:bodyPr>
            <a:lstStyle/>
            <a:p>
              <a:pPr lvl="0" algn="ctr" defTabSz="622300">
                <a:lnSpc>
                  <a:spcPct val="90000"/>
                </a:lnSpc>
                <a:spcBef>
                  <a:spcPct val="0"/>
                </a:spcBef>
                <a:spcAft>
                  <a:spcPct val="35000"/>
                </a:spcAft>
              </a:pPr>
              <a:r>
                <a:rPr lang="en-US" sz="1400" kern="1200" dirty="0" smtClean="0"/>
                <a:t>The SACE Board works in true partnership with sectors, schools and other agencies to achieve its vision and mission</a:t>
              </a:r>
              <a:endParaRPr lang="en-AU" sz="1400" kern="1200" dirty="0"/>
            </a:p>
          </p:txBody>
        </p:sp>
        <p:sp>
          <p:nvSpPr>
            <p:cNvPr id="11" name="Freeform 10"/>
            <p:cNvSpPr/>
            <p:nvPr/>
          </p:nvSpPr>
          <p:spPr>
            <a:xfrm>
              <a:off x="5990557" y="2753924"/>
              <a:ext cx="1339348" cy="1278141"/>
            </a:xfrm>
            <a:custGeom>
              <a:avLst/>
              <a:gdLst>
                <a:gd name="connsiteX0" fmla="*/ 0 w 1339348"/>
                <a:gd name="connsiteY0" fmla="*/ 213028 h 1278141"/>
                <a:gd name="connsiteX1" fmla="*/ 213028 w 1339348"/>
                <a:gd name="connsiteY1" fmla="*/ 0 h 1278141"/>
                <a:gd name="connsiteX2" fmla="*/ 1126320 w 1339348"/>
                <a:gd name="connsiteY2" fmla="*/ 0 h 1278141"/>
                <a:gd name="connsiteX3" fmla="*/ 1339348 w 1339348"/>
                <a:gd name="connsiteY3" fmla="*/ 213028 h 1278141"/>
                <a:gd name="connsiteX4" fmla="*/ 1339348 w 1339348"/>
                <a:gd name="connsiteY4" fmla="*/ 1065113 h 1278141"/>
                <a:gd name="connsiteX5" fmla="*/ 1126320 w 1339348"/>
                <a:gd name="connsiteY5" fmla="*/ 1278141 h 1278141"/>
                <a:gd name="connsiteX6" fmla="*/ 213028 w 1339348"/>
                <a:gd name="connsiteY6" fmla="*/ 1278141 h 1278141"/>
                <a:gd name="connsiteX7" fmla="*/ 0 w 1339348"/>
                <a:gd name="connsiteY7" fmla="*/ 1065113 h 1278141"/>
                <a:gd name="connsiteX8" fmla="*/ 0 w 1339348"/>
                <a:gd name="connsiteY8" fmla="*/ 213028 h 127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9348" h="1278141">
                  <a:moveTo>
                    <a:pt x="0" y="213028"/>
                  </a:moveTo>
                  <a:cubicBezTo>
                    <a:pt x="0" y="95376"/>
                    <a:pt x="95376" y="0"/>
                    <a:pt x="213028" y="0"/>
                  </a:cubicBezTo>
                  <a:lnTo>
                    <a:pt x="1126320" y="0"/>
                  </a:lnTo>
                  <a:cubicBezTo>
                    <a:pt x="1243972" y="0"/>
                    <a:pt x="1339348" y="95376"/>
                    <a:pt x="1339348" y="213028"/>
                  </a:cubicBezTo>
                  <a:lnTo>
                    <a:pt x="1339348" y="1065113"/>
                  </a:lnTo>
                  <a:cubicBezTo>
                    <a:pt x="1339348" y="1182765"/>
                    <a:pt x="1243972" y="1278141"/>
                    <a:pt x="1126320" y="1278141"/>
                  </a:cubicBezTo>
                  <a:lnTo>
                    <a:pt x="213028" y="1278141"/>
                  </a:lnTo>
                  <a:cubicBezTo>
                    <a:pt x="95376" y="1278141"/>
                    <a:pt x="0" y="1182765"/>
                    <a:pt x="0" y="1065113"/>
                  </a:cubicBezTo>
                  <a:lnTo>
                    <a:pt x="0" y="213028"/>
                  </a:lnTo>
                  <a:close/>
                </a:path>
              </a:pathLst>
            </a:cu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115734" tIns="115734" rIns="115734" bIns="115734" numCol="1" spcCol="1270" anchor="ctr" anchorCtr="0">
              <a:noAutofit/>
            </a:bodyPr>
            <a:lstStyle/>
            <a:p>
              <a:pPr lvl="0" algn="ctr" defTabSz="622300">
                <a:lnSpc>
                  <a:spcPct val="90000"/>
                </a:lnSpc>
                <a:spcBef>
                  <a:spcPct val="0"/>
                </a:spcBef>
                <a:spcAft>
                  <a:spcPct val="35000"/>
                </a:spcAft>
              </a:pPr>
              <a:r>
                <a:rPr lang="en-US" sz="1400" kern="1200" dirty="0" smtClean="0"/>
                <a:t>Increase the % of students achieving the SACE, while ensuring that…</a:t>
              </a:r>
              <a:endParaRPr lang="en-AU" sz="1400" kern="1200" dirty="0"/>
            </a:p>
          </p:txBody>
        </p:sp>
      </p:grpSp>
      <p:sp>
        <p:nvSpPr>
          <p:cNvPr id="4" name="TextBox 3"/>
          <p:cNvSpPr txBox="1"/>
          <p:nvPr/>
        </p:nvSpPr>
        <p:spPr>
          <a:xfrm>
            <a:off x="107504" y="5013176"/>
            <a:ext cx="4032448" cy="70788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000" dirty="0" smtClean="0"/>
              <a:t>Is that how students who achieve the SACE are described?</a:t>
            </a:r>
            <a:endParaRPr lang="en-AU" sz="2000" dirty="0"/>
          </a:p>
        </p:txBody>
      </p:sp>
    </p:spTree>
    <p:extLst>
      <p:ext uri="{BB962C8B-B14F-4D97-AF65-F5344CB8AC3E}">
        <p14:creationId xmlns:p14="http://schemas.microsoft.com/office/powerpoint/2010/main" val="1481031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432048"/>
          </a:xfrm>
        </p:spPr>
        <p:txBody>
          <a:bodyPr>
            <a:normAutofit fontScale="90000"/>
          </a:bodyPr>
          <a:lstStyle/>
          <a:p>
            <a:r>
              <a:rPr lang="en-US" dirty="0" smtClean="0">
                <a:solidFill>
                  <a:schemeClr val="accent6"/>
                </a:solidFill>
              </a:rPr>
              <a:t>Did you know..?</a:t>
            </a:r>
            <a:endParaRPr lang="en-AU" dirty="0">
              <a:solidFill>
                <a:schemeClr val="accent6"/>
              </a:solidFill>
            </a:endParaRPr>
          </a:p>
        </p:txBody>
      </p:sp>
      <p:sp>
        <p:nvSpPr>
          <p:cNvPr id="3" name="Content Placeholder 2"/>
          <p:cNvSpPr>
            <a:spLocks noGrp="1"/>
          </p:cNvSpPr>
          <p:nvPr>
            <p:ph idx="1"/>
          </p:nvPr>
        </p:nvSpPr>
        <p:spPr>
          <a:xfrm>
            <a:off x="0" y="548680"/>
            <a:ext cx="4427984" cy="6048672"/>
          </a:xfrm>
        </p:spPr>
        <p:txBody>
          <a:bodyPr>
            <a:noAutofit/>
          </a:bodyPr>
          <a:lstStyle/>
          <a:p>
            <a:endParaRPr lang="en-US" sz="1800" dirty="0" smtClean="0"/>
          </a:p>
          <a:p>
            <a:r>
              <a:rPr lang="en-US" sz="1800" dirty="0" smtClean="0"/>
              <a:t>The SACE </a:t>
            </a:r>
            <a:r>
              <a:rPr lang="en-US" sz="1800" dirty="0"/>
              <a:t>is studied in </a:t>
            </a:r>
            <a:r>
              <a:rPr lang="en-US" sz="1800" dirty="0" smtClean="0"/>
              <a:t>the NT, Malaysia </a:t>
            </a:r>
            <a:r>
              <a:rPr lang="en-US" sz="1800" dirty="0"/>
              <a:t>and </a:t>
            </a:r>
            <a:r>
              <a:rPr lang="en-US" sz="1800" dirty="0" smtClean="0"/>
              <a:t>China </a:t>
            </a:r>
          </a:p>
          <a:p>
            <a:r>
              <a:rPr lang="en-US" sz="1800" dirty="0" smtClean="0"/>
              <a:t>It is considered excellent preparation for university (critical thinking; application; research; work ethic)</a:t>
            </a:r>
          </a:p>
          <a:p>
            <a:r>
              <a:rPr lang="en-US" sz="1800" dirty="0" smtClean="0"/>
              <a:t>VET is incorporated into the Certificate (5558 students in 2013)</a:t>
            </a:r>
          </a:p>
          <a:p>
            <a:r>
              <a:rPr lang="en-US" sz="1800" dirty="0" smtClean="0"/>
              <a:t>It is considered a rigorous qualification - 40 assessment tasks at Stage 2– and they all count!</a:t>
            </a:r>
          </a:p>
          <a:p>
            <a:r>
              <a:rPr lang="en-US" sz="1800" dirty="0" smtClean="0"/>
              <a:t>Teachers must be excellent assessors – they are “accountable” for the quality of their assessment tasks, and for their assessment decisions </a:t>
            </a:r>
            <a:endParaRPr lang="en-AU" sz="1800" dirty="0"/>
          </a:p>
        </p:txBody>
      </p:sp>
      <p:grpSp>
        <p:nvGrpSpPr>
          <p:cNvPr id="5" name="Group 4"/>
          <p:cNvGrpSpPr/>
          <p:nvPr/>
        </p:nvGrpSpPr>
        <p:grpSpPr>
          <a:xfrm>
            <a:off x="4361726" y="548680"/>
            <a:ext cx="4536504" cy="5328591"/>
            <a:chOff x="4355975" y="620687"/>
            <a:chExt cx="4536504" cy="5328591"/>
          </a:xfrm>
        </p:grpSpPr>
        <p:sp>
          <p:nvSpPr>
            <p:cNvPr id="6" name="Freeform 5"/>
            <p:cNvSpPr/>
            <p:nvPr/>
          </p:nvSpPr>
          <p:spPr>
            <a:xfrm rot="21600000">
              <a:off x="4355976" y="620687"/>
              <a:ext cx="2268252" cy="2664295"/>
            </a:xfrm>
            <a:custGeom>
              <a:avLst/>
              <a:gdLst>
                <a:gd name="connsiteX0" fmla="*/ 0 w 2664295"/>
                <a:gd name="connsiteY0" fmla="*/ 0 h 2268251"/>
                <a:gd name="connsiteX1" fmla="*/ 2286246 w 2664295"/>
                <a:gd name="connsiteY1" fmla="*/ 0 h 2268251"/>
                <a:gd name="connsiteX2" fmla="*/ 2664295 w 2664295"/>
                <a:gd name="connsiteY2" fmla="*/ 378049 h 2268251"/>
                <a:gd name="connsiteX3" fmla="*/ 2664295 w 2664295"/>
                <a:gd name="connsiteY3" fmla="*/ 2268251 h 2268251"/>
                <a:gd name="connsiteX4" fmla="*/ 0 w 2664295"/>
                <a:gd name="connsiteY4" fmla="*/ 2268251 h 2268251"/>
                <a:gd name="connsiteX5" fmla="*/ 0 w 2664295"/>
                <a:gd name="connsiteY5" fmla="*/ 0 h 226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4295" h="2268251">
                  <a:moveTo>
                    <a:pt x="0" y="2268251"/>
                  </a:moveTo>
                  <a:lnTo>
                    <a:pt x="0" y="321853"/>
                  </a:lnTo>
                  <a:cubicBezTo>
                    <a:pt x="0" y="144098"/>
                    <a:pt x="198811" y="0"/>
                    <a:pt x="444058" y="0"/>
                  </a:cubicBezTo>
                  <a:lnTo>
                    <a:pt x="2664295" y="0"/>
                  </a:lnTo>
                  <a:lnTo>
                    <a:pt x="2664295" y="2268251"/>
                  </a:lnTo>
                  <a:lnTo>
                    <a:pt x="0" y="2268251"/>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9567" tIns="99568" rIns="99569" bIns="765640" numCol="1" spcCol="1270" anchor="ctr" anchorCtr="0">
              <a:noAutofit/>
            </a:bodyPr>
            <a:lstStyle/>
            <a:p>
              <a:pPr lvl="0" algn="ctr" defTabSz="622300">
                <a:lnSpc>
                  <a:spcPct val="90000"/>
                </a:lnSpc>
                <a:spcBef>
                  <a:spcPct val="0"/>
                </a:spcBef>
                <a:spcAft>
                  <a:spcPct val="35000"/>
                </a:spcAft>
              </a:pPr>
              <a:r>
                <a:rPr lang="en-US" sz="1400" kern="1200" dirty="0" smtClean="0"/>
                <a:t>The SACE suitably equips young people for study, work and community life</a:t>
              </a:r>
              <a:endParaRPr lang="en-AU" sz="1400" kern="1200" dirty="0"/>
            </a:p>
          </p:txBody>
        </p:sp>
        <p:sp>
          <p:nvSpPr>
            <p:cNvPr id="8" name="Freeform 7"/>
            <p:cNvSpPr/>
            <p:nvPr/>
          </p:nvSpPr>
          <p:spPr>
            <a:xfrm>
              <a:off x="6660236" y="656690"/>
              <a:ext cx="2196234" cy="2592287"/>
            </a:xfrm>
            <a:custGeom>
              <a:avLst/>
              <a:gdLst>
                <a:gd name="connsiteX0" fmla="*/ 0 w 2196234"/>
                <a:gd name="connsiteY0" fmla="*/ 0 h 2664295"/>
                <a:gd name="connsiteX1" fmla="*/ 1830188 w 2196234"/>
                <a:gd name="connsiteY1" fmla="*/ 0 h 2664295"/>
                <a:gd name="connsiteX2" fmla="*/ 2196234 w 2196234"/>
                <a:gd name="connsiteY2" fmla="*/ 366046 h 2664295"/>
                <a:gd name="connsiteX3" fmla="*/ 2196234 w 2196234"/>
                <a:gd name="connsiteY3" fmla="*/ 2664295 h 2664295"/>
                <a:gd name="connsiteX4" fmla="*/ 0 w 2196234"/>
                <a:gd name="connsiteY4" fmla="*/ 2664295 h 2664295"/>
                <a:gd name="connsiteX5" fmla="*/ 0 w 2196234"/>
                <a:gd name="connsiteY5" fmla="*/ 0 h 266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6234" h="2664295">
                  <a:moveTo>
                    <a:pt x="0" y="0"/>
                  </a:moveTo>
                  <a:lnTo>
                    <a:pt x="1830188" y="0"/>
                  </a:lnTo>
                  <a:cubicBezTo>
                    <a:pt x="2032350" y="0"/>
                    <a:pt x="2196234" y="163884"/>
                    <a:pt x="2196234" y="366046"/>
                  </a:cubicBezTo>
                  <a:lnTo>
                    <a:pt x="2196234" y="2664295"/>
                  </a:lnTo>
                  <a:lnTo>
                    <a:pt x="0" y="2664295"/>
                  </a:lnTo>
                  <a:lnTo>
                    <a:pt x="0" y="0"/>
                  </a:lnTo>
                  <a:close/>
                </a:path>
              </a:pathLst>
            </a:custGeom>
            <a:ln w="38100">
              <a:prstDash val="dash"/>
            </a:ln>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99568" tIns="99568" rIns="99568" bIns="765641"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The SACE is a leading contemporary Certificate, </a:t>
              </a:r>
              <a:r>
                <a:rPr lang="en-US" sz="1400" b="1" kern="1200" dirty="0" smtClean="0">
                  <a:solidFill>
                    <a:schemeClr val="tx1"/>
                  </a:solidFill>
                </a:rPr>
                <a:t>recognised</a:t>
              </a:r>
              <a:r>
                <a:rPr lang="en-US" sz="1400" b="1" kern="1200" dirty="0" smtClean="0">
                  <a:solidFill>
                    <a:schemeClr val="tx1"/>
                  </a:solidFill>
                </a:rPr>
                <a:t> and respected locally, nationally and internationally </a:t>
              </a:r>
              <a:endParaRPr lang="en-AU" sz="1400" b="1" kern="1200" dirty="0">
                <a:solidFill>
                  <a:schemeClr val="tx1"/>
                </a:solidFill>
              </a:endParaRPr>
            </a:p>
          </p:txBody>
        </p:sp>
        <p:sp>
          <p:nvSpPr>
            <p:cNvPr id="9" name="Freeform 8"/>
            <p:cNvSpPr/>
            <p:nvPr/>
          </p:nvSpPr>
          <p:spPr>
            <a:xfrm rot="21600000">
              <a:off x="4355975" y="3284982"/>
              <a:ext cx="2268252" cy="2664296"/>
            </a:xfrm>
            <a:custGeom>
              <a:avLst/>
              <a:gdLst>
                <a:gd name="connsiteX0" fmla="*/ 0 w 2268251"/>
                <a:gd name="connsiteY0" fmla="*/ 0 h 2664295"/>
                <a:gd name="connsiteX1" fmla="*/ 1890202 w 2268251"/>
                <a:gd name="connsiteY1" fmla="*/ 0 h 2664295"/>
                <a:gd name="connsiteX2" fmla="*/ 2268251 w 2268251"/>
                <a:gd name="connsiteY2" fmla="*/ 378049 h 2664295"/>
                <a:gd name="connsiteX3" fmla="*/ 2268251 w 2268251"/>
                <a:gd name="connsiteY3" fmla="*/ 2664295 h 2664295"/>
                <a:gd name="connsiteX4" fmla="*/ 0 w 2268251"/>
                <a:gd name="connsiteY4" fmla="*/ 2664295 h 2664295"/>
                <a:gd name="connsiteX5" fmla="*/ 0 w 2268251"/>
                <a:gd name="connsiteY5" fmla="*/ 0 h 266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8251" h="2664295">
                  <a:moveTo>
                    <a:pt x="2268251" y="2664295"/>
                  </a:moveTo>
                  <a:lnTo>
                    <a:pt x="378049" y="2664295"/>
                  </a:lnTo>
                  <a:cubicBezTo>
                    <a:pt x="169258" y="2664295"/>
                    <a:pt x="0" y="2495037"/>
                    <a:pt x="0" y="2286246"/>
                  </a:cubicBezTo>
                  <a:lnTo>
                    <a:pt x="0" y="0"/>
                  </a:lnTo>
                  <a:lnTo>
                    <a:pt x="2268251" y="0"/>
                  </a:lnTo>
                  <a:lnTo>
                    <a:pt x="2268251" y="2664295"/>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9568" tIns="765642" rIns="99568" bIns="99567" numCol="1" spcCol="1270" anchor="ctr" anchorCtr="0">
              <a:noAutofit/>
            </a:bodyPr>
            <a:lstStyle/>
            <a:p>
              <a:pPr lvl="0" algn="ctr" defTabSz="622300">
                <a:lnSpc>
                  <a:spcPct val="90000"/>
                </a:lnSpc>
                <a:spcBef>
                  <a:spcPct val="0"/>
                </a:spcBef>
                <a:spcAft>
                  <a:spcPct val="35000"/>
                </a:spcAft>
              </a:pPr>
              <a:r>
                <a:rPr lang="en-US" sz="1400" kern="1200" dirty="0" smtClean="0"/>
                <a:t>The SACE Board is innovative, forward looking, strategic and financially stable  </a:t>
              </a:r>
              <a:endParaRPr lang="en-AU" sz="1400" kern="1200" dirty="0"/>
            </a:p>
          </p:txBody>
        </p:sp>
        <p:sp>
          <p:nvSpPr>
            <p:cNvPr id="10" name="Freeform 9"/>
            <p:cNvSpPr/>
            <p:nvPr/>
          </p:nvSpPr>
          <p:spPr>
            <a:xfrm>
              <a:off x="6624228" y="3284982"/>
              <a:ext cx="2268251" cy="2664296"/>
            </a:xfrm>
            <a:custGeom>
              <a:avLst/>
              <a:gdLst>
                <a:gd name="connsiteX0" fmla="*/ 0 w 2664295"/>
                <a:gd name="connsiteY0" fmla="*/ 0 h 2268251"/>
                <a:gd name="connsiteX1" fmla="*/ 2286246 w 2664295"/>
                <a:gd name="connsiteY1" fmla="*/ 0 h 2268251"/>
                <a:gd name="connsiteX2" fmla="*/ 2664295 w 2664295"/>
                <a:gd name="connsiteY2" fmla="*/ 378049 h 2268251"/>
                <a:gd name="connsiteX3" fmla="*/ 2664295 w 2664295"/>
                <a:gd name="connsiteY3" fmla="*/ 2268251 h 2268251"/>
                <a:gd name="connsiteX4" fmla="*/ 0 w 2664295"/>
                <a:gd name="connsiteY4" fmla="*/ 2268251 h 2268251"/>
                <a:gd name="connsiteX5" fmla="*/ 0 w 2664295"/>
                <a:gd name="connsiteY5" fmla="*/ 0 h 226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4295" h="2268251">
                  <a:moveTo>
                    <a:pt x="2664295" y="0"/>
                  </a:moveTo>
                  <a:lnTo>
                    <a:pt x="2664295" y="1946398"/>
                  </a:lnTo>
                  <a:cubicBezTo>
                    <a:pt x="2664295" y="2124153"/>
                    <a:pt x="2465484" y="2268251"/>
                    <a:pt x="2220237" y="2268251"/>
                  </a:cubicBezTo>
                  <a:lnTo>
                    <a:pt x="0" y="2268251"/>
                  </a:lnTo>
                  <a:lnTo>
                    <a:pt x="0" y="0"/>
                  </a:lnTo>
                  <a:lnTo>
                    <a:pt x="2664295"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9568" tIns="765642" rIns="99568" bIns="99568" numCol="1" spcCol="1270" anchor="ctr" anchorCtr="0">
              <a:noAutofit/>
            </a:bodyPr>
            <a:lstStyle/>
            <a:p>
              <a:pPr lvl="0" algn="ctr" defTabSz="622300">
                <a:lnSpc>
                  <a:spcPct val="90000"/>
                </a:lnSpc>
                <a:spcBef>
                  <a:spcPct val="0"/>
                </a:spcBef>
                <a:spcAft>
                  <a:spcPct val="35000"/>
                </a:spcAft>
              </a:pPr>
              <a:r>
                <a:rPr lang="en-US" sz="1400" kern="1200" dirty="0" smtClean="0"/>
                <a:t>The SACE Board works in true partnership with sectors, schools and other agencies to achieve its vision and mission</a:t>
              </a:r>
              <a:endParaRPr lang="en-AU" sz="1400" kern="1200" dirty="0"/>
            </a:p>
          </p:txBody>
        </p:sp>
        <p:sp>
          <p:nvSpPr>
            <p:cNvPr id="11" name="Freeform 10"/>
            <p:cNvSpPr/>
            <p:nvPr/>
          </p:nvSpPr>
          <p:spPr>
            <a:xfrm>
              <a:off x="5943752" y="2618909"/>
              <a:ext cx="1360951" cy="1332147"/>
            </a:xfrm>
            <a:custGeom>
              <a:avLst/>
              <a:gdLst>
                <a:gd name="connsiteX0" fmla="*/ 0 w 1360951"/>
                <a:gd name="connsiteY0" fmla="*/ 222029 h 1332147"/>
                <a:gd name="connsiteX1" fmla="*/ 222029 w 1360951"/>
                <a:gd name="connsiteY1" fmla="*/ 0 h 1332147"/>
                <a:gd name="connsiteX2" fmla="*/ 1138922 w 1360951"/>
                <a:gd name="connsiteY2" fmla="*/ 0 h 1332147"/>
                <a:gd name="connsiteX3" fmla="*/ 1360951 w 1360951"/>
                <a:gd name="connsiteY3" fmla="*/ 222029 h 1332147"/>
                <a:gd name="connsiteX4" fmla="*/ 1360951 w 1360951"/>
                <a:gd name="connsiteY4" fmla="*/ 1110118 h 1332147"/>
                <a:gd name="connsiteX5" fmla="*/ 1138922 w 1360951"/>
                <a:gd name="connsiteY5" fmla="*/ 1332147 h 1332147"/>
                <a:gd name="connsiteX6" fmla="*/ 222029 w 1360951"/>
                <a:gd name="connsiteY6" fmla="*/ 1332147 h 1332147"/>
                <a:gd name="connsiteX7" fmla="*/ 0 w 1360951"/>
                <a:gd name="connsiteY7" fmla="*/ 1110118 h 1332147"/>
                <a:gd name="connsiteX8" fmla="*/ 0 w 1360951"/>
                <a:gd name="connsiteY8" fmla="*/ 222029 h 133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0951" h="1332147">
                  <a:moveTo>
                    <a:pt x="0" y="222029"/>
                  </a:moveTo>
                  <a:cubicBezTo>
                    <a:pt x="0" y="99406"/>
                    <a:pt x="99406" y="0"/>
                    <a:pt x="222029" y="0"/>
                  </a:cubicBezTo>
                  <a:lnTo>
                    <a:pt x="1138922" y="0"/>
                  </a:lnTo>
                  <a:cubicBezTo>
                    <a:pt x="1261545" y="0"/>
                    <a:pt x="1360951" y="99406"/>
                    <a:pt x="1360951" y="222029"/>
                  </a:cubicBezTo>
                  <a:lnTo>
                    <a:pt x="1360951" y="1110118"/>
                  </a:lnTo>
                  <a:cubicBezTo>
                    <a:pt x="1360951" y="1232741"/>
                    <a:pt x="1261545" y="1332147"/>
                    <a:pt x="1138922" y="1332147"/>
                  </a:cubicBezTo>
                  <a:lnTo>
                    <a:pt x="222029" y="1332147"/>
                  </a:lnTo>
                  <a:cubicBezTo>
                    <a:pt x="99406" y="1332147"/>
                    <a:pt x="0" y="1232741"/>
                    <a:pt x="0" y="1110118"/>
                  </a:cubicBezTo>
                  <a:lnTo>
                    <a:pt x="0" y="222029"/>
                  </a:lnTo>
                  <a:close/>
                </a:path>
              </a:pathLst>
            </a:cu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118370" tIns="118370" rIns="118370" bIns="118370" numCol="1" spcCol="1270" anchor="ctr" anchorCtr="0">
              <a:noAutofit/>
            </a:bodyPr>
            <a:lstStyle/>
            <a:p>
              <a:pPr lvl="0" algn="ctr" defTabSz="622300">
                <a:lnSpc>
                  <a:spcPct val="90000"/>
                </a:lnSpc>
                <a:spcBef>
                  <a:spcPct val="0"/>
                </a:spcBef>
                <a:spcAft>
                  <a:spcPct val="35000"/>
                </a:spcAft>
              </a:pPr>
              <a:r>
                <a:rPr lang="en-US" sz="1400" kern="1200" dirty="0" smtClean="0"/>
                <a:t>Increase the % of students achieving the SACE, while ensuring that…</a:t>
              </a:r>
              <a:endParaRPr lang="en-AU" sz="1400" kern="1200" dirty="0"/>
            </a:p>
          </p:txBody>
        </p:sp>
      </p:grpSp>
      <p:sp>
        <p:nvSpPr>
          <p:cNvPr id="4" name="TextBox 3"/>
          <p:cNvSpPr txBox="1"/>
          <p:nvPr/>
        </p:nvSpPr>
        <p:spPr>
          <a:xfrm>
            <a:off x="179512" y="5230940"/>
            <a:ext cx="3960440"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smtClean="0"/>
              <a:t>Is that how the SACE is described?  Is that how SACE teachers are described?</a:t>
            </a:r>
            <a:endParaRPr lang="en-AU" dirty="0"/>
          </a:p>
        </p:txBody>
      </p:sp>
    </p:spTree>
    <p:extLst>
      <p:ext uri="{BB962C8B-B14F-4D97-AF65-F5344CB8AC3E}">
        <p14:creationId xmlns:p14="http://schemas.microsoft.com/office/powerpoint/2010/main" val="127285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Quick </a:t>
            </a:r>
            <a:r>
              <a:rPr lang="en-US" dirty="0">
                <a:solidFill>
                  <a:srgbClr val="0070C0"/>
                </a:solidFill>
              </a:rPr>
              <a:t>d</a:t>
            </a:r>
            <a:r>
              <a:rPr lang="en-US" dirty="0" smtClean="0">
                <a:solidFill>
                  <a:srgbClr val="0070C0"/>
                </a:solidFill>
              </a:rPr>
              <a:t>iscussion…</a:t>
            </a:r>
            <a:endParaRPr lang="en-AU" dirty="0">
              <a:solidFill>
                <a:srgbClr val="0070C0"/>
              </a:solidFill>
            </a:endParaRPr>
          </a:p>
        </p:txBody>
      </p:sp>
      <p:sp>
        <p:nvSpPr>
          <p:cNvPr id="3" name="Content Placeholder 2"/>
          <p:cNvSpPr>
            <a:spLocks noGrp="1"/>
          </p:cNvSpPr>
          <p:nvPr>
            <p:ph idx="1"/>
          </p:nvPr>
        </p:nvSpPr>
        <p:spPr/>
        <p:txBody>
          <a:bodyPr/>
          <a:lstStyle/>
          <a:p>
            <a:pPr marL="0" indent="0">
              <a:buNone/>
            </a:pPr>
            <a:r>
              <a:rPr lang="en-US" dirty="0" smtClean="0"/>
              <a:t>Rigorous</a:t>
            </a:r>
          </a:p>
          <a:p>
            <a:pPr marL="0" indent="0">
              <a:buNone/>
            </a:pPr>
            <a:endParaRPr lang="en-US" dirty="0"/>
          </a:p>
          <a:p>
            <a:pPr marL="0" indent="0">
              <a:buNone/>
            </a:pPr>
            <a:r>
              <a:rPr lang="en-US" dirty="0" smtClean="0"/>
              <a:t>Accessible</a:t>
            </a:r>
          </a:p>
          <a:p>
            <a:pPr marL="0" indent="0">
              <a:buNone/>
            </a:pPr>
            <a:endParaRPr lang="en-US" dirty="0"/>
          </a:p>
          <a:p>
            <a:pPr marL="0" indent="0">
              <a:buNone/>
            </a:pPr>
            <a:r>
              <a:rPr lang="en-US" dirty="0" smtClean="0"/>
              <a:t>Credible</a:t>
            </a:r>
          </a:p>
          <a:p>
            <a:pPr marL="0" indent="0">
              <a:buNone/>
            </a:pPr>
            <a:endParaRPr lang="en-US" dirty="0"/>
          </a:p>
          <a:p>
            <a:pPr marL="0" indent="0">
              <a:buNone/>
            </a:pPr>
            <a:r>
              <a:rPr lang="en-US" dirty="0" smtClean="0"/>
              <a:t>A Certificate that </a:t>
            </a:r>
            <a:r>
              <a:rPr lang="en-US" i="1" dirty="0" smtClean="0"/>
              <a:t>matters</a:t>
            </a:r>
            <a:endParaRPr lang="en-AU" i="1" dirty="0"/>
          </a:p>
        </p:txBody>
      </p:sp>
    </p:spTree>
    <p:extLst>
      <p:ext uri="{BB962C8B-B14F-4D97-AF65-F5344CB8AC3E}">
        <p14:creationId xmlns:p14="http://schemas.microsoft.com/office/powerpoint/2010/main" val="35667947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76064"/>
          </a:xfrm>
        </p:spPr>
        <p:txBody>
          <a:bodyPr>
            <a:normAutofit fontScale="90000"/>
          </a:bodyPr>
          <a:lstStyle/>
          <a:p>
            <a:r>
              <a:rPr lang="en-US" dirty="0" smtClean="0">
                <a:solidFill>
                  <a:schemeClr val="accent6"/>
                </a:solidFill>
              </a:rPr>
              <a:t>Partnerships…</a:t>
            </a:r>
            <a:endParaRPr lang="en-AU" dirty="0">
              <a:solidFill>
                <a:schemeClr val="accent6"/>
              </a:solidFill>
            </a:endParaRPr>
          </a:p>
        </p:txBody>
      </p:sp>
      <p:sp>
        <p:nvSpPr>
          <p:cNvPr id="3" name="Content Placeholder 2"/>
          <p:cNvSpPr>
            <a:spLocks noGrp="1"/>
          </p:cNvSpPr>
          <p:nvPr>
            <p:ph idx="1"/>
          </p:nvPr>
        </p:nvSpPr>
        <p:spPr>
          <a:xfrm>
            <a:off x="179512" y="836712"/>
            <a:ext cx="3960440" cy="5112568"/>
          </a:xfrm>
        </p:spPr>
        <p:txBody>
          <a:bodyPr>
            <a:normAutofit fontScale="77500" lnSpcReduction="20000"/>
          </a:bodyPr>
          <a:lstStyle/>
          <a:p>
            <a:r>
              <a:rPr lang="en-US" dirty="0" smtClean="0"/>
              <a:t>Data provided to schools</a:t>
            </a:r>
          </a:p>
          <a:p>
            <a:r>
              <a:rPr lang="en-US" dirty="0" smtClean="0"/>
              <a:t>SACE Board and sector partnerships</a:t>
            </a:r>
          </a:p>
          <a:p>
            <a:pPr marL="0" indent="0">
              <a:buNone/>
            </a:pPr>
            <a:endParaRPr lang="en-US" dirty="0" smtClean="0"/>
          </a:p>
          <a:p>
            <a:pPr lvl="1"/>
            <a:r>
              <a:rPr lang="en-US" dirty="0" smtClean="0"/>
              <a:t>Support for analysis of the data</a:t>
            </a:r>
          </a:p>
          <a:p>
            <a:pPr lvl="1"/>
            <a:r>
              <a:rPr lang="en-US" dirty="0" smtClean="0"/>
              <a:t>Ideas / strategies for improvement</a:t>
            </a:r>
          </a:p>
          <a:p>
            <a:pPr lvl="1"/>
            <a:endParaRPr lang="en-US" dirty="0"/>
          </a:p>
          <a:p>
            <a:r>
              <a:rPr lang="en-US" dirty="0" smtClean="0"/>
              <a:t>Continuous improvement</a:t>
            </a:r>
          </a:p>
          <a:p>
            <a:pPr marL="0" indent="0">
              <a:buNone/>
            </a:pPr>
            <a:endParaRPr lang="en-US" dirty="0" smtClean="0"/>
          </a:p>
          <a:p>
            <a:pPr marL="400050" lvl="1" indent="0">
              <a:buNone/>
            </a:pPr>
            <a:r>
              <a:rPr lang="en-US" dirty="0" smtClean="0"/>
              <a:t> – improve student achievement and increase the % of students achieving the SACE</a:t>
            </a: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1301805340"/>
              </p:ext>
            </p:extLst>
          </p:nvPr>
        </p:nvGraphicFramePr>
        <p:xfrm>
          <a:off x="4211960" y="836712"/>
          <a:ext cx="4752528"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6706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2013 Results</a:t>
            </a:r>
            <a:endParaRPr lang="en-AU" dirty="0">
              <a:solidFill>
                <a:srgbClr val="0070C0"/>
              </a:solidFill>
            </a:endParaRPr>
          </a:p>
        </p:txBody>
      </p:sp>
      <p:sp>
        <p:nvSpPr>
          <p:cNvPr id="3" name="Content Placeholder 2"/>
          <p:cNvSpPr>
            <a:spLocks noGrp="1"/>
          </p:cNvSpPr>
          <p:nvPr>
            <p:ph idx="1"/>
          </p:nvPr>
        </p:nvSpPr>
        <p:spPr/>
        <p:txBody>
          <a:bodyPr>
            <a:normAutofit fontScale="77500" lnSpcReduction="20000"/>
          </a:bodyPr>
          <a:lstStyle/>
          <a:p>
            <a:r>
              <a:rPr lang="en-US" dirty="0" smtClean="0"/>
              <a:t>In </a:t>
            </a:r>
            <a:r>
              <a:rPr lang="en-US" dirty="0"/>
              <a:t>2013, there were </a:t>
            </a:r>
            <a:r>
              <a:rPr lang="en-US" dirty="0" smtClean="0"/>
              <a:t>21 685 </a:t>
            </a:r>
            <a:r>
              <a:rPr lang="en-US" dirty="0"/>
              <a:t>students with at least one completed Stage 2 </a:t>
            </a:r>
            <a:r>
              <a:rPr lang="en-US" dirty="0" smtClean="0"/>
              <a:t>enrolment.</a:t>
            </a:r>
            <a:endParaRPr lang="en-AU" dirty="0"/>
          </a:p>
          <a:p>
            <a:pPr marL="0" indent="0">
              <a:buNone/>
            </a:pPr>
            <a:endParaRPr lang="en-AU" dirty="0"/>
          </a:p>
          <a:p>
            <a:r>
              <a:rPr lang="en-US" dirty="0" smtClean="0"/>
              <a:t>13 624 students </a:t>
            </a:r>
            <a:r>
              <a:rPr lang="en-US" dirty="0"/>
              <a:t>achieved the </a:t>
            </a:r>
            <a:r>
              <a:rPr lang="en-US" dirty="0" smtClean="0"/>
              <a:t>SACE in </a:t>
            </a:r>
            <a:r>
              <a:rPr lang="en-US" dirty="0"/>
              <a:t>2013 (</a:t>
            </a:r>
            <a:r>
              <a:rPr lang="en-US" dirty="0" smtClean="0"/>
              <a:t>93.5% </a:t>
            </a:r>
            <a:r>
              <a:rPr lang="en-US" dirty="0"/>
              <a:t>completion rate) compared to </a:t>
            </a:r>
            <a:r>
              <a:rPr lang="en-US" dirty="0" smtClean="0"/>
              <a:t>13 404 in </a:t>
            </a:r>
            <a:r>
              <a:rPr lang="en-US" dirty="0"/>
              <a:t>2012 (</a:t>
            </a:r>
            <a:r>
              <a:rPr lang="en-US" dirty="0" smtClean="0"/>
              <a:t>92.2% </a:t>
            </a:r>
            <a:r>
              <a:rPr lang="en-US" dirty="0"/>
              <a:t>completion rate).</a:t>
            </a:r>
            <a:endParaRPr lang="en-AU" dirty="0"/>
          </a:p>
          <a:p>
            <a:pPr marL="0" indent="0">
              <a:buNone/>
            </a:pPr>
            <a:endParaRPr lang="en-AU" dirty="0"/>
          </a:p>
          <a:p>
            <a:r>
              <a:rPr lang="en-US" dirty="0" smtClean="0"/>
              <a:t>41% of the 13 624 SACE Completers undertook some form of VET in their SACE</a:t>
            </a:r>
          </a:p>
          <a:p>
            <a:endParaRPr lang="en-US" dirty="0"/>
          </a:p>
          <a:p>
            <a:r>
              <a:rPr lang="en-US" dirty="0" smtClean="0"/>
              <a:t>83.5% of students achieved </a:t>
            </a:r>
            <a:r>
              <a:rPr lang="en-US" dirty="0"/>
              <a:t>an ATAR in 2013, compared to </a:t>
            </a:r>
            <a:r>
              <a:rPr lang="en-US" dirty="0" smtClean="0"/>
              <a:t> 85.8% of students </a:t>
            </a:r>
            <a:r>
              <a:rPr lang="en-US" dirty="0"/>
              <a:t>in </a:t>
            </a:r>
            <a:r>
              <a:rPr lang="en-US" dirty="0" smtClean="0"/>
              <a:t>2012.</a:t>
            </a:r>
            <a:endParaRPr lang="en-AU" dirty="0"/>
          </a:p>
          <a:p>
            <a:endParaRPr lang="en-AU" dirty="0"/>
          </a:p>
        </p:txBody>
      </p:sp>
    </p:spTree>
    <p:extLst>
      <p:ext uri="{BB962C8B-B14F-4D97-AF65-F5344CB8AC3E}">
        <p14:creationId xmlns:p14="http://schemas.microsoft.com/office/powerpoint/2010/main" val="3156136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ctrTitle" idx="4294967295"/>
          </p:nvPr>
        </p:nvSpPr>
        <p:spPr>
          <a:xfrm>
            <a:off x="609600" y="476250"/>
            <a:ext cx="7918450" cy="1223963"/>
          </a:xfrm>
        </p:spPr>
        <p:txBody>
          <a:bodyPr/>
          <a:lstStyle/>
          <a:p>
            <a:pPr algn="ctr"/>
            <a:r>
              <a:rPr lang="en-AU" altLang="en-US" sz="3600" dirty="0" smtClean="0"/>
              <a:t>SACE Completion figures for South Australia for 2006 – 2013</a:t>
            </a:r>
          </a:p>
        </p:txBody>
      </p:sp>
      <p:sp>
        <p:nvSpPr>
          <p:cNvPr id="3075" name="Subtitle 4"/>
          <p:cNvSpPr>
            <a:spLocks noGrp="1"/>
          </p:cNvSpPr>
          <p:nvPr>
            <p:ph type="subTitle" idx="4294967295"/>
          </p:nvPr>
        </p:nvSpPr>
        <p:spPr>
          <a:xfrm>
            <a:off x="468313" y="1628775"/>
            <a:ext cx="8207375" cy="4103688"/>
          </a:xfrm>
        </p:spPr>
        <p:txBody>
          <a:bodyPr/>
          <a:lstStyle/>
          <a:p>
            <a:pPr marL="0" indent="0">
              <a:buFontTx/>
              <a:buNone/>
            </a:pPr>
            <a:endParaRPr lang="en-US" altLang="en-US" dirty="0" smtClean="0"/>
          </a:p>
          <a:p>
            <a:pPr marL="0" indent="0">
              <a:buFontTx/>
              <a:buNone/>
            </a:pPr>
            <a:endParaRPr lang="en-US" altLang="en-US" dirty="0" smtClean="0"/>
          </a:p>
          <a:p>
            <a:pPr marL="0" indent="0">
              <a:buFontTx/>
              <a:buNone/>
            </a:pPr>
            <a:endParaRPr lang="en-US" altLang="en-US" dirty="0" smtClean="0"/>
          </a:p>
        </p:txBody>
      </p:sp>
      <p:graphicFrame>
        <p:nvGraphicFramePr>
          <p:cNvPr id="4" name="Chart 3"/>
          <p:cNvGraphicFramePr>
            <a:graphicFrameLocks/>
          </p:cNvGraphicFramePr>
          <p:nvPr/>
        </p:nvGraphicFramePr>
        <p:xfrm>
          <a:off x="755576" y="1556792"/>
          <a:ext cx="7704856" cy="410445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pPr algn="ctr"/>
            <a:r>
              <a:rPr lang="en-AU" altLang="en-US" dirty="0" smtClean="0"/>
              <a:t>South Australian Completion Rates 2006-2013</a:t>
            </a:r>
          </a:p>
        </p:txBody>
      </p:sp>
      <p:graphicFrame>
        <p:nvGraphicFramePr>
          <p:cNvPr id="4" name="Content Placeholder 3"/>
          <p:cNvGraphicFramePr>
            <a:graphicFrameLocks noGrp="1"/>
          </p:cNvGraphicFramePr>
          <p:nvPr>
            <p:ph idx="1"/>
          </p:nvPr>
        </p:nvGraphicFramePr>
        <p:xfrm>
          <a:off x="457200" y="1484313"/>
          <a:ext cx="8229600" cy="43926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pPr algn="ctr"/>
            <a:r>
              <a:rPr lang="en-AU" altLang="en-US" dirty="0" smtClean="0"/>
              <a:t>Number of  Requirements not met 2013 </a:t>
            </a:r>
          </a:p>
        </p:txBody>
      </p:sp>
      <p:graphicFrame>
        <p:nvGraphicFramePr>
          <p:cNvPr id="11" name="Content Placeholder 10"/>
          <p:cNvGraphicFramePr>
            <a:graphicFrameLocks noGrp="1"/>
          </p:cNvGraphicFramePr>
          <p:nvPr>
            <p:ph idx="1"/>
          </p:nvPr>
        </p:nvGraphicFramePr>
        <p:xfrm>
          <a:off x="457200" y="1484313"/>
          <a:ext cx="8229600" cy="43926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7135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50105"/>
          </a:xfrm>
        </p:spPr>
        <p:txBody>
          <a:bodyPr/>
          <a:lstStyle/>
          <a:p>
            <a:r>
              <a:rPr lang="en-US" dirty="0">
                <a:solidFill>
                  <a:srgbClr val="0070C0"/>
                </a:solidFill>
              </a:rPr>
              <a:t>Outcomes</a:t>
            </a:r>
            <a:endParaRPr lang="en-AU" dirty="0"/>
          </a:p>
        </p:txBody>
      </p:sp>
      <p:sp>
        <p:nvSpPr>
          <p:cNvPr id="3" name="Content Placeholder 2"/>
          <p:cNvSpPr>
            <a:spLocks noGrp="1"/>
          </p:cNvSpPr>
          <p:nvPr>
            <p:ph idx="1"/>
          </p:nvPr>
        </p:nvSpPr>
        <p:spPr>
          <a:xfrm>
            <a:off x="179512" y="1268761"/>
            <a:ext cx="8784976" cy="4857404"/>
          </a:xfrm>
        </p:spPr>
        <p:txBody>
          <a:bodyPr>
            <a:normAutofit fontScale="85000" lnSpcReduction="20000"/>
          </a:bodyPr>
          <a:lstStyle/>
          <a:p>
            <a:pPr marL="514350" indent="-514350">
              <a:buFont typeface="+mj-lt"/>
              <a:buAutoNum type="arabicPeriod"/>
            </a:pPr>
            <a:r>
              <a:rPr lang="en-US" dirty="0" smtClean="0"/>
              <a:t>A shared understanding </a:t>
            </a:r>
            <a:r>
              <a:rPr lang="en-US" dirty="0"/>
              <a:t>of the partnership between the SACE Board, sectors and schools</a:t>
            </a:r>
          </a:p>
          <a:p>
            <a:pPr marL="514350" indent="-514350">
              <a:buFont typeface="+mj-lt"/>
              <a:buAutoNum type="arabicPeriod"/>
            </a:pPr>
            <a:r>
              <a:rPr lang="en-US" dirty="0" smtClean="0"/>
              <a:t>An understanding </a:t>
            </a:r>
            <a:r>
              <a:rPr lang="en-US" dirty="0"/>
              <a:t>of how the SACE Board sees its work</a:t>
            </a:r>
          </a:p>
          <a:p>
            <a:pPr marL="514350" indent="-514350">
              <a:buFont typeface="+mj-lt"/>
              <a:buAutoNum type="arabicPeriod"/>
            </a:pPr>
            <a:r>
              <a:rPr lang="en-US" dirty="0" smtClean="0"/>
              <a:t>An appreciation </a:t>
            </a:r>
            <a:r>
              <a:rPr lang="en-US" dirty="0"/>
              <a:t>of </a:t>
            </a:r>
            <a:r>
              <a:rPr lang="en-US" dirty="0" smtClean="0"/>
              <a:t>the ‘exit</a:t>
            </a:r>
            <a:r>
              <a:rPr lang="en-US" dirty="0"/>
              <a:t>’ or ‘graduate’ qualities of </a:t>
            </a:r>
            <a:r>
              <a:rPr lang="en-US" dirty="0" smtClean="0"/>
              <a:t>SACE Completers</a:t>
            </a:r>
            <a:endParaRPr lang="en-US" dirty="0"/>
          </a:p>
          <a:p>
            <a:pPr marL="514350" indent="-514350">
              <a:buFont typeface="+mj-lt"/>
              <a:buAutoNum type="arabicPeriod"/>
            </a:pPr>
            <a:r>
              <a:rPr lang="en-US" dirty="0" smtClean="0"/>
              <a:t>An appreciation </a:t>
            </a:r>
            <a:r>
              <a:rPr lang="en-US" dirty="0"/>
              <a:t>of the </a:t>
            </a:r>
            <a:r>
              <a:rPr lang="en-US" dirty="0" smtClean="0"/>
              <a:t>SACE as a credible qualification</a:t>
            </a:r>
            <a:endParaRPr lang="en-US" dirty="0"/>
          </a:p>
          <a:p>
            <a:pPr marL="514350" indent="-514350">
              <a:buFont typeface="+mj-lt"/>
              <a:buAutoNum type="arabicPeriod"/>
            </a:pPr>
            <a:r>
              <a:rPr lang="en-US" dirty="0" smtClean="0"/>
              <a:t>Awareness of a self review tool that could support a focus on improving </a:t>
            </a:r>
            <a:r>
              <a:rPr lang="en-US" dirty="0"/>
              <a:t>outcomes for young </a:t>
            </a:r>
            <a:r>
              <a:rPr lang="en-US" dirty="0" smtClean="0"/>
              <a:t>people in </a:t>
            </a:r>
            <a:r>
              <a:rPr lang="en-US" dirty="0"/>
              <a:t>your </a:t>
            </a:r>
            <a:r>
              <a:rPr lang="en-US" dirty="0" smtClean="0"/>
              <a:t>school</a:t>
            </a:r>
          </a:p>
          <a:p>
            <a:pPr marL="514350" indent="-514350">
              <a:buFont typeface="+mj-lt"/>
              <a:buAutoNum type="arabicPeriod"/>
            </a:pPr>
            <a:r>
              <a:rPr lang="en-US" dirty="0" smtClean="0"/>
              <a:t>An understanding of the Online </a:t>
            </a:r>
            <a:r>
              <a:rPr lang="en-US" dirty="0"/>
              <a:t>Result Sheets project and its </a:t>
            </a:r>
            <a:r>
              <a:rPr lang="en-US" dirty="0" smtClean="0"/>
              <a:t>implications</a:t>
            </a:r>
          </a:p>
          <a:p>
            <a:pPr marL="514350" indent="-514350">
              <a:buFont typeface="+mj-lt"/>
              <a:buAutoNum type="arabicPeriod"/>
            </a:pPr>
            <a:r>
              <a:rPr lang="en-US" dirty="0" smtClean="0"/>
              <a:t>An understanding of the 90 credit aggregate and its implications</a:t>
            </a:r>
          </a:p>
          <a:p>
            <a:pPr marL="514350" indent="-514350">
              <a:buFont typeface="+mj-lt"/>
              <a:buAutoNum type="arabicPeriod"/>
            </a:pPr>
            <a:endParaRPr lang="en-US" dirty="0"/>
          </a:p>
          <a:p>
            <a:pPr marL="514350" indent="-514350">
              <a:buFont typeface="+mj-lt"/>
              <a:buAutoNum type="arabicPeriod"/>
            </a:pPr>
            <a:endParaRPr lang="en-US" dirty="0"/>
          </a:p>
          <a:p>
            <a:endParaRPr lang="en-AU" dirty="0"/>
          </a:p>
        </p:txBody>
      </p:sp>
    </p:spTree>
    <p:extLst>
      <p:ext uri="{BB962C8B-B14F-4D97-AF65-F5344CB8AC3E}">
        <p14:creationId xmlns:p14="http://schemas.microsoft.com/office/powerpoint/2010/main" val="12716319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pPr algn="ctr"/>
            <a:r>
              <a:rPr lang="en-AU" altLang="en-US" dirty="0" smtClean="0"/>
              <a:t>Specific Requirements not met 2013 </a:t>
            </a:r>
            <a:endParaRPr lang="en-US" altLang="en-US" dirty="0" smtClean="0"/>
          </a:p>
        </p:txBody>
      </p:sp>
      <p:graphicFrame>
        <p:nvGraphicFramePr>
          <p:cNvPr id="4" name="Content Placeholder 3"/>
          <p:cNvGraphicFramePr>
            <a:graphicFrameLocks noGrp="1"/>
          </p:cNvGraphicFramePr>
          <p:nvPr>
            <p:ph idx="1"/>
          </p:nvPr>
        </p:nvGraphicFramePr>
        <p:xfrm>
          <a:off x="457200" y="1484313"/>
          <a:ext cx="8229600" cy="43926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69968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US" dirty="0" smtClean="0">
                <a:solidFill>
                  <a:srgbClr val="002060"/>
                </a:solidFill>
              </a:rPr>
              <a:t>SACE Completion </a:t>
            </a:r>
            <a:endParaRPr lang="en-AU"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2586304"/>
              </p:ext>
            </p:extLst>
          </p:nvPr>
        </p:nvGraphicFramePr>
        <p:xfrm>
          <a:off x="385193" y="1159876"/>
          <a:ext cx="8229600" cy="4789404"/>
        </p:xfrm>
        <a:graphic>
          <a:graphicData uri="http://schemas.openxmlformats.org/drawingml/2006/table">
            <a:tbl>
              <a:tblPr firstRow="1" bandRow="1">
                <a:tableStyleId>{5C22544A-7EE6-4342-B048-85BDC9FD1C3A}</a:tableStyleId>
              </a:tblPr>
              <a:tblGrid>
                <a:gridCol w="4114800"/>
                <a:gridCol w="4114800"/>
              </a:tblGrid>
              <a:tr h="2394702">
                <a:tc>
                  <a:txBody>
                    <a:bodyPr/>
                    <a:lstStyle/>
                    <a:p>
                      <a:endParaRPr lang="en-AU" dirty="0"/>
                    </a:p>
                  </a:txBody>
                  <a:tcPr vert="vert270">
                    <a:solidFill>
                      <a:schemeClr val="tx2">
                        <a:lumMod val="20000"/>
                        <a:lumOff val="80000"/>
                      </a:schemeClr>
                    </a:solidFill>
                  </a:tcPr>
                </a:tc>
                <a:tc>
                  <a:txBody>
                    <a:bodyPr/>
                    <a:lstStyle/>
                    <a:p>
                      <a:endParaRPr lang="en-AU" dirty="0"/>
                    </a:p>
                  </a:txBody>
                  <a:tcPr>
                    <a:solidFill>
                      <a:schemeClr val="tx2">
                        <a:lumMod val="20000"/>
                        <a:lumOff val="80000"/>
                      </a:schemeClr>
                    </a:solidFill>
                  </a:tcPr>
                </a:tc>
              </a:tr>
              <a:tr h="2394702">
                <a:tc>
                  <a:txBody>
                    <a:bodyPr/>
                    <a:lstStyle/>
                    <a:p>
                      <a:endParaRPr lang="en-AU" dirty="0"/>
                    </a:p>
                  </a:txBody>
                  <a:tcPr>
                    <a:solidFill>
                      <a:schemeClr val="tx2">
                        <a:lumMod val="20000"/>
                        <a:lumOff val="80000"/>
                      </a:schemeClr>
                    </a:solidFill>
                  </a:tcPr>
                </a:tc>
                <a:tc>
                  <a:txBody>
                    <a:bodyPr/>
                    <a:lstStyle/>
                    <a:p>
                      <a:endParaRPr lang="en-AU" dirty="0"/>
                    </a:p>
                  </a:txBody>
                  <a:tcPr>
                    <a:solidFill>
                      <a:schemeClr val="tx2">
                        <a:lumMod val="20000"/>
                        <a:lumOff val="80000"/>
                      </a:schemeClr>
                    </a:solidFill>
                  </a:tcPr>
                </a:tc>
              </a:tr>
            </a:tbl>
          </a:graphicData>
        </a:graphic>
      </p:graphicFrame>
      <p:sp>
        <p:nvSpPr>
          <p:cNvPr id="5" name="TextBox 4"/>
          <p:cNvSpPr txBox="1"/>
          <p:nvPr/>
        </p:nvSpPr>
        <p:spPr>
          <a:xfrm>
            <a:off x="6929176" y="3505076"/>
            <a:ext cx="1619672" cy="307777"/>
          </a:xfrm>
          <a:prstGeom prst="rect">
            <a:avLst/>
          </a:prstGeom>
          <a:noFill/>
        </p:spPr>
        <p:txBody>
          <a:bodyPr wrap="square" rtlCol="0">
            <a:spAutoFit/>
          </a:bodyPr>
          <a:lstStyle/>
          <a:p>
            <a:r>
              <a:rPr lang="en-US" sz="1400" b="1" dirty="0" smtClean="0"/>
              <a:t>Work requirements</a:t>
            </a:r>
            <a:endParaRPr lang="en-AU" sz="1400" b="1" dirty="0"/>
          </a:p>
        </p:txBody>
      </p:sp>
      <p:sp>
        <p:nvSpPr>
          <p:cNvPr id="6" name="TextBox 5"/>
          <p:cNvSpPr txBox="1"/>
          <p:nvPr/>
        </p:nvSpPr>
        <p:spPr>
          <a:xfrm>
            <a:off x="4452056" y="1118717"/>
            <a:ext cx="288032" cy="2031325"/>
          </a:xfrm>
          <a:prstGeom prst="rect">
            <a:avLst/>
          </a:prstGeom>
          <a:noFill/>
        </p:spPr>
        <p:txBody>
          <a:bodyPr wrap="square" rtlCol="0">
            <a:spAutoFit/>
          </a:bodyPr>
          <a:lstStyle/>
          <a:p>
            <a:r>
              <a:rPr lang="en-US" sz="1400" b="1" dirty="0" smtClean="0"/>
              <a:t>Standards</a:t>
            </a:r>
            <a:endParaRPr lang="en-AU" sz="1400" b="1" dirty="0"/>
          </a:p>
        </p:txBody>
      </p:sp>
      <p:sp>
        <p:nvSpPr>
          <p:cNvPr id="7" name="TextBox 6"/>
          <p:cNvSpPr txBox="1"/>
          <p:nvPr/>
        </p:nvSpPr>
        <p:spPr>
          <a:xfrm>
            <a:off x="4755156" y="1196752"/>
            <a:ext cx="3816423" cy="227754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smtClean="0"/>
              <a:t>SACE Completers</a:t>
            </a:r>
          </a:p>
          <a:p>
            <a:endParaRPr lang="en-US" dirty="0"/>
          </a:p>
          <a:p>
            <a:pPr marL="342900" indent="-342900">
              <a:buFont typeface="+mj-lt"/>
              <a:buAutoNum type="arabicPeriod"/>
            </a:pPr>
            <a:r>
              <a:rPr lang="en-US" dirty="0" smtClean="0"/>
              <a:t>Complete 200 credits</a:t>
            </a:r>
          </a:p>
          <a:p>
            <a:pPr marL="342900" indent="-342900">
              <a:buFont typeface="+mj-lt"/>
              <a:buAutoNum type="arabicPeriod"/>
            </a:pPr>
            <a:r>
              <a:rPr lang="en-US" dirty="0" smtClean="0"/>
              <a:t>Can meet the standards in 70 credits of Stage 2 subjects </a:t>
            </a:r>
            <a:r>
              <a:rPr lang="en-US" sz="1600" dirty="0" smtClean="0"/>
              <a:t>(including RP + literacy, numeracy, PLP)</a:t>
            </a:r>
          </a:p>
          <a:p>
            <a:pPr marL="342900" indent="-342900">
              <a:buFont typeface="+mj-lt"/>
              <a:buAutoNum type="arabicPeriod"/>
            </a:pPr>
            <a:r>
              <a:rPr lang="en-US" dirty="0" smtClean="0"/>
              <a:t>Complete all of the work – 40 tests / assignments at Stage 2</a:t>
            </a:r>
            <a:endParaRPr lang="en-AU" dirty="0"/>
          </a:p>
        </p:txBody>
      </p:sp>
      <p:sp>
        <p:nvSpPr>
          <p:cNvPr id="8" name="TextBox 7"/>
          <p:cNvSpPr txBox="1"/>
          <p:nvPr/>
        </p:nvSpPr>
        <p:spPr>
          <a:xfrm>
            <a:off x="491615" y="1573834"/>
            <a:ext cx="3960441" cy="17543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smtClean="0"/>
              <a:t>“low” grades </a:t>
            </a:r>
          </a:p>
          <a:p>
            <a:endParaRPr lang="en-US" dirty="0"/>
          </a:p>
          <a:p>
            <a:pPr marL="285750" indent="-285750">
              <a:buFont typeface="Arial" panose="020B0604020202020204" pitchFamily="34" charset="0"/>
              <a:buChar char="•"/>
            </a:pPr>
            <a:r>
              <a:rPr lang="en-US" dirty="0" smtClean="0"/>
              <a:t>Could have met the standards but did not complete all of the tasks </a:t>
            </a:r>
          </a:p>
          <a:p>
            <a:endParaRPr lang="en-US" dirty="0"/>
          </a:p>
          <a:p>
            <a:endParaRPr lang="en-AU" dirty="0"/>
          </a:p>
        </p:txBody>
      </p:sp>
      <p:sp>
        <p:nvSpPr>
          <p:cNvPr id="9" name="TextBox 8"/>
          <p:cNvSpPr txBox="1"/>
          <p:nvPr/>
        </p:nvSpPr>
        <p:spPr>
          <a:xfrm>
            <a:off x="491615" y="3645024"/>
            <a:ext cx="3960441" cy="203132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smtClean="0"/>
              <a:t>“low” grades</a:t>
            </a:r>
          </a:p>
          <a:p>
            <a:endParaRPr lang="en-US" dirty="0"/>
          </a:p>
          <a:p>
            <a:pPr marL="342900" indent="-342900">
              <a:buFont typeface="+mj-lt"/>
              <a:buAutoNum type="arabicPeriod"/>
            </a:pPr>
            <a:r>
              <a:rPr lang="en-US" dirty="0" smtClean="0"/>
              <a:t>Could not meet the standards</a:t>
            </a:r>
          </a:p>
          <a:p>
            <a:pPr marL="342900" indent="-342900">
              <a:buFont typeface="+mj-lt"/>
              <a:buAutoNum type="arabicPeriod"/>
            </a:pPr>
            <a:r>
              <a:rPr lang="en-US" dirty="0" smtClean="0"/>
              <a:t>Did not complete all of the tasks</a:t>
            </a:r>
          </a:p>
          <a:p>
            <a:endParaRPr lang="en-US" dirty="0"/>
          </a:p>
          <a:p>
            <a:endParaRPr lang="en-US" dirty="0" smtClean="0"/>
          </a:p>
          <a:p>
            <a:endParaRPr lang="en-AU" dirty="0"/>
          </a:p>
        </p:txBody>
      </p:sp>
      <p:sp>
        <p:nvSpPr>
          <p:cNvPr id="10" name="TextBox 9"/>
          <p:cNvSpPr txBox="1"/>
          <p:nvPr/>
        </p:nvSpPr>
        <p:spPr>
          <a:xfrm>
            <a:off x="4532100" y="3784646"/>
            <a:ext cx="4032447" cy="1754326"/>
          </a:xfrm>
          <a:prstGeom prst="rect">
            <a:avLst/>
          </a:prstGeom>
          <a:ln w="28575"/>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smtClean="0"/>
              <a:t>“low” grades</a:t>
            </a:r>
            <a:endParaRPr lang="en-US" i="1" dirty="0" smtClean="0"/>
          </a:p>
          <a:p>
            <a:endParaRPr lang="en-US" dirty="0"/>
          </a:p>
          <a:p>
            <a:pPr marL="285750" indent="-285750">
              <a:buFont typeface="Arial" panose="020B0604020202020204" pitchFamily="34" charset="0"/>
              <a:buChar char="•"/>
            </a:pPr>
            <a:r>
              <a:rPr lang="en-US" dirty="0" smtClean="0"/>
              <a:t>Completed all of the tasks but could not meet the standards</a:t>
            </a:r>
          </a:p>
          <a:p>
            <a:endParaRPr lang="en-US" dirty="0" smtClean="0"/>
          </a:p>
          <a:p>
            <a:endParaRPr lang="en-AU" dirty="0"/>
          </a:p>
        </p:txBody>
      </p:sp>
      <p:sp>
        <p:nvSpPr>
          <p:cNvPr id="13" name="Right Arrow 12"/>
          <p:cNvSpPr/>
          <p:nvPr/>
        </p:nvSpPr>
        <p:spPr>
          <a:xfrm>
            <a:off x="3761680" y="1844824"/>
            <a:ext cx="978408" cy="36487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14" name="Right Arrow 13"/>
          <p:cNvSpPr/>
          <p:nvPr/>
        </p:nvSpPr>
        <p:spPr>
          <a:xfrm rot="19521467">
            <a:off x="3875192" y="3542330"/>
            <a:ext cx="978408" cy="4846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15" name="Right Arrow 14"/>
          <p:cNvSpPr/>
          <p:nvPr/>
        </p:nvSpPr>
        <p:spPr>
          <a:xfrm rot="16200000">
            <a:off x="6098907" y="3618372"/>
            <a:ext cx="898832" cy="484632"/>
          </a:xfrm>
          <a:prstGeom prst="rightArrow">
            <a:avLst>
              <a:gd name="adj1" fmla="val 46188"/>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3" name="TextBox 2"/>
          <p:cNvSpPr txBox="1"/>
          <p:nvPr/>
        </p:nvSpPr>
        <p:spPr>
          <a:xfrm>
            <a:off x="619980" y="795551"/>
            <a:ext cx="3744416"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What is the biggest challenge for students in your school?</a:t>
            </a:r>
            <a:endParaRPr lang="en-AU" dirty="0"/>
          </a:p>
        </p:txBody>
      </p:sp>
    </p:spTree>
    <p:extLst>
      <p:ext uri="{BB962C8B-B14F-4D97-AF65-F5344CB8AC3E}">
        <p14:creationId xmlns:p14="http://schemas.microsoft.com/office/powerpoint/2010/main" val="88899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3" grpId="0" animBg="1"/>
      <p:bldP spid="14" grpId="0" animBg="1"/>
      <p:bldP spid="15"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US" dirty="0" smtClean="0">
                <a:solidFill>
                  <a:srgbClr val="002060"/>
                </a:solidFill>
              </a:rPr>
              <a:t>Some ideas that work… </a:t>
            </a:r>
            <a:endParaRPr lang="en-AU"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6367400"/>
              </p:ext>
            </p:extLst>
          </p:nvPr>
        </p:nvGraphicFramePr>
        <p:xfrm>
          <a:off x="457200" y="1600200"/>
          <a:ext cx="8229600" cy="4421088"/>
        </p:xfrm>
        <a:graphic>
          <a:graphicData uri="http://schemas.openxmlformats.org/drawingml/2006/table">
            <a:tbl>
              <a:tblPr firstRow="1" bandRow="1">
                <a:tableStyleId>{5C22544A-7EE6-4342-B048-85BDC9FD1C3A}</a:tableStyleId>
              </a:tblPr>
              <a:tblGrid>
                <a:gridCol w="4114800"/>
                <a:gridCol w="4114800"/>
              </a:tblGrid>
              <a:tr h="2210544">
                <a:tc>
                  <a:txBody>
                    <a:bodyPr/>
                    <a:lstStyle/>
                    <a:p>
                      <a:endParaRPr lang="en-AU" dirty="0"/>
                    </a:p>
                  </a:txBody>
                  <a:tcPr vert="vert270">
                    <a:solidFill>
                      <a:srgbClr val="C5F3D4"/>
                    </a:solidFill>
                  </a:tcPr>
                </a:tc>
                <a:tc>
                  <a:txBody>
                    <a:bodyPr/>
                    <a:lstStyle/>
                    <a:p>
                      <a:endParaRPr lang="en-AU" dirty="0"/>
                    </a:p>
                  </a:txBody>
                  <a:tcPr>
                    <a:solidFill>
                      <a:srgbClr val="F9BFF1"/>
                    </a:solidFill>
                  </a:tcPr>
                </a:tc>
              </a:tr>
              <a:tr h="2210544">
                <a:tc gridSpan="2">
                  <a:txBody>
                    <a:bodyPr/>
                    <a:lstStyle/>
                    <a:p>
                      <a:endParaRPr lang="en-AU" dirty="0"/>
                    </a:p>
                  </a:txBody>
                  <a:tcPr>
                    <a:solidFill>
                      <a:srgbClr val="F7EDC1"/>
                    </a:solidFill>
                  </a:tcPr>
                </a:tc>
                <a:tc hMerge="1">
                  <a:txBody>
                    <a:bodyPr/>
                    <a:lstStyle/>
                    <a:p>
                      <a:endParaRPr lang="en-AU" dirty="0"/>
                    </a:p>
                  </a:txBody>
                  <a:tcPr>
                    <a:solidFill>
                      <a:srgbClr val="F7EDC1"/>
                    </a:solidFill>
                  </a:tcPr>
                </a:tc>
              </a:tr>
            </a:tbl>
          </a:graphicData>
        </a:graphic>
      </p:graphicFrame>
      <p:sp>
        <p:nvSpPr>
          <p:cNvPr id="3" name="TextBox 2"/>
          <p:cNvSpPr txBox="1"/>
          <p:nvPr/>
        </p:nvSpPr>
        <p:spPr>
          <a:xfrm>
            <a:off x="4644008" y="1772816"/>
            <a:ext cx="4032448" cy="1815882"/>
          </a:xfrm>
          <a:prstGeom prst="rect">
            <a:avLst/>
          </a:prstGeom>
          <a:noFill/>
        </p:spPr>
        <p:txBody>
          <a:bodyPr wrap="square" rtlCol="0">
            <a:spAutoFit/>
          </a:bodyPr>
          <a:lstStyle/>
          <a:p>
            <a:pPr marL="342900" indent="-342900">
              <a:buFont typeface="+mj-lt"/>
              <a:buAutoNum type="arabicPeriod"/>
            </a:pPr>
            <a:r>
              <a:rPr lang="en-US" sz="1600" dirty="0" smtClean="0"/>
              <a:t>Hold the expectation…</a:t>
            </a:r>
          </a:p>
          <a:p>
            <a:pPr marL="342900" indent="-342900">
              <a:buFont typeface="+mj-lt"/>
              <a:buAutoNum type="arabicPeriod"/>
            </a:pPr>
            <a:endParaRPr lang="en-US" sz="1600" dirty="0"/>
          </a:p>
          <a:p>
            <a:pPr marL="800100" lvl="1" indent="-342900">
              <a:buFont typeface="Arial" panose="020B0604020202020204" pitchFamily="34" charset="0"/>
              <a:buChar char="•"/>
            </a:pPr>
            <a:r>
              <a:rPr lang="en-US" sz="1600" dirty="0" smtClean="0"/>
              <a:t>The SACE is challenging but achievable</a:t>
            </a:r>
          </a:p>
          <a:p>
            <a:pPr marL="342900" indent="-342900">
              <a:buFont typeface="+mj-lt"/>
              <a:buAutoNum type="arabicPeriod"/>
            </a:pPr>
            <a:endParaRPr lang="en-US" sz="1600" dirty="0"/>
          </a:p>
          <a:p>
            <a:pPr marL="342900" indent="-342900">
              <a:buFont typeface="+mj-lt"/>
              <a:buAutoNum type="arabicPeriod"/>
            </a:pPr>
            <a:r>
              <a:rPr lang="en-US" sz="1600" dirty="0" smtClean="0"/>
              <a:t>Build partnerships – with the sector, “champion schools”, the SACE Board</a:t>
            </a:r>
            <a:endParaRPr lang="en-AU" sz="1600" dirty="0"/>
          </a:p>
        </p:txBody>
      </p:sp>
      <p:sp>
        <p:nvSpPr>
          <p:cNvPr id="11" name="TextBox 10"/>
          <p:cNvSpPr txBox="1"/>
          <p:nvPr/>
        </p:nvSpPr>
        <p:spPr>
          <a:xfrm>
            <a:off x="467544" y="4081140"/>
            <a:ext cx="8064896" cy="2123658"/>
          </a:xfrm>
          <a:prstGeom prst="rect">
            <a:avLst/>
          </a:prstGeom>
          <a:noFill/>
        </p:spPr>
        <p:txBody>
          <a:bodyPr wrap="square" rtlCol="0">
            <a:spAutoFit/>
          </a:bodyPr>
          <a:lstStyle/>
          <a:p>
            <a:r>
              <a:rPr lang="en-US" sz="1600" dirty="0" smtClean="0"/>
              <a:t>Consider…</a:t>
            </a:r>
          </a:p>
          <a:p>
            <a:endParaRPr lang="en-US" sz="1600" dirty="0"/>
          </a:p>
          <a:p>
            <a:pPr marL="342900" indent="-342900">
              <a:buFont typeface="+mj-lt"/>
              <a:buAutoNum type="arabicPeriod"/>
            </a:pPr>
            <a:r>
              <a:rPr lang="en-US" sz="1600" dirty="0" smtClean="0"/>
              <a:t>Increasing </a:t>
            </a:r>
            <a:r>
              <a:rPr lang="en-US" sz="1600" dirty="0"/>
              <a:t>the range of subjects offered at the </a:t>
            </a:r>
            <a:r>
              <a:rPr lang="en-US" sz="1600" dirty="0" smtClean="0"/>
              <a:t>school and/or having “safety nets”</a:t>
            </a:r>
            <a:endParaRPr lang="en-US" sz="1600" dirty="0"/>
          </a:p>
          <a:p>
            <a:pPr marL="342900" indent="-342900">
              <a:buFont typeface="+mj-lt"/>
              <a:buAutoNum type="arabicPeriod"/>
            </a:pPr>
            <a:endParaRPr lang="en-US" sz="1600" dirty="0"/>
          </a:p>
          <a:p>
            <a:pPr marL="342900" indent="-342900">
              <a:buFont typeface="+mj-lt"/>
              <a:buAutoNum type="arabicPeriod"/>
            </a:pPr>
            <a:r>
              <a:rPr lang="en-US" sz="1600" dirty="0" smtClean="0"/>
              <a:t>Increasing </a:t>
            </a:r>
            <a:r>
              <a:rPr lang="en-US" sz="1600" dirty="0"/>
              <a:t>the “flexibility” within each </a:t>
            </a:r>
            <a:r>
              <a:rPr lang="en-US" sz="1600" dirty="0" smtClean="0"/>
              <a:t>subject and the number and mode of tasks</a:t>
            </a:r>
          </a:p>
          <a:p>
            <a:pPr marL="342900" indent="-342900">
              <a:buFont typeface="+mj-lt"/>
              <a:buAutoNum type="arabicPeriod"/>
            </a:pPr>
            <a:endParaRPr lang="en-US" sz="1600" dirty="0"/>
          </a:p>
          <a:p>
            <a:pPr marL="342900" indent="-342900">
              <a:buFont typeface="+mj-lt"/>
              <a:buAutoNum type="arabicPeriod"/>
            </a:pPr>
            <a:r>
              <a:rPr lang="en-US" sz="1600" dirty="0" smtClean="0"/>
              <a:t>Reviewing the work completion policy of the school and the school-wide monitoring and communication systems </a:t>
            </a:r>
            <a:endParaRPr lang="en-AU" sz="1600" dirty="0"/>
          </a:p>
        </p:txBody>
      </p:sp>
      <p:sp>
        <p:nvSpPr>
          <p:cNvPr id="12" name="TextBox 11"/>
          <p:cNvSpPr txBox="1"/>
          <p:nvPr/>
        </p:nvSpPr>
        <p:spPr>
          <a:xfrm>
            <a:off x="467544" y="1556792"/>
            <a:ext cx="4104456" cy="2308324"/>
          </a:xfrm>
          <a:prstGeom prst="rect">
            <a:avLst/>
          </a:prstGeom>
          <a:noFill/>
        </p:spPr>
        <p:txBody>
          <a:bodyPr wrap="square" rtlCol="0">
            <a:spAutoFit/>
          </a:bodyPr>
          <a:lstStyle/>
          <a:p>
            <a:pPr marL="342900" indent="-342900">
              <a:buFont typeface="+mj-lt"/>
              <a:buAutoNum type="arabicPeriod"/>
            </a:pPr>
            <a:r>
              <a:rPr lang="en-US" sz="1600" dirty="0" smtClean="0"/>
              <a:t>Clarify the expectations of students, families and teachers in relation to work completion</a:t>
            </a:r>
          </a:p>
          <a:p>
            <a:pPr marL="342900" indent="-342900">
              <a:buFont typeface="+mj-lt"/>
              <a:buAutoNum type="arabicPeriod"/>
            </a:pPr>
            <a:r>
              <a:rPr lang="en-US" sz="1600" dirty="0" smtClean="0"/>
              <a:t>Implement improvement projects</a:t>
            </a:r>
          </a:p>
          <a:p>
            <a:pPr marL="342900" indent="-342900">
              <a:buFont typeface="+mj-lt"/>
              <a:buAutoNum type="arabicPeriod"/>
            </a:pPr>
            <a:r>
              <a:rPr lang="en-US" sz="1600" dirty="0" smtClean="0"/>
              <a:t>Implement a system designed to monitor work completion issues and enable intervention</a:t>
            </a:r>
          </a:p>
          <a:p>
            <a:pPr marL="342900" indent="-342900">
              <a:buFont typeface="+mj-lt"/>
              <a:buAutoNum type="arabicPeriod"/>
            </a:pPr>
            <a:r>
              <a:rPr lang="en-US" sz="1600" dirty="0" smtClean="0"/>
              <a:t>Increase accountability for everyone in the community </a:t>
            </a:r>
            <a:endParaRPr lang="en-AU" sz="1600" dirty="0"/>
          </a:p>
        </p:txBody>
      </p:sp>
      <p:sp>
        <p:nvSpPr>
          <p:cNvPr id="6" name="TextBox 5"/>
          <p:cNvSpPr txBox="1"/>
          <p:nvPr/>
        </p:nvSpPr>
        <p:spPr>
          <a:xfrm>
            <a:off x="395536" y="905954"/>
            <a:ext cx="8352928"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000" dirty="0" smtClean="0"/>
              <a:t>Work completion?   Standards?   Or a combination?</a:t>
            </a:r>
            <a:endParaRPr lang="en-AU" sz="2000" dirty="0"/>
          </a:p>
        </p:txBody>
      </p:sp>
    </p:spTree>
    <p:extLst>
      <p:ext uri="{BB962C8B-B14F-4D97-AF65-F5344CB8AC3E}">
        <p14:creationId xmlns:p14="http://schemas.microsoft.com/office/powerpoint/2010/main" val="343406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20080"/>
          </a:xfrm>
        </p:spPr>
        <p:txBody>
          <a:bodyPr>
            <a:normAutofit fontScale="90000"/>
          </a:bodyPr>
          <a:lstStyle/>
          <a:p>
            <a:r>
              <a:rPr lang="en-US" dirty="0" smtClean="0">
                <a:solidFill>
                  <a:srgbClr val="C00000"/>
                </a:solidFill>
              </a:rPr>
              <a:t>Self Review Tool</a:t>
            </a:r>
            <a:endParaRPr lang="en-AU" dirty="0">
              <a:solidFill>
                <a:srgbClr val="C00000"/>
              </a:solidFill>
            </a:endParaRPr>
          </a:p>
        </p:txBody>
      </p:sp>
      <p:sp>
        <p:nvSpPr>
          <p:cNvPr id="3" name="Content Placeholder 2"/>
          <p:cNvSpPr>
            <a:spLocks noGrp="1"/>
          </p:cNvSpPr>
          <p:nvPr>
            <p:ph idx="1"/>
          </p:nvPr>
        </p:nvSpPr>
        <p:spPr>
          <a:xfrm>
            <a:off x="251520" y="908720"/>
            <a:ext cx="8640960" cy="5760640"/>
          </a:xfrm>
        </p:spPr>
        <p:txBody>
          <a:bodyPr>
            <a:normAutofit fontScale="70000" lnSpcReduction="20000"/>
          </a:bodyPr>
          <a:lstStyle/>
          <a:p>
            <a:pPr marL="342900" lvl="1" indent="-342900">
              <a:buChar char="•"/>
            </a:pPr>
            <a:r>
              <a:rPr lang="en-AU" sz="3600" dirty="0"/>
              <a:t>Assessment </a:t>
            </a:r>
            <a:r>
              <a:rPr lang="en-AU" sz="3600" dirty="0" smtClean="0"/>
              <a:t>Practices</a:t>
            </a:r>
          </a:p>
          <a:p>
            <a:pPr marL="0" lvl="1" indent="0">
              <a:buNone/>
            </a:pPr>
            <a:r>
              <a:rPr lang="en-US" sz="3600" i="1" dirty="0" smtClean="0">
                <a:solidFill>
                  <a:srgbClr val="0070C0"/>
                </a:solidFill>
              </a:rPr>
              <a:t>Do assessment practices provide students with the best opportunity to demonstrate their learning?</a:t>
            </a:r>
          </a:p>
          <a:p>
            <a:pPr marL="0" lvl="1" indent="0">
              <a:buNone/>
            </a:pPr>
            <a:endParaRPr lang="en-AU" sz="3600" i="1" dirty="0"/>
          </a:p>
          <a:p>
            <a:pPr marL="342900" lvl="1" indent="-342900">
              <a:buChar char="•"/>
            </a:pPr>
            <a:r>
              <a:rPr lang="en-AU" sz="3600" dirty="0"/>
              <a:t>Within-school Quality </a:t>
            </a:r>
            <a:r>
              <a:rPr lang="en-AU" sz="3600" dirty="0" smtClean="0"/>
              <a:t>Assurance</a:t>
            </a:r>
          </a:p>
          <a:p>
            <a:pPr marL="0" lvl="1" indent="0">
              <a:buNone/>
            </a:pPr>
            <a:r>
              <a:rPr lang="en-US" sz="3600" i="1" dirty="0" smtClean="0">
                <a:solidFill>
                  <a:srgbClr val="0070C0"/>
                </a:solidFill>
              </a:rPr>
              <a:t>How effective are the school’s quality assurance processes?</a:t>
            </a:r>
          </a:p>
          <a:p>
            <a:pPr marL="0" lvl="1" indent="0">
              <a:buNone/>
            </a:pPr>
            <a:endParaRPr lang="en-AU" sz="3600" i="1" dirty="0"/>
          </a:p>
          <a:p>
            <a:pPr marL="342900" lvl="1" indent="-342900">
              <a:buChar char="•"/>
            </a:pPr>
            <a:r>
              <a:rPr lang="en-AU" sz="3600" dirty="0"/>
              <a:t>Data </a:t>
            </a:r>
            <a:r>
              <a:rPr lang="en-AU" sz="3600" dirty="0" smtClean="0"/>
              <a:t>Management</a:t>
            </a:r>
          </a:p>
          <a:p>
            <a:pPr marL="0" lvl="1" indent="0">
              <a:buNone/>
            </a:pPr>
            <a:r>
              <a:rPr lang="en-US" sz="3600" i="1" dirty="0" smtClean="0">
                <a:solidFill>
                  <a:srgbClr val="0070C0"/>
                </a:solidFill>
              </a:rPr>
              <a:t>How effectively does the school manage assessment related data?</a:t>
            </a:r>
          </a:p>
          <a:p>
            <a:pPr marL="0" lvl="1" indent="0">
              <a:buNone/>
            </a:pPr>
            <a:endParaRPr lang="en-AU" sz="3600" dirty="0"/>
          </a:p>
          <a:p>
            <a:pPr marL="342900" lvl="1" indent="-342900">
              <a:buChar char="•"/>
            </a:pPr>
            <a:r>
              <a:rPr lang="en-AU" sz="3600" dirty="0" smtClean="0"/>
              <a:t>Communication</a:t>
            </a:r>
          </a:p>
          <a:p>
            <a:pPr marL="0" lvl="1" indent="0">
              <a:buNone/>
            </a:pPr>
            <a:r>
              <a:rPr lang="en-US" sz="3600" i="1" dirty="0" smtClean="0">
                <a:solidFill>
                  <a:srgbClr val="0070C0"/>
                </a:solidFill>
              </a:rPr>
              <a:t>How effectively are assessment policy and procedures communicated to staff, students, and families?</a:t>
            </a:r>
            <a:endParaRPr lang="en-AU" sz="3600" i="1" dirty="0">
              <a:solidFill>
                <a:srgbClr val="0070C0"/>
              </a:solidFill>
            </a:endParaRPr>
          </a:p>
          <a:p>
            <a:pPr marL="0" indent="0">
              <a:buNone/>
            </a:pPr>
            <a:endParaRPr lang="en-AU" dirty="0"/>
          </a:p>
        </p:txBody>
      </p:sp>
    </p:spTree>
    <p:extLst>
      <p:ext uri="{BB962C8B-B14F-4D97-AF65-F5344CB8AC3E}">
        <p14:creationId xmlns:p14="http://schemas.microsoft.com/office/powerpoint/2010/main" val="97369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fade">
                                      <p:cBhvr>
                                        <p:cTn id="24" dur="1000"/>
                                        <p:tgtEl>
                                          <p:spTgt spid="3">
                                            <p:txEl>
                                              <p:pRg st="10" end="10"/>
                                            </p:txEl>
                                          </p:spTgt>
                                        </p:tgtEl>
                                      </p:cBhvr>
                                    </p:animEffect>
                                    <p:anim calcmode="lin" valueType="num">
                                      <p:cBhvr>
                                        <p:cTn id="2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504056"/>
          </a:xfrm>
        </p:spPr>
        <p:txBody>
          <a:bodyPr>
            <a:normAutofit fontScale="90000"/>
          </a:bodyPr>
          <a:lstStyle/>
          <a:p>
            <a:r>
              <a:rPr lang="en-US" dirty="0" smtClean="0">
                <a:solidFill>
                  <a:schemeClr val="accent6"/>
                </a:solidFill>
              </a:rPr>
              <a:t>Innovative and forward looking…</a:t>
            </a:r>
            <a:endParaRPr lang="en-AU" dirty="0">
              <a:solidFill>
                <a:schemeClr val="accent6"/>
              </a:solidFill>
            </a:endParaRPr>
          </a:p>
        </p:txBody>
      </p:sp>
      <p:sp>
        <p:nvSpPr>
          <p:cNvPr id="3" name="Content Placeholder 2"/>
          <p:cNvSpPr>
            <a:spLocks noGrp="1"/>
          </p:cNvSpPr>
          <p:nvPr>
            <p:ph idx="1"/>
          </p:nvPr>
        </p:nvSpPr>
        <p:spPr>
          <a:xfrm>
            <a:off x="0" y="620688"/>
            <a:ext cx="4211960" cy="6120680"/>
          </a:xfrm>
        </p:spPr>
        <p:txBody>
          <a:bodyPr>
            <a:normAutofit/>
          </a:bodyPr>
          <a:lstStyle/>
          <a:p>
            <a:endParaRPr lang="en-US" dirty="0" smtClean="0"/>
          </a:p>
          <a:p>
            <a:endParaRPr lang="en-US" dirty="0"/>
          </a:p>
          <a:p>
            <a:r>
              <a:rPr lang="en-US" dirty="0" smtClean="0"/>
              <a:t>Streamline the flow of  information between the Board and schools</a:t>
            </a:r>
          </a:p>
          <a:p>
            <a:pPr marL="0" indent="0">
              <a:buNone/>
            </a:pPr>
            <a:endParaRPr lang="en-US" dirty="0" smtClean="0"/>
          </a:p>
          <a:p>
            <a:r>
              <a:rPr lang="en-US" dirty="0" smtClean="0"/>
              <a:t>ORS Project</a:t>
            </a:r>
          </a:p>
        </p:txBody>
      </p:sp>
      <p:grpSp>
        <p:nvGrpSpPr>
          <p:cNvPr id="4" name="Group 3"/>
          <p:cNvGrpSpPr/>
          <p:nvPr/>
        </p:nvGrpSpPr>
        <p:grpSpPr>
          <a:xfrm>
            <a:off x="4211960" y="702606"/>
            <a:ext cx="4608512" cy="5145997"/>
            <a:chOff x="4211960" y="692695"/>
            <a:chExt cx="4608512" cy="5145997"/>
          </a:xfrm>
        </p:grpSpPr>
        <p:sp>
          <p:nvSpPr>
            <p:cNvPr id="5" name="Freeform 4"/>
            <p:cNvSpPr/>
            <p:nvPr/>
          </p:nvSpPr>
          <p:spPr>
            <a:xfrm rot="21600000">
              <a:off x="4211960" y="692695"/>
              <a:ext cx="2304257" cy="2556284"/>
            </a:xfrm>
            <a:custGeom>
              <a:avLst/>
              <a:gdLst>
                <a:gd name="connsiteX0" fmla="*/ 0 w 2556283"/>
                <a:gd name="connsiteY0" fmla="*/ 0 h 2304256"/>
                <a:gd name="connsiteX1" fmla="*/ 2172233 w 2556283"/>
                <a:gd name="connsiteY1" fmla="*/ 0 h 2304256"/>
                <a:gd name="connsiteX2" fmla="*/ 2556283 w 2556283"/>
                <a:gd name="connsiteY2" fmla="*/ 384050 h 2304256"/>
                <a:gd name="connsiteX3" fmla="*/ 2556283 w 2556283"/>
                <a:gd name="connsiteY3" fmla="*/ 2304256 h 2304256"/>
                <a:gd name="connsiteX4" fmla="*/ 0 w 2556283"/>
                <a:gd name="connsiteY4" fmla="*/ 2304256 h 2304256"/>
                <a:gd name="connsiteX5" fmla="*/ 0 w 2556283"/>
                <a:gd name="connsiteY5" fmla="*/ 0 h 2304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6283" h="2304256">
                  <a:moveTo>
                    <a:pt x="1" y="2304256"/>
                  </a:moveTo>
                  <a:lnTo>
                    <a:pt x="1" y="346186"/>
                  </a:lnTo>
                  <a:cubicBezTo>
                    <a:pt x="1" y="154993"/>
                    <a:pt x="190752" y="0"/>
                    <a:pt x="426056" y="0"/>
                  </a:cubicBezTo>
                  <a:lnTo>
                    <a:pt x="2556282" y="0"/>
                  </a:lnTo>
                  <a:lnTo>
                    <a:pt x="2556282" y="2304256"/>
                  </a:lnTo>
                  <a:lnTo>
                    <a:pt x="1" y="2304256"/>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9567" tIns="99568" rIns="99569" bIns="738638" numCol="1" spcCol="1270" anchor="ctr" anchorCtr="0">
              <a:noAutofit/>
            </a:bodyPr>
            <a:lstStyle/>
            <a:p>
              <a:pPr lvl="0" algn="ctr" defTabSz="622300">
                <a:lnSpc>
                  <a:spcPct val="90000"/>
                </a:lnSpc>
                <a:spcBef>
                  <a:spcPct val="0"/>
                </a:spcBef>
                <a:spcAft>
                  <a:spcPct val="35000"/>
                </a:spcAft>
              </a:pPr>
              <a:r>
                <a:rPr lang="en-US" sz="1400" kern="1200" dirty="0" smtClean="0"/>
                <a:t>The SACE suitably equips young people for study, work and community life</a:t>
              </a:r>
              <a:endParaRPr lang="en-AU" sz="1400" kern="1200" dirty="0"/>
            </a:p>
          </p:txBody>
        </p:sp>
        <p:sp>
          <p:nvSpPr>
            <p:cNvPr id="6" name="Freeform 5"/>
            <p:cNvSpPr/>
            <p:nvPr/>
          </p:nvSpPr>
          <p:spPr>
            <a:xfrm>
              <a:off x="6516216" y="692696"/>
              <a:ext cx="2304256" cy="2556283"/>
            </a:xfrm>
            <a:custGeom>
              <a:avLst/>
              <a:gdLst>
                <a:gd name="connsiteX0" fmla="*/ 0 w 2304256"/>
                <a:gd name="connsiteY0" fmla="*/ 0 h 2556283"/>
                <a:gd name="connsiteX1" fmla="*/ 1920206 w 2304256"/>
                <a:gd name="connsiteY1" fmla="*/ 0 h 2556283"/>
                <a:gd name="connsiteX2" fmla="*/ 2304256 w 2304256"/>
                <a:gd name="connsiteY2" fmla="*/ 384050 h 2556283"/>
                <a:gd name="connsiteX3" fmla="*/ 2304256 w 2304256"/>
                <a:gd name="connsiteY3" fmla="*/ 2556283 h 2556283"/>
                <a:gd name="connsiteX4" fmla="*/ 0 w 2304256"/>
                <a:gd name="connsiteY4" fmla="*/ 2556283 h 2556283"/>
                <a:gd name="connsiteX5" fmla="*/ 0 w 2304256"/>
                <a:gd name="connsiteY5" fmla="*/ 0 h 255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4256" h="2556283">
                  <a:moveTo>
                    <a:pt x="0" y="0"/>
                  </a:moveTo>
                  <a:lnTo>
                    <a:pt x="1920206" y="0"/>
                  </a:lnTo>
                  <a:cubicBezTo>
                    <a:pt x="2132311" y="0"/>
                    <a:pt x="2304256" y="171945"/>
                    <a:pt x="2304256" y="384050"/>
                  </a:cubicBezTo>
                  <a:lnTo>
                    <a:pt x="2304256" y="2556283"/>
                  </a:lnTo>
                  <a:lnTo>
                    <a:pt x="0" y="2556283"/>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9568" tIns="99568" rIns="99568" bIns="738638" numCol="1" spcCol="1270" anchor="ctr" anchorCtr="0">
              <a:noAutofit/>
            </a:bodyPr>
            <a:lstStyle/>
            <a:p>
              <a:pPr lvl="0" algn="ctr" defTabSz="622300">
                <a:lnSpc>
                  <a:spcPct val="90000"/>
                </a:lnSpc>
                <a:spcBef>
                  <a:spcPct val="0"/>
                </a:spcBef>
                <a:spcAft>
                  <a:spcPct val="35000"/>
                </a:spcAft>
              </a:pPr>
              <a:r>
                <a:rPr lang="en-US" sz="1400" kern="1200" dirty="0" smtClean="0"/>
                <a:t>The SACE is a leading contemporary Certificate, </a:t>
              </a:r>
              <a:r>
                <a:rPr lang="en-US" sz="1400" kern="1200" dirty="0" smtClean="0"/>
                <a:t>recognised</a:t>
              </a:r>
              <a:r>
                <a:rPr lang="en-US" sz="1400" kern="1200" dirty="0" smtClean="0"/>
                <a:t> and respected locally, nationally and internationally </a:t>
              </a:r>
              <a:endParaRPr lang="en-AU" sz="1400" kern="1200" dirty="0"/>
            </a:p>
          </p:txBody>
        </p:sp>
        <p:sp>
          <p:nvSpPr>
            <p:cNvPr id="8" name="Freeform 7"/>
            <p:cNvSpPr/>
            <p:nvPr/>
          </p:nvSpPr>
          <p:spPr>
            <a:xfrm>
              <a:off x="4247964" y="3282409"/>
              <a:ext cx="2232248" cy="2556283"/>
            </a:xfrm>
            <a:custGeom>
              <a:avLst/>
              <a:gdLst>
                <a:gd name="connsiteX0" fmla="*/ 0 w 2304256"/>
                <a:gd name="connsiteY0" fmla="*/ 0 h 2556258"/>
                <a:gd name="connsiteX1" fmla="*/ 1920206 w 2304256"/>
                <a:gd name="connsiteY1" fmla="*/ 0 h 2556258"/>
                <a:gd name="connsiteX2" fmla="*/ 2304256 w 2304256"/>
                <a:gd name="connsiteY2" fmla="*/ 384050 h 2556258"/>
                <a:gd name="connsiteX3" fmla="*/ 2304256 w 2304256"/>
                <a:gd name="connsiteY3" fmla="*/ 2556258 h 2556258"/>
                <a:gd name="connsiteX4" fmla="*/ 0 w 2304256"/>
                <a:gd name="connsiteY4" fmla="*/ 2556258 h 2556258"/>
                <a:gd name="connsiteX5" fmla="*/ 0 w 2304256"/>
                <a:gd name="connsiteY5" fmla="*/ 0 h 255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4256" h="2556258">
                  <a:moveTo>
                    <a:pt x="2304256" y="2556258"/>
                  </a:moveTo>
                  <a:lnTo>
                    <a:pt x="384050" y="2556258"/>
                  </a:lnTo>
                  <a:cubicBezTo>
                    <a:pt x="171945" y="2556258"/>
                    <a:pt x="0" y="2384313"/>
                    <a:pt x="0" y="2172208"/>
                  </a:cubicBezTo>
                  <a:lnTo>
                    <a:pt x="0" y="0"/>
                  </a:lnTo>
                  <a:lnTo>
                    <a:pt x="2304256" y="0"/>
                  </a:lnTo>
                  <a:lnTo>
                    <a:pt x="2304256" y="2556258"/>
                  </a:lnTo>
                  <a:close/>
                </a:path>
              </a:pathLst>
            </a:custGeom>
            <a:ln w="38100">
              <a:prstDash val="dash"/>
            </a:ln>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99568" tIns="738634" rIns="99568" bIns="99568" numCol="1" spcCol="1270" anchor="ctr" anchorCtr="0">
              <a:noAutofit/>
            </a:bodyPr>
            <a:lstStyle/>
            <a:p>
              <a:pPr lvl="0" algn="ctr" defTabSz="622300">
                <a:lnSpc>
                  <a:spcPct val="90000"/>
                </a:lnSpc>
                <a:spcBef>
                  <a:spcPct val="0"/>
                </a:spcBef>
                <a:spcAft>
                  <a:spcPct val="35000"/>
                </a:spcAft>
              </a:pPr>
              <a:r>
                <a:rPr lang="en-US" sz="1400" b="1" i="0" kern="1200" dirty="0" smtClean="0">
                  <a:solidFill>
                    <a:schemeClr val="tx1"/>
                  </a:solidFill>
                </a:rPr>
                <a:t>The SACE Board is innovative, forward looking, strategic and financially stable  </a:t>
              </a:r>
              <a:endParaRPr lang="en-AU" sz="1400" b="1" i="0" kern="1200" dirty="0">
                <a:solidFill>
                  <a:schemeClr val="tx1"/>
                </a:solidFill>
              </a:endParaRPr>
            </a:p>
          </p:txBody>
        </p:sp>
        <p:sp>
          <p:nvSpPr>
            <p:cNvPr id="9" name="Freeform 8"/>
            <p:cNvSpPr/>
            <p:nvPr/>
          </p:nvSpPr>
          <p:spPr>
            <a:xfrm>
              <a:off x="6516215" y="3248980"/>
              <a:ext cx="2304257" cy="2556284"/>
            </a:xfrm>
            <a:custGeom>
              <a:avLst/>
              <a:gdLst>
                <a:gd name="connsiteX0" fmla="*/ 0 w 2556283"/>
                <a:gd name="connsiteY0" fmla="*/ 0 h 2304256"/>
                <a:gd name="connsiteX1" fmla="*/ 2172233 w 2556283"/>
                <a:gd name="connsiteY1" fmla="*/ 0 h 2304256"/>
                <a:gd name="connsiteX2" fmla="*/ 2556283 w 2556283"/>
                <a:gd name="connsiteY2" fmla="*/ 384050 h 2304256"/>
                <a:gd name="connsiteX3" fmla="*/ 2556283 w 2556283"/>
                <a:gd name="connsiteY3" fmla="*/ 2304256 h 2304256"/>
                <a:gd name="connsiteX4" fmla="*/ 0 w 2556283"/>
                <a:gd name="connsiteY4" fmla="*/ 2304256 h 2304256"/>
                <a:gd name="connsiteX5" fmla="*/ 0 w 2556283"/>
                <a:gd name="connsiteY5" fmla="*/ 0 h 2304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6283" h="2304256">
                  <a:moveTo>
                    <a:pt x="2556282" y="0"/>
                  </a:moveTo>
                  <a:lnTo>
                    <a:pt x="2556282" y="1958070"/>
                  </a:lnTo>
                  <a:cubicBezTo>
                    <a:pt x="2556282" y="2149263"/>
                    <a:pt x="2365531" y="2304256"/>
                    <a:pt x="2130227" y="2304256"/>
                  </a:cubicBezTo>
                  <a:lnTo>
                    <a:pt x="1" y="2304256"/>
                  </a:lnTo>
                  <a:lnTo>
                    <a:pt x="1" y="0"/>
                  </a:lnTo>
                  <a:lnTo>
                    <a:pt x="2556282"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9569" tIns="738638" rIns="99568" bIns="99569" numCol="1" spcCol="1270" anchor="ctr" anchorCtr="0">
              <a:noAutofit/>
            </a:bodyPr>
            <a:lstStyle/>
            <a:p>
              <a:pPr lvl="0" algn="ctr" defTabSz="622300">
                <a:lnSpc>
                  <a:spcPct val="90000"/>
                </a:lnSpc>
                <a:spcBef>
                  <a:spcPct val="0"/>
                </a:spcBef>
                <a:spcAft>
                  <a:spcPct val="35000"/>
                </a:spcAft>
              </a:pPr>
              <a:r>
                <a:rPr lang="en-US" sz="1400" kern="1200" dirty="0" smtClean="0"/>
                <a:t>The SACE Board works in true partnership with sectors, schools and other agencies to achieve its vision and mission</a:t>
              </a:r>
              <a:endParaRPr lang="en-AU" sz="1400" kern="1200" dirty="0"/>
            </a:p>
          </p:txBody>
        </p:sp>
        <p:sp>
          <p:nvSpPr>
            <p:cNvPr id="10" name="Freeform 9"/>
            <p:cNvSpPr/>
            <p:nvPr/>
          </p:nvSpPr>
          <p:spPr>
            <a:xfrm>
              <a:off x="5824939" y="2609908"/>
              <a:ext cx="1382553" cy="1278141"/>
            </a:xfrm>
            <a:custGeom>
              <a:avLst/>
              <a:gdLst>
                <a:gd name="connsiteX0" fmla="*/ 0 w 1382553"/>
                <a:gd name="connsiteY0" fmla="*/ 213028 h 1278141"/>
                <a:gd name="connsiteX1" fmla="*/ 213028 w 1382553"/>
                <a:gd name="connsiteY1" fmla="*/ 0 h 1278141"/>
                <a:gd name="connsiteX2" fmla="*/ 1169525 w 1382553"/>
                <a:gd name="connsiteY2" fmla="*/ 0 h 1278141"/>
                <a:gd name="connsiteX3" fmla="*/ 1382553 w 1382553"/>
                <a:gd name="connsiteY3" fmla="*/ 213028 h 1278141"/>
                <a:gd name="connsiteX4" fmla="*/ 1382553 w 1382553"/>
                <a:gd name="connsiteY4" fmla="*/ 1065113 h 1278141"/>
                <a:gd name="connsiteX5" fmla="*/ 1169525 w 1382553"/>
                <a:gd name="connsiteY5" fmla="*/ 1278141 h 1278141"/>
                <a:gd name="connsiteX6" fmla="*/ 213028 w 1382553"/>
                <a:gd name="connsiteY6" fmla="*/ 1278141 h 1278141"/>
                <a:gd name="connsiteX7" fmla="*/ 0 w 1382553"/>
                <a:gd name="connsiteY7" fmla="*/ 1065113 h 1278141"/>
                <a:gd name="connsiteX8" fmla="*/ 0 w 1382553"/>
                <a:gd name="connsiteY8" fmla="*/ 213028 h 127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2553" h="1278141">
                  <a:moveTo>
                    <a:pt x="0" y="213028"/>
                  </a:moveTo>
                  <a:cubicBezTo>
                    <a:pt x="0" y="95376"/>
                    <a:pt x="95376" y="0"/>
                    <a:pt x="213028" y="0"/>
                  </a:cubicBezTo>
                  <a:lnTo>
                    <a:pt x="1169525" y="0"/>
                  </a:lnTo>
                  <a:cubicBezTo>
                    <a:pt x="1287177" y="0"/>
                    <a:pt x="1382553" y="95376"/>
                    <a:pt x="1382553" y="213028"/>
                  </a:cubicBezTo>
                  <a:lnTo>
                    <a:pt x="1382553" y="1065113"/>
                  </a:lnTo>
                  <a:cubicBezTo>
                    <a:pt x="1382553" y="1182765"/>
                    <a:pt x="1287177" y="1278141"/>
                    <a:pt x="1169525" y="1278141"/>
                  </a:cubicBezTo>
                  <a:lnTo>
                    <a:pt x="213028" y="1278141"/>
                  </a:lnTo>
                  <a:cubicBezTo>
                    <a:pt x="95376" y="1278141"/>
                    <a:pt x="0" y="1182765"/>
                    <a:pt x="0" y="1065113"/>
                  </a:cubicBezTo>
                  <a:lnTo>
                    <a:pt x="0" y="213028"/>
                  </a:lnTo>
                  <a:close/>
                </a:path>
              </a:pathLst>
            </a:cu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115734" tIns="115734" rIns="115734" bIns="115734" numCol="1" spcCol="1270" anchor="ctr" anchorCtr="0">
              <a:noAutofit/>
            </a:bodyPr>
            <a:lstStyle/>
            <a:p>
              <a:pPr lvl="0" algn="ctr" defTabSz="622300">
                <a:lnSpc>
                  <a:spcPct val="90000"/>
                </a:lnSpc>
                <a:spcBef>
                  <a:spcPct val="0"/>
                </a:spcBef>
                <a:spcAft>
                  <a:spcPct val="35000"/>
                </a:spcAft>
              </a:pPr>
              <a:r>
                <a:rPr lang="en-US" sz="1400" kern="1200" dirty="0" smtClean="0"/>
                <a:t>Increase the % of students achieving the SACE, while ensuring that…</a:t>
              </a:r>
              <a:endParaRPr lang="en-AU" sz="1400" kern="1200" dirty="0"/>
            </a:p>
          </p:txBody>
        </p:sp>
      </p:grpSp>
    </p:spTree>
    <p:extLst>
      <p:ext uri="{BB962C8B-B14F-4D97-AF65-F5344CB8AC3E}">
        <p14:creationId xmlns:p14="http://schemas.microsoft.com/office/powerpoint/2010/main" val="35117478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936103"/>
          </a:xfrm>
        </p:spPr>
        <p:txBody>
          <a:bodyPr>
            <a:normAutofit/>
          </a:bodyPr>
          <a:lstStyle/>
          <a:p>
            <a:r>
              <a:rPr lang="en-AU" sz="3600" b="1" dirty="0" smtClean="0">
                <a:solidFill>
                  <a:srgbClr val="0070C0"/>
                </a:solidFill>
                <a:latin typeface="Century Gothic" panose="020B0502020202020204" pitchFamily="34" charset="0"/>
              </a:rPr>
              <a:t>SACE Board Leaders Forum</a:t>
            </a:r>
            <a:endParaRPr lang="en-AU" sz="3600" b="1" dirty="0">
              <a:solidFill>
                <a:srgbClr val="0070C0"/>
              </a:solidFill>
              <a:latin typeface="Century Gothic" panose="020B0502020202020204" pitchFamily="34" charset="0"/>
            </a:endParaRPr>
          </a:p>
        </p:txBody>
      </p:sp>
      <p:sp>
        <p:nvSpPr>
          <p:cNvPr id="3" name="Subtitle 2"/>
          <p:cNvSpPr>
            <a:spLocks noGrp="1"/>
          </p:cNvSpPr>
          <p:nvPr>
            <p:ph type="subTitle" idx="1"/>
          </p:nvPr>
        </p:nvSpPr>
        <p:spPr>
          <a:xfrm>
            <a:off x="827584" y="1628800"/>
            <a:ext cx="7344816" cy="3672408"/>
          </a:xfrm>
        </p:spPr>
        <p:txBody>
          <a:bodyPr>
            <a:normAutofit/>
          </a:bodyPr>
          <a:lstStyle/>
          <a:p>
            <a:pPr algn="l"/>
            <a:endParaRPr lang="en-AU" sz="2400" dirty="0" smtClean="0">
              <a:solidFill>
                <a:schemeClr val="tx1"/>
              </a:solidFill>
              <a:latin typeface="Arial" panose="020B0604020202020204" pitchFamily="34" charset="0"/>
              <a:cs typeface="Arial" panose="020B0604020202020204" pitchFamily="34" charset="0"/>
            </a:endParaRPr>
          </a:p>
          <a:p>
            <a:r>
              <a:rPr lang="en-AU" dirty="0" smtClean="0">
                <a:solidFill>
                  <a:schemeClr val="tx1"/>
                </a:solidFill>
                <a:latin typeface="Arial" panose="020B0604020202020204" pitchFamily="34" charset="0"/>
                <a:cs typeface="Arial" panose="020B0604020202020204" pitchFamily="34" charset="0"/>
              </a:rPr>
              <a:t>School use/SACE Board support</a:t>
            </a:r>
          </a:p>
          <a:p>
            <a:r>
              <a:rPr lang="en-AU" dirty="0" smtClean="0">
                <a:solidFill>
                  <a:schemeClr val="tx1"/>
                </a:solidFill>
                <a:latin typeface="Arial" panose="020B0604020202020204" pitchFamily="34" charset="0"/>
                <a:cs typeface="Arial" panose="020B0604020202020204" pitchFamily="34" charset="0"/>
              </a:rPr>
              <a:t> ‘</a:t>
            </a:r>
            <a:r>
              <a:rPr lang="en-AU" dirty="0" smtClean="0">
                <a:solidFill>
                  <a:schemeClr val="tx2">
                    <a:lumMod val="75000"/>
                  </a:schemeClr>
                </a:solidFill>
                <a:latin typeface="Arial" panose="020B0604020202020204" pitchFamily="34" charset="0"/>
                <a:cs typeface="Arial" panose="020B0604020202020204" pitchFamily="34" charset="0"/>
              </a:rPr>
              <a:t>Self Review Tool’</a:t>
            </a:r>
            <a:endParaRPr lang="en-AU" dirty="0">
              <a:solidFill>
                <a:schemeClr val="tx2">
                  <a:lumMod val="75000"/>
                </a:schemeClr>
              </a:solidFill>
              <a:latin typeface="Arial" panose="020B0604020202020204" pitchFamily="34" charset="0"/>
              <a:cs typeface="Arial" panose="020B0604020202020204" pitchFamily="34" charset="0"/>
            </a:endParaRPr>
          </a:p>
          <a:p>
            <a:endParaRPr lang="en-AU" sz="2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7644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solidFill>
                  <a:schemeClr val="tx2">
                    <a:lumMod val="60000"/>
                    <a:lumOff val="40000"/>
                  </a:schemeClr>
                </a:solidFill>
              </a:rPr>
              <a:t>Self review and continuous improvement</a:t>
            </a:r>
            <a:endParaRPr lang="en-AU" dirty="0">
              <a:solidFill>
                <a:schemeClr val="tx2">
                  <a:lumMod val="60000"/>
                  <a:lumOff val="40000"/>
                </a:schemeClr>
              </a:solidFill>
            </a:endParaRPr>
          </a:p>
        </p:txBody>
      </p:sp>
      <p:sp>
        <p:nvSpPr>
          <p:cNvPr id="3" name="Content Placeholder 2"/>
          <p:cNvSpPr>
            <a:spLocks noGrp="1"/>
          </p:cNvSpPr>
          <p:nvPr>
            <p:ph idx="1"/>
          </p:nvPr>
        </p:nvSpPr>
        <p:spPr/>
        <p:txBody>
          <a:bodyPr/>
          <a:lstStyle/>
          <a:p>
            <a:r>
              <a:rPr lang="en-AU" dirty="0" smtClean="0"/>
              <a:t>Assessment Practices</a:t>
            </a:r>
          </a:p>
          <a:p>
            <a:r>
              <a:rPr lang="en-AU" dirty="0" smtClean="0"/>
              <a:t>Within-school Quality Assurance</a:t>
            </a:r>
          </a:p>
          <a:p>
            <a:r>
              <a:rPr lang="en-AU" dirty="0" smtClean="0"/>
              <a:t>Data Management</a:t>
            </a:r>
          </a:p>
          <a:p>
            <a:r>
              <a:rPr lang="en-AU" dirty="0" smtClean="0"/>
              <a:t>Communication</a:t>
            </a:r>
            <a:endParaRPr lang="en-AU" dirty="0"/>
          </a:p>
        </p:txBody>
      </p:sp>
    </p:spTree>
    <p:extLst>
      <p:ext uri="{BB962C8B-B14F-4D97-AF65-F5344CB8AC3E}">
        <p14:creationId xmlns:p14="http://schemas.microsoft.com/office/powerpoint/2010/main" val="28026407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43608" y="1124744"/>
            <a:ext cx="6912768" cy="4886360"/>
          </a:xfrm>
        </p:spPr>
      </p:pic>
      <p:sp>
        <p:nvSpPr>
          <p:cNvPr id="2" name="Title 1"/>
          <p:cNvSpPr>
            <a:spLocks noGrp="1"/>
          </p:cNvSpPr>
          <p:nvPr>
            <p:ph type="title"/>
          </p:nvPr>
        </p:nvSpPr>
        <p:spPr/>
        <p:txBody>
          <a:bodyPr/>
          <a:lstStyle/>
          <a:p>
            <a:r>
              <a:rPr lang="en-AU" dirty="0" smtClean="0"/>
              <a:t>Radar Diagram</a:t>
            </a:r>
            <a:endParaRPr lang="en-AU" dirty="0"/>
          </a:p>
        </p:txBody>
      </p:sp>
    </p:spTree>
    <p:extLst>
      <p:ext uri="{BB962C8B-B14F-4D97-AF65-F5344CB8AC3E}">
        <p14:creationId xmlns:p14="http://schemas.microsoft.com/office/powerpoint/2010/main" val="31699722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1" t="25507" r="50985" b="15069"/>
          <a:stretch/>
        </p:blipFill>
        <p:spPr bwMode="auto">
          <a:xfrm>
            <a:off x="-662134" y="188640"/>
            <a:ext cx="10202686"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4222058" y="1523011"/>
            <a:ext cx="288032"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Oval 5"/>
          <p:cNvSpPr/>
          <p:nvPr/>
        </p:nvSpPr>
        <p:spPr>
          <a:xfrm>
            <a:off x="5868144" y="2821200"/>
            <a:ext cx="288032"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Oval 6"/>
          <p:cNvSpPr/>
          <p:nvPr/>
        </p:nvSpPr>
        <p:spPr>
          <a:xfrm>
            <a:off x="4230442" y="3449136"/>
            <a:ext cx="288032"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Oval 7"/>
          <p:cNvSpPr/>
          <p:nvPr/>
        </p:nvSpPr>
        <p:spPr>
          <a:xfrm>
            <a:off x="3275856" y="2821200"/>
            <a:ext cx="288032"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0" name="Straight Connector 9"/>
          <p:cNvCxnSpPr>
            <a:stCxn id="5" idx="0"/>
            <a:endCxn id="6" idx="6"/>
          </p:cNvCxnSpPr>
          <p:nvPr/>
        </p:nvCxnSpPr>
        <p:spPr>
          <a:xfrm>
            <a:off x="4366074" y="1523011"/>
            <a:ext cx="1790102" cy="144220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1"/>
            <a:endCxn id="7" idx="4"/>
          </p:cNvCxnSpPr>
          <p:nvPr/>
        </p:nvCxnSpPr>
        <p:spPr>
          <a:xfrm>
            <a:off x="3318037" y="2863381"/>
            <a:ext cx="1056421" cy="87378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6"/>
            <a:endCxn id="7" idx="4"/>
          </p:cNvCxnSpPr>
          <p:nvPr/>
        </p:nvCxnSpPr>
        <p:spPr>
          <a:xfrm flipH="1">
            <a:off x="4374458" y="2965216"/>
            <a:ext cx="1781718" cy="77195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8" idx="2"/>
          </p:cNvCxnSpPr>
          <p:nvPr/>
        </p:nvCxnSpPr>
        <p:spPr>
          <a:xfrm flipH="1">
            <a:off x="3275856" y="1523011"/>
            <a:ext cx="1150769" cy="144220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ounded Rectangle 30"/>
          <p:cNvSpPr>
            <a:spLocks/>
          </p:cNvSpPr>
          <p:nvPr/>
        </p:nvSpPr>
        <p:spPr>
          <a:xfrm>
            <a:off x="2283030" y="4869160"/>
            <a:ext cx="4166087" cy="864097"/>
          </a:xfrm>
          <a:prstGeom prst="roundRect">
            <a:avLst>
              <a:gd name="adj" fmla="val 0"/>
            </a:avLst>
          </a:prstGeom>
          <a:solidFill>
            <a:srgbClr val="FF0000"/>
          </a:solid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3600" b="1" kern="150" dirty="0">
                <a:effectLst/>
                <a:latin typeface="Arial"/>
                <a:ea typeface="SimSun"/>
                <a:cs typeface="Arial"/>
              </a:rPr>
              <a:t>Data Management</a:t>
            </a:r>
            <a:endParaRPr lang="en-AU" sz="3600" kern="150" dirty="0">
              <a:effectLst/>
              <a:latin typeface="Arial"/>
              <a:ea typeface="SimSun"/>
              <a:cs typeface="Lucida Sans"/>
            </a:endParaRPr>
          </a:p>
          <a:p>
            <a:pPr algn="ctr">
              <a:spcAft>
                <a:spcPts val="0"/>
              </a:spcAft>
            </a:pPr>
            <a:r>
              <a:rPr lang="en-AU" sz="1100" dirty="0">
                <a:effectLst/>
                <a:latin typeface="Arial"/>
                <a:ea typeface="Times New Roman"/>
                <a:cs typeface="Times New Roman"/>
              </a:rPr>
              <a:t> </a:t>
            </a:r>
          </a:p>
        </p:txBody>
      </p:sp>
    </p:spTree>
    <p:extLst>
      <p:ext uri="{BB962C8B-B14F-4D97-AF65-F5344CB8AC3E}">
        <p14:creationId xmlns:p14="http://schemas.microsoft.com/office/powerpoint/2010/main" val="182562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1" t="25507" r="50985" b="15069"/>
          <a:stretch/>
        </p:blipFill>
        <p:spPr bwMode="auto">
          <a:xfrm>
            <a:off x="-662134" y="188640"/>
            <a:ext cx="10202686"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4222058" y="1523011"/>
            <a:ext cx="288032"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Oval 5"/>
          <p:cNvSpPr/>
          <p:nvPr/>
        </p:nvSpPr>
        <p:spPr>
          <a:xfrm>
            <a:off x="5868144" y="2821200"/>
            <a:ext cx="288032"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Oval 6"/>
          <p:cNvSpPr/>
          <p:nvPr/>
        </p:nvSpPr>
        <p:spPr>
          <a:xfrm>
            <a:off x="4230442" y="3449136"/>
            <a:ext cx="288032"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Oval 7"/>
          <p:cNvSpPr/>
          <p:nvPr/>
        </p:nvSpPr>
        <p:spPr>
          <a:xfrm>
            <a:off x="3275856" y="2821200"/>
            <a:ext cx="288032"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0" name="Straight Connector 9"/>
          <p:cNvCxnSpPr>
            <a:stCxn id="5" idx="0"/>
            <a:endCxn id="6" idx="6"/>
          </p:cNvCxnSpPr>
          <p:nvPr/>
        </p:nvCxnSpPr>
        <p:spPr>
          <a:xfrm>
            <a:off x="4366074" y="1523011"/>
            <a:ext cx="1790102" cy="144220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1"/>
            <a:endCxn id="7" idx="4"/>
          </p:cNvCxnSpPr>
          <p:nvPr/>
        </p:nvCxnSpPr>
        <p:spPr>
          <a:xfrm>
            <a:off x="3318037" y="2863381"/>
            <a:ext cx="1056421" cy="87378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6"/>
            <a:endCxn id="7" idx="4"/>
          </p:cNvCxnSpPr>
          <p:nvPr/>
        </p:nvCxnSpPr>
        <p:spPr>
          <a:xfrm flipH="1">
            <a:off x="4374458" y="2965216"/>
            <a:ext cx="1781718" cy="77195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8" idx="2"/>
          </p:cNvCxnSpPr>
          <p:nvPr/>
        </p:nvCxnSpPr>
        <p:spPr>
          <a:xfrm flipH="1">
            <a:off x="3275856" y="1523011"/>
            <a:ext cx="1150769" cy="144220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ounded Rectangle 30"/>
          <p:cNvSpPr>
            <a:spLocks/>
          </p:cNvSpPr>
          <p:nvPr/>
        </p:nvSpPr>
        <p:spPr>
          <a:xfrm>
            <a:off x="2283030" y="4869160"/>
            <a:ext cx="4166087" cy="864097"/>
          </a:xfrm>
          <a:prstGeom prst="roundRect">
            <a:avLst>
              <a:gd name="adj" fmla="val 0"/>
            </a:avLst>
          </a:prstGeom>
          <a:solidFill>
            <a:srgbClr val="FF0000"/>
          </a:solid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3600" b="1" kern="150" dirty="0">
                <a:effectLst/>
                <a:latin typeface="Arial"/>
                <a:ea typeface="SimSun"/>
                <a:cs typeface="Arial"/>
              </a:rPr>
              <a:t>Data Management</a:t>
            </a:r>
            <a:endParaRPr lang="en-AU" sz="3600" kern="150" dirty="0">
              <a:effectLst/>
              <a:latin typeface="Arial"/>
              <a:ea typeface="SimSun"/>
              <a:cs typeface="Lucida Sans"/>
            </a:endParaRPr>
          </a:p>
          <a:p>
            <a:pPr algn="ctr">
              <a:spcAft>
                <a:spcPts val="0"/>
              </a:spcAft>
            </a:pPr>
            <a:r>
              <a:rPr lang="en-AU" sz="1100" dirty="0">
                <a:effectLst/>
                <a:latin typeface="Arial"/>
                <a:ea typeface="Times New Roman"/>
                <a:cs typeface="Times New Roman"/>
              </a:rPr>
              <a:t> </a:t>
            </a:r>
          </a:p>
        </p:txBody>
      </p:sp>
    </p:spTree>
    <p:extLst>
      <p:ext uri="{BB962C8B-B14F-4D97-AF65-F5344CB8AC3E}">
        <p14:creationId xmlns:p14="http://schemas.microsoft.com/office/powerpoint/2010/main" val="546927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92088"/>
          </a:xfrm>
        </p:spPr>
        <p:txBody>
          <a:bodyPr/>
          <a:lstStyle/>
          <a:p>
            <a:r>
              <a:rPr lang="en-US" dirty="0" smtClean="0">
                <a:solidFill>
                  <a:srgbClr val="002060"/>
                </a:solidFill>
              </a:rPr>
              <a:t>Many parts to a ‘whole’ SACE…</a:t>
            </a:r>
            <a:endParaRPr lang="en-AU"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0637936"/>
              </p:ext>
            </p:extLst>
          </p:nvPr>
        </p:nvGraphicFramePr>
        <p:xfrm>
          <a:off x="457200" y="86347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79512" y="1700808"/>
            <a:ext cx="2160240" cy="163121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US" sz="1600" dirty="0" smtClean="0"/>
              <a:t>40 tests / assignments in 33 weeks + external assessments</a:t>
            </a:r>
          </a:p>
          <a:p>
            <a:pPr marL="285750" indent="-285750">
              <a:buFont typeface="Arial" panose="020B0604020202020204" pitchFamily="34" charset="0"/>
              <a:buChar char="•"/>
            </a:pPr>
            <a:r>
              <a:rPr lang="en-US" sz="1600" dirty="0" smtClean="0"/>
              <a:t>Determination, work ethic, “grit”</a:t>
            </a:r>
            <a:endParaRPr lang="en-AU" dirty="0"/>
          </a:p>
        </p:txBody>
      </p:sp>
      <p:cxnSp>
        <p:nvCxnSpPr>
          <p:cNvPr id="8" name="Straight Arrow Connector 7"/>
          <p:cNvCxnSpPr>
            <a:endCxn id="3" idx="3"/>
          </p:cNvCxnSpPr>
          <p:nvPr/>
        </p:nvCxnSpPr>
        <p:spPr>
          <a:xfrm flipH="1">
            <a:off x="2339752" y="2492896"/>
            <a:ext cx="360040" cy="235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660232" y="977823"/>
            <a:ext cx="2339420" cy="283154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lang="en-US" sz="1600" dirty="0" smtClean="0"/>
              <a:t>Moral purpose and inner belief</a:t>
            </a:r>
          </a:p>
          <a:p>
            <a:pPr marL="285750" indent="-285750">
              <a:buFont typeface="Arial" panose="020B0604020202020204" pitchFamily="34" charset="0"/>
              <a:buChar char="•"/>
            </a:pPr>
            <a:r>
              <a:rPr lang="en-US" sz="1600" dirty="0" smtClean="0"/>
              <a:t>Support / advice</a:t>
            </a:r>
          </a:p>
          <a:p>
            <a:pPr marL="285750" indent="-285750">
              <a:buFont typeface="Arial" panose="020B0604020202020204" pitchFamily="34" charset="0"/>
              <a:buChar char="•"/>
            </a:pPr>
            <a:r>
              <a:rPr lang="en-US" sz="1600" dirty="0" smtClean="0"/>
              <a:t>Policies / procedures to support T, L, A</a:t>
            </a:r>
          </a:p>
          <a:p>
            <a:pPr marL="285750" indent="-285750">
              <a:buFont typeface="Arial" panose="020B0604020202020204" pitchFamily="34" charset="0"/>
              <a:buChar char="•"/>
            </a:pPr>
            <a:r>
              <a:rPr lang="en-US" sz="1600" dirty="0" smtClean="0"/>
              <a:t>Range of subjects</a:t>
            </a:r>
          </a:p>
          <a:p>
            <a:pPr marL="285750" indent="-285750">
              <a:buFont typeface="Arial" panose="020B0604020202020204" pitchFamily="34" charset="0"/>
              <a:buChar char="•"/>
            </a:pPr>
            <a:r>
              <a:rPr lang="en-US" sz="1600" dirty="0" smtClean="0"/>
              <a:t>Monitoring / intervention systems </a:t>
            </a:r>
          </a:p>
          <a:p>
            <a:pPr marL="285750" indent="-285750">
              <a:buFont typeface="Arial" panose="020B0604020202020204" pitchFamily="34" charset="0"/>
              <a:buChar char="•"/>
            </a:pPr>
            <a:r>
              <a:rPr lang="en-US" sz="1600" dirty="0" smtClean="0"/>
              <a:t>Expertise / commitment</a:t>
            </a:r>
          </a:p>
          <a:p>
            <a:pPr marL="285750" indent="-285750">
              <a:buFont typeface="Arial" panose="020B0604020202020204" pitchFamily="34" charset="0"/>
              <a:buChar char="•"/>
            </a:pPr>
            <a:r>
              <a:rPr lang="en-US" sz="1600" dirty="0" smtClean="0"/>
              <a:t>‘Assessment literacy</a:t>
            </a:r>
            <a:r>
              <a:rPr lang="en-US" dirty="0" smtClean="0"/>
              <a:t>’ </a:t>
            </a:r>
            <a:endParaRPr lang="en-AU" dirty="0"/>
          </a:p>
        </p:txBody>
      </p:sp>
      <p:cxnSp>
        <p:nvCxnSpPr>
          <p:cNvPr id="13" name="Straight Arrow Connector 12"/>
          <p:cNvCxnSpPr/>
          <p:nvPr/>
        </p:nvCxnSpPr>
        <p:spPr>
          <a:xfrm flipV="1">
            <a:off x="6300192" y="2276872"/>
            <a:ext cx="360040" cy="11672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71600" y="5085184"/>
            <a:ext cx="7632848" cy="86177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US" sz="1600" dirty="0" smtClean="0"/>
              <a:t>Twin drivers - Accessibility and Credibility </a:t>
            </a:r>
          </a:p>
          <a:p>
            <a:pPr marL="285750" indent="-285750">
              <a:buFont typeface="Arial" panose="020B0604020202020204" pitchFamily="34" charset="0"/>
              <a:buChar char="•"/>
            </a:pPr>
            <a:r>
              <a:rPr lang="en-US" sz="1600" dirty="0" smtClean="0"/>
              <a:t>Collaboration, expertise, commitment and outcomes focused</a:t>
            </a:r>
          </a:p>
          <a:p>
            <a:pPr marL="285750" indent="-285750">
              <a:buFont typeface="Arial" panose="020B0604020202020204" pitchFamily="34" charset="0"/>
              <a:buChar char="•"/>
            </a:pPr>
            <a:r>
              <a:rPr lang="en-US" sz="1600" dirty="0" smtClean="0"/>
              <a:t>Monitoring / intervention / quality assurance systems and processes </a:t>
            </a:r>
            <a:endParaRPr lang="en-AU" sz="1600" dirty="0"/>
          </a:p>
        </p:txBody>
      </p:sp>
      <p:cxnSp>
        <p:nvCxnSpPr>
          <p:cNvPr id="19" name="Straight Arrow Connector 18"/>
          <p:cNvCxnSpPr/>
          <p:nvPr/>
        </p:nvCxnSpPr>
        <p:spPr>
          <a:xfrm flipH="1">
            <a:off x="3476989" y="4581128"/>
            <a:ext cx="288032" cy="5040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26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01878" y="345430"/>
            <a:ext cx="5514651" cy="5416868"/>
          </a:xfrm>
          <a:prstGeom prst="rect">
            <a:avLst/>
          </a:prstGeom>
          <a:noFill/>
          <a:effectLst/>
        </p:spPr>
        <p:txBody>
          <a:bodyPr wrap="none" lIns="91440" tIns="45720" rIns="91440" bIns="45720">
            <a:spAutoFit/>
          </a:bodyPr>
          <a:lstStyle/>
          <a:p>
            <a:pPr algn="ctr"/>
            <a:endPar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anose="020B0604020202020204" pitchFamily="34" charset="0"/>
              <a:cs typeface="Arial" panose="020B0604020202020204" pitchFamily="34" charset="0"/>
            </a:endParaRPr>
          </a:p>
          <a:p>
            <a:pPr algn="ctr"/>
            <a:endParaRPr lang="en-US" sz="4400" b="1" dirty="0">
              <a:solidFill>
                <a:schemeClr val="tx2"/>
              </a:solidFill>
              <a:latin typeface="Arial" panose="020B0604020202020204" pitchFamily="34" charset="0"/>
              <a:cs typeface="Arial" panose="020B0604020202020204" pitchFamily="34" charset="0"/>
            </a:endParaRPr>
          </a:p>
          <a:p>
            <a:pPr algn="ctr"/>
            <a:r>
              <a:rPr lang="en-US" sz="4000" b="1" dirty="0">
                <a:solidFill>
                  <a:srgbClr val="0081C6"/>
                </a:solidFill>
                <a:latin typeface="+mj-lt"/>
                <a:ea typeface="+mj-ea"/>
                <a:cs typeface="+mj-cs"/>
              </a:rPr>
              <a:t>Schools Online</a:t>
            </a:r>
          </a:p>
          <a:p>
            <a:pPr algn="ctr"/>
            <a:endParaRPr lang="en-US" sz="4000" b="1" dirty="0">
              <a:solidFill>
                <a:srgbClr val="0081C6"/>
              </a:solidFill>
              <a:latin typeface="+mj-lt"/>
              <a:ea typeface="+mj-ea"/>
              <a:cs typeface="+mj-cs"/>
            </a:endParaRPr>
          </a:p>
          <a:p>
            <a:pPr algn="ctr"/>
            <a:r>
              <a:rPr lang="en-US" sz="4000" b="1" dirty="0">
                <a:solidFill>
                  <a:srgbClr val="0081C6"/>
                </a:solidFill>
                <a:latin typeface="+mj-lt"/>
                <a:ea typeface="+mj-ea"/>
                <a:cs typeface="+mj-cs"/>
              </a:rPr>
              <a:t>Online Results Sheets </a:t>
            </a:r>
          </a:p>
          <a:p>
            <a:pPr algn="ctr"/>
            <a:r>
              <a:rPr lang="en-US" sz="4000" b="1" dirty="0">
                <a:solidFill>
                  <a:srgbClr val="0081C6"/>
                </a:solidFill>
                <a:latin typeface="+mj-lt"/>
                <a:ea typeface="+mj-ea"/>
                <a:cs typeface="+mj-cs"/>
              </a:rPr>
              <a:t>(ORS)</a:t>
            </a:r>
          </a:p>
          <a:p>
            <a:pPr algn="ctr"/>
            <a:endPar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anose="020B0604020202020204" pitchFamily="34" charset="0"/>
              <a:cs typeface="Arial" panose="020B0604020202020204" pitchFamily="34" charset="0"/>
            </a:endParaRPr>
          </a:p>
          <a:p>
            <a:pPr algn="ct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anose="020B0604020202020204" pitchFamily="34" charset="0"/>
                <a:cs typeface="Arial" panose="020B0604020202020204" pitchFamily="34" charset="0"/>
              </a:rPr>
              <a:t> </a:t>
            </a:r>
            <a:endParaRPr lang="en-AU"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93601"/>
            <a:ext cx="1773110" cy="1335199"/>
          </a:xfrm>
          <a:prstGeom prst="rect">
            <a:avLst/>
          </a:prstGeom>
        </p:spPr>
      </p:pic>
    </p:spTree>
    <p:extLst>
      <p:ext uri="{BB962C8B-B14F-4D97-AF65-F5344CB8AC3E}">
        <p14:creationId xmlns:p14="http://schemas.microsoft.com/office/powerpoint/2010/main" val="14578733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Online Results Sheets (ORS)</a:t>
            </a:r>
            <a:endParaRPr lang="en-AU" dirty="0"/>
          </a:p>
        </p:txBody>
      </p:sp>
      <p:sp>
        <p:nvSpPr>
          <p:cNvPr id="3" name="Content Placeholder 2"/>
          <p:cNvSpPr>
            <a:spLocks noGrp="1"/>
          </p:cNvSpPr>
          <p:nvPr>
            <p:ph idx="1"/>
          </p:nvPr>
        </p:nvSpPr>
        <p:spPr/>
        <p:txBody>
          <a:bodyPr/>
          <a:lstStyle/>
          <a:p>
            <a:r>
              <a:rPr lang="en-AU" dirty="0" smtClean="0"/>
              <a:t>Transforming paper results sheets into online forms</a:t>
            </a:r>
          </a:p>
          <a:p>
            <a:pPr marL="0" indent="0">
              <a:buNone/>
            </a:pPr>
            <a:endParaRPr lang="en-AU" sz="2000" dirty="0" smtClean="0"/>
          </a:p>
          <a:p>
            <a:r>
              <a:rPr lang="en-AU" dirty="0"/>
              <a:t>Begins with School Assessment Results Sheets (Yellow) </a:t>
            </a:r>
            <a:endParaRPr lang="en-AU" dirty="0" smtClean="0"/>
          </a:p>
          <a:p>
            <a:pPr marL="0" indent="0">
              <a:buNone/>
            </a:pPr>
            <a:endParaRPr lang="en-AU" dirty="0"/>
          </a:p>
          <a:p>
            <a:r>
              <a:rPr lang="en-AU" dirty="0" smtClean="0"/>
              <a:t>Form accessed via Schools Online system (previously DATEX Online)</a:t>
            </a:r>
          </a:p>
          <a:p>
            <a:pPr marL="0" indent="0">
              <a:buNone/>
            </a:pPr>
            <a:endParaRPr lang="en-AU" sz="2000" dirty="0" smtClean="0"/>
          </a:p>
          <a:p>
            <a:endParaRPr lang="en-AU" dirty="0"/>
          </a:p>
        </p:txBody>
      </p:sp>
    </p:spTree>
    <p:extLst>
      <p:ext uri="{BB962C8B-B14F-4D97-AF65-F5344CB8AC3E}">
        <p14:creationId xmlns:p14="http://schemas.microsoft.com/office/powerpoint/2010/main" val="20292518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608165"/>
          </a:xfrm>
        </p:spPr>
        <p:txBody>
          <a:bodyPr/>
          <a:lstStyle/>
          <a:p>
            <a:pPr>
              <a:spcBef>
                <a:spcPts val="500"/>
              </a:spcBef>
            </a:pPr>
            <a:r>
              <a:rPr lang="en-US" sz="2800" dirty="0"/>
              <a:t>Reduces </a:t>
            </a:r>
            <a:r>
              <a:rPr lang="en-AU" sz="2800" dirty="0"/>
              <a:t>time spent on paper based administration</a:t>
            </a:r>
          </a:p>
          <a:p>
            <a:pPr>
              <a:spcBef>
                <a:spcPts val="500"/>
              </a:spcBef>
            </a:pPr>
            <a:r>
              <a:rPr lang="en-AU" sz="2800" dirty="0"/>
              <a:t>Improves the speed and quality of data exchange</a:t>
            </a:r>
          </a:p>
          <a:p>
            <a:pPr>
              <a:spcBef>
                <a:spcPts val="500"/>
              </a:spcBef>
            </a:pPr>
            <a:r>
              <a:rPr lang="en-AU" sz="2800" dirty="0" smtClean="0"/>
              <a:t>Increases </a:t>
            </a:r>
            <a:r>
              <a:rPr lang="en-AU" sz="2800" dirty="0"/>
              <a:t>time available for teaching and learning</a:t>
            </a:r>
          </a:p>
          <a:p>
            <a:pPr>
              <a:spcBef>
                <a:spcPts val="500"/>
              </a:spcBef>
            </a:pPr>
            <a:r>
              <a:rPr lang="en-US" sz="2800" dirty="0" smtClean="0"/>
              <a:t>Prevents scanning errors and incorrect form completion  </a:t>
            </a:r>
          </a:p>
          <a:p>
            <a:pPr>
              <a:spcBef>
                <a:spcPts val="500"/>
              </a:spcBef>
            </a:pPr>
            <a:r>
              <a:rPr lang="en-US" sz="2800" dirty="0" smtClean="0"/>
              <a:t>Enables results sheets tracking and monitoring</a:t>
            </a:r>
          </a:p>
          <a:p>
            <a:endParaRPr lang="en-AU" dirty="0" smtClean="0"/>
          </a:p>
          <a:p>
            <a:endParaRPr lang="en-AU" dirty="0"/>
          </a:p>
          <a:p>
            <a:pPr marL="0" indent="0" algn="ctr">
              <a:buNone/>
            </a:pPr>
            <a:endParaRPr lang="en-US" dirty="0" smtClean="0"/>
          </a:p>
        </p:txBody>
      </p:sp>
      <p:sp>
        <p:nvSpPr>
          <p:cNvPr id="4" name="Title 3"/>
          <p:cNvSpPr>
            <a:spLocks noGrp="1"/>
          </p:cNvSpPr>
          <p:nvPr>
            <p:ph type="title"/>
          </p:nvPr>
        </p:nvSpPr>
        <p:spPr/>
        <p:txBody>
          <a:bodyPr/>
          <a:lstStyle/>
          <a:p>
            <a:pPr algn="ctr"/>
            <a:r>
              <a:rPr lang="en-US" dirty="0" smtClean="0"/>
              <a:t>Benefits</a:t>
            </a:r>
            <a:endParaRPr lang="en-AU" dirty="0"/>
          </a:p>
        </p:txBody>
      </p:sp>
    </p:spTree>
    <p:extLst>
      <p:ext uri="{BB962C8B-B14F-4D97-AF65-F5344CB8AC3E}">
        <p14:creationId xmlns:p14="http://schemas.microsoft.com/office/powerpoint/2010/main" val="36000163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System Roles</a:t>
            </a:r>
            <a:endParaRPr lang="en-AU" dirty="0"/>
          </a:p>
        </p:txBody>
      </p:sp>
      <p:sp>
        <p:nvSpPr>
          <p:cNvPr id="3" name="Content Placeholder 2"/>
          <p:cNvSpPr>
            <a:spLocks noGrp="1"/>
          </p:cNvSpPr>
          <p:nvPr>
            <p:ph idx="1"/>
          </p:nvPr>
        </p:nvSpPr>
        <p:spPr/>
        <p:txBody>
          <a:bodyPr/>
          <a:lstStyle/>
          <a:p>
            <a:r>
              <a:rPr lang="en-AU" dirty="0"/>
              <a:t>T</a:t>
            </a:r>
            <a:r>
              <a:rPr lang="en-AU" dirty="0" smtClean="0"/>
              <a:t>wo new roles created in Schools Online</a:t>
            </a:r>
          </a:p>
          <a:p>
            <a:endParaRPr lang="en-AU" dirty="0"/>
          </a:p>
          <a:p>
            <a:pPr lvl="2"/>
            <a:r>
              <a:rPr lang="en-AU" sz="3000" dirty="0" smtClean="0"/>
              <a:t>Principal’s Delegate</a:t>
            </a:r>
          </a:p>
          <a:p>
            <a:endParaRPr lang="en-AU" dirty="0"/>
          </a:p>
          <a:p>
            <a:pPr lvl="2"/>
            <a:r>
              <a:rPr lang="en-AU" sz="3000" dirty="0" smtClean="0"/>
              <a:t>Teacher</a:t>
            </a:r>
          </a:p>
          <a:p>
            <a:endParaRPr lang="en-AU" dirty="0"/>
          </a:p>
        </p:txBody>
      </p:sp>
    </p:spTree>
    <p:extLst>
      <p:ext uri="{BB962C8B-B14F-4D97-AF65-F5344CB8AC3E}">
        <p14:creationId xmlns:p14="http://schemas.microsoft.com/office/powerpoint/2010/main" val="6643205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Principal’s Delegate Role</a:t>
            </a:r>
            <a:endParaRPr lang="en-AU" dirty="0"/>
          </a:p>
        </p:txBody>
      </p:sp>
      <p:sp>
        <p:nvSpPr>
          <p:cNvPr id="3" name="Content Placeholder 2"/>
          <p:cNvSpPr>
            <a:spLocks noGrp="1"/>
          </p:cNvSpPr>
          <p:nvPr>
            <p:ph idx="1"/>
          </p:nvPr>
        </p:nvSpPr>
        <p:spPr/>
        <p:txBody>
          <a:bodyPr/>
          <a:lstStyle/>
          <a:p>
            <a:r>
              <a:rPr lang="en-US" dirty="0" smtClean="0"/>
              <a:t>Principal’s Delegate can: </a:t>
            </a:r>
            <a:r>
              <a:rPr lang="en-US" sz="2000" dirty="0" smtClean="0"/>
              <a:t>(all teacher functionality plus)</a:t>
            </a:r>
          </a:p>
          <a:p>
            <a:pPr lvl="2">
              <a:spcBef>
                <a:spcPts val="1200"/>
              </a:spcBef>
            </a:pPr>
            <a:r>
              <a:rPr lang="en-US" sz="2600" dirty="0"/>
              <a:t>Manage school users</a:t>
            </a:r>
          </a:p>
          <a:p>
            <a:pPr lvl="2">
              <a:spcBef>
                <a:spcPts val="1200"/>
              </a:spcBef>
            </a:pPr>
            <a:r>
              <a:rPr lang="en-US" sz="2600" dirty="0" smtClean="0"/>
              <a:t>Edit teachers’ </a:t>
            </a:r>
            <a:r>
              <a:rPr lang="en-US" sz="2600" dirty="0"/>
              <a:t>result </a:t>
            </a:r>
            <a:r>
              <a:rPr lang="en-US" sz="2600" dirty="0" smtClean="0"/>
              <a:t>sheets</a:t>
            </a:r>
            <a:endParaRPr lang="en-US" sz="2600" dirty="0"/>
          </a:p>
          <a:p>
            <a:pPr lvl="2">
              <a:spcBef>
                <a:spcPts val="1200"/>
              </a:spcBef>
            </a:pPr>
            <a:r>
              <a:rPr lang="en-US" sz="2600" dirty="0"/>
              <a:t>Save and </a:t>
            </a:r>
            <a:r>
              <a:rPr lang="en-US" sz="2600" dirty="0" smtClean="0"/>
              <a:t>export</a:t>
            </a:r>
            <a:endParaRPr lang="en-US" sz="2600" dirty="0"/>
          </a:p>
          <a:p>
            <a:pPr lvl="2">
              <a:spcBef>
                <a:spcPts val="1200"/>
              </a:spcBef>
            </a:pPr>
            <a:r>
              <a:rPr lang="en-US" sz="2600" dirty="0"/>
              <a:t>Alert and remind teachers</a:t>
            </a:r>
          </a:p>
          <a:p>
            <a:pPr lvl="2">
              <a:spcBef>
                <a:spcPts val="1200"/>
              </a:spcBef>
            </a:pPr>
            <a:r>
              <a:rPr lang="en-US" sz="2600" dirty="0" smtClean="0"/>
              <a:t>Track </a:t>
            </a:r>
            <a:r>
              <a:rPr lang="en-US" sz="2600" dirty="0"/>
              <a:t>and monitor </a:t>
            </a:r>
            <a:r>
              <a:rPr lang="en-US" sz="2600" dirty="0" smtClean="0"/>
              <a:t>school and teacher progress</a:t>
            </a:r>
            <a:endParaRPr lang="en-US" sz="2600" dirty="0"/>
          </a:p>
          <a:p>
            <a:pPr lvl="2">
              <a:spcBef>
                <a:spcPts val="1200"/>
              </a:spcBef>
            </a:pPr>
            <a:r>
              <a:rPr lang="en-US" sz="2600" dirty="0" smtClean="0"/>
              <a:t>Submit final results sheets to the SACE Board.</a:t>
            </a:r>
          </a:p>
          <a:p>
            <a:pPr marL="914400" lvl="2" indent="0">
              <a:buNone/>
            </a:pPr>
            <a:endParaRPr lang="en-US" dirty="0"/>
          </a:p>
          <a:p>
            <a:pPr lvl="2"/>
            <a:endParaRPr lang="en-US" dirty="0" smtClean="0"/>
          </a:p>
          <a:p>
            <a:pPr lvl="2"/>
            <a:endParaRPr lang="en-AU" dirty="0"/>
          </a:p>
        </p:txBody>
      </p:sp>
    </p:spTree>
    <p:extLst>
      <p:ext uri="{BB962C8B-B14F-4D97-AF65-F5344CB8AC3E}">
        <p14:creationId xmlns:p14="http://schemas.microsoft.com/office/powerpoint/2010/main" val="23144791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Teacher Role</a:t>
            </a:r>
            <a:endParaRPr lang="en-AU" dirty="0"/>
          </a:p>
        </p:txBody>
      </p:sp>
      <p:sp>
        <p:nvSpPr>
          <p:cNvPr id="3" name="Content Placeholder 2"/>
          <p:cNvSpPr>
            <a:spLocks noGrp="1"/>
          </p:cNvSpPr>
          <p:nvPr>
            <p:ph idx="1"/>
          </p:nvPr>
        </p:nvSpPr>
        <p:spPr/>
        <p:txBody>
          <a:bodyPr/>
          <a:lstStyle/>
          <a:p>
            <a:r>
              <a:rPr lang="en-US" sz="2800" dirty="0" smtClean="0"/>
              <a:t>Teachers can:</a:t>
            </a:r>
          </a:p>
          <a:p>
            <a:pPr lvl="2">
              <a:spcBef>
                <a:spcPts val="1200"/>
              </a:spcBef>
            </a:pPr>
            <a:r>
              <a:rPr lang="en-US" sz="2600" dirty="0" smtClean="0"/>
              <a:t>Enter grades</a:t>
            </a:r>
          </a:p>
          <a:p>
            <a:pPr lvl="2">
              <a:spcBef>
                <a:spcPts val="1200"/>
              </a:spcBef>
            </a:pPr>
            <a:r>
              <a:rPr lang="en-US" sz="2600" dirty="0" smtClean="0"/>
              <a:t>Withdraw and add students</a:t>
            </a:r>
          </a:p>
          <a:p>
            <a:pPr lvl="2">
              <a:spcBef>
                <a:spcPts val="1200"/>
              </a:spcBef>
            </a:pPr>
            <a:r>
              <a:rPr lang="en-US" sz="2600" dirty="0" smtClean="0"/>
              <a:t>Save and export</a:t>
            </a:r>
          </a:p>
          <a:p>
            <a:pPr lvl="2">
              <a:spcBef>
                <a:spcPts val="1200"/>
              </a:spcBef>
            </a:pPr>
            <a:r>
              <a:rPr lang="en-US" sz="2600" dirty="0" smtClean="0"/>
              <a:t>Track and monitor their progress </a:t>
            </a:r>
          </a:p>
          <a:p>
            <a:pPr lvl="2">
              <a:spcBef>
                <a:spcPts val="1200"/>
              </a:spcBef>
            </a:pPr>
            <a:r>
              <a:rPr lang="en-US" sz="2600" dirty="0" smtClean="0"/>
              <a:t>Reset their password</a:t>
            </a:r>
          </a:p>
          <a:p>
            <a:pPr lvl="2">
              <a:spcBef>
                <a:spcPts val="1200"/>
              </a:spcBef>
            </a:pPr>
            <a:r>
              <a:rPr lang="en-US" sz="2600" dirty="0" smtClean="0"/>
              <a:t>Send final results sheet to Principal’s Delegate</a:t>
            </a:r>
          </a:p>
          <a:p>
            <a:pPr lvl="2"/>
            <a:endParaRPr lang="en-US" dirty="0" smtClean="0"/>
          </a:p>
          <a:p>
            <a:pPr lvl="2"/>
            <a:endParaRPr lang="en-US" dirty="0" smtClean="0"/>
          </a:p>
          <a:p>
            <a:pPr lvl="2"/>
            <a:endParaRPr lang="en-US" dirty="0" smtClean="0"/>
          </a:p>
          <a:p>
            <a:pPr lvl="2"/>
            <a:endParaRPr lang="en-US" dirty="0" smtClean="0"/>
          </a:p>
        </p:txBody>
      </p:sp>
    </p:spTree>
    <p:extLst>
      <p:ext uri="{BB962C8B-B14F-4D97-AF65-F5344CB8AC3E}">
        <p14:creationId xmlns:p14="http://schemas.microsoft.com/office/powerpoint/2010/main" val="4588151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a:ln w="10541" cmpd="sng">
                  <a:solidFill>
                    <a:schemeClr val="accent1">
                      <a:shade val="88000"/>
                      <a:satMod val="110000"/>
                    </a:schemeClr>
                  </a:solidFill>
                  <a:prstDash val="solid"/>
                </a:ln>
                <a:solidFill>
                  <a:schemeClr val="accent1"/>
                </a:solidFill>
                <a:latin typeface="Arial" panose="020B0604020202020204" pitchFamily="34" charset="0"/>
                <a:cs typeface="Arial" panose="020B0604020202020204" pitchFamily="34" charset="0"/>
              </a:rPr>
              <a:t/>
            </a:r>
            <a:br>
              <a:rPr lang="en-US" sz="4000" dirty="0">
                <a:ln w="10541" cmpd="sng">
                  <a:solidFill>
                    <a:schemeClr val="accent1">
                      <a:shade val="88000"/>
                      <a:satMod val="110000"/>
                    </a:schemeClr>
                  </a:solidFill>
                  <a:prstDash val="solid"/>
                </a:ln>
                <a:solidFill>
                  <a:schemeClr val="accent1"/>
                </a:solidFill>
                <a:latin typeface="Arial" panose="020B0604020202020204" pitchFamily="34" charset="0"/>
                <a:cs typeface="Arial" panose="020B0604020202020204" pitchFamily="34" charset="0"/>
              </a:rPr>
            </a:br>
            <a:r>
              <a:rPr lang="en-US" dirty="0" smtClean="0"/>
              <a:t>ORS Workflow</a:t>
            </a:r>
            <a:r>
              <a:rPr lang="en-AU" sz="4000" dirty="0">
                <a:ln w="10541" cmpd="sng">
                  <a:solidFill>
                    <a:schemeClr val="accent1">
                      <a:shade val="88000"/>
                      <a:satMod val="110000"/>
                    </a:schemeClr>
                  </a:solidFill>
                  <a:prstDash val="solid"/>
                </a:ln>
                <a:solidFill>
                  <a:schemeClr val="accent1"/>
                </a:solidFill>
                <a:latin typeface="Arial" panose="020B0604020202020204" pitchFamily="34" charset="0"/>
                <a:cs typeface="Arial" panose="020B0604020202020204" pitchFamily="34" charset="0"/>
              </a:rPr>
              <a:t/>
            </a:r>
            <a:br>
              <a:rPr lang="en-AU" sz="4000" dirty="0">
                <a:ln w="10541" cmpd="sng">
                  <a:solidFill>
                    <a:schemeClr val="accent1">
                      <a:shade val="88000"/>
                      <a:satMod val="110000"/>
                    </a:schemeClr>
                  </a:solidFill>
                  <a:prstDash val="solid"/>
                </a:ln>
                <a:solidFill>
                  <a:schemeClr val="accent1"/>
                </a:solidFill>
                <a:latin typeface="Arial" panose="020B0604020202020204" pitchFamily="34" charset="0"/>
                <a:cs typeface="Arial" panose="020B0604020202020204" pitchFamily="34" charset="0"/>
              </a:rPr>
            </a:br>
            <a:endParaRPr lang="en-AU"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924944"/>
            <a:ext cx="7992888" cy="2088232"/>
          </a:xfrm>
          <a:prstGeom prst="rect">
            <a:avLst/>
          </a:prstGeom>
        </p:spPr>
      </p:pic>
    </p:spTree>
    <p:extLst>
      <p:ext uri="{BB962C8B-B14F-4D97-AF65-F5344CB8AC3E}">
        <p14:creationId xmlns:p14="http://schemas.microsoft.com/office/powerpoint/2010/main" val="35276741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Online Results Sheets (ORS</a:t>
            </a:r>
            <a:r>
              <a:rPr lang="en-US" dirty="0" smtClean="0"/>
              <a:t>) - Trial</a:t>
            </a:r>
            <a:endParaRPr lang="en-AU" dirty="0"/>
          </a:p>
        </p:txBody>
      </p:sp>
      <p:sp>
        <p:nvSpPr>
          <p:cNvPr id="3" name="Content Placeholder 2"/>
          <p:cNvSpPr>
            <a:spLocks noGrp="1"/>
          </p:cNvSpPr>
          <p:nvPr>
            <p:ph idx="1"/>
          </p:nvPr>
        </p:nvSpPr>
        <p:spPr>
          <a:xfrm>
            <a:off x="457200" y="1484313"/>
            <a:ext cx="8435280" cy="4392612"/>
          </a:xfrm>
        </p:spPr>
        <p:txBody>
          <a:bodyPr/>
          <a:lstStyle/>
          <a:p>
            <a:r>
              <a:rPr lang="en-US" dirty="0" smtClean="0"/>
              <a:t>School Trial</a:t>
            </a:r>
          </a:p>
          <a:p>
            <a:pPr lvl="2"/>
            <a:r>
              <a:rPr lang="en-US" sz="2600" dirty="0"/>
              <a:t>59 schools</a:t>
            </a:r>
          </a:p>
          <a:p>
            <a:pPr lvl="2"/>
            <a:r>
              <a:rPr lang="en-US" sz="2600" dirty="0" smtClean="0"/>
              <a:t>Diverse representation in sector</a:t>
            </a:r>
            <a:r>
              <a:rPr lang="en-US" sz="2600" dirty="0"/>
              <a:t>, location, size </a:t>
            </a:r>
          </a:p>
          <a:p>
            <a:pPr lvl="2"/>
            <a:r>
              <a:rPr lang="en-US" sz="2600" dirty="0"/>
              <a:t>Starts 17 March, </a:t>
            </a:r>
            <a:r>
              <a:rPr lang="en-US" sz="2600" dirty="0" smtClean="0"/>
              <a:t>ends </a:t>
            </a:r>
            <a:r>
              <a:rPr lang="en-US" sz="2600" dirty="0"/>
              <a:t>28 March</a:t>
            </a:r>
          </a:p>
          <a:p>
            <a:pPr lvl="2"/>
            <a:r>
              <a:rPr lang="en-US" sz="2600" dirty="0" smtClean="0"/>
              <a:t>Purpose </a:t>
            </a:r>
            <a:r>
              <a:rPr lang="en-US" sz="2600" dirty="0"/>
              <a:t>is for schools to test that the system </a:t>
            </a:r>
            <a:r>
              <a:rPr lang="en-US" sz="2600" dirty="0" smtClean="0"/>
              <a:t>is</a:t>
            </a:r>
            <a:endParaRPr lang="en-US" sz="2600" dirty="0"/>
          </a:p>
          <a:p>
            <a:pPr lvl="4"/>
            <a:r>
              <a:rPr lang="en-US" dirty="0" smtClean="0"/>
              <a:t>user-friendly</a:t>
            </a:r>
            <a:endParaRPr lang="en-AU" dirty="0"/>
          </a:p>
          <a:p>
            <a:pPr lvl="4"/>
            <a:r>
              <a:rPr lang="en-US" dirty="0"/>
              <a:t>meets the needs of schools; and</a:t>
            </a:r>
            <a:endParaRPr lang="en-AU" dirty="0"/>
          </a:p>
          <a:p>
            <a:pPr lvl="4"/>
            <a:r>
              <a:rPr lang="en-US" dirty="0"/>
              <a:t>is stable and robust. </a:t>
            </a:r>
            <a:endParaRPr lang="en-AU" dirty="0"/>
          </a:p>
          <a:p>
            <a:pPr lvl="2"/>
            <a:endParaRPr lang="en-AU" dirty="0"/>
          </a:p>
        </p:txBody>
      </p:sp>
    </p:spTree>
    <p:extLst>
      <p:ext uri="{BB962C8B-B14F-4D97-AF65-F5344CB8AC3E}">
        <p14:creationId xmlns:p14="http://schemas.microsoft.com/office/powerpoint/2010/main" val="10212036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Implementation Timeframe</a:t>
            </a:r>
            <a:endParaRPr lang="en-AU" dirty="0"/>
          </a:p>
        </p:txBody>
      </p:sp>
      <p:sp>
        <p:nvSpPr>
          <p:cNvPr id="3" name="Content Placeholder 2"/>
          <p:cNvSpPr>
            <a:spLocks noGrp="1"/>
          </p:cNvSpPr>
          <p:nvPr>
            <p:ph idx="1"/>
          </p:nvPr>
        </p:nvSpPr>
        <p:spPr/>
        <p:txBody>
          <a:bodyPr/>
          <a:lstStyle/>
          <a:p>
            <a:pPr lvl="0"/>
            <a:r>
              <a:rPr lang="en-AU" dirty="0" smtClean="0"/>
              <a:t>School </a:t>
            </a:r>
            <a:r>
              <a:rPr lang="en-AU" dirty="0"/>
              <a:t>Assessment Results </a:t>
            </a:r>
            <a:r>
              <a:rPr lang="en-AU" dirty="0" smtClean="0"/>
              <a:t>Sheets:</a:t>
            </a:r>
          </a:p>
          <a:p>
            <a:pPr lvl="2"/>
            <a:r>
              <a:rPr lang="en-AU" dirty="0" smtClean="0"/>
              <a:t> </a:t>
            </a:r>
            <a:r>
              <a:rPr lang="en-AU" dirty="0"/>
              <a:t>for Research Project A and B (Results Due June</a:t>
            </a:r>
            <a:r>
              <a:rPr lang="en-AU" dirty="0" smtClean="0"/>
              <a:t>)</a:t>
            </a:r>
          </a:p>
          <a:p>
            <a:pPr lvl="2"/>
            <a:r>
              <a:rPr lang="en-AU" dirty="0" smtClean="0"/>
              <a:t> live </a:t>
            </a:r>
            <a:r>
              <a:rPr lang="en-AU" dirty="0"/>
              <a:t>week beginning </a:t>
            </a:r>
            <a:r>
              <a:rPr lang="en-AU" b="1" dirty="0"/>
              <a:t>2</a:t>
            </a:r>
            <a:r>
              <a:rPr lang="en-AU" dirty="0"/>
              <a:t> </a:t>
            </a:r>
            <a:r>
              <a:rPr lang="en-AU" b="1" dirty="0" smtClean="0"/>
              <a:t>June</a:t>
            </a:r>
            <a:r>
              <a:rPr lang="en-AU" b="1" dirty="0"/>
              <a:t> </a:t>
            </a:r>
            <a:r>
              <a:rPr lang="en-AU" b="1" dirty="0" smtClean="0"/>
              <a:t>2014</a:t>
            </a:r>
          </a:p>
          <a:p>
            <a:pPr marL="914400" lvl="2" indent="0">
              <a:buNone/>
            </a:pPr>
            <a:endParaRPr lang="en-AU" dirty="0"/>
          </a:p>
          <a:p>
            <a:r>
              <a:rPr lang="en-AU" dirty="0" smtClean="0"/>
              <a:t>School </a:t>
            </a:r>
            <a:r>
              <a:rPr lang="en-AU" dirty="0"/>
              <a:t>Assessment Results </a:t>
            </a:r>
            <a:r>
              <a:rPr lang="en-AU" dirty="0" smtClean="0"/>
              <a:t>Sheets:</a:t>
            </a:r>
          </a:p>
          <a:p>
            <a:pPr lvl="2"/>
            <a:r>
              <a:rPr lang="en-AU" i="1" dirty="0" smtClean="0"/>
              <a:t>all</a:t>
            </a:r>
            <a:r>
              <a:rPr lang="en-AU" dirty="0" smtClean="0"/>
              <a:t> </a:t>
            </a:r>
            <a:r>
              <a:rPr lang="en-AU" dirty="0"/>
              <a:t>Stage 2 subjects (Results Due December) </a:t>
            </a:r>
            <a:endParaRPr lang="en-AU" dirty="0" smtClean="0"/>
          </a:p>
          <a:p>
            <a:pPr lvl="2"/>
            <a:r>
              <a:rPr lang="en-AU" dirty="0"/>
              <a:t>live week beginning </a:t>
            </a:r>
            <a:r>
              <a:rPr lang="en-AU" b="1" dirty="0"/>
              <a:t>20 </a:t>
            </a:r>
            <a:r>
              <a:rPr lang="en-AU" b="1" dirty="0" smtClean="0"/>
              <a:t>October 2014</a:t>
            </a:r>
            <a:endParaRPr lang="en-AU" dirty="0"/>
          </a:p>
          <a:p>
            <a:pPr lvl="2"/>
            <a:endParaRPr lang="en-AU" dirty="0" smtClean="0"/>
          </a:p>
          <a:p>
            <a:pPr marL="914400" lvl="2" indent="0">
              <a:buNone/>
            </a:pPr>
            <a:endParaRPr lang="en-AU" dirty="0"/>
          </a:p>
          <a:p>
            <a:endParaRPr lang="en-AU" dirty="0"/>
          </a:p>
        </p:txBody>
      </p:sp>
    </p:spTree>
    <p:extLst>
      <p:ext uri="{BB962C8B-B14F-4D97-AF65-F5344CB8AC3E}">
        <p14:creationId xmlns:p14="http://schemas.microsoft.com/office/powerpoint/2010/main" val="30744581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92088"/>
          </a:xfrm>
        </p:spPr>
        <p:txBody>
          <a:bodyPr/>
          <a:lstStyle/>
          <a:p>
            <a:pPr algn="ctr"/>
            <a:r>
              <a:rPr lang="en-US" dirty="0" smtClean="0"/>
              <a:t>Next Steps</a:t>
            </a:r>
            <a:endParaRPr lang="en-AU" dirty="0"/>
          </a:p>
        </p:txBody>
      </p:sp>
      <p:sp>
        <p:nvSpPr>
          <p:cNvPr id="3" name="Content Placeholder 2"/>
          <p:cNvSpPr>
            <a:spLocks noGrp="1"/>
          </p:cNvSpPr>
          <p:nvPr>
            <p:ph idx="1"/>
          </p:nvPr>
        </p:nvSpPr>
        <p:spPr>
          <a:xfrm>
            <a:off x="457200" y="980728"/>
            <a:ext cx="8229600" cy="4896197"/>
          </a:xfrm>
        </p:spPr>
        <p:txBody>
          <a:bodyPr>
            <a:normAutofit fontScale="92500" lnSpcReduction="10000"/>
          </a:bodyPr>
          <a:lstStyle/>
          <a:p>
            <a:pPr>
              <a:spcBef>
                <a:spcPts val="500"/>
              </a:spcBef>
            </a:pPr>
            <a:r>
              <a:rPr lang="en-US" sz="2400" dirty="0"/>
              <a:t>Increased communication with schools in the lead up to ‘go-live’ </a:t>
            </a:r>
            <a:r>
              <a:rPr lang="en-US" sz="2400" dirty="0" smtClean="0"/>
              <a:t>date</a:t>
            </a:r>
            <a:r>
              <a:rPr lang="en-US" sz="2400" dirty="0"/>
              <a:t> </a:t>
            </a:r>
            <a:endParaRPr lang="en-US" sz="2400" dirty="0" smtClean="0"/>
          </a:p>
          <a:p>
            <a:pPr>
              <a:spcBef>
                <a:spcPts val="500"/>
              </a:spcBef>
            </a:pPr>
            <a:r>
              <a:rPr lang="en-US" sz="2400" dirty="0" smtClean="0"/>
              <a:t>Distributing the </a:t>
            </a:r>
            <a:r>
              <a:rPr lang="en-US" sz="2400" dirty="0"/>
              <a:t>Schools Online Access Management </a:t>
            </a:r>
            <a:r>
              <a:rPr lang="en-US" sz="2400" dirty="0" smtClean="0"/>
              <a:t>Agreement and nominations of Principal’s Delegate</a:t>
            </a:r>
          </a:p>
          <a:p>
            <a:pPr>
              <a:spcBef>
                <a:spcPts val="500"/>
              </a:spcBef>
            </a:pPr>
            <a:r>
              <a:rPr lang="en-US" sz="2400" dirty="0" smtClean="0"/>
              <a:t>Supporting and monitoring the creation of users</a:t>
            </a:r>
            <a:endParaRPr lang="en-US" sz="2400" dirty="0"/>
          </a:p>
          <a:p>
            <a:r>
              <a:rPr lang="en-US" sz="2400" dirty="0" smtClean="0"/>
              <a:t>Provision of training and support materials including</a:t>
            </a:r>
            <a:r>
              <a:rPr lang="en-US" sz="2600" dirty="0" smtClean="0"/>
              <a:t>:</a:t>
            </a:r>
          </a:p>
          <a:p>
            <a:pPr lvl="2"/>
            <a:r>
              <a:rPr lang="en-US" sz="2200" dirty="0" smtClean="0"/>
              <a:t>Instruction sheets</a:t>
            </a:r>
          </a:p>
          <a:p>
            <a:pPr lvl="2"/>
            <a:r>
              <a:rPr lang="en-US" sz="2200" dirty="0" smtClean="0"/>
              <a:t>FAQs</a:t>
            </a:r>
          </a:p>
          <a:p>
            <a:pPr lvl="2"/>
            <a:r>
              <a:rPr lang="en-US" sz="2200" dirty="0" smtClean="0"/>
              <a:t>Videos</a:t>
            </a:r>
          </a:p>
          <a:p>
            <a:r>
              <a:rPr lang="en-US" sz="2400" dirty="0" smtClean="0"/>
              <a:t>One contact point for all ORS queries </a:t>
            </a:r>
          </a:p>
          <a:p>
            <a:pPr lvl="2">
              <a:spcBef>
                <a:spcPts val="0"/>
              </a:spcBef>
            </a:pPr>
            <a:r>
              <a:rPr lang="en-US" dirty="0" smtClean="0"/>
              <a:t>Schools Online Service Desk on:</a:t>
            </a:r>
          </a:p>
          <a:p>
            <a:pPr marL="514350" lvl="1" indent="0">
              <a:spcBef>
                <a:spcPts val="0"/>
              </a:spcBef>
              <a:buNone/>
            </a:pPr>
            <a:r>
              <a:rPr lang="en-US" sz="2400" u="sng" dirty="0">
                <a:hlinkClick r:id="rId3"/>
              </a:rPr>
              <a:t>servicedesk@saceboard.sa.gov.au</a:t>
            </a:r>
            <a:r>
              <a:rPr lang="en-US" sz="2400" dirty="0" smtClean="0"/>
              <a:t> or   8372 7412</a:t>
            </a:r>
            <a:endParaRPr lang="en-US" sz="1800" dirty="0" smtClean="0"/>
          </a:p>
          <a:p>
            <a:pPr marL="914400" lvl="2" indent="0">
              <a:spcBef>
                <a:spcPts val="500"/>
              </a:spcBef>
              <a:buNone/>
            </a:pPr>
            <a:endParaRPr lang="en-US" sz="2200" dirty="0" smtClean="0"/>
          </a:p>
          <a:p>
            <a:pPr marL="914400" lvl="2" indent="0">
              <a:spcBef>
                <a:spcPts val="500"/>
              </a:spcBef>
              <a:buNone/>
            </a:pPr>
            <a:r>
              <a:rPr lang="en-US" sz="2000" i="1" dirty="0" smtClean="0"/>
              <a:t> </a:t>
            </a:r>
            <a:endParaRPr lang="en-US" sz="2800" i="1" dirty="0" smtClean="0"/>
          </a:p>
          <a:p>
            <a:pPr lvl="2"/>
            <a:endParaRPr lang="en-US" dirty="0" smtClean="0"/>
          </a:p>
        </p:txBody>
      </p:sp>
    </p:spTree>
    <p:extLst>
      <p:ext uri="{BB962C8B-B14F-4D97-AF65-F5344CB8AC3E}">
        <p14:creationId xmlns:p14="http://schemas.microsoft.com/office/powerpoint/2010/main" val="4076894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The ‘narratives’</a:t>
            </a:r>
            <a:endParaRPr lang="en-AU" dirty="0">
              <a:solidFill>
                <a:srgbClr val="0070C0"/>
              </a:solidFill>
            </a:endParaRP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How are students who achieve the SACE described?</a:t>
            </a:r>
          </a:p>
          <a:p>
            <a:pPr marL="514350" indent="-514350">
              <a:buFont typeface="+mj-lt"/>
              <a:buAutoNum type="arabicPeriod"/>
            </a:pPr>
            <a:endParaRPr lang="en-US" dirty="0"/>
          </a:p>
          <a:p>
            <a:pPr marL="514350" indent="-514350">
              <a:buFont typeface="+mj-lt"/>
              <a:buAutoNum type="arabicPeriod"/>
            </a:pPr>
            <a:r>
              <a:rPr lang="en-US" dirty="0" smtClean="0"/>
              <a:t>How are SACE teachers and their work described?</a:t>
            </a:r>
          </a:p>
          <a:p>
            <a:pPr marL="514350" indent="-514350">
              <a:buFont typeface="+mj-lt"/>
              <a:buAutoNum type="arabicPeriod"/>
            </a:pPr>
            <a:endParaRPr lang="en-US" dirty="0"/>
          </a:p>
          <a:p>
            <a:pPr marL="514350" indent="-514350">
              <a:buFont typeface="+mj-lt"/>
              <a:buAutoNum type="arabicPeriod"/>
            </a:pPr>
            <a:r>
              <a:rPr lang="en-US" dirty="0" smtClean="0"/>
              <a:t>How is the SACE described?</a:t>
            </a:r>
          </a:p>
          <a:p>
            <a:pPr marL="514350" indent="-514350">
              <a:buFont typeface="+mj-lt"/>
              <a:buAutoNum type="arabicPeriod"/>
            </a:pPr>
            <a:endParaRPr lang="en-US" dirty="0"/>
          </a:p>
          <a:p>
            <a:pPr marL="514350" indent="-514350">
              <a:buFont typeface="+mj-lt"/>
              <a:buAutoNum type="arabicPeriod"/>
            </a:pPr>
            <a:r>
              <a:rPr lang="en-US" dirty="0" smtClean="0"/>
              <a:t>How are the work of the SACE Board and its key partnerships described?</a:t>
            </a:r>
            <a:endParaRPr lang="en-AU" dirty="0"/>
          </a:p>
        </p:txBody>
      </p:sp>
    </p:spTree>
    <p:extLst>
      <p:ext uri="{BB962C8B-B14F-4D97-AF65-F5344CB8AC3E}">
        <p14:creationId xmlns:p14="http://schemas.microsoft.com/office/powerpoint/2010/main" val="19252007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12776"/>
            <a:ext cx="8229600" cy="4392612"/>
          </a:xfrm>
        </p:spPr>
        <p:txBody>
          <a:bodyPr/>
          <a:lstStyle/>
          <a:p>
            <a:pPr marL="0" indent="0">
              <a:buNone/>
            </a:pPr>
            <a:endParaRPr lang="en-US" sz="4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Arial" panose="020B0604020202020204" pitchFamily="34" charset="0"/>
              <a:cs typeface="Arial" panose="020B0604020202020204" pitchFamily="34" charset="0"/>
            </a:endParaRPr>
          </a:p>
          <a:p>
            <a:pPr marL="0" indent="0" algn="ctr">
              <a:buNone/>
            </a:pPr>
            <a:r>
              <a:rPr lang="en-US" sz="3200" b="1" i="1" dirty="0" smtClean="0">
                <a:solidFill>
                  <a:srgbClr val="0081C6"/>
                </a:solidFill>
              </a:rPr>
              <a:t>Online Results Sheets</a:t>
            </a:r>
            <a:endParaRPr lang="en-US" sz="3200" b="1" i="1" dirty="0">
              <a:solidFill>
                <a:srgbClr val="0081C6"/>
              </a:solidFill>
            </a:endParaRPr>
          </a:p>
          <a:p>
            <a:pPr marL="0" indent="0">
              <a:buNone/>
            </a:pPr>
            <a:endParaRPr lang="en-US" sz="3200" b="1" i="1" dirty="0">
              <a:solidFill>
                <a:srgbClr val="0081C6"/>
              </a:solidFill>
            </a:endParaRPr>
          </a:p>
          <a:p>
            <a:pPr marL="0" indent="0">
              <a:buNone/>
            </a:pPr>
            <a:r>
              <a:rPr lang="en-US" sz="3200" b="1" i="1" dirty="0" smtClean="0"/>
              <a:t>What </a:t>
            </a:r>
            <a:r>
              <a:rPr lang="en-US" sz="3200" b="1" i="1" dirty="0"/>
              <a:t>are the implications </a:t>
            </a:r>
            <a:r>
              <a:rPr lang="en-US" sz="3200" b="1" i="1" dirty="0" smtClean="0"/>
              <a:t>for you in your </a:t>
            </a:r>
            <a:r>
              <a:rPr lang="en-US" sz="3200" b="1" i="1" dirty="0"/>
              <a:t>school ?</a:t>
            </a:r>
          </a:p>
          <a:p>
            <a:endParaRPr lang="en-AU"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93601"/>
            <a:ext cx="1773110" cy="1335199"/>
          </a:xfrm>
          <a:prstGeom prst="rect">
            <a:avLst/>
          </a:prstGeom>
        </p:spPr>
      </p:pic>
    </p:spTree>
    <p:extLst>
      <p:ext uri="{BB962C8B-B14F-4D97-AF65-F5344CB8AC3E}">
        <p14:creationId xmlns:p14="http://schemas.microsoft.com/office/powerpoint/2010/main" val="27917769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SACE and Tertiary Selection </a:t>
            </a:r>
            <a:br>
              <a:rPr lang="en-AU" dirty="0" smtClean="0"/>
            </a:br>
            <a:r>
              <a:rPr lang="en-AU" dirty="0" smtClean="0"/>
              <a:t>Changes, updates and reflections</a:t>
            </a:r>
            <a:endParaRPr lang="en-AU" dirty="0"/>
          </a:p>
        </p:txBody>
      </p:sp>
      <p:sp>
        <p:nvSpPr>
          <p:cNvPr id="3" name="Content Placeholder 2"/>
          <p:cNvSpPr>
            <a:spLocks noGrp="1"/>
          </p:cNvSpPr>
          <p:nvPr>
            <p:ph idx="1"/>
          </p:nvPr>
        </p:nvSpPr>
        <p:spPr/>
        <p:txBody>
          <a:bodyPr/>
          <a:lstStyle/>
          <a:p>
            <a:endParaRPr lang="en-AU" dirty="0"/>
          </a:p>
        </p:txBody>
      </p:sp>
    </p:spTree>
    <p:extLst>
      <p:ext uri="{BB962C8B-B14F-4D97-AF65-F5344CB8AC3E}">
        <p14:creationId xmlns:p14="http://schemas.microsoft.com/office/powerpoint/2010/main" val="23797286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For today</a:t>
            </a:r>
            <a:endParaRPr lang="en-AU" dirty="0"/>
          </a:p>
        </p:txBody>
      </p:sp>
      <p:sp>
        <p:nvSpPr>
          <p:cNvPr id="3" name="Content Placeholder 2"/>
          <p:cNvSpPr>
            <a:spLocks noGrp="1"/>
          </p:cNvSpPr>
          <p:nvPr>
            <p:ph idx="1"/>
          </p:nvPr>
        </p:nvSpPr>
        <p:spPr>
          <a:xfrm>
            <a:off x="467544" y="1124744"/>
            <a:ext cx="8229600" cy="4680000"/>
          </a:xfrm>
        </p:spPr>
        <p:txBody>
          <a:bodyPr/>
          <a:lstStyle/>
          <a:p>
            <a:r>
              <a:rPr lang="en-AU" sz="3600" dirty="0" smtClean="0"/>
              <a:t>SATAC’s role</a:t>
            </a:r>
          </a:p>
          <a:p>
            <a:endParaRPr lang="en-AU" sz="1800" dirty="0" smtClean="0"/>
          </a:p>
          <a:p>
            <a:r>
              <a:rPr lang="en-AU" sz="3600" dirty="0" smtClean="0"/>
              <a:t>Changes for 2015 </a:t>
            </a:r>
          </a:p>
          <a:p>
            <a:pPr lvl="1"/>
            <a:r>
              <a:rPr lang="en-AU" dirty="0"/>
              <a:t>U</a:t>
            </a:r>
            <a:r>
              <a:rPr lang="en-AU" dirty="0" smtClean="0"/>
              <a:t>niversity aggregate</a:t>
            </a:r>
          </a:p>
          <a:p>
            <a:pPr lvl="1"/>
            <a:r>
              <a:rPr lang="en-AU" dirty="0"/>
              <a:t>B</a:t>
            </a:r>
            <a:r>
              <a:rPr lang="en-AU" dirty="0" smtClean="0"/>
              <a:t>onus schemes</a:t>
            </a:r>
          </a:p>
          <a:p>
            <a:endParaRPr lang="en-AU" sz="1800" dirty="0" smtClean="0"/>
          </a:p>
          <a:p>
            <a:r>
              <a:rPr lang="en-AU" sz="3600" dirty="0" smtClean="0"/>
              <a:t>Updates and reflections</a:t>
            </a:r>
            <a:endParaRPr lang="en-AU" dirty="0"/>
          </a:p>
          <a:p>
            <a:endParaRPr lang="en-AU" sz="1800" dirty="0" smtClean="0"/>
          </a:p>
          <a:p>
            <a:r>
              <a:rPr lang="en-AU" sz="3600" dirty="0" smtClean="0"/>
              <a:t>Questions</a:t>
            </a:r>
          </a:p>
        </p:txBody>
      </p:sp>
    </p:spTree>
    <p:extLst>
      <p:ext uri="{BB962C8B-B14F-4D97-AF65-F5344CB8AC3E}">
        <p14:creationId xmlns:p14="http://schemas.microsoft.com/office/powerpoint/2010/main" val="42600522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SATAC’s role</a:t>
            </a:r>
            <a:endParaRPr lang="en-AU" dirty="0"/>
          </a:p>
        </p:txBody>
      </p:sp>
      <p:sp>
        <p:nvSpPr>
          <p:cNvPr id="3" name="Content Placeholder 2"/>
          <p:cNvSpPr>
            <a:spLocks noGrp="1"/>
          </p:cNvSpPr>
          <p:nvPr>
            <p:ph idx="1"/>
          </p:nvPr>
        </p:nvSpPr>
        <p:spPr/>
        <p:txBody>
          <a:bodyPr/>
          <a:lstStyle/>
          <a:p>
            <a:endParaRPr lang="en-AU" dirty="0"/>
          </a:p>
        </p:txBody>
      </p:sp>
    </p:spTree>
    <p:extLst>
      <p:ext uri="{BB962C8B-B14F-4D97-AF65-F5344CB8AC3E}">
        <p14:creationId xmlns:p14="http://schemas.microsoft.com/office/powerpoint/2010/main" val="28715047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SATAC’s role</a:t>
            </a:r>
            <a:endParaRPr lang="en-AU" dirty="0"/>
          </a:p>
        </p:txBody>
      </p:sp>
      <p:sp>
        <p:nvSpPr>
          <p:cNvPr id="3" name="Content Placeholder 2"/>
          <p:cNvSpPr>
            <a:spLocks noGrp="1"/>
          </p:cNvSpPr>
          <p:nvPr>
            <p:ph idx="1"/>
          </p:nvPr>
        </p:nvSpPr>
        <p:spPr>
          <a:xfrm>
            <a:off x="467544" y="1124744"/>
            <a:ext cx="8229600" cy="4525963"/>
          </a:xfrm>
        </p:spPr>
        <p:txBody>
          <a:bodyPr/>
          <a:lstStyle/>
          <a:p>
            <a:pPr marL="0" indent="0">
              <a:buNone/>
            </a:pPr>
            <a:r>
              <a:rPr lang="en-AU" dirty="0" smtClean="0"/>
              <a:t> </a:t>
            </a:r>
            <a:endParaRPr lang="en-AU" dirty="0"/>
          </a:p>
        </p:txBody>
      </p:sp>
      <p:sp>
        <p:nvSpPr>
          <p:cNvPr id="5" name="Content Placeholder 2"/>
          <p:cNvSpPr txBox="1">
            <a:spLocks/>
          </p:cNvSpPr>
          <p:nvPr/>
        </p:nvSpPr>
        <p:spPr>
          <a:xfrm>
            <a:off x="619944" y="1277144"/>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AU" sz="3600" dirty="0" smtClean="0">
                <a:solidFill>
                  <a:prstClr val="black"/>
                </a:solidFill>
              </a:rPr>
              <a:t>Rules and processes surrounding</a:t>
            </a:r>
          </a:p>
          <a:p>
            <a:pPr lvl="1"/>
            <a:r>
              <a:rPr lang="en-AU" sz="3200" dirty="0" smtClean="0">
                <a:solidFill>
                  <a:prstClr val="black"/>
                </a:solidFill>
              </a:rPr>
              <a:t>Scaling</a:t>
            </a:r>
          </a:p>
          <a:p>
            <a:pPr lvl="1"/>
            <a:r>
              <a:rPr lang="en-AU" sz="3200" dirty="0" smtClean="0">
                <a:solidFill>
                  <a:prstClr val="black"/>
                </a:solidFill>
              </a:rPr>
              <a:t>TAFE SA Selection Score</a:t>
            </a:r>
          </a:p>
          <a:p>
            <a:pPr lvl="1"/>
            <a:r>
              <a:rPr lang="en-AU" sz="3200" dirty="0" smtClean="0">
                <a:solidFill>
                  <a:prstClr val="black"/>
                </a:solidFill>
              </a:rPr>
              <a:t>University aggregate and ATAR</a:t>
            </a:r>
          </a:p>
          <a:p>
            <a:r>
              <a:rPr lang="en-AU" sz="3600" dirty="0" smtClean="0">
                <a:solidFill>
                  <a:prstClr val="black"/>
                </a:solidFill>
              </a:rPr>
              <a:t>The owners</a:t>
            </a:r>
          </a:p>
          <a:p>
            <a:r>
              <a:rPr lang="en-AU" sz="3600" dirty="0" smtClean="0">
                <a:solidFill>
                  <a:prstClr val="black"/>
                </a:solidFill>
              </a:rPr>
              <a:t>The brokers</a:t>
            </a:r>
          </a:p>
          <a:p>
            <a:r>
              <a:rPr lang="en-AU" sz="3600" dirty="0" smtClean="0">
                <a:solidFill>
                  <a:prstClr val="black"/>
                </a:solidFill>
              </a:rPr>
              <a:t>The observers</a:t>
            </a:r>
          </a:p>
          <a:p>
            <a:r>
              <a:rPr lang="en-AU" sz="3600" dirty="0" smtClean="0">
                <a:solidFill>
                  <a:prstClr val="black"/>
                </a:solidFill>
              </a:rPr>
              <a:t>The doers</a:t>
            </a:r>
          </a:p>
          <a:p>
            <a:endParaRPr lang="en-AU" dirty="0" smtClean="0">
              <a:solidFill>
                <a:prstClr val="black"/>
              </a:solidFill>
            </a:endParaRPr>
          </a:p>
        </p:txBody>
      </p:sp>
    </p:spTree>
    <p:extLst>
      <p:ext uri="{BB962C8B-B14F-4D97-AF65-F5344CB8AC3E}">
        <p14:creationId xmlns:p14="http://schemas.microsoft.com/office/powerpoint/2010/main" val="36110594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SATAC’s role</a:t>
            </a:r>
            <a:endParaRPr lang="en-AU" dirty="0"/>
          </a:p>
        </p:txBody>
      </p:sp>
      <p:sp>
        <p:nvSpPr>
          <p:cNvPr id="3" name="Content Placeholder 2"/>
          <p:cNvSpPr>
            <a:spLocks noGrp="1"/>
          </p:cNvSpPr>
          <p:nvPr>
            <p:ph idx="1"/>
          </p:nvPr>
        </p:nvSpPr>
        <p:spPr>
          <a:xfrm>
            <a:off x="467544" y="1124744"/>
            <a:ext cx="8229600" cy="4525963"/>
          </a:xfrm>
        </p:spPr>
        <p:txBody>
          <a:bodyPr/>
          <a:lstStyle/>
          <a:p>
            <a:pPr marL="0" indent="0">
              <a:buNone/>
            </a:pPr>
            <a:r>
              <a:rPr lang="en-AU" dirty="0" smtClean="0"/>
              <a:t> </a:t>
            </a:r>
            <a:endParaRPr lang="en-AU" dirty="0"/>
          </a:p>
        </p:txBody>
      </p:sp>
      <p:sp>
        <p:nvSpPr>
          <p:cNvPr id="5" name="Content Placeholder 2"/>
          <p:cNvSpPr txBox="1">
            <a:spLocks/>
          </p:cNvSpPr>
          <p:nvPr/>
        </p:nvSpPr>
        <p:spPr>
          <a:xfrm>
            <a:off x="619944" y="1277144"/>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AU" sz="3600" dirty="0" smtClean="0">
                <a:solidFill>
                  <a:prstClr val="black"/>
                </a:solidFill>
              </a:rPr>
              <a:t>The owners</a:t>
            </a:r>
          </a:p>
          <a:p>
            <a:pPr marL="0" indent="0">
              <a:buFont typeface="Arial" panose="020B0604020202020204" pitchFamily="34" charset="0"/>
              <a:buNone/>
            </a:pPr>
            <a:endParaRPr lang="en-AU" sz="3600" dirty="0" smtClean="0">
              <a:solidFill>
                <a:prstClr val="black"/>
              </a:solidFill>
            </a:endParaRPr>
          </a:p>
          <a:p>
            <a:pPr marL="0" indent="0">
              <a:buFont typeface="Arial" panose="020B0604020202020204" pitchFamily="34" charset="0"/>
              <a:buNone/>
            </a:pPr>
            <a:endParaRPr lang="en-AU" dirty="0" smtClean="0">
              <a:solidFill>
                <a:prstClr val="black"/>
              </a:solidFill>
            </a:endParaRPr>
          </a:p>
        </p:txBody>
      </p:sp>
      <p:pic>
        <p:nvPicPr>
          <p:cNvPr id="1026" name="Picture 2" descr="logo colou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2348880"/>
            <a:ext cx="1296144" cy="16906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virtualbuilt.com.au/wp-content/uploads/TAFE-SA-GOSA-CORP-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2889808"/>
            <a:ext cx="1905000" cy="144780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data:image/jpeg;base64,/9j/4AAQSkZJRgABAQAAAQABAAD/2wCEAAkGBhQSERQUEhIVFRQVFxsaGRcWGRsYGBcYHxwfGh0gFR8aJyYeGBklGRUXHy8hIycqLC0vFR8xNzAqNyYtLCkBCQoKDgwOGg8PGjAkHyQpLzUwKS0zMi8pLC81LCw2MCk1LCosLDIqNTUuLCwsLCwxLSwwLCkpLCwsLCksKSwsKf/AABEIAGwA6AMBIgACEQEDEQH/xAAbAAEBAAMBAQEAAAAAAAAAAAAABgQFBwMCAf/EAEcQAAIBAwIDBQQDCwkJAAAAAAECAwAEEQUSBiExBxMiQVEUMmGBcZHRFRcjM0JSU2Jzk8ElNVV0gqGjsbIWJjZUcpKitNL/xAAaAQEAAwEBAQAAAAAAAAAAAAAAAQIDBAUG/8QALxEAAgIBAwIDBQkBAAAAAAAAAAECEQMSITFBUQQTYQUigcHwFCNCUnGRodHhsf/aAAwDAQACEQMRAD8A7jSlKAUpSgFKUoBSlKAUpSgFKUoBSlKAUpSgFKUoBSlKAUpSgFKUoBSlKAUpSgFKUoBSlKAUpU5xPx/aae6Jcu6s67htRn5Zx+SDjnUqLk6RDdclHSoI9t+mYz3smPXupPsr5+/npf6aT90/2Vp5OT8r/YakX9KgPv56X+mk/dP9lbrhftDs9QdktXZmRdxyjLgZx51DxTiraYtFLSvG8vEiRpJHCIgLMzHAUDqSaiW7atOD7d8mM4392237cfHFVjCUuEQ5Jcl5Sp3WOPrO2ginklzFN+LeNTIG5Z/Jz6H6qyL7i+3hs0vHZhA4QhgrE4fG3wjn5imiXYm0bqlazQ+Iobu3FxAxMR3c2BU+EkHIPMcwa1WgdpVjezCCCVjIQSAyMoYDrtLDB5c/oFNEt9uBaKilTfEvaDaWEqxXLursu4BY3cbckdVB8wawtO7W9OmdUWcqzEAb0dASegywx15VPlzaunRGpdyxpU5Lx/aLe+wl29o3BduxtuWUOPFjb7pB61t9X1WO2gknlJEca7mIBJA+gczUOLVbE2jMpUIe2vTP0sn7mT7K2kvaPZLaJdtKRFISqZVt7lSQQq43eR8qs8U1ymRqXcp6VGaF2tWF1KsSSMjscL3ilQx9Aemfgas6rKLjs0SmnwKUpVSRSlKAUpSgFKUoBSlKAVyHtbm7vU7GUwNOkcZLIFJDePocch8/qNdermHa3rtzbTQdxO8avG2Qp5Ehh/BhUrL5XvNWbYPCvxU1ii6b+RHvxXGdT9sFjOkOzaYUiUmQ/rhhtUHIPLnyqm++raf0PP8AuY6lLTivU5SVinuZGAyQg3ED1OB0qp+5erexG7+6J2iIy7M5OwDd72MZ20+2Ql+B7ep2z9jyw7TyxVv1/o+vvrWn9Dz/ALmOqTgfjKC8ldIrGS2Kpks6Km4ZxgbetcvuuLNTiIWW4uY2I3AONpKnzGRzFWvZLr1zczzied5FRFwGPIEk/ZVPtMJ+6o18Sc3sjLhxvK5ppdjK7c5nFgir7rTKH+gAkZ/tAV4cOcN2D6BG04REeLfLOAu9HzzIYg4Kt4cfDGKsuMo7VrSRb5gsDYBYnG1ifCQfJs4wa42nBuns2xdeUQswPdlOZPxO8Rl/1tnyrtxNOFXVM8SSqV87H7xvaWkWm26WM7zwi6c7mIO1zHkqMAcvP6WrH1i71Q6VGs8SixCxbHAXJUY7vo2efLyrpGt9lsE9lb28E/cxQsZA4USb9wOWY5Gc5zmvEW9nqOnx6Zb36M8ccfjVdxKxFRnbkdeXnyzWkcsaXXf9vUzljbb/AEJew1z2fhbCnDzySxLzwcNK28j4hN1SlmUsW027jkVn5vKqtkx+IjBA6ZhfBHqDVlxBwTaQRWtnc6qIu53ybTHguJJCc+9yxhlHzrJveGNEvEWG0uoYZmYbXB3M3qNrEA5qynFXzTb6dBKMn8EajtmnDahauo3gwowH534QkD59PnWk4ruTcXNul1Zrpq9GZVY7kJHi6DOOnLpu51XJwRbXU1tbrqgeeyj7sp3Q3MschYZG7w7QQnn0zW34t0K01t1SK/VXtVcOFTeQCQDnJGMFKiM4xpduu+wcJO33ZKXY/wB6lx07+H/1krpvad/NN7+xP8K53rnD1heTzXq6wqDMQYpHkI3diNfFuBG7uiRXrb8K2kFvJJLrJeG8gkhRnUlc7lJZcuckd2Rjl1POqy0txd8V0ZeLabVGh4FS9MD+y2EFym/m8qoSGwOQ3EHGMfXVVx7wZJdWtkwNvBcRxfhLcssS7nAL93zxkOCPj61r5uy2CC3W4OstHA+0h1QhG3e77r881vYOy+2vtOhQXbTFGdo7rbnIZuasrE7kyPUdOoqZTjq1J9ezKQg9Olr/AIR93r8ltLENW0qFtuMSBRG4QH3kKZRyOuOXyrvUTgqCOhAI+iuY2HYlmRGvb+S6ROkZVgMehLu+E5e6MV1ADFYZ5Qdaf8Nsakrs/aUpXOailKUApSlAKUpQClKUArm/bZp263gmA/FSFT8Fcf8A0q/XXSK1nEujC7tZoDgF1IUnybqp+RxVJx1RaOrwebyc8Zvo/wCOpCdksUsNpJKLbvElYsrIyiRtvh27WwMZBwd3ma0s3aTJ7QYe5b2f2kExH8djcMp12/jMnGf1c4r07P8AiiWFxp0zLAodxvbk6NnJRT7oyxJDHPX6KrTwVYe3be7TPcbtu45zv9888l/1uvLNc8bcVpZ7OZ48WfJLPG73Vduj5NZ2rwzT2aSezbFiYOzOy94oPIgKuRjmM+Ly6V+diNliC4lx70gQf2VBP97f3Vp+0LiqWRjp0LrMjMgDjm7EnlGSDgnOMnzzXTeFtDFpaRQDmUXxH1c82P8A3E1aK1ZLXQxzTlh8CscttT2Xpz19Sb7Z/wCapP2kX+sVDaXwvbScOSXTRqLhBMwl6MSsjBQfUYAXFdM7RtGF1YvEZ44AXQ95J7ow2cHmOv01zy37KJ3tgp1eI2aEsQisYlwcscbwuQcnn0NeriklCm63Pmpxeq6vY1/D3EzwcP3ce4jMxhi54KiRQz7foBdvnWp0iJtMuNMuy3hmXe4BHhViUZW9PwUiNz8wfSrPWez2CW3t47e/gS1tyTIWIZnlc82ZgQoYqMAeWTXpq3Y3YyWxksp1j5ktK7mSMqM7s88DHrmtVlhv6v6/sp5ctvQ0PbTIPurCSNy+zxHA/KHeyHHzHL51otauLa6ureO3tfueMgMZCV5kjDEY8OMHB8yfLFWmqcDe0G1uG1K2ItY4oXfqGZHZgc7sKSrDl6g1s+0vh2HUjbSJf28IRZFBchg+SudpBHulcfOkckVpXpz/AIJY27ZL6/L9zuITMx/BuveZ9VeFoz/ipn6qm+GtSksi07nHtVncBT6vuKj/ABIv/Kup9pXAovFt5TdQ25iUoWkGVfOCMHI81OPprUcScCwTWthGmoW0Zt4Sm9uay8wGK4Yflq3r1NIZYOKv9H8LEoSttfAlItN2cOtL+mvEx9CZT6sg1+cSnGiaYf1p/wDW1X2pcPW8+lW+mw31uHjMfiyCHYZLYUHOWZievnWo1ngqKWwtbP7pWqvbNJuY9DuYnAG7IIzjn6VCyxvf838B43x6EbfatLDYzaZODlZIpYj1GCwcgfqsrbgfXcK7N2T/AM0230P/AK2rU8U8AxanBb+z3MQmgVUMg8asm3GCFOR4hkZ+PrWy4Z1C1022is572Ayx7gfEF5liehJx186zyTU4UubLwi4y34osqViT6rCkYkeWNY2xhywCnPTB6HofqrxfiK2UKxuIgGBKkuuGAODjnz51yUzos2NK1X+1Vp/zUH7xftr2+79vvEftEW8kDbvXdkgEcviCD86UyLM+lYd9rEMJAmmjjJGQHYLkfDNZUcgYAgggjII6EHpioJPqlKUApSlAKUpQClKUBF8b9msd83ext3U+ME4ykg8t49R+cP7+VQH3nL7OMQ4/O3/wxn5V3OpLiWXViClnFaqCOUjSsXH0KVAB+ZrN4IzZ6OH2p4jBDRF2vUjks7TQB3s7C5vSPwUSDaEBGM887QeeXPlyA9fHRO0LVdTuO7tUhiUYLsVLrGvqzEjJ9BgZx5Vj2HYndzymS9uVUs2XKkyyP64JwFPlnmBy5eVdb0LQIbOEQ26BEH1sfVj1Zj6muxRw4Y6Y7s83Lmz+Jya8j+vkR3avbuujOssnevviy20KCd46AdB8z9NabhT/AIVuv2d3/m9dF4q4fF7aS27Nt7xfC2M7WHNTjzAIHKuWxdnWsRW8lnHLD7NITuG7GQfexlcgHzH21fHJOGlut7MZJqVpdCY0sfyFff1uD/Ja/OG+I3tbW5tZQRBfW0pjbyWQq0YI+BZNh8wQK6E/ZTJHpD2kciPPLMkrscqnIjkvU4Cr8znpX1L2WPJo0Nq5jF1A0jI4yV8UjOVJ64ZWAPLkQDzxW3nQd31f0zJY5qmuiOe6eP5Au/65D/ktZ8+iCXhqGbGTbzyk8vyHlKN8gSp+VUdr2V3a6XPalou8kuI5FO47dq4zk468qreDuDWg0o2VzsYt3wbacqVkZiOZA8mqJZordP8AF8i0cbqn2OXcU8RtfWGlWynMrAh/2it3C7h6E5avvtc0pLaSxgUeCK2CD4gMM/M/xqg4I7Ibi2vop7h4zHDuYbSSWfBVcjHIeLd16qK2vaZ2fXN/cQywNGBGm07yQc7s8sA0WSEZpJ7bkOEnBtrcmuB00+a/gSPTLmGQEssryuVVkUtzB5HOMfOpCCezTULg36O8HeTcozht/eeE5BXljd5+ddT07RNeWWMyXkRjDrvUbeaAjIHg9M158H9m9xbanLczd00LibAB3HxuGXIIx0BoskVbb6d2NDdKupH9mWnd7qFy9k3dxdzKEDsO8KuMICB72Gwc+WBz51PRW62Rkh1GwkJc4Em8xup9YSwKS5PP4+fpXTrLsxnTVZrjKJby98B3blJEWRSMrgDaQTnkawxwTrcCywR3cdxDJy3TuzHHTkHDbTjyBIqfNjfPb6seW9O67k/rRtfuEFs5ZnQXiFkn274mKOSPAAMHryz1NUnD3AtvfaTbSz790MUoXa20e8Tz9eaivNux2dNNMCSRtPJOkjk5VFVFYBVPMkjdnPxNXHCXD8ltpq20m3vAjjwnK5JOOfzrPJkSj7r6loQer3l0ON9lfBtvqT3CXAbEccZXY23mxYHPr7oqt7YuCtsUV5bghrdVRyPe2L7j59UIHP0OfKtr2Vdn9xp0k7TmMiRI1Gwk81LE5yB+cKsuJ9Oa4s7iGPG+SJkXPIZIwM/CoyZvvbT2Jjj+7qjjfCljJrmp9/dAGKFU3jHhO0eFB/1MGc/V0IrvFRPZbwdNp0M6TlCZJA42EkY2BeeQOeRVtWWealKlwuC+KNR35FKUrA1FKUoBSlKAUpSgFKUoBSlKAUpSgFKUoBSlKAUpSgFKUoBSlKAUpSgFKUoBSlKAUpSgFKUoBSlKAUpSgFKUoBSlKAUpSgFKUoBSlKAUpSgFKUoBSlKAUpSgFKUoBSlKAUpSgFKUoD//2Q=="/>
          <p:cNvSpPr>
            <a:spLocks noChangeAspect="1" noChangeArrowheads="1"/>
          </p:cNvSpPr>
          <p:nvPr/>
        </p:nvSpPr>
        <p:spPr bwMode="auto">
          <a:xfrm>
            <a:off x="155575" y="-617538"/>
            <a:ext cx="2771775" cy="1285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6" name="AutoShape 8" descr="data:image/jpeg;base64,/9j/4AAQSkZJRgABAQAAAQABAAD/2wCEAAkGBhQSERQUEhIVFRQVFxsaGRcWGRsYGBcYHxwfGh0gFR8aJyYeGBklGRUXHy8hIycqLC0vFR8xNzAqNyYtLCkBCQoKDgwOGg8PGjAkHyQpLzUwKS0zMi8pLC81LCw2MCk1LCosLDIqNTUuLCwsLCwxLSwwLCkpLCwsLCksKSwsKf/AABEIAGwA6AMBIgACEQEDEQH/xAAbAAEBAAMBAQEAAAAAAAAAAAAABgQFBwMCAf/EAEcQAAIBAwIDBQQDCwkJAAAAAAECAwAEEQUSBiExBxMiQVEUMmGBcZHRFRcjM0JSU2Jzk8ElNVV0gqGjsbIWJjZUcpKitNL/xAAaAQEAAwEBAQAAAAAAAAAAAAAAAQIDBAUG/8QALxEAAgIBAwIDBQkBAAAAAAAAAAECEQMSITFBUQQTYQUigcHwFCNCUnGRodHhsf/aAAwDAQACEQMRAD8A7jSlKAUpSgFKUoBSlKAUpSgFKUoBSlKAUpSgFKUoBSlKAUpSgFKUoBSlKAUpSgFKUoBSlKAUpU5xPx/aae6Jcu6s67htRn5Zx+SDjnUqLk6RDdclHSoI9t+mYz3smPXupPsr5+/npf6aT90/2Vp5OT8r/YakX9KgPv56X+mk/dP9lbrhftDs9QdktXZmRdxyjLgZx51DxTiraYtFLSvG8vEiRpJHCIgLMzHAUDqSaiW7atOD7d8mM4392237cfHFVjCUuEQ5Jcl5Sp3WOPrO2ginklzFN+LeNTIG5Z/Jz6H6qyL7i+3hs0vHZhA4QhgrE4fG3wjn5imiXYm0bqlazQ+Iobu3FxAxMR3c2BU+EkHIPMcwa1WgdpVjezCCCVjIQSAyMoYDrtLDB5c/oFNEt9uBaKilTfEvaDaWEqxXLursu4BY3cbckdVB8wawtO7W9OmdUWcqzEAb0dASegywx15VPlzaunRGpdyxpU5Lx/aLe+wl29o3BduxtuWUOPFjb7pB61t9X1WO2gknlJEca7mIBJA+gczUOLVbE2jMpUIe2vTP0sn7mT7K2kvaPZLaJdtKRFISqZVt7lSQQq43eR8qs8U1ymRqXcp6VGaF2tWF1KsSSMjscL3ilQx9Aemfgas6rKLjs0SmnwKUpVSRSlKAUpSgFKUoBSlKAVyHtbm7vU7GUwNOkcZLIFJDePocch8/qNdermHa3rtzbTQdxO8avG2Qp5Ehh/BhUrL5XvNWbYPCvxU1ii6b+RHvxXGdT9sFjOkOzaYUiUmQ/rhhtUHIPLnyqm++raf0PP8AuY6lLTivU5SVinuZGAyQg3ED1OB0qp+5erexG7+6J2iIy7M5OwDd72MZ20+2Ql+B7ep2z9jyw7TyxVv1/o+vvrWn9Dz/ALmOqTgfjKC8ldIrGS2Kpks6Km4ZxgbetcvuuLNTiIWW4uY2I3AONpKnzGRzFWvZLr1zczzied5FRFwGPIEk/ZVPtMJ+6o18Sc3sjLhxvK5ppdjK7c5nFgir7rTKH+gAkZ/tAV4cOcN2D6BG04REeLfLOAu9HzzIYg4Kt4cfDGKsuMo7VrSRb5gsDYBYnG1ifCQfJs4wa42nBuns2xdeUQswPdlOZPxO8Rl/1tnyrtxNOFXVM8SSqV87H7xvaWkWm26WM7zwi6c7mIO1zHkqMAcvP6WrH1i71Q6VGs8SixCxbHAXJUY7vo2efLyrpGt9lsE9lb28E/cxQsZA4USb9wOWY5Gc5zmvEW9nqOnx6Zb36M8ccfjVdxKxFRnbkdeXnyzWkcsaXXf9vUzljbb/AEJew1z2fhbCnDzySxLzwcNK28j4hN1SlmUsW027jkVn5vKqtkx+IjBA6ZhfBHqDVlxBwTaQRWtnc6qIu53ybTHguJJCc+9yxhlHzrJveGNEvEWG0uoYZmYbXB3M3qNrEA5qynFXzTb6dBKMn8EajtmnDahauo3gwowH534QkD59PnWk4ruTcXNul1Zrpq9GZVY7kJHi6DOOnLpu51XJwRbXU1tbrqgeeyj7sp3Q3MschYZG7w7QQnn0zW34t0K01t1SK/VXtVcOFTeQCQDnJGMFKiM4xpduu+wcJO33ZKXY/wB6lx07+H/1krpvad/NN7+xP8K53rnD1heTzXq6wqDMQYpHkI3diNfFuBG7uiRXrb8K2kFvJJLrJeG8gkhRnUlc7lJZcuckd2Rjl1POqy0txd8V0ZeLabVGh4FS9MD+y2EFym/m8qoSGwOQ3EHGMfXVVx7wZJdWtkwNvBcRxfhLcssS7nAL93zxkOCPj61r5uy2CC3W4OstHA+0h1QhG3e77r881vYOy+2vtOhQXbTFGdo7rbnIZuasrE7kyPUdOoqZTjq1J9ezKQg9Olr/AIR93r8ltLENW0qFtuMSBRG4QH3kKZRyOuOXyrvUTgqCOhAI+iuY2HYlmRGvb+S6ROkZVgMehLu+E5e6MV1ADFYZ5Qdaf8Nsakrs/aUpXOailKUApSlAKUpQClKUArm/bZp263gmA/FSFT8Fcf8A0q/XXSK1nEujC7tZoDgF1IUnybqp+RxVJx1RaOrwebyc8Zvo/wCOpCdksUsNpJKLbvElYsrIyiRtvh27WwMZBwd3ma0s3aTJ7QYe5b2f2kExH8djcMp12/jMnGf1c4r07P8AiiWFxp0zLAodxvbk6NnJRT7oyxJDHPX6KrTwVYe3be7TPcbtu45zv9888l/1uvLNc8bcVpZ7OZ48WfJLPG73Vduj5NZ2rwzT2aSezbFiYOzOy94oPIgKuRjmM+Ly6V+diNliC4lx70gQf2VBP97f3Vp+0LiqWRjp0LrMjMgDjm7EnlGSDgnOMnzzXTeFtDFpaRQDmUXxH1c82P8A3E1aK1ZLXQxzTlh8CscttT2Xpz19Sb7Z/wCapP2kX+sVDaXwvbScOSXTRqLhBMwl6MSsjBQfUYAXFdM7RtGF1YvEZ44AXQ95J7ow2cHmOv01zy37KJ3tgp1eI2aEsQisYlwcscbwuQcnn0NeriklCm63Pmpxeq6vY1/D3EzwcP3ce4jMxhi54KiRQz7foBdvnWp0iJtMuNMuy3hmXe4BHhViUZW9PwUiNz8wfSrPWez2CW3t47e/gS1tyTIWIZnlc82ZgQoYqMAeWTXpq3Y3YyWxksp1j5ktK7mSMqM7s88DHrmtVlhv6v6/sp5ctvQ0PbTIPurCSNy+zxHA/KHeyHHzHL51otauLa6ureO3tfueMgMZCV5kjDEY8OMHB8yfLFWmqcDe0G1uG1K2ItY4oXfqGZHZgc7sKSrDl6g1s+0vh2HUjbSJf28IRZFBchg+SudpBHulcfOkckVpXpz/AIJY27ZL6/L9zuITMx/BuveZ9VeFoz/ipn6qm+GtSksi07nHtVncBT6vuKj/ABIv/Kup9pXAovFt5TdQ25iUoWkGVfOCMHI81OPprUcScCwTWthGmoW0Zt4Sm9uay8wGK4Yflq3r1NIZYOKv9H8LEoSttfAlItN2cOtL+mvEx9CZT6sg1+cSnGiaYf1p/wDW1X2pcPW8+lW+mw31uHjMfiyCHYZLYUHOWZievnWo1ngqKWwtbP7pWqvbNJuY9DuYnAG7IIzjn6VCyxvf838B43x6EbfatLDYzaZODlZIpYj1GCwcgfqsrbgfXcK7N2T/AM0230P/AK2rU8U8AxanBb+z3MQmgVUMg8asm3GCFOR4hkZ+PrWy4Z1C1022is572Ayx7gfEF5liehJx186zyTU4UubLwi4y34osqViT6rCkYkeWNY2xhywCnPTB6HofqrxfiK2UKxuIgGBKkuuGAODjnz51yUzos2NK1X+1Vp/zUH7xftr2+79vvEftEW8kDbvXdkgEcviCD86UyLM+lYd9rEMJAmmjjJGQHYLkfDNZUcgYAgggjII6EHpioJPqlKUApSlAKUpQClKUBF8b9msd83ext3U+ME4ykg8t49R+cP7+VQH3nL7OMQ4/O3/wxn5V3OpLiWXViClnFaqCOUjSsXH0KVAB+ZrN4IzZ6OH2p4jBDRF2vUjks7TQB3s7C5vSPwUSDaEBGM887QeeXPlyA9fHRO0LVdTuO7tUhiUYLsVLrGvqzEjJ9BgZx5Vj2HYndzymS9uVUs2XKkyyP64JwFPlnmBy5eVdb0LQIbOEQ26BEH1sfVj1Zj6muxRw4Y6Y7s83Lmz+Jya8j+vkR3avbuujOssnevviy20KCd46AdB8z9NabhT/AIVuv2d3/m9dF4q4fF7aS27Nt7xfC2M7WHNTjzAIHKuWxdnWsRW8lnHLD7NITuG7GQfexlcgHzH21fHJOGlut7MZJqVpdCY0sfyFff1uD/Ja/OG+I3tbW5tZQRBfW0pjbyWQq0YI+BZNh8wQK6E/ZTJHpD2kciPPLMkrscqnIjkvU4Cr8znpX1L2WPJo0Nq5jF1A0jI4yV8UjOVJ64ZWAPLkQDzxW3nQd31f0zJY5qmuiOe6eP5Au/65D/ktZ8+iCXhqGbGTbzyk8vyHlKN8gSp+VUdr2V3a6XPalou8kuI5FO47dq4zk468qreDuDWg0o2VzsYt3wbacqVkZiOZA8mqJZordP8AF8i0cbqn2OXcU8RtfWGlWynMrAh/2it3C7h6E5avvtc0pLaSxgUeCK2CD4gMM/M/xqg4I7Ibi2vop7h4zHDuYbSSWfBVcjHIeLd16qK2vaZ2fXN/cQywNGBGm07yQc7s8sA0WSEZpJ7bkOEnBtrcmuB00+a/gSPTLmGQEssryuVVkUtzB5HOMfOpCCezTULg36O8HeTcozht/eeE5BXljd5+ddT07RNeWWMyXkRjDrvUbeaAjIHg9M158H9m9xbanLczd00LibAB3HxuGXIIx0BoskVbb6d2NDdKupH9mWnd7qFy9k3dxdzKEDsO8KuMICB72Gwc+WBz51PRW62Rkh1GwkJc4Em8xup9YSwKS5PP4+fpXTrLsxnTVZrjKJby98B3blJEWRSMrgDaQTnkawxwTrcCywR3cdxDJy3TuzHHTkHDbTjyBIqfNjfPb6seW9O67k/rRtfuEFs5ZnQXiFkn274mKOSPAAMHryz1NUnD3AtvfaTbSz790MUoXa20e8Tz9eaivNux2dNNMCSRtPJOkjk5VFVFYBVPMkjdnPxNXHCXD8ltpq20m3vAjjwnK5JOOfzrPJkSj7r6loQer3l0ON9lfBtvqT3CXAbEccZXY23mxYHPr7oqt7YuCtsUV5bghrdVRyPe2L7j59UIHP0OfKtr2Vdn9xp0k7TmMiRI1Gwk81LE5yB+cKsuJ9Oa4s7iGPG+SJkXPIZIwM/CoyZvvbT2Jjj+7qjjfCljJrmp9/dAGKFU3jHhO0eFB/1MGc/V0IrvFRPZbwdNp0M6TlCZJA42EkY2BeeQOeRVtWWealKlwuC+KNR35FKUrA1FKUoBSlKAUpSgFKUoBSlKAUpSgFKUoBSlKAUpSgFKUoBSlKAUpSgFKUoBSlKAUpSgFKUoBSlKAUpSgFKUoBSlKAUpSgFKUoBSlKAUpSgFKUoBSlKAUpSgFKUoBSlKAUpSgFKUoD//2Q=="/>
          <p:cNvSpPr>
            <a:spLocks noChangeAspect="1" noChangeArrowheads="1"/>
          </p:cNvSpPr>
          <p:nvPr/>
        </p:nvSpPr>
        <p:spPr bwMode="auto">
          <a:xfrm>
            <a:off x="307975" y="-465138"/>
            <a:ext cx="2771775" cy="1285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pic>
        <p:nvPicPr>
          <p:cNvPr id="1034" name="Picture 10" descr="http://www.unutki.org/downloads/Image/Partners/CDU_logo_20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771" y="1904869"/>
            <a:ext cx="2771775" cy="128587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australasianchronobiology.org/images/Adelaide%20Uni%20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656" y="4820820"/>
            <a:ext cx="2376264" cy="1052451"/>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4" descr="data:image/jpeg;base64,/9j/4AAQSkZJRgABAQAAAQABAAD/2wCEAAkGBwgHBhQIBwgWFhUWGCIYGBgYFyAfIBwhICAlISYgISIkHSshHyUlHiIgITMnJyktMDIuJR8zODQsPSktMCwBCgoKDg0OGxAQGy8kICY0LTY0LCwsLC02MC8vNCwsLCwsLDQ0LCwsMiwsLywsLCwsLDQsLywsLCwsLCwsLCwsLP/AABEIAM8A8wMBEQACEQEDEQH/xAAcAAEAAgMBAQEAAAAAAAAAAAAABQYEBwgDAgH/xABIEAABAgUCAgUEDQwBBQEAAAABAAIDBAUGERIhBzETIkFRcTJhgbIUFyM2N0JUc5GTsbPRCBUWMzVSYnJ0g6HDojRDgsLwJP/EABoBAQADAQEBAAAAAAAAAAAAAAABAgMEBQb/xAA3EQEAAgECAwMKBQQCAwAAAAAAAQIDBBESITEFQVETNGFxgZGxwdHwFSIyM6EUQuHxNXIjUoL/2gAMAwEAAhEDEQA/AN4oCAgICAgICAgICAgICAgICAgICAgICAgICAgICAgICAgICAgICAgICAgICAgICAgICAgICAgICAgICAgICAgICAgICAgICAgICAgICAgICAgICAgICAgICAgICAgICAgICAgICAgICAgICAgICAgICAgICAgICAgICAgICAgICAgICAgICAg0ZxD4lXNQrymKZTppghsLdIMNpO7Gk7kd5K+g0XZ2DLgre0c59PpZWvMSrntwXj8sh/VN/BdX4TpvCferxye3BePyyH9U38E/CdN4T7zjk9uC8flkP6pv4J+E6bwn3nHJ7cF4/LIf1TfwT8J03hPvOOT24Lx+WQ/qm/gn4TpvCfeccntwXj8sh/VN/BPwnTeE+845PbgvH5ZD+qb+CfhOm8J95xy6Ko8eJNUmDMRjlz4bXE+ctBP+V8xkiIvMR4t4ZioCAgICAgICAgICAgICAgICAgICAgIOXeL/AMI034s+7YvruzPNa+34ywv1U1d6ggICDMlafFi1CFKR2uZ0paAS08nnAcAcZHb51nbJEVm0c9t/4Ts6JbYtjWpbr/zxAYWEYiRo27j5mkbtPcGYPiV8v/W6rPljgnn3RH38W3DWIc/XIKKKu/8ARwxTA+L0uNXox8XuzvjmvpsHleCPK7b+hjO3c6wt79gS/wAyz1QvjM37lvXLojokFmkQEBAQEBAQEBAQEBAQEBAQEBAQEBBy7xf+Eab8WfdsX13Znmtfb8ZYX6qau9QQTNAtauXFq/M1OfEDfKcMBo82okDPmzlc+bU4sP67bLREz0bD4G2zJTVWm3V2mZiy/R6WxWnqF2vOWnt6oxkbLzO1tTaKV8nblO/T2d69I8Vk4lXjRPz7Ct19IEaO2LD90fsIRcWuBaQdROCDjYcs53C5NFpMvk5zRbaNp5eKbWjfZnceveJ/eZ9jln2R5x7JTk6OcV9UwdiW9+wJf5lnqhfDZv3LeuXTHRILNIgICAgICAgICAgICAgICAgICAgICDl3i/8ACNN+LPu2L67szzWvt+MsL9VZpVMnqvOiSpkq6JEdya0Z9J7h3k7BdeTLTHXivO0KxG671Xg9c9PpAnobGRXYy+FDJL2+G2HnvDd88srz8fa2C9+GeUeM/fJaaS3cZ6HbVgiehSYxBlw/ox1ckNBxy238y+fik5tRwzPWerXpCq8ILsqN3VSenKkGDSIQY1jQA0ZibZ8p3pJ7cYXZ2lpaaetK19PyRS27XfEP4Zn/AD0D1Ia9PR+Y+y3zUt+psvj17xP7zPscvK7I849kr5OjnFfVMHYlvfsCX+ZZ6oXw2b9y3rl0x0SCzSICAgICAgICAgICAgICAgICAgICAg5d4v8AwjTfiz7ti+u7M81r7fjLC/VM8APfw/8Ap3+sxYds/sR64+acfVYeO11Vmm1OHRqfOGHCfBD36NnOJc4YLuYGGjYYzvnK5eydLivSclo3mJTkmei63V8E8X+jHqBefp/O4/7fNef0qP8Ak4eXP/2f9i9Htv8As9vyUx96s8Q/hmf89A9SGurR+Y+y3zRb9TZfHr3if3mfY5eV2R5x7JXydHOK+qYOxLe/YEv8yz1Qvhs37lvXLpjokFmkQEBAQEBAQEBAQEBAQEBAQEBAQEBBy7xf+Eab8WfdsX13Znmtfb8ZYX6pngB7+H/07/WYsO2f2I9cfNOPq9/yhvffA/pm/eRFXsX9m3r+UGTq2fdXwTxf6MeoF4+n87j/ALfNpP6VH/Jw8uf/ALP+xej23/Z7fkpj71Z4h/DM/wCegepDXVo/MfZb5ot+psvj17xP7zPscvK7I849kr5OjnFfVMHYlvfsCX+ZZ6oXw2b9y3rl0x0SCzSICAgICAgICAgICAgICAgICAgICAg5m42Sj5biHHiOG0RrHt8NAb6zSvq+yrxbTRHhv9WF+pwVqUOn39CbFOBFa6FnzkZH0uaB6U7VxzfTzMd3MpPNb/yh6LFc6XrkJmWgGC892+pv05d/jvXF2LmiOLHPr+q2SO9ZuG1z0m77SbQ6i9pithdDFhOO72gadTe05HPG4PoJ5NdpsmnzeUr033ifBasxMbJqRptrcOKTFmIREFjjqe5ziXOIzhozucZOGjvPeVz3yZ9ZeInnKdoq0jRDMX9xWbOshENdGEZw/dhwyMA+fSGtz3kL6DLtpNHw+jb2yyj81mwvyhaiyDbcCnB/WiRteP4WNOf+TmrzOxsczlm/hHxXyTyaDY1z3BrG5J2AHavpJnaGLsqnwPYshDlv3GNb9AwvhbTxWmXUyFUEBAQEBAQEBAQEBAQEBAQEBAQEBAQah/KCt50zT4VwS7MmF7nF/lceqfAPyP8AzXt9jZ+G04p7+cev/XwZ5I72jYEaJLx2x4Dy1zSHNI5gg5BHgV9DasWjaWTpey7opPES23SFThsMXRpjwT2/xt7cE4II3acb8ifk9Vpsmjy8VendPy++rasxaGv7k4JVSWmTGtubbEZzDIh0vHmzjS7x6vgvSwdsUmNssbT6Ois4/BGSfCC8alMg1IshjkXRIus48wbqz4Ej0LW3aumpH5OfqjZHBLbVu2/QOGlvvmY8yBtmLHeMFxHIAb4GeTRk+JXjZ8+XW5IiI9UffxaREVhoG/rqjXdcLqg9pawDRCYfisHf5yck+OOwL6TR6WNPj4e/vY2neUhwjt59fvOEXM9zgHpoh7OqeqO7d+Nu7V3LLtLPGLBPjPL6/wAJpG8uoF8k3EBAQEBAQEBAQEBAQEBAQEBAQEBAQEHjOSsCelHyk3CDmPaWuaeRB2IVq2msxaOsDmDiJY05Z1Sxgvl3n3KL/nS7ucB9PMdoH1ui1tdRXwtHWPnDC1dlXk5uYkZps1JR3Me05a5pII8CF2XpW8cNo3hVsejca7ikoYhVGXhRwPjEFjj4lvV/4rysvY+G070mY/n7968ZJZ07x2qkSFiRo0Jh73uc/wDwNKzp2LSJ/NaZ/j6p8o13cdz1m5pnpqzPOfjyW8mt8GjYePM9pK9TBpsWCNqRspMzPViUelT1aqLKfTJcviPOAB9pPIAdpOwV8uWmKs2vO0IiN3UPD+0JazqGJOGQ6K7rRX/vO7h26RyHpPMlfI6zVW1GTinp3Q3rXaFmXIsICAgICAgICAgICAgICAgICAgICAgICDHn5GVqUm6Tn5dsSG4Yc1wyD/8Ac1al7UnirO0jT11cENUQzFrzoAP/AGopO38rxk+AcPSvc0/bO0bZY9sfRlOPwa9qHDu7qecRqDFd82Ok9QlenTtDT36Xj28vipwyxpaybqmYnRw7emQf4oTmj6XABWtrdPWN5vHvOGVvt7grX554fWorJdnaMh7/AEBp0jPndt3LizdsYq8scbz7o+q0Y57257TtCj2nKdBSZfDj5cR273+J7vMMDzLwdRqsme2959jWKxCeXOkQEBAQEBAQEBAQEBAQEBAQEBAQEBAQEBAQEBAQEBAQEBAQEBAQEBAQEBAQEBAQEBAQRNOuSkVOrRqVIzeqNA/WN0OGnBxzLQ079xK2vp8lKRe0cp6I3grFyUiiTsGTqc3ofHdphDQ46jkDGWtIG7hzxzTHp8mSs2pG8R1JmISyxSIICQu2nT11xragw4nTQWa3EgacdXkdWfjjs710X0164YzTttP+foji57J9c6RAQEBB+E4GUEFZ110+76c6epcOIGtfoPSAA5wHdjjthw/yujU6a+ntFb7exETumZeal5nV7GjtdpdpdpcDpOAcHHI4IOD3hYTWY6wl6qAQEBBA3lddPtClCfqQccu0NYwAucTv2kAAAEkn7cBdGm019RfhoiZ2e1r1x1fppnH02NLkOLdEZul2wBzjuOVXPh8lbh4on1ETumFikQEBAQEBAQEBAQEGp+HXwsVfxd94vY1vmeL77mdf1ScYfflRvn/9kJOzf2M3q+Ul+sM677yuKncQIVu0OXhROlhAtDwRhx1dYkHyW41EDfAKz02kw3085ckzG0/RM2nfaHxRbquqlX/Cti7TAiCOzWx8IEadnY5gZGWuaQRnkc985dNgvp5zYd428fv0kTO+0s2l3JVJ7iXPW8zomshQC6G7R1g73PBcc7gFx28Fnk09K6WmXnvM8/5+hEzxbPvhxes1WqZN/pHoZGlHnpQBgNaAee53Ba8HwCa3SVx2r5LnFun37itt+qKpHESqMsWYuqsQGYMXo5aG0Yz4nO4yT3eQ7vWuTQU/qK4KT3c5+/vmiLTtvLHnrpvqgUplw1WLJxYRLTEl2bPYHYxg9++ObsHHMZVqabS5bzipxRPdPib2jmk75v6eotRkDRoLYsOaYXBmOs8nGgA52yXDPNZaTRVy1vxztNfuU2tttswLkvG8LTt1hrUKB7JjxyGEfq4cMNad8HnqJ5k7A81pg0mnz5Z4N+GI9szzRNpiOa2Wd+k78x67VZWYhOZljoA+N44ALccj9i49T5DpjrMT6Vo371UtO4rpuuxI83TzLMjNjlh1MLW9GIYJwG562SF2ajT4MGoitt5jb+d1YmZhC8FYd0uoEV1Gjy4l+kiZDw4xOl6JunG2nTq6PO4ONXmXR2pODykccTxbR06bb/7RTfZcOH9+RKxaczUq4GtiSpcYoaMdUN1A45g7Ob4hcOs0UY81aY+lttlq23jmkOGFarNxW3+dq3oBiPIhhjcDS3bJ3PN2oeACz1+HHhy8GPu67prMzG8vPiPeUxbEKBJ0mVEWamX6ITXchuBk7jJJIAGRzJztgzotJGabWvO1a9S1tlcqt0X1ZLoU/dTJePLRH6H9DkOZkZwMhozgHnkHGMjIK6sem0up3rh3i0ePerM2jqieNhrUealo5jwHSr4rTLY1a8ljcl+2ME5IxnbC27L8lEWjaeLad/8ACL7tsW4ytsp2LkiQXRtR3g506ezygDleNmnFxf8Ai329LSN+9KLJIgICAgICAgICAgINOzrKvYfEqYrjaRFmJWaByYTS4tyQ457iHAgA4BB593t1nHqtLXHxRFq+LPnW27zmnVjiNfcnNwKNGgSsq4PL4zdJOHBx82Tpa0AZxzO3Ka+T0mnvWbRNrd0I52lMVWQnH8dZSdZKPMJsAgxAw6Qeji7F2MDcj6QsMd6xoL13579PbC0x+Z+3VIzkXjPT5uFKRDDbCAc8MJaDmLsXYwOY+kJgvWNDkrM89+nuJ/VBbUhOQuNs/ORJR4hugYbELCGk+47B2MHkfoKZ71nQUrE89+nvI/VKs8R6NXKPds0+3ZCI+HUIOl+hhIBLhqzjYE6c5PY9y69FlxZMNYyzETSe/wDj79CtomJ5LheFixZjhjDt+ktBiS4a9o5a3Nzq9LtTj44XDptbFdVOW/Sd/Z4e5aa/l2UaVl7REg2DMcN54zQbh0MdMGl2O/pNQBP8O3nXo2vqOLeM9eHx/L9Pmpy8Flv2ixod3USFTKfEMGA9jTpa5whtbEh41O3xgDmT2Lk0maJw5pvPOYn28pWtHOFs4hTlLl6ayDXKBFm4T3HIhQ9ZYQNncxp2JGQQea49HXJNpnHeKz6Z23Wtt3qTwnpU3BvCan6VTpiXp7oeGMj5BLurjYncjDt98A4zvv39oZazhrW9otfxhWkc0lwQpk7K2ZMys7KvhOdGdgRGlpwYbBnBGcZWPauSts9ZrO/KOnrlNI5MDgxPTdALrVqlGmGRXx3v1mH7m0CGObs9pZsRkHI3Wvada5ds1LRMbRy359f8opy5Kzf1PqNEvWaodJb1KpoIGTzdEBO/8+sY/dcuvR3pkwVy3649/h9NvbCtuU7eLfFIp8Gk0qFTpYdWEwMHoGM+J5r53Jeb3m097aI2ULi3QapMTkncdFlTGfKRA50IcyA4OBA5nduCBk7jbYr0ezs9Ii+K87RaOv8ACl4nrCCvStVTiNKQaBQremYeYgfFiR2aWtwCMZ3GNyc7HYAA5XRpcWPR2nLkvE8uURzVtM25QlOLlHmfzVTZOny0SIIMVoOlhdgNaBk4BxyWPZ2WvFktadt4TeOjaS8loICAgICAgICAgICAgICAgICAgICAgICAg85hsR0BzYD8OIOk4zg42P0qY235ij0CyKv+k7Lgu6tCZiQmlsFrWBrW5z1iAAM7ns54Odgu/NrMfkpxYa8MT157qRWd95XxeeuICAgICAgICAgICAgICCg3Xf8AOyVzC2bZo/smZxl2XaWtyNWOz4uCSSAMjn2ejp9DW2Ly2W3DVSbc9oTloVO4qg2Ky5qI2WczTp0vDg/Oc8iQMYHaea59Rjw028lbi9my0TPesJc1pw5w35LmS/UBBiVeowKTTItRms6ITC92kZOAM7K+Ok3tFY6yTOyCF0tqnD6NctKY5nuEZ8MPAyDD1gEgEjm3OMro/puDUxhv4xvt6dld943efDSvTlfs+HU6tFaYjnOBIAaNnEDbwCnXYa4s00p05FZ3hbFxrCDWEDi1Di3sKKZACA6OYDY+o7kdXOMYxrI7dgQV609mTGDym/Pbfb79DPj57NnryWggIPlr2v8AIcD4IIGiXbI1qvzNHk4T9UsdMRzgACckYbvk7g7kBdOXTXx465Lf3dERbedk+SAMlcyTU3Tq1DHegNIcMtKDXthXRW69P1WWmIjXGWfpgDSBuTFAz3+S3mvS1emx4q4rR/d1/hSszO60WhEuCJSNV1QmNj6jszGNO2ORPnXJqIxRf/xdPStG/emQ9pdpDhkdiwS+kBAQEBAQEBAQayvSybgZdZu6zJxojloD4TsDVhobsT1SC0AYdjBGc93q6XWYfI+Qzxy8VJrO+8P22OJc5O0+dl6zTRDm5OC+KWjIa7QN9jktw7SDuc5yEz9n1rak0tvW0xHvIv4oOw7Gkr5oL7gumcixY8ZzgHa8dGAcbDlnOTjGkDAAXRq9ZbS5IxYYiIj0dfv3+lWteKN5eVtVeoRrErNBqM0YvsRjmsiOOSQdbcd+AWZGSeeOQCnPipGow5axtxbcvd9SJ5TCdtHbgE/+lmvWirDU/wDIx66/JMfoV6mUCn1fgg2dnYZL5Zsd8LDiMEuPMdvILoyZ749fw16Tw7oiN6sqx7bpsrwnmLhgw3dPFkpljzqOCAXjlyHkNVdXqL21lcU9ItX5fUrH5d0fZliyVf4bPqVTmYjntbF9jjUdMLTk7N5EueCTnmMDbGVpqtbbFquCkRty39P3HQrXeq98FKhMz9hwzNxS4w3uhgk5OkHIGfNnA8wC87tSlaaieHv2WpPJMcRK9+jloR59j8P06IffrdsCPDd3gCsdFg8tmrTu7/Um07Q0XMTVsN4Ww5CXqX/7WRvZBaGRObuqW6izSMM0nY827L6GtM/9XNpr+Tbbu+Hr+LLlwtoVmuC4+CkWpk9Z0ACJ/O1wDtuzrAkeYhePjw+R10U9P8dzSZ3q+JDbgMc/I3/+ym//ACH/ANQf2KnGkq5PcDJOFQ4cR46SJ0zIeS5zekidg3c3OMjfsPZt2xfFXtC85Nukbb+O0K8+Hkm+HkpYVWjR5GlSUaBHfAdBjQornZLCW6sHJGQQOWDz2XPrLavHFbXmJjeJiY8e5NeGUNw+s2jTt/T8pHgu0ykXMHDztpiHGe/kOa31ury10+OYn9Uc/citY3l6xaG65+LlQosWdfDguaIkbo8BzwxrAG5IIA1OB3B5KIzRh0ePJEbz0jf07/Q23tMJ295W0JSNJUGrMmpp8CCGQpaBlznAAAPdp05dhp5EfGOOS5tLbUWi+Wm1Ymedp+EdU226IvhnGbTeJMWl0uUmZeWiQek6CYGHNcNPWxk+cA88HfkttdHHpYveYm0TtvCK9X1w1/6q4f5j9sdNd+nT/f8A6pr3vXhzM06V4OxnVicdChGI9rns8oatI6ux63dsq62t7a2OCN55civ6VRuSHQpCkQ6vaNCqEs9j2uZMxGkQ3A9uovI35jA35dq7cE5b3nHmvW0T3R1VnbrDoiSiujybIzhu5ocfSMr5q0bTMNnsqggICAgICAgpNzUu/YtZfMWzXIDILmgCHFb5JAAyD0buZyeweYrvwZNJFIjLSZnxj/cKzFu542Rw+dRo0zULgnRMzE00sinHV0u3c3vOo47BsAAAp1Wu8pFaY44a16IrXbqipKxbytkRJG0LggiWiOLgIzTrZnbIwxwJx27A45BbX1mmzbWzUnijw70cMx0Tls8PJOi2tMUeNNGI+aaRGi4wTkEDHPZuSRnO5J7cDDPr7ZMtckRtFekLRXaNlcp/Dy8INBfbUa4oTZTraQxp1uzk6SS3qtLtzguPMcium+v085IzRSeL09PWrwztstFuWY+n8P3WtPzIJe2I0vYDtrJORnuyuTPq+PUeWrHh/C0V5bIW2bMuumUCYt2fqcu6VdLxoUHSHag+JyLuoNt3EjJ3PbtjfPq9PfJXNWs8W8TPsRFZ22T9o2tM0GyDQI8wxz8RBqGcdfOOYztlc+p1MZc/lYjly/hMRtGz64c2zMWlbv5sm47Xu6Rz8tzjBx3+CjW6iM+XjiNisbQw+IdnTt4zErA9mNZLwn64rTnU/cDbA2w3UBv8Yq+j1ddPFp2/NPT0Fq7rBEtqgxIRhOo0DBGD7kzkfQueNRlid+KffKdoU+1OHc3SbdnbeqFQa+BMZLC0HUwkYyQdjsGHxHnXbqNfXJlplrG0x9/VWK7Rsi5Th5eJtx9tTlwwRKgO6MMaS525c1riWgtbqw44LjzHJbW1+m8rGatJ4u/f5en/AGjhnbZP062rooFly1IoFSgCNBe4vMRpLHtc5zseSXDGoHbuXNfUYMue2TJWdp8OsdE7TEbQ87Rsiqyt2RLquefhxJh7dIbBBDBsG5yQCeqAMY9JU6jWUthjBiiYrHiRWd95Y0SybkpV6Rq3a9TgthzLtUVkUHIycnThrgd8kHbnjzq39ZhyYIx5azvXpMHDMTvCVo1nzVP4izVzxJlhZHh6GsGdQ/V7nbHxD9IWWTVVtpq4ducT19/1TFee7Cuazq6bxF0WpUILIpZ0cRkcHSQBjIIBO4DdsDlnO+FfBqsXkfI5onbffeETWd94Lfser0+9/wBJanV2RnPhFsTqlvWPIMHINaA0bnJ3PambWY74PI0rttPL/JFZ33elqWPOUSLU3xptjvZpJZjPV/WeVt/GOXcVGo1lcsY4iP0/4+hFdt0fLcMY54dOtibqDek6XpWRGgloO2xBweWR6Qd8YWlu0Y/qfLRHLbbY4OWzGq9h3nclBFOr1elwIeno2wmHS4jA1RHaQdm6gABjJB7FfHrdNhyceOk8/H5ImszHNsynwXy0hDgRHAlrGtJHeBheVed7TLRkKoICAgICAgICAgICAgICAgICAgICAgICAgICAgICAgICAgICAgICAgICAgICAgICAgICAgICAgICAgICAgICAgICAgICAgICAgICAgICAgICAgICAgICAgICAgICAgICAgICAgICAgICAgICAgICAgICAgICAgICAgICAgICAgIP/9k="/>
          <p:cNvSpPr>
            <a:spLocks noChangeAspect="1" noChangeArrowheads="1"/>
          </p:cNvSpPr>
          <p:nvPr/>
        </p:nvSpPr>
        <p:spPr bwMode="auto">
          <a:xfrm>
            <a:off x="155575" y="-2522538"/>
            <a:ext cx="6172200" cy="5267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8" name="AutoShape 16" descr="data:image/jpeg;base64,/9j/4AAQSkZJRgABAQAAAQABAAD/2wCEAAkGBwgHBhQIBwgWFhUWGCIYGBgYFyAfIBwhICAlISYgISIkHSshHyUlHiIgITMnJyktMDIuJR8zODQsPSktMCwBCgoKDg0OGxAQGy8kICY0LTY0LCwsLC02MC8vNCwsLCwsLDQ0LCwsMiwsLywsLCwsLDQsLywsLCwsLCwsLCwsLP/AABEIAM8A8wMBEQACEQEDEQH/xAAcAAEAAgMBAQEAAAAAAAAAAAAABQYEBwgDAgH/xABIEAABAgUCAgUEDQwBBQEAAAABAAIDBAUGERIhBzETIkFRcTJhgbIUFyM2N0JUc5GTsbPRCBUWMzVSYnJ0g6HDojRDgsLwJP/EABoBAQADAQEBAAAAAAAAAAAAAAABAgMEBQb/xAA3EQEAAgECAwMKBQQCAwAAAAAAAQIDBBESITEFQVETNGFxgZGxwdHwFSIyM6EUQuHxNXIjUoL/2gAMAwEAAhEDEQA/AN4oCAgICAgICAgICAgICAgICAgICAgICAgICAgICAgICAgICAgICAgICAgICAgICAgICAgICAgICAgICAgICAgICAgICAgICAgICAgICAgICAgICAgICAgICAgICAgICAgICAgICAgICAgICAgICAgICAgICAgICAgICAgICAgICAgICAgICAg0ZxD4lXNQrymKZTppghsLdIMNpO7Gk7kd5K+g0XZ2DLgre0c59PpZWvMSrntwXj8sh/VN/BdX4TpvCferxye3BePyyH9U38E/CdN4T7zjk9uC8flkP6pv4J+E6bwn3nHJ7cF4/LIf1TfwT8J03hPvOOT24Lx+WQ/qm/gn4TpvCfeccntwXj8sh/VN/BPwnTeE+845PbgvH5ZD+qb+CfhOm8J95xy6Ko8eJNUmDMRjlz4bXE+ctBP+V8xkiIvMR4t4ZioCAgICAgICAgICAgICAgICAgICAgIOXeL/AMI034s+7YvruzPNa+34ywv1U1d6ggICDMlafFi1CFKR2uZ0paAS08nnAcAcZHb51nbJEVm0c9t/4Ts6JbYtjWpbr/zxAYWEYiRo27j5mkbtPcGYPiV8v/W6rPljgnn3RH38W3DWIc/XIKKKu/8ARwxTA+L0uNXox8XuzvjmvpsHleCPK7b+hjO3c6wt79gS/wAyz1QvjM37lvXLojokFmkQEBAQEBAQEBAQEBAQEBAQEBAQEBBy7xf+Eab8WfdsX13Znmtfb8ZYX6qau9QQTNAtauXFq/M1OfEDfKcMBo82okDPmzlc+bU4sP67bLREz0bD4G2zJTVWm3V2mZiy/R6WxWnqF2vOWnt6oxkbLzO1tTaKV8nblO/T2d69I8Vk4lXjRPz7Ct19IEaO2LD90fsIRcWuBaQdROCDjYcs53C5NFpMvk5zRbaNp5eKbWjfZnceveJ/eZ9jln2R5x7JTk6OcV9UwdiW9+wJf5lnqhfDZv3LeuXTHRILNIgICAgICAgICAgICAgICAgICAgICDl3i/8ACNN+LPu2L67szzWvt+MsL9VZpVMnqvOiSpkq6JEdya0Z9J7h3k7BdeTLTHXivO0KxG671Xg9c9PpAnobGRXYy+FDJL2+G2HnvDd88srz8fa2C9+GeUeM/fJaaS3cZ6HbVgiehSYxBlw/ox1ckNBxy238y+fik5tRwzPWerXpCq8ILsqN3VSenKkGDSIQY1jQA0ZibZ8p3pJ7cYXZ2lpaaetK19PyRS27XfEP4Zn/AD0D1Ia9PR+Y+y3zUt+psvj17xP7zPscvK7I849kr5OjnFfVMHYlvfsCX+ZZ6oXw2b9y3rl0x0SCzSICAgICAgICAgICAgICAgICAgICAg5d4v8AwjTfiz7ti+u7M81r7fjLC/VM8APfw/8Ap3+sxYds/sR64+acfVYeO11Vmm1OHRqfOGHCfBD36NnOJc4YLuYGGjYYzvnK5eydLivSclo3mJTkmei63V8E8X+jHqBefp/O4/7fNef0qP8Ak4eXP/2f9i9Htv8As9vyUx96s8Q/hmf89A9SGurR+Y+y3zRb9TZfHr3if3mfY5eV2R5x7JXydHOK+qYOxLe/YEv8yz1Qvhs37lvXLpjokFmkQEBAQEBAQEBAQEBAQEBAQEBAQEBBy7xf+Eab8WfdsX13Znmtfb8ZYX6pngB7+H/07/WYsO2f2I9cfNOPq9/yhvffA/pm/eRFXsX9m3r+UGTq2fdXwTxf6MeoF4+n87j/ALfNpP6VH/Jw8uf/ALP+xej23/Z7fkpj71Z4h/DM/wCegepDXVo/MfZb5ot+psvj17xP7zPscvK7I849kr5OjnFfVMHYlvfsCX+ZZ6oXw2b9y3rl0x0SCzSICAgICAgICAgICAgICAgICAgICAg5m42Sj5biHHiOG0RrHt8NAb6zSvq+yrxbTRHhv9WF+pwVqUOn39CbFOBFa6FnzkZH0uaB6U7VxzfTzMd3MpPNb/yh6LFc6XrkJmWgGC892+pv05d/jvXF2LmiOLHPr+q2SO9ZuG1z0m77SbQ6i9pithdDFhOO72gadTe05HPG4PoJ5NdpsmnzeUr033ifBasxMbJqRptrcOKTFmIREFjjqe5ziXOIzhozucZOGjvPeVz3yZ9ZeInnKdoq0jRDMX9xWbOshENdGEZw/dhwyMA+fSGtz3kL6DLtpNHw+jb2yyj81mwvyhaiyDbcCnB/WiRteP4WNOf+TmrzOxsczlm/hHxXyTyaDY1z3BrG5J2AHavpJnaGLsqnwPYshDlv3GNb9AwvhbTxWmXUyFUEBAQEBAQEBAQEBAQEBAQEBAQEBAQah/KCt50zT4VwS7MmF7nF/lceqfAPyP8AzXt9jZ+G04p7+cev/XwZ5I72jYEaJLx2x4Dy1zSHNI5gg5BHgV9DasWjaWTpey7opPES23SFThsMXRpjwT2/xt7cE4II3acb8ifk9Vpsmjy8VendPy++rasxaGv7k4JVSWmTGtubbEZzDIh0vHmzjS7x6vgvSwdsUmNssbT6Ois4/BGSfCC8alMg1IshjkXRIus48wbqz4Ej0LW3aumpH5OfqjZHBLbVu2/QOGlvvmY8yBtmLHeMFxHIAb4GeTRk+JXjZ8+XW5IiI9UffxaREVhoG/rqjXdcLqg9pawDRCYfisHf5yck+OOwL6TR6WNPj4e/vY2neUhwjt59fvOEXM9zgHpoh7OqeqO7d+Nu7V3LLtLPGLBPjPL6/wAJpG8uoF8k3EBAQEBAQEBAQEBAQEBAQEBAQEBAQEHjOSsCelHyk3CDmPaWuaeRB2IVq2msxaOsDmDiJY05Z1Sxgvl3n3KL/nS7ucB9PMdoH1ui1tdRXwtHWPnDC1dlXk5uYkZps1JR3Me05a5pII8CF2XpW8cNo3hVsejca7ikoYhVGXhRwPjEFjj4lvV/4rysvY+G070mY/n7968ZJZ07x2qkSFiRo0Jh73uc/wDwNKzp2LSJ/NaZ/j6p8o13cdz1m5pnpqzPOfjyW8mt8GjYePM9pK9TBpsWCNqRspMzPViUelT1aqLKfTJcviPOAB9pPIAdpOwV8uWmKs2vO0IiN3UPD+0JazqGJOGQ6K7rRX/vO7h26RyHpPMlfI6zVW1GTinp3Q3rXaFmXIsICAgICAgICAgICAgICAgICAgICAgICDHn5GVqUm6Tn5dsSG4Yc1wyD/8Ac1al7UnirO0jT11cENUQzFrzoAP/AGopO38rxk+AcPSvc0/bO0bZY9sfRlOPwa9qHDu7qecRqDFd82Ok9QlenTtDT36Xj28vipwyxpaybqmYnRw7emQf4oTmj6XABWtrdPWN5vHvOGVvt7grX554fWorJdnaMh7/AEBp0jPndt3LizdsYq8scbz7o+q0Y57257TtCj2nKdBSZfDj5cR273+J7vMMDzLwdRqsme2959jWKxCeXOkQEBAQEBAQEBAQEBAQEBAQEBAQEBAQEBAQEBAQEBAQEBAQEBAQEBAQEBAQEBAQEBAQRNOuSkVOrRqVIzeqNA/WN0OGnBxzLQ079xK2vp8lKRe0cp6I3grFyUiiTsGTqc3ofHdphDQ46jkDGWtIG7hzxzTHp8mSs2pG8R1JmISyxSIICQu2nT11xragw4nTQWa3EgacdXkdWfjjs710X0164YzTttP+foji57J9c6RAQEBB+E4GUEFZ110+76c6epcOIGtfoPSAA5wHdjjthw/yujU6a+ntFb7exETumZeal5nV7GjtdpdpdpcDpOAcHHI4IOD3hYTWY6wl6qAQEBBA3lddPtClCfqQccu0NYwAucTv2kAAAEkn7cBdGm019RfhoiZ2e1r1x1fppnH02NLkOLdEZul2wBzjuOVXPh8lbh4on1ETumFikQEBAQEBAQEBAQEGp+HXwsVfxd94vY1vmeL77mdf1ScYfflRvn/9kJOzf2M3q+Ul+sM677yuKncQIVu0OXhROlhAtDwRhx1dYkHyW41EDfAKz02kw3085ckzG0/RM2nfaHxRbquqlX/Cti7TAiCOzWx8IEadnY5gZGWuaQRnkc985dNgvp5zYd428fv0kTO+0s2l3JVJ7iXPW8zomshQC6G7R1g73PBcc7gFx28Fnk09K6WmXnvM8/5+hEzxbPvhxes1WqZN/pHoZGlHnpQBgNaAee53Ba8HwCa3SVx2r5LnFun37itt+qKpHESqMsWYuqsQGYMXo5aG0Yz4nO4yT3eQ7vWuTQU/qK4KT3c5+/vmiLTtvLHnrpvqgUplw1WLJxYRLTEl2bPYHYxg9++ObsHHMZVqabS5bzipxRPdPib2jmk75v6eotRkDRoLYsOaYXBmOs8nGgA52yXDPNZaTRVy1vxztNfuU2tttswLkvG8LTt1hrUKB7JjxyGEfq4cMNad8HnqJ5k7A81pg0mnz5Z4N+GI9szzRNpiOa2Wd+k78x67VZWYhOZljoA+N44ALccj9i49T5DpjrMT6Vo371UtO4rpuuxI83TzLMjNjlh1MLW9GIYJwG562SF2ajT4MGoitt5jb+d1YmZhC8FYd0uoEV1Gjy4l+kiZDw4xOl6JunG2nTq6PO4ONXmXR2pODykccTxbR06bb/7RTfZcOH9+RKxaczUq4GtiSpcYoaMdUN1A45g7Ob4hcOs0UY81aY+lttlq23jmkOGFarNxW3+dq3oBiPIhhjcDS3bJ3PN2oeACz1+HHhy8GPu67prMzG8vPiPeUxbEKBJ0mVEWamX6ITXchuBk7jJJIAGRzJztgzotJGabWvO1a9S1tlcqt0X1ZLoU/dTJePLRH6H9DkOZkZwMhozgHnkHGMjIK6sem0up3rh3i0ePerM2jqieNhrUealo5jwHSr4rTLY1a8ljcl+2ME5IxnbC27L8lEWjaeLad/8ACL7tsW4ytsp2LkiQXRtR3g506ezygDleNmnFxf8Ai329LSN+9KLJIgICAgICAgICAgINOzrKvYfEqYrjaRFmJWaByYTS4tyQ457iHAgA4BB593t1nHqtLXHxRFq+LPnW27zmnVjiNfcnNwKNGgSsq4PL4zdJOHBx82Tpa0AZxzO3Ka+T0mnvWbRNrd0I52lMVWQnH8dZSdZKPMJsAgxAw6Qeji7F2MDcj6QsMd6xoL13579PbC0x+Z+3VIzkXjPT5uFKRDDbCAc8MJaDmLsXYwOY+kJgvWNDkrM89+nuJ/VBbUhOQuNs/ORJR4hugYbELCGk+47B2MHkfoKZ71nQUrE89+nvI/VKs8R6NXKPds0+3ZCI+HUIOl+hhIBLhqzjYE6c5PY9y69FlxZMNYyzETSe/wDj79CtomJ5LheFixZjhjDt+ktBiS4a9o5a3Nzq9LtTj44XDptbFdVOW/Sd/Z4e5aa/l2UaVl7REg2DMcN54zQbh0MdMGl2O/pNQBP8O3nXo2vqOLeM9eHx/L9Pmpy8Flv2ixod3USFTKfEMGA9jTpa5whtbEh41O3xgDmT2Lk0maJw5pvPOYn28pWtHOFs4hTlLl6ayDXKBFm4T3HIhQ9ZYQNncxp2JGQQea49HXJNpnHeKz6Z23Wtt3qTwnpU3BvCan6VTpiXp7oeGMj5BLurjYncjDt98A4zvv39oZazhrW9otfxhWkc0lwQpk7K2ZMys7KvhOdGdgRGlpwYbBnBGcZWPauSts9ZrO/KOnrlNI5MDgxPTdALrVqlGmGRXx3v1mH7m0CGObs9pZsRkHI3Wvada5ds1LRMbRy359f8opy5Kzf1PqNEvWaodJb1KpoIGTzdEBO/8+sY/dcuvR3pkwVy3649/h9NvbCtuU7eLfFIp8Gk0qFTpYdWEwMHoGM+J5r53Jeb3m097aI2ULi3QapMTkncdFlTGfKRA50IcyA4OBA5nduCBk7jbYr0ezs9Ii+K87RaOv8ACl4nrCCvStVTiNKQaBQremYeYgfFiR2aWtwCMZ3GNyc7HYAA5XRpcWPR2nLkvE8uURzVtM25QlOLlHmfzVTZOny0SIIMVoOlhdgNaBk4BxyWPZ2WvFktadt4TeOjaS8loICAgICAgICAgICAgICAgICAgICAgICAg85hsR0BzYD8OIOk4zg42P0qY235ij0CyKv+k7Lgu6tCZiQmlsFrWBrW5z1iAAM7ns54Odgu/NrMfkpxYa8MT157qRWd95XxeeuICAgICAgICAgICAgICCg3Xf8AOyVzC2bZo/smZxl2XaWtyNWOz4uCSSAMjn2ejp9DW2Ly2W3DVSbc9oTloVO4qg2Ky5qI2WczTp0vDg/Oc8iQMYHaea59Rjw028lbi9my0TPesJc1pw5w35LmS/UBBiVeowKTTItRms6ITC92kZOAM7K+Ok3tFY6yTOyCF0tqnD6NctKY5nuEZ8MPAyDD1gEgEjm3OMro/puDUxhv4xvt6dld943efDSvTlfs+HU6tFaYjnOBIAaNnEDbwCnXYa4s00p05FZ3hbFxrCDWEDi1Di3sKKZACA6OYDY+o7kdXOMYxrI7dgQV609mTGDym/Pbfb79DPj57NnryWggIPlr2v8AIcD4IIGiXbI1qvzNHk4T9UsdMRzgACckYbvk7g7kBdOXTXx465Lf3dERbedk+SAMlcyTU3Tq1DHegNIcMtKDXthXRW69P1WWmIjXGWfpgDSBuTFAz3+S3mvS1emx4q4rR/d1/hSszO60WhEuCJSNV1QmNj6jszGNO2ORPnXJqIxRf/xdPStG/emQ9pdpDhkdiwS+kBAQEBAQEBAQayvSybgZdZu6zJxojloD4TsDVhobsT1SC0AYdjBGc93q6XWYfI+Qzxy8VJrO+8P22OJc5O0+dl6zTRDm5OC+KWjIa7QN9jktw7SDuc5yEz9n1rak0tvW0xHvIv4oOw7Gkr5oL7gumcixY8ZzgHa8dGAcbDlnOTjGkDAAXRq9ZbS5IxYYiIj0dfv3+lWteKN5eVtVeoRrErNBqM0YvsRjmsiOOSQdbcd+AWZGSeeOQCnPipGow5axtxbcvd9SJ5TCdtHbgE/+lmvWirDU/wDIx66/JMfoV6mUCn1fgg2dnYZL5Zsd8LDiMEuPMdvILoyZ749fw16Tw7oiN6sqx7bpsrwnmLhgw3dPFkpljzqOCAXjlyHkNVdXqL21lcU9ItX5fUrH5d0fZliyVf4bPqVTmYjntbF9jjUdMLTk7N5EueCTnmMDbGVpqtbbFquCkRty39P3HQrXeq98FKhMz9hwzNxS4w3uhgk5OkHIGfNnA8wC87tSlaaieHv2WpPJMcRK9+jloR59j8P06IffrdsCPDd3gCsdFg8tmrTu7/Um07Q0XMTVsN4Ww5CXqX/7WRvZBaGRObuqW6izSMM0nY827L6GtM/9XNpr+Tbbu+Hr+LLlwtoVmuC4+CkWpk9Z0ACJ/O1wDtuzrAkeYhePjw+R10U9P8dzSZ3q+JDbgMc/I3/+ym//ACH/ANQf2KnGkq5PcDJOFQ4cR46SJ0zIeS5zekidg3c3OMjfsPZt2xfFXtC85Nukbb+O0K8+Hkm+HkpYVWjR5GlSUaBHfAdBjQornZLCW6sHJGQQOWDz2XPrLavHFbXmJjeJiY8e5NeGUNw+s2jTt/T8pHgu0ykXMHDztpiHGe/kOa31ury10+OYn9Uc/citY3l6xaG65+LlQosWdfDguaIkbo8BzwxrAG5IIA1OB3B5KIzRh0ePJEbz0jf07/Q23tMJ295W0JSNJUGrMmpp8CCGQpaBlznAAAPdp05dhp5EfGOOS5tLbUWi+Wm1Ymedp+EdU226IvhnGbTeJMWl0uUmZeWiQek6CYGHNcNPWxk+cA88HfkttdHHpYveYm0TtvCK9X1w1/6q4f5j9sdNd+nT/f8A6pr3vXhzM06V4OxnVicdChGI9rns8oatI6ux63dsq62t7a2OCN55civ6VRuSHQpCkQ6vaNCqEs9j2uZMxGkQ3A9uovI35jA35dq7cE5b3nHmvW0T3R1VnbrDoiSiujybIzhu5ocfSMr5q0bTMNnsqggICAgICAgpNzUu/YtZfMWzXIDILmgCHFb5JAAyD0buZyeweYrvwZNJFIjLSZnxj/cKzFu542Rw+dRo0zULgnRMzE00sinHV0u3c3vOo47BsAAAp1Wu8pFaY44a16IrXbqipKxbytkRJG0LggiWiOLgIzTrZnbIwxwJx27A45BbX1mmzbWzUnijw70cMx0Tls8PJOi2tMUeNNGI+aaRGi4wTkEDHPZuSRnO5J7cDDPr7ZMtckRtFekLRXaNlcp/Dy8INBfbUa4oTZTraQxp1uzk6SS3qtLtzguPMcium+v085IzRSeL09PWrwztstFuWY+n8P3WtPzIJe2I0vYDtrJORnuyuTPq+PUeWrHh/C0V5bIW2bMuumUCYt2fqcu6VdLxoUHSHag+JyLuoNt3EjJ3PbtjfPq9PfJXNWs8W8TPsRFZ22T9o2tM0GyDQI8wxz8RBqGcdfOOYztlc+p1MZc/lYjly/hMRtGz64c2zMWlbv5sm47Xu6Rz8tzjBx3+CjW6iM+XjiNisbQw+IdnTt4zErA9mNZLwn64rTnU/cDbA2w3UBv8Yq+j1ddPFp2/NPT0Fq7rBEtqgxIRhOo0DBGD7kzkfQueNRlid+KffKdoU+1OHc3SbdnbeqFQa+BMZLC0HUwkYyQdjsGHxHnXbqNfXJlplrG0x9/VWK7Rsi5Th5eJtx9tTlwwRKgO6MMaS525c1riWgtbqw44LjzHJbW1+m8rGatJ4u/f5en/AGjhnbZP062rooFly1IoFSgCNBe4vMRpLHtc5zseSXDGoHbuXNfUYMue2TJWdp8OsdE7TEbQ87Rsiqyt2RLquefhxJh7dIbBBDBsG5yQCeqAMY9JU6jWUthjBiiYrHiRWd95Y0SybkpV6Rq3a9TgthzLtUVkUHIycnThrgd8kHbnjzq39ZhyYIx5azvXpMHDMTvCVo1nzVP4izVzxJlhZHh6GsGdQ/V7nbHxD9IWWTVVtpq4ducT19/1TFee7Cuazq6bxF0WpUILIpZ0cRkcHSQBjIIBO4DdsDlnO+FfBqsXkfI5onbffeETWd94Lfser0+9/wBJanV2RnPhFsTqlvWPIMHINaA0bnJ3PambWY74PI0rttPL/JFZ33elqWPOUSLU3xptjvZpJZjPV/WeVt/GOXcVGo1lcsY4iP0/4+hFdt0fLcMY54dOtibqDek6XpWRGgloO2xBweWR6Qd8YWlu0Y/qfLRHLbbY4OWzGq9h3nclBFOr1elwIeno2wmHS4jA1RHaQdm6gABjJB7FfHrdNhyceOk8/H5ImszHNsynwXy0hDgRHAlrGtJHeBheVed7TLRkKoICAgICAgICAgICAgICAgICAgICAgICAgICAgICAgICAgICAgICAgICAgICAgICAgICAgICAgICAgICAgICAgICAgICAgICAgICAgICAgICAgICAgICAgICAgICAgICAgICAgICAgICAgICAgICAgICAgICAgICAgICAgICAgIP/9k="/>
          <p:cNvSpPr>
            <a:spLocks noChangeAspect="1" noChangeArrowheads="1"/>
          </p:cNvSpPr>
          <p:nvPr/>
        </p:nvSpPr>
        <p:spPr bwMode="auto">
          <a:xfrm>
            <a:off x="307975" y="-2370138"/>
            <a:ext cx="6172200" cy="5267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9" name="AutoShape 18" descr="data:image/jpeg;base64,/9j/4AAQSkZJRgABAQAAAQABAAD/2wCEAAkGBwgHBhQIBwgWFhUWGCIYGBgYFyAfIBwhICAlISYgISIkHSshHyUlHiIgITMnJyktMDIuJR8zODQsPSktMCwBCgoKDg0OGxAQGy8kICY0LTY0LCwsLC02MC8vNCwsLCwsLDQ0LCwsMiwsLywsLCwsLDQsLywsLCwsLCwsLCwsLP/AABEIAM8A8wMBEQACEQEDEQH/xAAcAAEAAgMBAQEAAAAAAAAAAAAABQYEBwgDAgH/xABIEAABAgUCAgUEDQwBBQEAAAABAAIDBAUGERIhBzETIkFRcTJhgbIUFyM2N0JUc5GTsbPRCBUWMzVSYnJ0g6HDojRDgsLwJP/EABoBAQADAQEBAAAAAAAAAAAAAAABAgMEBQb/xAA3EQEAAgECAwMKBQQCAwAAAAAAAQIDBBESITEFQVETNGFxgZGxwdHwFSIyM6EUQuHxNXIjUoL/2gAMAwEAAhEDEQA/AN4oCAgICAgICAgICAgICAgICAgICAgICAgICAgICAgICAgICAgICAgICAgICAgICAgICAgICAgICAgICAgICAgICAgICAgICAgICAgICAgICAgICAgICAgICAgICAgICAgICAgICAgICAgICAgICAgICAgICAgICAgICAgICAgICAgICAgICAg0ZxD4lXNQrymKZTppghsLdIMNpO7Gk7kd5K+g0XZ2DLgre0c59PpZWvMSrntwXj8sh/VN/BdX4TpvCferxye3BePyyH9U38E/CdN4T7zjk9uC8flkP6pv4J+E6bwn3nHJ7cF4/LIf1TfwT8J03hPvOOT24Lx+WQ/qm/gn4TpvCfeccntwXj8sh/VN/BPwnTeE+845PbgvH5ZD+qb+CfhOm8J95xy6Ko8eJNUmDMRjlz4bXE+ctBP+V8xkiIvMR4t4ZioCAgICAgICAgICAgICAgICAgICAgIOXeL/AMI034s+7YvruzPNa+34ywv1U1d6ggICDMlafFi1CFKR2uZ0paAS08nnAcAcZHb51nbJEVm0c9t/4Ts6JbYtjWpbr/zxAYWEYiRo27j5mkbtPcGYPiV8v/W6rPljgnn3RH38W3DWIc/XIKKKu/8ARwxTA+L0uNXox8XuzvjmvpsHleCPK7b+hjO3c6wt79gS/wAyz1QvjM37lvXLojokFmkQEBAQEBAQEBAQEBAQEBAQEBAQEBBy7xf+Eab8WfdsX13Znmtfb8ZYX6qau9QQTNAtauXFq/M1OfEDfKcMBo82okDPmzlc+bU4sP67bLREz0bD4G2zJTVWm3V2mZiy/R6WxWnqF2vOWnt6oxkbLzO1tTaKV8nblO/T2d69I8Vk4lXjRPz7Ct19IEaO2LD90fsIRcWuBaQdROCDjYcs53C5NFpMvk5zRbaNp5eKbWjfZnceveJ/eZ9jln2R5x7JTk6OcV9UwdiW9+wJf5lnqhfDZv3LeuXTHRILNIgICAgICAgICAgICAgICAgICAgICDl3i/8ACNN+LPu2L67szzWvt+MsL9VZpVMnqvOiSpkq6JEdya0Z9J7h3k7BdeTLTHXivO0KxG671Xg9c9PpAnobGRXYy+FDJL2+G2HnvDd88srz8fa2C9+GeUeM/fJaaS3cZ6HbVgiehSYxBlw/ox1ckNBxy238y+fik5tRwzPWerXpCq8ILsqN3VSenKkGDSIQY1jQA0ZibZ8p3pJ7cYXZ2lpaaetK19PyRS27XfEP4Zn/AD0D1Ia9PR+Y+y3zUt+psvj17xP7zPscvK7I849kr5OjnFfVMHYlvfsCX+ZZ6oXw2b9y3rl0x0SCzSICAgICAgICAgICAgICAgICAgICAg5d4v8AwjTfiz7ti+u7M81r7fjLC/VM8APfw/8Ap3+sxYds/sR64+acfVYeO11Vmm1OHRqfOGHCfBD36NnOJc4YLuYGGjYYzvnK5eydLivSclo3mJTkmei63V8E8X+jHqBefp/O4/7fNef0qP8Ak4eXP/2f9i9Htv8As9vyUx96s8Q/hmf89A9SGurR+Y+y3zRb9TZfHr3if3mfY5eV2R5x7JXydHOK+qYOxLe/YEv8yz1Qvhs37lvXLpjokFmkQEBAQEBAQEBAQEBAQEBAQEBAQEBBy7xf+Eab8WfdsX13Znmtfb8ZYX6pngB7+H/07/WYsO2f2I9cfNOPq9/yhvffA/pm/eRFXsX9m3r+UGTq2fdXwTxf6MeoF4+n87j/ALfNpP6VH/Jw8uf/ALP+xej23/Z7fkpj71Z4h/DM/wCegepDXVo/MfZb5ot+psvj17xP7zPscvK7I849kr5OjnFfVMHYlvfsCX+ZZ6oXw2b9y3rl0x0SCzSICAgICAgICAgICAgICAgICAgICAg5m42Sj5biHHiOG0RrHt8NAb6zSvq+yrxbTRHhv9WF+pwVqUOn39CbFOBFa6FnzkZH0uaB6U7VxzfTzMd3MpPNb/yh6LFc6XrkJmWgGC892+pv05d/jvXF2LmiOLHPr+q2SO9ZuG1z0m77SbQ6i9pithdDFhOO72gadTe05HPG4PoJ5NdpsmnzeUr033ifBasxMbJqRptrcOKTFmIREFjjqe5ziXOIzhozucZOGjvPeVz3yZ9ZeInnKdoq0jRDMX9xWbOshENdGEZw/dhwyMA+fSGtz3kL6DLtpNHw+jb2yyj81mwvyhaiyDbcCnB/WiRteP4WNOf+TmrzOxsczlm/hHxXyTyaDY1z3BrG5J2AHavpJnaGLsqnwPYshDlv3GNb9AwvhbTxWmXUyFUEBAQEBAQEBAQEBAQEBAQEBAQEBAQah/KCt50zT4VwS7MmF7nF/lceqfAPyP8AzXt9jZ+G04p7+cev/XwZ5I72jYEaJLx2x4Dy1zSHNI5gg5BHgV9DasWjaWTpey7opPES23SFThsMXRpjwT2/xt7cE4II3acb8ifk9Vpsmjy8VendPy++rasxaGv7k4JVSWmTGtubbEZzDIh0vHmzjS7x6vgvSwdsUmNssbT6Ois4/BGSfCC8alMg1IshjkXRIus48wbqz4Ej0LW3aumpH5OfqjZHBLbVu2/QOGlvvmY8yBtmLHeMFxHIAb4GeTRk+JXjZ8+XW5IiI9UffxaREVhoG/rqjXdcLqg9pawDRCYfisHf5yck+OOwL6TR6WNPj4e/vY2neUhwjt59fvOEXM9zgHpoh7OqeqO7d+Nu7V3LLtLPGLBPjPL6/wAJpG8uoF8k3EBAQEBAQEBAQEBAQEBAQEBAQEBAQEHjOSsCelHyk3CDmPaWuaeRB2IVq2msxaOsDmDiJY05Z1Sxgvl3n3KL/nS7ucB9PMdoH1ui1tdRXwtHWPnDC1dlXk5uYkZps1JR3Me05a5pII8CF2XpW8cNo3hVsejca7ikoYhVGXhRwPjEFjj4lvV/4rysvY+G070mY/n7968ZJZ07x2qkSFiRo0Jh73uc/wDwNKzp2LSJ/NaZ/j6p8o13cdz1m5pnpqzPOfjyW8mt8GjYePM9pK9TBpsWCNqRspMzPViUelT1aqLKfTJcviPOAB9pPIAdpOwV8uWmKs2vO0IiN3UPD+0JazqGJOGQ6K7rRX/vO7h26RyHpPMlfI6zVW1GTinp3Q3rXaFmXIsICAgICAgICAgICAgICAgICAgICAgICDHn5GVqUm6Tn5dsSG4Yc1wyD/8Ac1al7UnirO0jT11cENUQzFrzoAP/AGopO38rxk+AcPSvc0/bO0bZY9sfRlOPwa9qHDu7qecRqDFd82Ok9QlenTtDT36Xj28vipwyxpaybqmYnRw7emQf4oTmj6XABWtrdPWN5vHvOGVvt7grX554fWorJdnaMh7/AEBp0jPndt3LizdsYq8scbz7o+q0Y57257TtCj2nKdBSZfDj5cR273+J7vMMDzLwdRqsme2959jWKxCeXOkQEBAQEBAQEBAQEBAQEBAQEBAQEBAQEBAQEBAQEBAQEBAQEBAQEBAQEBAQEBAQEBAQRNOuSkVOrRqVIzeqNA/WN0OGnBxzLQ079xK2vp8lKRe0cp6I3grFyUiiTsGTqc3ofHdphDQ46jkDGWtIG7hzxzTHp8mSs2pG8R1JmISyxSIICQu2nT11xragw4nTQWa3EgacdXkdWfjjs710X0164YzTttP+foji57J9c6RAQEBB+E4GUEFZ110+76c6epcOIGtfoPSAA5wHdjjthw/yujU6a+ntFb7exETumZeal5nV7GjtdpdpdpcDpOAcHHI4IOD3hYTWY6wl6qAQEBBA3lddPtClCfqQccu0NYwAucTv2kAAAEkn7cBdGm019RfhoiZ2e1r1x1fppnH02NLkOLdEZul2wBzjuOVXPh8lbh4on1ETumFikQEBAQEBAQEBAQEGp+HXwsVfxd94vY1vmeL77mdf1ScYfflRvn/9kJOzf2M3q+Ul+sM677yuKncQIVu0OXhROlhAtDwRhx1dYkHyW41EDfAKz02kw3085ckzG0/RM2nfaHxRbquqlX/Cti7TAiCOzWx8IEadnY5gZGWuaQRnkc985dNgvp5zYd428fv0kTO+0s2l3JVJ7iXPW8zomshQC6G7R1g73PBcc7gFx28Fnk09K6WmXnvM8/5+hEzxbPvhxes1WqZN/pHoZGlHnpQBgNaAee53Ba8HwCa3SVx2r5LnFun37itt+qKpHESqMsWYuqsQGYMXo5aG0Yz4nO4yT3eQ7vWuTQU/qK4KT3c5+/vmiLTtvLHnrpvqgUplw1WLJxYRLTEl2bPYHYxg9++ObsHHMZVqabS5bzipxRPdPib2jmk75v6eotRkDRoLYsOaYXBmOs8nGgA52yXDPNZaTRVy1vxztNfuU2tttswLkvG8LTt1hrUKB7JjxyGEfq4cMNad8HnqJ5k7A81pg0mnz5Z4N+GI9szzRNpiOa2Wd+k78x67VZWYhOZljoA+N44ALccj9i49T5DpjrMT6Vo371UtO4rpuuxI83TzLMjNjlh1MLW9GIYJwG562SF2ajT4MGoitt5jb+d1YmZhC8FYd0uoEV1Gjy4l+kiZDw4xOl6JunG2nTq6PO4ONXmXR2pODykccTxbR06bb/7RTfZcOH9+RKxaczUq4GtiSpcYoaMdUN1A45g7Ob4hcOs0UY81aY+lttlq23jmkOGFarNxW3+dq3oBiPIhhjcDS3bJ3PN2oeACz1+HHhy8GPu67prMzG8vPiPeUxbEKBJ0mVEWamX6ITXchuBk7jJJIAGRzJztgzotJGabWvO1a9S1tlcqt0X1ZLoU/dTJePLRH6H9DkOZkZwMhozgHnkHGMjIK6sem0up3rh3i0ePerM2jqieNhrUealo5jwHSr4rTLY1a8ljcl+2ME5IxnbC27L8lEWjaeLad/8ACL7tsW4ytsp2LkiQXRtR3g506ezygDleNmnFxf8Ai329LSN+9KLJIgICAgICAgICAgINOzrKvYfEqYrjaRFmJWaByYTS4tyQ457iHAgA4BB593t1nHqtLXHxRFq+LPnW27zmnVjiNfcnNwKNGgSsq4PL4zdJOHBx82Tpa0AZxzO3Ka+T0mnvWbRNrd0I52lMVWQnH8dZSdZKPMJsAgxAw6Qeji7F2MDcj6QsMd6xoL13579PbC0x+Z+3VIzkXjPT5uFKRDDbCAc8MJaDmLsXYwOY+kJgvWNDkrM89+nuJ/VBbUhOQuNs/ORJR4hugYbELCGk+47B2MHkfoKZ71nQUrE89+nvI/VKs8R6NXKPds0+3ZCI+HUIOl+hhIBLhqzjYE6c5PY9y69FlxZMNYyzETSe/wDj79CtomJ5LheFixZjhjDt+ktBiS4a9o5a3Nzq9LtTj44XDptbFdVOW/Sd/Z4e5aa/l2UaVl7REg2DMcN54zQbh0MdMGl2O/pNQBP8O3nXo2vqOLeM9eHx/L9Pmpy8Flv2ixod3USFTKfEMGA9jTpa5whtbEh41O3xgDmT2Lk0maJw5pvPOYn28pWtHOFs4hTlLl6ayDXKBFm4T3HIhQ9ZYQNncxp2JGQQea49HXJNpnHeKz6Z23Wtt3qTwnpU3BvCan6VTpiXp7oeGMj5BLurjYncjDt98A4zvv39oZazhrW9otfxhWkc0lwQpk7K2ZMys7KvhOdGdgRGlpwYbBnBGcZWPauSts9ZrO/KOnrlNI5MDgxPTdALrVqlGmGRXx3v1mH7m0CGObs9pZsRkHI3Wvada5ds1LRMbRy359f8opy5Kzf1PqNEvWaodJb1KpoIGTzdEBO/8+sY/dcuvR3pkwVy3649/h9NvbCtuU7eLfFIp8Gk0qFTpYdWEwMHoGM+J5r53Jeb3m097aI2ULi3QapMTkncdFlTGfKRA50IcyA4OBA5nduCBk7jbYr0ezs9Ii+K87RaOv8ACl4nrCCvStVTiNKQaBQremYeYgfFiR2aWtwCMZ3GNyc7HYAA5XRpcWPR2nLkvE8uURzVtM25QlOLlHmfzVTZOny0SIIMVoOlhdgNaBk4BxyWPZ2WvFktadt4TeOjaS8loICAgICAgICAgICAgICAgICAgICAgICAg85hsR0BzYD8OIOk4zg42P0qY235ij0CyKv+k7Lgu6tCZiQmlsFrWBrW5z1iAAM7ns54Odgu/NrMfkpxYa8MT157qRWd95XxeeuICAgICAgICAgICAgICCg3Xf8AOyVzC2bZo/smZxl2XaWtyNWOz4uCSSAMjn2ejp9DW2Ly2W3DVSbc9oTloVO4qg2Ky5qI2WczTp0vDg/Oc8iQMYHaea59Rjw028lbi9my0TPesJc1pw5w35LmS/UBBiVeowKTTItRms6ITC92kZOAM7K+Ok3tFY6yTOyCF0tqnD6NctKY5nuEZ8MPAyDD1gEgEjm3OMro/puDUxhv4xvt6dld943efDSvTlfs+HU6tFaYjnOBIAaNnEDbwCnXYa4s00p05FZ3hbFxrCDWEDi1Di3sKKZACA6OYDY+o7kdXOMYxrI7dgQV609mTGDym/Pbfb79DPj57NnryWggIPlr2v8AIcD4IIGiXbI1qvzNHk4T9UsdMRzgACckYbvk7g7kBdOXTXx465Lf3dERbedk+SAMlcyTU3Tq1DHegNIcMtKDXthXRW69P1WWmIjXGWfpgDSBuTFAz3+S3mvS1emx4q4rR/d1/hSszO60WhEuCJSNV1QmNj6jszGNO2ORPnXJqIxRf/xdPStG/emQ9pdpDhkdiwS+kBAQEBAQEBAQayvSybgZdZu6zJxojloD4TsDVhobsT1SC0AYdjBGc93q6XWYfI+Qzxy8VJrO+8P22OJc5O0+dl6zTRDm5OC+KWjIa7QN9jktw7SDuc5yEz9n1rak0tvW0xHvIv4oOw7Gkr5oL7gumcixY8ZzgHa8dGAcbDlnOTjGkDAAXRq9ZbS5IxYYiIj0dfv3+lWteKN5eVtVeoRrErNBqM0YvsRjmsiOOSQdbcd+AWZGSeeOQCnPipGow5axtxbcvd9SJ5TCdtHbgE/+lmvWirDU/wDIx66/JMfoV6mUCn1fgg2dnYZL5Zsd8LDiMEuPMdvILoyZ749fw16Tw7oiN6sqx7bpsrwnmLhgw3dPFkpljzqOCAXjlyHkNVdXqL21lcU9ItX5fUrH5d0fZliyVf4bPqVTmYjntbF9jjUdMLTk7N5EueCTnmMDbGVpqtbbFquCkRty39P3HQrXeq98FKhMz9hwzNxS4w3uhgk5OkHIGfNnA8wC87tSlaaieHv2WpPJMcRK9+jloR59j8P06IffrdsCPDd3gCsdFg8tmrTu7/Um07Q0XMTVsN4Ww5CXqX/7WRvZBaGRObuqW6izSMM0nY827L6GtM/9XNpr+Tbbu+Hr+LLlwtoVmuC4+CkWpk9Z0ACJ/O1wDtuzrAkeYhePjw+R10U9P8dzSZ3q+JDbgMc/I3/+ym//ACH/ANQf2KnGkq5PcDJOFQ4cR46SJ0zIeS5zekidg3c3OMjfsPZt2xfFXtC85Nukbb+O0K8+Hkm+HkpYVWjR5GlSUaBHfAdBjQornZLCW6sHJGQQOWDz2XPrLavHFbXmJjeJiY8e5NeGUNw+s2jTt/T8pHgu0ykXMHDztpiHGe/kOa31ury10+OYn9Uc/citY3l6xaG65+LlQosWdfDguaIkbo8BzwxrAG5IIA1OB3B5KIzRh0ePJEbz0jf07/Q23tMJ295W0JSNJUGrMmpp8CCGQpaBlznAAAPdp05dhp5EfGOOS5tLbUWi+Wm1Ymedp+EdU226IvhnGbTeJMWl0uUmZeWiQek6CYGHNcNPWxk+cA88HfkttdHHpYveYm0TtvCK9X1w1/6q4f5j9sdNd+nT/f8A6pr3vXhzM06V4OxnVicdChGI9rns8oatI6ux63dsq62t7a2OCN55civ6VRuSHQpCkQ6vaNCqEs9j2uZMxGkQ3A9uovI35jA35dq7cE5b3nHmvW0T3R1VnbrDoiSiujybIzhu5ocfSMr5q0bTMNnsqggICAgICAgpNzUu/YtZfMWzXIDILmgCHFb5JAAyD0buZyeweYrvwZNJFIjLSZnxj/cKzFu542Rw+dRo0zULgnRMzE00sinHV0u3c3vOo47BsAAAp1Wu8pFaY44a16IrXbqipKxbytkRJG0LggiWiOLgIzTrZnbIwxwJx27A45BbX1mmzbWzUnijw70cMx0Tls8PJOi2tMUeNNGI+aaRGi4wTkEDHPZuSRnO5J7cDDPr7ZMtckRtFekLRXaNlcp/Dy8INBfbUa4oTZTraQxp1uzk6SS3qtLtzguPMcium+v085IzRSeL09PWrwztstFuWY+n8P3WtPzIJe2I0vYDtrJORnuyuTPq+PUeWrHh/C0V5bIW2bMuumUCYt2fqcu6VdLxoUHSHag+JyLuoNt3EjJ3PbtjfPq9PfJXNWs8W8TPsRFZ22T9o2tM0GyDQI8wxz8RBqGcdfOOYztlc+p1MZc/lYjly/hMRtGz64c2zMWlbv5sm47Xu6Rz8tzjBx3+CjW6iM+XjiNisbQw+IdnTt4zErA9mNZLwn64rTnU/cDbA2w3UBv8Yq+j1ddPFp2/NPT0Fq7rBEtqgxIRhOo0DBGD7kzkfQueNRlid+KffKdoU+1OHc3SbdnbeqFQa+BMZLC0HUwkYyQdjsGHxHnXbqNfXJlplrG0x9/VWK7Rsi5Th5eJtx9tTlwwRKgO6MMaS525c1riWgtbqw44LjzHJbW1+m8rGatJ4u/f5en/AGjhnbZP062rooFly1IoFSgCNBe4vMRpLHtc5zseSXDGoHbuXNfUYMue2TJWdp8OsdE7TEbQ87Rsiqyt2RLquefhxJh7dIbBBDBsG5yQCeqAMY9JU6jWUthjBiiYrHiRWd95Y0SybkpV6Rq3a9TgthzLtUVkUHIycnThrgd8kHbnjzq39ZhyYIx5azvXpMHDMTvCVo1nzVP4izVzxJlhZHh6GsGdQ/V7nbHxD9IWWTVVtpq4ducT19/1TFee7Cuazq6bxF0WpUILIpZ0cRkcHSQBjIIBO4DdsDlnO+FfBqsXkfI5onbffeETWd94Lfser0+9/wBJanV2RnPhFsTqlvWPIMHINaA0bnJ3PambWY74PI0rttPL/JFZ33elqWPOUSLU3xptjvZpJZjPV/WeVt/GOXcVGo1lcsY4iP0/4+hFdt0fLcMY54dOtibqDek6XpWRGgloO2xBweWR6Qd8YWlu0Y/qfLRHLbbY4OWzGq9h3nclBFOr1elwIeno2wmHS4jA1RHaQdm6gABjJB7FfHrdNhyceOk8/H5ImszHNsynwXy0hDgRHAlrGtJHeBheVed7TLRkKoICAgICAgICAgICAgICAgICAgICAgICAgICAgICAgICAgICAgICAgICAgICAgICAgICAgICAgICAgICAgICAgICAgICAgICAgICAgICAgICAgICAgICAgICAgICAgICAgICAgICAgICAgICAgICAgICAgICAgICAgICAgICAgIP/9k="/>
          <p:cNvSpPr>
            <a:spLocks noChangeAspect="1" noChangeArrowheads="1"/>
          </p:cNvSpPr>
          <p:nvPr/>
        </p:nvSpPr>
        <p:spPr bwMode="auto">
          <a:xfrm>
            <a:off x="460375" y="-2217738"/>
            <a:ext cx="6172200" cy="5267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sp>
        <p:nvSpPr>
          <p:cNvPr id="10" name="AutoShape 20" descr="data:image/jpeg;base64,/9j/4AAQSkZJRgABAQAAAQABAAD/2wCEAAkGBwgHBhQIBwgWFhUWGCIYGBgYFyAfIBwhICAlISYgISIkHSshHyUlHiIgITMnJyktMDIuJR8zODQsPSktMCwBCgoKDg0OGxAQGy8kICY0LTY0LCwsLC02MC8vNCwsLCwsLDQ0LCwsMiwsLywsLCwsLDQsLywsLCwsLCwsLCwsLP/AABEIAM8A8wMBEQACEQEDEQH/xAAcAAEAAgMBAQEAAAAAAAAAAAAABQYEBwgDAgH/xABIEAABAgUCAgUEDQwBBQEAAAABAAIDBAUGERIhBzETIkFRcTJhgbIUFyM2N0JUc5GTsbPRCBUWMzVSYnJ0g6HDojRDgsLwJP/EABoBAQADAQEBAAAAAAAAAAAAAAABAgMEBQb/xAA3EQEAAgECAwMKBQQCAwAAAAAAAQIDBBESITEFQVETNGFxgZGxwdHwFSIyM6EUQuHxNXIjUoL/2gAMAwEAAhEDEQA/AN4oCAgICAgICAgICAgICAgICAgICAgICAgICAgICAgICAgICAgICAgICAgICAgICAgICAgICAgICAgICAgICAgICAgICAgICAgICAgICAgICAgICAgICAgICAgICAgICAgICAgICAgICAgICAgICAgICAgICAgICAgICAgICAgICAgICAgICAg0ZxD4lXNQrymKZTppghsLdIMNpO7Gk7kd5K+g0XZ2DLgre0c59PpZWvMSrntwXj8sh/VN/BdX4TpvCferxye3BePyyH9U38E/CdN4T7zjk9uC8flkP6pv4J+E6bwn3nHJ7cF4/LIf1TfwT8J03hPvOOT24Lx+WQ/qm/gn4TpvCfeccntwXj8sh/VN/BPwnTeE+845PbgvH5ZD+qb+CfhOm8J95xy6Ko8eJNUmDMRjlz4bXE+ctBP+V8xkiIvMR4t4ZioCAgICAgICAgICAgICAgICAgICAgIOXeL/AMI034s+7YvruzPNa+34ywv1U1d6ggICDMlafFi1CFKR2uZ0paAS08nnAcAcZHb51nbJEVm0c9t/4Ts6JbYtjWpbr/zxAYWEYiRo27j5mkbtPcGYPiV8v/W6rPljgnn3RH38W3DWIc/XIKKKu/8ARwxTA+L0uNXox8XuzvjmvpsHleCPK7b+hjO3c6wt79gS/wAyz1QvjM37lvXLojokFmkQEBAQEBAQEBAQEBAQEBAQEBAQEBBy7xf+Eab8WfdsX13Znmtfb8ZYX6qau9QQTNAtauXFq/M1OfEDfKcMBo82okDPmzlc+bU4sP67bLREz0bD4G2zJTVWm3V2mZiy/R6WxWnqF2vOWnt6oxkbLzO1tTaKV8nblO/T2d69I8Vk4lXjRPz7Ct19IEaO2LD90fsIRcWuBaQdROCDjYcs53C5NFpMvk5zRbaNp5eKbWjfZnceveJ/eZ9jln2R5x7JTk6OcV9UwdiW9+wJf5lnqhfDZv3LeuXTHRILNIgICAgICAgICAgICAgICAgICAgICDl3i/8ACNN+LPu2L67szzWvt+MsL9VZpVMnqvOiSpkq6JEdya0Z9J7h3k7BdeTLTHXivO0KxG671Xg9c9PpAnobGRXYy+FDJL2+G2HnvDd88srz8fa2C9+GeUeM/fJaaS3cZ6HbVgiehSYxBlw/ox1ckNBxy238y+fik5tRwzPWerXpCq8ILsqN3VSenKkGDSIQY1jQA0ZibZ8p3pJ7cYXZ2lpaaetK19PyRS27XfEP4Zn/AD0D1Ia9PR+Y+y3zUt+psvj17xP7zPscvK7I849kr5OjnFfVMHYlvfsCX+ZZ6oXw2b9y3rl0x0SCzSICAgICAgICAgICAgICAgICAgICAg5d4v8AwjTfiz7ti+u7M81r7fjLC/VM8APfw/8Ap3+sxYds/sR64+acfVYeO11Vmm1OHRqfOGHCfBD36NnOJc4YLuYGGjYYzvnK5eydLivSclo3mJTkmei63V8E8X+jHqBefp/O4/7fNef0qP8Ak4eXP/2f9i9Htv8As9vyUx96s8Q/hmf89A9SGurR+Y+y3zRb9TZfHr3if3mfY5eV2R5x7JXydHOK+qYOxLe/YEv8yz1Qvhs37lvXLpjokFmkQEBAQEBAQEBAQEBAQEBAQEBAQEBBy7xf+Eab8WfdsX13Znmtfb8ZYX6pngB7+H/07/WYsO2f2I9cfNOPq9/yhvffA/pm/eRFXsX9m3r+UGTq2fdXwTxf6MeoF4+n87j/ALfNpP6VH/Jw8uf/ALP+xej23/Z7fkpj71Z4h/DM/wCegepDXVo/MfZb5ot+psvj17xP7zPscvK7I849kr5OjnFfVMHYlvfsCX+ZZ6oXw2b9y3rl0x0SCzSICAgICAgICAgICAgICAgICAgICAg5m42Sj5biHHiOG0RrHt8NAb6zSvq+yrxbTRHhv9WF+pwVqUOn39CbFOBFa6FnzkZH0uaB6U7VxzfTzMd3MpPNb/yh6LFc6XrkJmWgGC892+pv05d/jvXF2LmiOLHPr+q2SO9ZuG1z0m77SbQ6i9pithdDFhOO72gadTe05HPG4PoJ5NdpsmnzeUr033ifBasxMbJqRptrcOKTFmIREFjjqe5ziXOIzhozucZOGjvPeVz3yZ9ZeInnKdoq0jRDMX9xWbOshENdGEZw/dhwyMA+fSGtz3kL6DLtpNHw+jb2yyj81mwvyhaiyDbcCnB/WiRteP4WNOf+TmrzOxsczlm/hHxXyTyaDY1z3BrG5J2AHavpJnaGLsqnwPYshDlv3GNb9AwvhbTxWmXUyFUEBAQEBAQEBAQEBAQEBAQEBAQEBAQah/KCt50zT4VwS7MmF7nF/lceqfAPyP8AzXt9jZ+G04p7+cev/XwZ5I72jYEaJLx2x4Dy1zSHNI5gg5BHgV9DasWjaWTpey7opPES23SFThsMXRpjwT2/xt7cE4II3acb8ifk9Vpsmjy8VendPy++rasxaGv7k4JVSWmTGtubbEZzDIh0vHmzjS7x6vgvSwdsUmNssbT6Ois4/BGSfCC8alMg1IshjkXRIus48wbqz4Ej0LW3aumpH5OfqjZHBLbVu2/QOGlvvmY8yBtmLHeMFxHIAb4GeTRk+JXjZ8+XW5IiI9UffxaREVhoG/rqjXdcLqg9pawDRCYfisHf5yck+OOwL6TR6WNPj4e/vY2neUhwjt59fvOEXM9zgHpoh7OqeqO7d+Nu7V3LLtLPGLBPjPL6/wAJpG8uoF8k3EBAQEBAQEBAQEBAQEBAQEBAQEBAQEHjOSsCelHyk3CDmPaWuaeRB2IVq2msxaOsDmDiJY05Z1Sxgvl3n3KL/nS7ucB9PMdoH1ui1tdRXwtHWPnDC1dlXk5uYkZps1JR3Me05a5pII8CF2XpW8cNo3hVsejca7ikoYhVGXhRwPjEFjj4lvV/4rysvY+G070mY/n7968ZJZ07x2qkSFiRo0Jh73uc/wDwNKzp2LSJ/NaZ/j6p8o13cdz1m5pnpqzPOfjyW8mt8GjYePM9pK9TBpsWCNqRspMzPViUelT1aqLKfTJcviPOAB9pPIAdpOwV8uWmKs2vO0IiN3UPD+0JazqGJOGQ6K7rRX/vO7h26RyHpPMlfI6zVW1GTinp3Q3rXaFmXIsICAgICAgICAgICAgICAgICAgICAgICDHn5GVqUm6Tn5dsSG4Yc1wyD/8Ac1al7UnirO0jT11cENUQzFrzoAP/AGopO38rxk+AcPSvc0/bO0bZY9sfRlOPwa9qHDu7qecRqDFd82Ok9QlenTtDT36Xj28vipwyxpaybqmYnRw7emQf4oTmj6XABWtrdPWN5vHvOGVvt7grX554fWorJdnaMh7/AEBp0jPndt3LizdsYq8scbz7o+q0Y57257TtCj2nKdBSZfDj5cR273+J7vMMDzLwdRqsme2959jWKxCeXOkQEBAQEBAQEBAQEBAQEBAQEBAQEBAQEBAQEBAQEBAQEBAQEBAQEBAQEBAQEBAQEBAQRNOuSkVOrRqVIzeqNA/WN0OGnBxzLQ079xK2vp8lKRe0cp6I3grFyUiiTsGTqc3ofHdphDQ46jkDGWtIG7hzxzTHp8mSs2pG8R1JmISyxSIICQu2nT11xragw4nTQWa3EgacdXkdWfjjs710X0164YzTttP+foji57J9c6RAQEBB+E4GUEFZ110+76c6epcOIGtfoPSAA5wHdjjthw/yujU6a+ntFb7exETumZeal5nV7GjtdpdpdpcDpOAcHHI4IOD3hYTWY6wl6qAQEBBA3lddPtClCfqQccu0NYwAucTv2kAAAEkn7cBdGm019RfhoiZ2e1r1x1fppnH02NLkOLdEZul2wBzjuOVXPh8lbh4on1ETumFikQEBAQEBAQEBAQEGp+HXwsVfxd94vY1vmeL77mdf1ScYfflRvn/9kJOzf2M3q+Ul+sM677yuKncQIVu0OXhROlhAtDwRhx1dYkHyW41EDfAKz02kw3085ckzG0/RM2nfaHxRbquqlX/Cti7TAiCOzWx8IEadnY5gZGWuaQRnkc985dNgvp5zYd428fv0kTO+0s2l3JVJ7iXPW8zomshQC6G7R1g73PBcc7gFx28Fnk09K6WmXnvM8/5+hEzxbPvhxes1WqZN/pHoZGlHnpQBgNaAee53Ba8HwCa3SVx2r5LnFun37itt+qKpHESqMsWYuqsQGYMXo5aG0Yz4nO4yT3eQ7vWuTQU/qK4KT3c5+/vmiLTtvLHnrpvqgUplw1WLJxYRLTEl2bPYHYxg9++ObsHHMZVqabS5bzipxRPdPib2jmk75v6eotRkDRoLYsOaYXBmOs8nGgA52yXDPNZaTRVy1vxztNfuU2tttswLkvG8LTt1hrUKB7JjxyGEfq4cMNad8HnqJ5k7A81pg0mnz5Z4N+GI9szzRNpiOa2Wd+k78x67VZWYhOZljoA+N44ALccj9i49T5DpjrMT6Vo371UtO4rpuuxI83TzLMjNjlh1MLW9GIYJwG562SF2ajT4MGoitt5jb+d1YmZhC8FYd0uoEV1Gjy4l+kiZDw4xOl6JunG2nTq6PO4ONXmXR2pODykccTxbR06bb/7RTfZcOH9+RKxaczUq4GtiSpcYoaMdUN1A45g7Ob4hcOs0UY81aY+lttlq23jmkOGFarNxW3+dq3oBiPIhhjcDS3bJ3PN2oeACz1+HHhy8GPu67prMzG8vPiPeUxbEKBJ0mVEWamX6ITXchuBk7jJJIAGRzJztgzotJGabWvO1a9S1tlcqt0X1ZLoU/dTJePLRH6H9DkOZkZwMhozgHnkHGMjIK6sem0up3rh3i0ePerM2jqieNhrUealo5jwHSr4rTLY1a8ljcl+2ME5IxnbC27L8lEWjaeLad/8ACL7tsW4ytsp2LkiQXRtR3g506ezygDleNmnFxf8Ai329LSN+9KLJIgICAgICAgICAgINOzrKvYfEqYrjaRFmJWaByYTS4tyQ457iHAgA4BB593t1nHqtLXHxRFq+LPnW27zmnVjiNfcnNwKNGgSsq4PL4zdJOHBx82Tpa0AZxzO3Ka+T0mnvWbRNrd0I52lMVWQnH8dZSdZKPMJsAgxAw6Qeji7F2MDcj6QsMd6xoL13579PbC0x+Z+3VIzkXjPT5uFKRDDbCAc8MJaDmLsXYwOY+kJgvWNDkrM89+nuJ/VBbUhOQuNs/ORJR4hugYbELCGk+47B2MHkfoKZ71nQUrE89+nvI/VKs8R6NXKPds0+3ZCI+HUIOl+hhIBLhqzjYE6c5PY9y69FlxZMNYyzETSe/wDj79CtomJ5LheFixZjhjDt+ktBiS4a9o5a3Nzq9LtTj44XDptbFdVOW/Sd/Z4e5aa/l2UaVl7REg2DMcN54zQbh0MdMGl2O/pNQBP8O3nXo2vqOLeM9eHx/L9Pmpy8Flv2ixod3USFTKfEMGA9jTpa5whtbEh41O3xgDmT2Lk0maJw5pvPOYn28pWtHOFs4hTlLl6ayDXKBFm4T3HIhQ9ZYQNncxp2JGQQea49HXJNpnHeKz6Z23Wtt3qTwnpU3BvCan6VTpiXp7oeGMj5BLurjYncjDt98A4zvv39oZazhrW9otfxhWkc0lwQpk7K2ZMys7KvhOdGdgRGlpwYbBnBGcZWPauSts9ZrO/KOnrlNI5MDgxPTdALrVqlGmGRXx3v1mH7m0CGObs9pZsRkHI3Wvada5ds1LRMbRy359f8opy5Kzf1PqNEvWaodJb1KpoIGTzdEBO/8+sY/dcuvR3pkwVy3649/h9NvbCtuU7eLfFIp8Gk0qFTpYdWEwMHoGM+J5r53Jeb3m097aI2ULi3QapMTkncdFlTGfKRA50IcyA4OBA5nduCBk7jbYr0ezs9Ii+K87RaOv8ACl4nrCCvStVTiNKQaBQremYeYgfFiR2aWtwCMZ3GNyc7HYAA5XRpcWPR2nLkvE8uURzVtM25QlOLlHmfzVTZOny0SIIMVoOlhdgNaBk4BxyWPZ2WvFktadt4TeOjaS8loICAgICAgICAgICAgICAgICAgICAgICAg85hsR0BzYD8OIOk4zg42P0qY235ij0CyKv+k7Lgu6tCZiQmlsFrWBrW5z1iAAM7ns54Odgu/NrMfkpxYa8MT157qRWd95XxeeuICAgICAgICAgICAgICCg3Xf8AOyVzC2bZo/smZxl2XaWtyNWOz4uCSSAMjn2ejp9DW2Ly2W3DVSbc9oTloVO4qg2Ky5qI2WczTp0vDg/Oc8iQMYHaea59Rjw028lbi9my0TPesJc1pw5w35LmS/UBBiVeowKTTItRms6ITC92kZOAM7K+Ok3tFY6yTOyCF0tqnD6NctKY5nuEZ8MPAyDD1gEgEjm3OMro/puDUxhv4xvt6dld943efDSvTlfs+HU6tFaYjnOBIAaNnEDbwCnXYa4s00p05FZ3hbFxrCDWEDi1Di3sKKZACA6OYDY+o7kdXOMYxrI7dgQV609mTGDym/Pbfb79DPj57NnryWggIPlr2v8AIcD4IIGiXbI1qvzNHk4T9UsdMRzgACckYbvk7g7kBdOXTXx465Lf3dERbedk+SAMlcyTU3Tq1DHegNIcMtKDXthXRW69P1WWmIjXGWfpgDSBuTFAz3+S3mvS1emx4q4rR/d1/hSszO60WhEuCJSNV1QmNj6jszGNO2ORPnXJqIxRf/xdPStG/emQ9pdpDhkdiwS+kBAQEBAQEBAQayvSybgZdZu6zJxojloD4TsDVhobsT1SC0AYdjBGc93q6XWYfI+Qzxy8VJrO+8P22OJc5O0+dl6zTRDm5OC+KWjIa7QN9jktw7SDuc5yEz9n1rak0tvW0xHvIv4oOw7Gkr5oL7gumcixY8ZzgHa8dGAcbDlnOTjGkDAAXRq9ZbS5IxYYiIj0dfv3+lWteKN5eVtVeoRrErNBqM0YvsRjmsiOOSQdbcd+AWZGSeeOQCnPipGow5axtxbcvd9SJ5TCdtHbgE/+lmvWirDU/wDIx66/JMfoV6mUCn1fgg2dnYZL5Zsd8LDiMEuPMdvILoyZ749fw16Tw7oiN6sqx7bpsrwnmLhgw3dPFkpljzqOCAXjlyHkNVdXqL21lcU9ItX5fUrH5d0fZliyVf4bPqVTmYjntbF9jjUdMLTk7N5EueCTnmMDbGVpqtbbFquCkRty39P3HQrXeq98FKhMz9hwzNxS4w3uhgk5OkHIGfNnA8wC87tSlaaieHv2WpPJMcRK9+jloR59j8P06IffrdsCPDd3gCsdFg8tmrTu7/Um07Q0XMTVsN4Ww5CXqX/7WRvZBaGRObuqW6izSMM0nY827L6GtM/9XNpr+Tbbu+Hr+LLlwtoVmuC4+CkWpk9Z0ACJ/O1wDtuzrAkeYhePjw+R10U9P8dzSZ3q+JDbgMc/I3/+ym//ACH/ANQf2KnGkq5PcDJOFQ4cR46SJ0zIeS5zekidg3c3OMjfsPZt2xfFXtC85Nukbb+O0K8+Hkm+HkpYVWjR5GlSUaBHfAdBjQornZLCW6sHJGQQOWDz2XPrLavHFbXmJjeJiY8e5NeGUNw+s2jTt/T8pHgu0ykXMHDztpiHGe/kOa31ury10+OYn9Uc/citY3l6xaG65+LlQosWdfDguaIkbo8BzwxrAG5IIA1OB3B5KIzRh0ePJEbz0jf07/Q23tMJ295W0JSNJUGrMmpp8CCGQpaBlznAAAPdp05dhp5EfGOOS5tLbUWi+Wm1Ymedp+EdU226IvhnGbTeJMWl0uUmZeWiQek6CYGHNcNPWxk+cA88HfkttdHHpYveYm0TtvCK9X1w1/6q4f5j9sdNd+nT/f8A6pr3vXhzM06V4OxnVicdChGI9rns8oatI6ux63dsq62t7a2OCN55civ6VRuSHQpCkQ6vaNCqEs9j2uZMxGkQ3A9uovI35jA35dq7cE5b3nHmvW0T3R1VnbrDoiSiujybIzhu5ocfSMr5q0bTMNnsqggICAgICAgpNzUu/YtZfMWzXIDILmgCHFb5JAAyD0buZyeweYrvwZNJFIjLSZnxj/cKzFu542Rw+dRo0zULgnRMzE00sinHV0u3c3vOo47BsAAAp1Wu8pFaY44a16IrXbqipKxbytkRJG0LggiWiOLgIzTrZnbIwxwJx27A45BbX1mmzbWzUnijw70cMx0Tls8PJOi2tMUeNNGI+aaRGi4wTkEDHPZuSRnO5J7cDDPr7ZMtckRtFekLRXaNlcp/Dy8INBfbUa4oTZTraQxp1uzk6SS3qtLtzguPMcium+v085IzRSeL09PWrwztstFuWY+n8P3WtPzIJe2I0vYDtrJORnuyuTPq+PUeWrHh/C0V5bIW2bMuumUCYt2fqcu6VdLxoUHSHag+JyLuoNt3EjJ3PbtjfPq9PfJXNWs8W8TPsRFZ22T9o2tM0GyDQI8wxz8RBqGcdfOOYztlc+p1MZc/lYjly/hMRtGz64c2zMWlbv5sm47Xu6Rz8tzjBx3+CjW6iM+XjiNisbQw+IdnTt4zErA9mNZLwn64rTnU/cDbA2w3UBv8Yq+j1ddPFp2/NPT0Fq7rBEtqgxIRhOo0DBGD7kzkfQueNRlid+KffKdoU+1OHc3SbdnbeqFQa+BMZLC0HUwkYyQdjsGHxHnXbqNfXJlplrG0x9/VWK7Rsi5Th5eJtx9tTlwwRKgO6MMaS525c1riWgtbqw44LjzHJbW1+m8rGatJ4u/f5en/AGjhnbZP062rooFly1IoFSgCNBe4vMRpLHtc5zseSXDGoHbuXNfUYMue2TJWdp8OsdE7TEbQ87Rsiqyt2RLquefhxJh7dIbBBDBsG5yQCeqAMY9JU6jWUthjBiiYrHiRWd95Y0SybkpV6Rq3a9TgthzLtUVkUHIycnThrgd8kHbnjzq39ZhyYIx5azvXpMHDMTvCVo1nzVP4izVzxJlhZHh6GsGdQ/V7nbHxD9IWWTVVtpq4ducT19/1TFee7Cuazq6bxF0WpUILIpZ0cRkcHSQBjIIBO4DdsDlnO+FfBqsXkfI5onbffeETWd94Lfser0+9/wBJanV2RnPhFsTqlvWPIMHINaA0bnJ3PambWY74PI0rttPL/JFZ33elqWPOUSLU3xptjvZpJZjPV/WeVt/GOXcVGo1lcsY4iP0/4+hFdt0fLcMY54dOtibqDek6XpWRGgloO2xBweWR6Qd8YWlu0Y/qfLRHLbbY4OWzGq9h3nclBFOr1elwIeno2wmHS4jA1RHaQdm6gABjJB7FfHrdNhyceOk8/H5ImszHNsynwXy0hDgRHAlrGtJHeBheVed7TLRkKoICAgICAgICAgICAgICAgICAgICAgICAgICAgICAgICAgICAgICAgICAgICAgICAgICAgICAgICAgICAgICAgICAgICAgICAgICAgICAgICAgICAgICAgICAgICAgICAgICAgICAgICAgICAgICAgICAgICAgICAgICAgICAgIP/9k="/>
          <p:cNvSpPr>
            <a:spLocks noChangeAspect="1" noChangeArrowheads="1"/>
          </p:cNvSpPr>
          <p:nvPr/>
        </p:nvSpPr>
        <p:spPr bwMode="auto">
          <a:xfrm>
            <a:off x="612775" y="-2065338"/>
            <a:ext cx="6172200" cy="5267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solidFill>
                <a:prstClr val="black"/>
              </a:solidFill>
            </a:endParaRPr>
          </a:p>
        </p:txBody>
      </p:sp>
      <p:pic>
        <p:nvPicPr>
          <p:cNvPr id="1046" name="Picture 22" descr="http://w3.unisa.edu.au/austms2009/images/universityofsaC-bluebig.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9700" y="4507989"/>
            <a:ext cx="1847403" cy="1582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6554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SATAC’s role</a:t>
            </a:r>
            <a:endParaRPr lang="en-AU" dirty="0"/>
          </a:p>
        </p:txBody>
      </p:sp>
      <p:sp>
        <p:nvSpPr>
          <p:cNvPr id="3" name="Content Placeholder 2"/>
          <p:cNvSpPr>
            <a:spLocks noGrp="1"/>
          </p:cNvSpPr>
          <p:nvPr>
            <p:ph idx="1"/>
          </p:nvPr>
        </p:nvSpPr>
        <p:spPr>
          <a:xfrm>
            <a:off x="467544" y="1124744"/>
            <a:ext cx="8229600" cy="4525963"/>
          </a:xfrm>
        </p:spPr>
        <p:txBody>
          <a:bodyPr/>
          <a:lstStyle/>
          <a:p>
            <a:pPr marL="0" indent="0">
              <a:buNone/>
            </a:pPr>
            <a:r>
              <a:rPr lang="en-AU" dirty="0" smtClean="0"/>
              <a:t> </a:t>
            </a:r>
            <a:endParaRPr lang="en-AU" dirty="0"/>
          </a:p>
        </p:txBody>
      </p:sp>
      <p:sp>
        <p:nvSpPr>
          <p:cNvPr id="5" name="Content Placeholder 2"/>
          <p:cNvSpPr txBox="1">
            <a:spLocks/>
          </p:cNvSpPr>
          <p:nvPr/>
        </p:nvSpPr>
        <p:spPr>
          <a:xfrm>
            <a:off x="619944" y="1277144"/>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AU" sz="3600" dirty="0" smtClean="0">
                <a:solidFill>
                  <a:prstClr val="black"/>
                </a:solidFill>
              </a:rPr>
              <a:t>The brokers</a:t>
            </a:r>
          </a:p>
          <a:p>
            <a:pPr marL="0" indent="0">
              <a:buFont typeface="Arial" panose="020B0604020202020204" pitchFamily="34" charset="0"/>
              <a:buNone/>
            </a:pPr>
            <a:endParaRPr lang="en-AU" sz="3600" dirty="0" smtClean="0">
              <a:solidFill>
                <a:prstClr val="black"/>
              </a:solidFill>
            </a:endParaRPr>
          </a:p>
          <a:p>
            <a:endParaRPr lang="en-AU" dirty="0" smtClean="0">
              <a:solidFill>
                <a:prstClr val="black"/>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296" y="1844824"/>
            <a:ext cx="7915854" cy="1695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dirty="0">
              <a:solidFill>
                <a:prstClr val="black"/>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345853986"/>
              </p:ext>
            </p:extLst>
          </p:nvPr>
        </p:nvGraphicFramePr>
        <p:xfrm>
          <a:off x="1187624" y="3645024"/>
          <a:ext cx="2765931" cy="2664296"/>
        </p:xfrm>
        <a:graphic>
          <a:graphicData uri="http://schemas.openxmlformats.org/presentationml/2006/ole">
            <mc:AlternateContent xmlns:mc="http://schemas.openxmlformats.org/markup-compatibility/2006">
              <mc:Choice xmlns:v="urn:schemas-microsoft-com:vml" Requires="v">
                <p:oleObj spid="_x0000_s2058" name="Visio" r:id="rId4" imgW="3388754" imgH="3274734" progId="">
                  <p:embed/>
                </p:oleObj>
              </mc:Choice>
              <mc:Fallback>
                <p:oleObj name="Visio" r:id="rId4" imgW="3388754" imgH="3274734"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3645024"/>
                        <a:ext cx="2765931" cy="26642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32902" y="3717032"/>
            <a:ext cx="4160688" cy="2414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96191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SATAC’s role</a:t>
            </a:r>
            <a:endParaRPr lang="en-AU" dirty="0"/>
          </a:p>
        </p:txBody>
      </p:sp>
      <p:sp>
        <p:nvSpPr>
          <p:cNvPr id="3" name="Content Placeholder 2"/>
          <p:cNvSpPr>
            <a:spLocks noGrp="1"/>
          </p:cNvSpPr>
          <p:nvPr>
            <p:ph idx="1"/>
          </p:nvPr>
        </p:nvSpPr>
        <p:spPr>
          <a:xfrm>
            <a:off x="467544" y="1124744"/>
            <a:ext cx="8229600" cy="4525963"/>
          </a:xfrm>
        </p:spPr>
        <p:txBody>
          <a:bodyPr/>
          <a:lstStyle/>
          <a:p>
            <a:pPr marL="0" indent="0">
              <a:buNone/>
            </a:pPr>
            <a:r>
              <a:rPr lang="en-AU" dirty="0" smtClean="0"/>
              <a:t> </a:t>
            </a:r>
            <a:endParaRPr lang="en-AU" dirty="0"/>
          </a:p>
        </p:txBody>
      </p:sp>
      <p:sp>
        <p:nvSpPr>
          <p:cNvPr id="5" name="Content Placeholder 2"/>
          <p:cNvSpPr txBox="1">
            <a:spLocks/>
          </p:cNvSpPr>
          <p:nvPr/>
        </p:nvSpPr>
        <p:spPr>
          <a:xfrm>
            <a:off x="619944" y="1277144"/>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AU" sz="3600" dirty="0" smtClean="0">
                <a:solidFill>
                  <a:prstClr val="black"/>
                </a:solidFill>
              </a:rPr>
              <a:t>The observers</a:t>
            </a:r>
          </a:p>
          <a:p>
            <a:pPr marL="0" indent="0">
              <a:buFont typeface="Arial" panose="020B0604020202020204" pitchFamily="34" charset="0"/>
              <a:buNone/>
            </a:pPr>
            <a:endParaRPr lang="en-AU" sz="3600" dirty="0" smtClean="0">
              <a:solidFill>
                <a:prstClr val="black"/>
              </a:solidFill>
            </a:endParaRPr>
          </a:p>
          <a:p>
            <a:pPr marL="0" indent="0">
              <a:buFont typeface="Arial" panose="020B0604020202020204" pitchFamily="34" charset="0"/>
              <a:buNone/>
            </a:pPr>
            <a:endParaRPr lang="en-AU" dirty="0" smtClean="0">
              <a:solidFill>
                <a:prstClr val="black"/>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00" y="1923724"/>
            <a:ext cx="6688360" cy="1608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9176" y="3860512"/>
            <a:ext cx="3349513" cy="2262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Object 3"/>
          <p:cNvGraphicFramePr>
            <a:graphicFrameLocks noChangeAspect="1"/>
          </p:cNvGraphicFramePr>
          <p:nvPr>
            <p:extLst>
              <p:ext uri="{D42A27DB-BD31-4B8C-83A1-F6EECF244321}">
                <p14:modId xmlns:p14="http://schemas.microsoft.com/office/powerpoint/2010/main" val="2974660618"/>
              </p:ext>
            </p:extLst>
          </p:nvPr>
        </p:nvGraphicFramePr>
        <p:xfrm>
          <a:off x="1187450" y="3644900"/>
          <a:ext cx="2765425" cy="2663825"/>
        </p:xfrm>
        <a:graphic>
          <a:graphicData uri="http://schemas.openxmlformats.org/presentationml/2006/ole">
            <mc:AlternateContent xmlns:mc="http://schemas.openxmlformats.org/markup-compatibility/2006">
              <mc:Choice xmlns:v="urn:schemas-microsoft-com:vml" Requires="v">
                <p:oleObj spid="_x0000_s3082" name="Visio" r:id="rId5" imgW="3388754" imgH="3274734" progId="">
                  <p:embed/>
                </p:oleObj>
              </mc:Choice>
              <mc:Fallback>
                <p:oleObj name="Visio" r:id="rId5" imgW="3388754" imgH="3274734"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450" y="3644900"/>
                        <a:ext cx="2765425" cy="2663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726905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SATAC’s role</a:t>
            </a:r>
            <a:endParaRPr lang="en-AU" dirty="0"/>
          </a:p>
        </p:txBody>
      </p:sp>
      <p:sp>
        <p:nvSpPr>
          <p:cNvPr id="3" name="Content Placeholder 2"/>
          <p:cNvSpPr>
            <a:spLocks noGrp="1"/>
          </p:cNvSpPr>
          <p:nvPr>
            <p:ph idx="1"/>
          </p:nvPr>
        </p:nvSpPr>
        <p:spPr>
          <a:xfrm>
            <a:off x="467544" y="1124744"/>
            <a:ext cx="8229600" cy="4525963"/>
          </a:xfrm>
        </p:spPr>
        <p:txBody>
          <a:bodyPr/>
          <a:lstStyle/>
          <a:p>
            <a:pPr marL="0" indent="0">
              <a:buNone/>
            </a:pPr>
            <a:r>
              <a:rPr lang="en-AU" dirty="0" smtClean="0"/>
              <a:t> </a:t>
            </a:r>
            <a:endParaRPr lang="en-AU" dirty="0"/>
          </a:p>
        </p:txBody>
      </p:sp>
      <p:sp>
        <p:nvSpPr>
          <p:cNvPr id="5" name="Content Placeholder 2"/>
          <p:cNvSpPr txBox="1">
            <a:spLocks/>
          </p:cNvSpPr>
          <p:nvPr/>
        </p:nvSpPr>
        <p:spPr>
          <a:xfrm>
            <a:off x="619944" y="1277144"/>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AU" sz="3600" dirty="0" smtClean="0">
                <a:solidFill>
                  <a:prstClr val="black"/>
                </a:solidFill>
              </a:rPr>
              <a:t>The doers</a:t>
            </a:r>
          </a:p>
          <a:p>
            <a:pPr marL="0" indent="0">
              <a:buFont typeface="Arial" panose="020B0604020202020204" pitchFamily="34" charset="0"/>
              <a:buNone/>
            </a:pPr>
            <a:endParaRPr lang="en-AU" sz="3600" dirty="0">
              <a:solidFill>
                <a:prstClr val="black"/>
              </a:solidFill>
            </a:endParaRPr>
          </a:p>
          <a:p>
            <a:pPr marL="0" indent="0">
              <a:buFont typeface="Arial" panose="020B0604020202020204" pitchFamily="34" charset="0"/>
              <a:buNone/>
            </a:pPr>
            <a:endParaRPr lang="en-AU" sz="3600" dirty="0" smtClean="0">
              <a:solidFill>
                <a:prstClr val="black"/>
              </a:solidFill>
            </a:endParaRPr>
          </a:p>
          <a:p>
            <a:endParaRPr lang="en-AU" dirty="0" smtClean="0">
              <a:solidFill>
                <a:prstClr val="black"/>
              </a:solidFill>
            </a:endParaRP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5" y="1988840"/>
            <a:ext cx="3471905" cy="1304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descr="http://acaca.bos.nsw.edu.au/images/ssabsa2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5157192"/>
            <a:ext cx="5362604" cy="975019"/>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https://encrypted-tbn2.gstatic.com/images?q=tbn:ANd9GcQ21DIR-1x73_fOVsPaL1weC7drrPk2WgdXMdfIKoempC2isid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2475" y="3306439"/>
            <a:ext cx="3096344" cy="1700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5826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Changes for 2015</a:t>
            </a:r>
            <a:endParaRPr lang="en-AU" dirty="0"/>
          </a:p>
        </p:txBody>
      </p:sp>
      <p:sp>
        <p:nvSpPr>
          <p:cNvPr id="3" name="Content Placeholder 2"/>
          <p:cNvSpPr>
            <a:spLocks noGrp="1"/>
          </p:cNvSpPr>
          <p:nvPr>
            <p:ph idx="1"/>
          </p:nvPr>
        </p:nvSpPr>
        <p:spPr/>
        <p:txBody>
          <a:bodyPr/>
          <a:lstStyle/>
          <a:p>
            <a:endParaRPr lang="en-AU" dirty="0"/>
          </a:p>
        </p:txBody>
      </p:sp>
    </p:spTree>
    <p:extLst>
      <p:ext uri="{BB962C8B-B14F-4D97-AF65-F5344CB8AC3E}">
        <p14:creationId xmlns:p14="http://schemas.microsoft.com/office/powerpoint/2010/main" val="3636332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600" dirty="0" smtClean="0">
                <a:solidFill>
                  <a:srgbClr val="002060"/>
                </a:solidFill>
              </a:rPr>
              <a:t>How does the SACE Board describe its work…?</a:t>
            </a:r>
            <a:endParaRPr lang="en-AU" sz="6600" dirty="0">
              <a:solidFill>
                <a:srgbClr val="002060"/>
              </a:solidFill>
            </a:endParaRPr>
          </a:p>
        </p:txBody>
      </p:sp>
    </p:spTree>
    <p:extLst>
      <p:ext uri="{BB962C8B-B14F-4D97-AF65-F5344CB8AC3E}">
        <p14:creationId xmlns:p14="http://schemas.microsoft.com/office/powerpoint/2010/main" val="24782614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Changes for 2015</a:t>
            </a:r>
            <a:endParaRPr lang="en-AU" dirty="0"/>
          </a:p>
        </p:txBody>
      </p:sp>
      <p:sp>
        <p:nvSpPr>
          <p:cNvPr id="3" name="Content Placeholder 2"/>
          <p:cNvSpPr>
            <a:spLocks noGrp="1"/>
          </p:cNvSpPr>
          <p:nvPr>
            <p:ph idx="1"/>
          </p:nvPr>
        </p:nvSpPr>
        <p:spPr>
          <a:xfrm>
            <a:off x="467544" y="1124744"/>
            <a:ext cx="8229600" cy="4525963"/>
          </a:xfrm>
        </p:spPr>
        <p:txBody>
          <a:bodyPr/>
          <a:lstStyle/>
          <a:p>
            <a:pPr marL="0" indent="0">
              <a:buNone/>
            </a:pPr>
            <a:r>
              <a:rPr lang="en-AU" sz="3600" dirty="0" smtClean="0"/>
              <a:t>90 credit aggregate</a:t>
            </a:r>
          </a:p>
          <a:p>
            <a:pPr marL="0" indent="0">
              <a:buNone/>
            </a:pPr>
            <a:r>
              <a:rPr lang="en-AU" sz="3600" dirty="0" smtClean="0"/>
              <a:t>Bonus Schemes</a:t>
            </a:r>
          </a:p>
          <a:p>
            <a:pPr marL="0" indent="0">
              <a:buNone/>
            </a:pPr>
            <a:endParaRPr lang="en-AU" sz="3600" dirty="0"/>
          </a:p>
          <a:p>
            <a:pPr marL="0" indent="0">
              <a:buNone/>
            </a:pPr>
            <a:endParaRPr lang="en-AU" sz="3600" dirty="0" smtClean="0"/>
          </a:p>
          <a:p>
            <a:pPr marL="0" indent="0">
              <a:buNone/>
            </a:pPr>
            <a:endParaRPr lang="en-AU" sz="600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2782712"/>
            <a:ext cx="1729304"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3645024"/>
            <a:ext cx="1898362"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2170" y="980728"/>
            <a:ext cx="1800200" cy="2046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96222" y="3351441"/>
            <a:ext cx="234315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95536" y="5733256"/>
            <a:ext cx="8280920" cy="461665"/>
          </a:xfrm>
          <a:prstGeom prst="rect">
            <a:avLst/>
          </a:prstGeom>
        </p:spPr>
        <p:txBody>
          <a:bodyPr wrap="square">
            <a:spAutoFit/>
          </a:bodyPr>
          <a:lstStyle/>
          <a:p>
            <a:r>
              <a:rPr lang="en-AU" sz="2400" dirty="0">
                <a:solidFill>
                  <a:prstClr val="black"/>
                </a:solidFill>
                <a:hlinkClick r:id="rId7"/>
              </a:rPr>
              <a:t>http://</a:t>
            </a:r>
            <a:r>
              <a:rPr lang="en-AU" sz="2400" dirty="0" smtClean="0">
                <a:solidFill>
                  <a:prstClr val="black"/>
                </a:solidFill>
                <a:hlinkClick r:id="rId7"/>
              </a:rPr>
              <a:t>www.satac.edu.au/pages/changes-for-year-12-in-2015</a:t>
            </a:r>
            <a:r>
              <a:rPr lang="en-AU" dirty="0" smtClean="0">
                <a:solidFill>
                  <a:prstClr val="black"/>
                </a:solidFill>
              </a:rPr>
              <a:t> </a:t>
            </a:r>
            <a:endParaRPr lang="en-AU" dirty="0">
              <a:solidFill>
                <a:prstClr val="black"/>
              </a:solidFill>
            </a:endParaRPr>
          </a:p>
        </p:txBody>
      </p:sp>
      <p:sp>
        <p:nvSpPr>
          <p:cNvPr id="9" name="Right Arrow 8"/>
          <p:cNvSpPr/>
          <p:nvPr/>
        </p:nvSpPr>
        <p:spPr>
          <a:xfrm rot="578845">
            <a:off x="1037467" y="4408210"/>
            <a:ext cx="203328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prstClr val="white"/>
              </a:solidFill>
            </a:endParaRPr>
          </a:p>
        </p:txBody>
      </p:sp>
      <p:sp>
        <p:nvSpPr>
          <p:cNvPr id="14" name="Right Arrow 13"/>
          <p:cNvSpPr/>
          <p:nvPr/>
        </p:nvSpPr>
        <p:spPr>
          <a:xfrm rot="16638577">
            <a:off x="2539395" y="3004831"/>
            <a:ext cx="386806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prstClr val="white"/>
              </a:solidFill>
            </a:endParaRPr>
          </a:p>
        </p:txBody>
      </p:sp>
      <p:sp>
        <p:nvSpPr>
          <p:cNvPr id="15" name="Right Arrow 14"/>
          <p:cNvSpPr/>
          <p:nvPr/>
        </p:nvSpPr>
        <p:spPr>
          <a:xfrm rot="2304813">
            <a:off x="6081117" y="3206287"/>
            <a:ext cx="824787"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prstClr val="white"/>
              </a:solidFill>
            </a:endParaRPr>
          </a:p>
        </p:txBody>
      </p:sp>
    </p:spTree>
    <p:extLst>
      <p:ext uri="{BB962C8B-B14F-4D97-AF65-F5344CB8AC3E}">
        <p14:creationId xmlns:p14="http://schemas.microsoft.com/office/powerpoint/2010/main" val="6139612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90 Credit University Aggregate</a:t>
            </a:r>
            <a:endParaRPr lang="en-AU" dirty="0"/>
          </a:p>
        </p:txBody>
      </p:sp>
      <p:sp>
        <p:nvSpPr>
          <p:cNvPr id="3" name="Content Placeholder 2"/>
          <p:cNvSpPr>
            <a:spLocks noGrp="1"/>
          </p:cNvSpPr>
          <p:nvPr>
            <p:ph idx="1"/>
          </p:nvPr>
        </p:nvSpPr>
        <p:spPr/>
        <p:txBody>
          <a:bodyPr/>
          <a:lstStyle/>
          <a:p>
            <a:endParaRPr lang="en-AU" dirty="0"/>
          </a:p>
        </p:txBody>
      </p:sp>
    </p:spTree>
    <p:extLst>
      <p:ext uri="{BB962C8B-B14F-4D97-AF65-F5344CB8AC3E}">
        <p14:creationId xmlns:p14="http://schemas.microsoft.com/office/powerpoint/2010/main" val="15591442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90 credit university aggregate</a:t>
            </a:r>
            <a:endParaRPr lang="en-AU" dirty="0"/>
          </a:p>
        </p:txBody>
      </p:sp>
      <p:sp>
        <p:nvSpPr>
          <p:cNvPr id="5" name="Content Placeholder 2"/>
          <p:cNvSpPr txBox="1">
            <a:spLocks/>
          </p:cNvSpPr>
          <p:nvPr/>
        </p:nvSpPr>
        <p:spPr>
          <a:xfrm>
            <a:off x="619944" y="1277144"/>
            <a:ext cx="776848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AU" sz="3600" dirty="0" smtClean="0">
                <a:solidFill>
                  <a:prstClr val="black"/>
                </a:solidFill>
              </a:rPr>
              <a:t>90 credit aggregate</a:t>
            </a:r>
          </a:p>
          <a:p>
            <a:r>
              <a:rPr lang="en-AU" dirty="0" smtClean="0">
                <a:solidFill>
                  <a:prstClr val="black"/>
                </a:solidFill>
              </a:rPr>
              <a:t>Request of the SA Minister of DECD</a:t>
            </a:r>
          </a:p>
          <a:p>
            <a:r>
              <a:rPr lang="en-AU" dirty="0" smtClean="0">
                <a:solidFill>
                  <a:prstClr val="black"/>
                </a:solidFill>
              </a:rPr>
              <a:t>Prompted a ground-up review of the aggregate and its purpose </a:t>
            </a:r>
          </a:p>
          <a:p>
            <a:r>
              <a:rPr lang="en-AU" dirty="0" smtClean="0">
                <a:solidFill>
                  <a:prstClr val="black"/>
                </a:solidFill>
              </a:rPr>
              <a:t>Undertaken by the four universities Dec 2012 to Mar 2013</a:t>
            </a:r>
          </a:p>
          <a:p>
            <a:endParaRPr lang="en-AU" dirty="0" smtClean="0">
              <a:solidFill>
                <a:prstClr val="black"/>
              </a:solidFill>
            </a:endParaRPr>
          </a:p>
          <a:p>
            <a:r>
              <a:rPr lang="en-AU" dirty="0" smtClean="0">
                <a:solidFill>
                  <a:prstClr val="black"/>
                </a:solidFill>
              </a:rPr>
              <a:t>Implementation in 2015 for 2016 entry</a:t>
            </a:r>
          </a:p>
          <a:p>
            <a:endParaRPr lang="en-AU" dirty="0" smtClean="0">
              <a:solidFill>
                <a:prstClr val="black"/>
              </a:solidFill>
            </a:endParaRPr>
          </a:p>
        </p:txBody>
      </p:sp>
    </p:spTree>
    <p:extLst>
      <p:ext uri="{BB962C8B-B14F-4D97-AF65-F5344CB8AC3E}">
        <p14:creationId xmlns:p14="http://schemas.microsoft.com/office/powerpoint/2010/main" val="42760976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90 credit university aggregate</a:t>
            </a:r>
            <a:endParaRPr lang="en-AU" dirty="0"/>
          </a:p>
        </p:txBody>
      </p:sp>
      <p:sp>
        <p:nvSpPr>
          <p:cNvPr id="5" name="Content Placeholder 2"/>
          <p:cNvSpPr txBox="1">
            <a:spLocks/>
          </p:cNvSpPr>
          <p:nvPr/>
        </p:nvSpPr>
        <p:spPr>
          <a:xfrm>
            <a:off x="619944" y="1277144"/>
            <a:ext cx="4816152"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AU" sz="3600" dirty="0" smtClean="0">
                <a:solidFill>
                  <a:prstClr val="black"/>
                </a:solidFill>
              </a:rPr>
              <a:t>What is the university aggregate?</a:t>
            </a:r>
          </a:p>
          <a:p>
            <a:r>
              <a:rPr lang="en-AU" dirty="0" smtClean="0">
                <a:solidFill>
                  <a:prstClr val="black"/>
                </a:solidFill>
              </a:rPr>
              <a:t>The SACE is deliberately broad in purpose</a:t>
            </a:r>
          </a:p>
          <a:p>
            <a:endParaRPr lang="en-AU" sz="1200" dirty="0" smtClean="0">
              <a:solidFill>
                <a:prstClr val="black"/>
              </a:solidFill>
            </a:endParaRPr>
          </a:p>
          <a:p>
            <a:r>
              <a:rPr lang="en-AU" dirty="0" smtClean="0">
                <a:solidFill>
                  <a:prstClr val="black"/>
                </a:solidFill>
              </a:rPr>
              <a:t>“…pathways to further learning, work and effective participation in civic life…”</a:t>
            </a:r>
          </a:p>
          <a:p>
            <a:pPr marL="400050" lvl="1" indent="0">
              <a:buFont typeface="Arial" panose="020B0604020202020204" pitchFamily="34" charset="0"/>
              <a:buNone/>
            </a:pPr>
            <a:r>
              <a:rPr lang="en-AU" dirty="0" smtClean="0">
                <a:solidFill>
                  <a:prstClr val="black"/>
                </a:solidFill>
              </a:rPr>
              <a:t>© AQF Council</a:t>
            </a:r>
          </a:p>
          <a:p>
            <a:endParaRPr lang="en-AU" dirty="0" smtClean="0">
              <a:solidFill>
                <a:prstClr val="black"/>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573845"/>
            <a:ext cx="3134026" cy="3932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92267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90 credit university aggregate</a:t>
            </a:r>
            <a:endParaRPr lang="en-AU" dirty="0"/>
          </a:p>
        </p:txBody>
      </p:sp>
      <p:sp>
        <p:nvSpPr>
          <p:cNvPr id="5" name="Content Placeholder 2"/>
          <p:cNvSpPr txBox="1">
            <a:spLocks/>
          </p:cNvSpPr>
          <p:nvPr/>
        </p:nvSpPr>
        <p:spPr>
          <a:xfrm>
            <a:off x="619944" y="1277144"/>
            <a:ext cx="8056512"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AU" sz="3600" dirty="0" smtClean="0">
                <a:solidFill>
                  <a:prstClr val="black"/>
                </a:solidFill>
              </a:rPr>
              <a:t>What is the university aggregate?</a:t>
            </a:r>
          </a:p>
          <a:p>
            <a:pPr lvl="1"/>
            <a:r>
              <a:rPr lang="en-AU" sz="3200" dirty="0" smtClean="0">
                <a:solidFill>
                  <a:prstClr val="black"/>
                </a:solidFill>
              </a:rPr>
              <a:t>The university aggregate is a “layer of rules”</a:t>
            </a:r>
          </a:p>
          <a:p>
            <a:endParaRPr lang="en-AU" dirty="0" smtClean="0">
              <a:solidFill>
                <a:prstClr val="black"/>
              </a:solidFill>
            </a:endParaRPr>
          </a:p>
          <a:p>
            <a:pPr marL="0" indent="0">
              <a:buFont typeface="Arial" panose="020B0604020202020204" pitchFamily="34" charset="0"/>
              <a:buNone/>
            </a:pPr>
            <a:r>
              <a:rPr lang="en-AU" sz="3600" dirty="0" smtClean="0">
                <a:solidFill>
                  <a:prstClr val="black"/>
                </a:solidFill>
              </a:rPr>
              <a:t>Beyond the rules for SACE completion</a:t>
            </a:r>
            <a:endParaRPr lang="en-AU" sz="3600" dirty="0">
              <a:solidFill>
                <a:prstClr val="black"/>
              </a:solidFill>
            </a:endParaRPr>
          </a:p>
          <a:p>
            <a:pPr marL="857250" lvl="1" indent="-457200"/>
            <a:r>
              <a:rPr lang="en-AU" sz="3200" i="1" dirty="0" smtClean="0">
                <a:solidFill>
                  <a:prstClr val="black"/>
                </a:solidFill>
              </a:rPr>
              <a:t>“adequate </a:t>
            </a:r>
            <a:r>
              <a:rPr lang="en-AU" sz="3200" i="1" dirty="0">
                <a:solidFill>
                  <a:prstClr val="black"/>
                </a:solidFill>
              </a:rPr>
              <a:t>preparation for higher </a:t>
            </a:r>
            <a:r>
              <a:rPr lang="en-AU" sz="3200" i="1" dirty="0" smtClean="0">
                <a:solidFill>
                  <a:prstClr val="black"/>
                </a:solidFill>
              </a:rPr>
              <a:t>education”</a:t>
            </a:r>
            <a:endParaRPr lang="en-AU" sz="3200" i="1" dirty="0">
              <a:solidFill>
                <a:prstClr val="black"/>
              </a:solidFill>
            </a:endParaRPr>
          </a:p>
          <a:p>
            <a:pPr marL="857250" lvl="1" indent="-457200"/>
            <a:r>
              <a:rPr lang="en-AU" sz="3200" i="1" dirty="0" smtClean="0">
                <a:solidFill>
                  <a:prstClr val="black"/>
                </a:solidFill>
              </a:rPr>
              <a:t>“provides </a:t>
            </a:r>
            <a:r>
              <a:rPr lang="en-AU" sz="3200" i="1" dirty="0">
                <a:solidFill>
                  <a:prstClr val="black"/>
                </a:solidFill>
              </a:rPr>
              <a:t>a measure of academic merit </a:t>
            </a:r>
            <a:r>
              <a:rPr lang="en-AU" sz="3200" i="1" dirty="0" smtClean="0">
                <a:solidFill>
                  <a:prstClr val="black"/>
                </a:solidFill>
              </a:rPr>
              <a:t>which </a:t>
            </a:r>
            <a:r>
              <a:rPr lang="en-AU" sz="3200" i="1" dirty="0">
                <a:solidFill>
                  <a:prstClr val="black"/>
                </a:solidFill>
              </a:rPr>
              <a:t>can be used to calculate the </a:t>
            </a:r>
            <a:r>
              <a:rPr lang="en-AU" sz="3200" i="1" dirty="0" smtClean="0">
                <a:solidFill>
                  <a:prstClr val="black"/>
                </a:solidFill>
              </a:rPr>
              <a:t>ATAR”</a:t>
            </a:r>
            <a:endParaRPr lang="en-AU" sz="3200" i="1" dirty="0">
              <a:solidFill>
                <a:prstClr val="black"/>
              </a:solidFill>
            </a:endParaRPr>
          </a:p>
          <a:p>
            <a:endParaRPr lang="en-AU" dirty="0" smtClean="0">
              <a:solidFill>
                <a:prstClr val="black"/>
              </a:solidFill>
            </a:endParaRPr>
          </a:p>
          <a:p>
            <a:endParaRPr lang="en-AU" dirty="0" smtClean="0">
              <a:solidFill>
                <a:prstClr val="black"/>
              </a:solidFill>
            </a:endParaRPr>
          </a:p>
        </p:txBody>
      </p:sp>
    </p:spTree>
    <p:extLst>
      <p:ext uri="{BB962C8B-B14F-4D97-AF65-F5344CB8AC3E}">
        <p14:creationId xmlns:p14="http://schemas.microsoft.com/office/powerpoint/2010/main" val="24687492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90 credit university aggregate</a:t>
            </a:r>
            <a:endParaRPr lang="en-AU" dirty="0"/>
          </a:p>
        </p:txBody>
      </p:sp>
      <p:sp>
        <p:nvSpPr>
          <p:cNvPr id="5" name="Content Placeholder 2"/>
          <p:cNvSpPr txBox="1">
            <a:spLocks/>
          </p:cNvSpPr>
          <p:nvPr/>
        </p:nvSpPr>
        <p:spPr>
          <a:xfrm>
            <a:off x="619944" y="1277144"/>
            <a:ext cx="8056512"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AU" sz="3600" dirty="0" smtClean="0">
                <a:solidFill>
                  <a:prstClr val="black"/>
                </a:solidFill>
              </a:rPr>
              <a:t>How do the rules ensure adequate preparation?</a:t>
            </a:r>
          </a:p>
          <a:p>
            <a:pPr lvl="1"/>
            <a:r>
              <a:rPr lang="en-AU" sz="3200" dirty="0">
                <a:solidFill>
                  <a:prstClr val="black"/>
                </a:solidFill>
              </a:rPr>
              <a:t>e</a:t>
            </a:r>
            <a:r>
              <a:rPr lang="en-AU" sz="3200" dirty="0" smtClean="0">
                <a:solidFill>
                  <a:prstClr val="black"/>
                </a:solidFill>
              </a:rPr>
              <a:t>nsure </a:t>
            </a:r>
            <a:r>
              <a:rPr lang="en-AU" sz="3200" b="1" dirty="0" smtClean="0">
                <a:solidFill>
                  <a:prstClr val="black"/>
                </a:solidFill>
              </a:rPr>
              <a:t>academic studies</a:t>
            </a:r>
            <a:r>
              <a:rPr lang="en-AU" sz="3200" dirty="0" smtClean="0">
                <a:solidFill>
                  <a:prstClr val="black"/>
                </a:solidFill>
              </a:rPr>
              <a:t> (TAS)</a:t>
            </a:r>
            <a:endParaRPr lang="en-AU" sz="3200" dirty="0">
              <a:solidFill>
                <a:prstClr val="black"/>
              </a:solidFill>
            </a:endParaRPr>
          </a:p>
          <a:p>
            <a:pPr lvl="1"/>
            <a:r>
              <a:rPr lang="en-AU" sz="3200" dirty="0" smtClean="0">
                <a:solidFill>
                  <a:prstClr val="black"/>
                </a:solidFill>
              </a:rPr>
              <a:t>ensure </a:t>
            </a:r>
            <a:r>
              <a:rPr lang="en-AU" sz="3200" b="1" dirty="0" smtClean="0">
                <a:solidFill>
                  <a:prstClr val="black"/>
                </a:solidFill>
              </a:rPr>
              <a:t>depth</a:t>
            </a:r>
            <a:r>
              <a:rPr lang="en-AU" sz="3200" dirty="0" smtClean="0">
                <a:solidFill>
                  <a:prstClr val="black"/>
                </a:solidFill>
              </a:rPr>
              <a:t> (20 credit subjects)</a:t>
            </a:r>
            <a:endParaRPr lang="en-AU" sz="3200" dirty="0">
              <a:solidFill>
                <a:prstClr val="black"/>
              </a:solidFill>
            </a:endParaRPr>
          </a:p>
          <a:p>
            <a:pPr lvl="1"/>
            <a:r>
              <a:rPr lang="en-AU" sz="3200" dirty="0" smtClean="0">
                <a:solidFill>
                  <a:prstClr val="black"/>
                </a:solidFill>
              </a:rPr>
              <a:t>ensure </a:t>
            </a:r>
            <a:r>
              <a:rPr lang="en-AU" sz="3200" b="1" dirty="0" smtClean="0">
                <a:solidFill>
                  <a:prstClr val="black"/>
                </a:solidFill>
              </a:rPr>
              <a:t>breadth</a:t>
            </a:r>
            <a:r>
              <a:rPr lang="en-AU" sz="3200" dirty="0" smtClean="0">
                <a:solidFill>
                  <a:prstClr val="black"/>
                </a:solidFill>
              </a:rPr>
              <a:t> </a:t>
            </a:r>
            <a:r>
              <a:rPr lang="en-AU" sz="3200" dirty="0">
                <a:solidFill>
                  <a:prstClr val="black"/>
                </a:solidFill>
              </a:rPr>
              <a:t>of subject </a:t>
            </a:r>
            <a:r>
              <a:rPr lang="en-AU" sz="3200" dirty="0" smtClean="0">
                <a:solidFill>
                  <a:prstClr val="black"/>
                </a:solidFill>
              </a:rPr>
              <a:t>areas (precluded combinations/counting restrictions, flexible option)</a:t>
            </a:r>
            <a:endParaRPr lang="en-AU" sz="3200" dirty="0">
              <a:solidFill>
                <a:prstClr val="black"/>
              </a:solidFill>
            </a:endParaRPr>
          </a:p>
          <a:p>
            <a:pPr lvl="1"/>
            <a:r>
              <a:rPr lang="en-AU" sz="3200" b="1" dirty="0" smtClean="0">
                <a:solidFill>
                  <a:prstClr val="black"/>
                </a:solidFill>
              </a:rPr>
              <a:t>literacy </a:t>
            </a:r>
            <a:r>
              <a:rPr lang="en-AU" sz="3200" b="1" dirty="0">
                <a:solidFill>
                  <a:prstClr val="black"/>
                </a:solidFill>
              </a:rPr>
              <a:t>and </a:t>
            </a:r>
            <a:r>
              <a:rPr lang="en-AU" sz="3200" b="1" dirty="0" smtClean="0">
                <a:solidFill>
                  <a:prstClr val="black"/>
                </a:solidFill>
              </a:rPr>
              <a:t>numeracy</a:t>
            </a:r>
            <a:r>
              <a:rPr lang="en-AU" sz="3200" dirty="0" smtClean="0">
                <a:solidFill>
                  <a:prstClr val="black"/>
                </a:solidFill>
              </a:rPr>
              <a:t> (SACE completion)</a:t>
            </a:r>
          </a:p>
          <a:p>
            <a:pPr marL="0" indent="0">
              <a:buFont typeface="Arial" panose="020B0604020202020204" pitchFamily="34" charset="0"/>
              <a:buNone/>
            </a:pPr>
            <a:endParaRPr lang="en-AU" sz="3600" dirty="0" smtClean="0">
              <a:solidFill>
                <a:prstClr val="black"/>
              </a:solidFill>
            </a:endParaRPr>
          </a:p>
          <a:p>
            <a:endParaRPr lang="en-AU" dirty="0" smtClean="0">
              <a:solidFill>
                <a:prstClr val="black"/>
              </a:solidFill>
            </a:endParaRPr>
          </a:p>
        </p:txBody>
      </p:sp>
    </p:spTree>
    <p:extLst>
      <p:ext uri="{BB962C8B-B14F-4D97-AF65-F5344CB8AC3E}">
        <p14:creationId xmlns:p14="http://schemas.microsoft.com/office/powerpoint/2010/main" val="15459047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90 credit university aggregate</a:t>
            </a:r>
            <a:endParaRPr lang="en-AU" dirty="0"/>
          </a:p>
        </p:txBody>
      </p:sp>
      <p:sp>
        <p:nvSpPr>
          <p:cNvPr id="5" name="Content Placeholder 2"/>
          <p:cNvSpPr txBox="1">
            <a:spLocks/>
          </p:cNvSpPr>
          <p:nvPr/>
        </p:nvSpPr>
        <p:spPr>
          <a:xfrm>
            <a:off x="619944" y="1277144"/>
            <a:ext cx="8056512"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AU" sz="3600" dirty="0" smtClean="0">
              <a:solidFill>
                <a:prstClr val="black"/>
              </a:solidFill>
            </a:endParaRPr>
          </a:p>
          <a:p>
            <a:pPr marL="0" indent="0">
              <a:buFont typeface="Arial" panose="020B0604020202020204" pitchFamily="34" charset="0"/>
              <a:buNone/>
            </a:pPr>
            <a:r>
              <a:rPr lang="en-AU" sz="3600" dirty="0" smtClean="0">
                <a:solidFill>
                  <a:prstClr val="black"/>
                </a:solidFill>
              </a:rPr>
              <a:t>Why should South Australia and the Northern Territory be proud of our aggregate?</a:t>
            </a:r>
            <a:endParaRPr lang="en-AU" sz="3600" dirty="0">
              <a:solidFill>
                <a:prstClr val="black"/>
              </a:solidFill>
            </a:endParaRPr>
          </a:p>
          <a:p>
            <a:endParaRPr lang="en-AU" dirty="0" smtClean="0">
              <a:solidFill>
                <a:prstClr val="black"/>
              </a:solidFill>
            </a:endParaRPr>
          </a:p>
        </p:txBody>
      </p:sp>
    </p:spTree>
    <p:extLst>
      <p:ext uri="{BB962C8B-B14F-4D97-AF65-F5344CB8AC3E}">
        <p14:creationId xmlns:p14="http://schemas.microsoft.com/office/powerpoint/2010/main" val="1158779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90 credit university aggregate</a:t>
            </a:r>
            <a:endParaRPr lang="en-AU" dirty="0"/>
          </a:p>
        </p:txBody>
      </p:sp>
      <p:sp>
        <p:nvSpPr>
          <p:cNvPr id="5" name="Content Placeholder 2"/>
          <p:cNvSpPr txBox="1">
            <a:spLocks/>
          </p:cNvSpPr>
          <p:nvPr/>
        </p:nvSpPr>
        <p:spPr>
          <a:xfrm>
            <a:off x="619944" y="1277144"/>
            <a:ext cx="5464224"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AU" sz="3600" dirty="0" smtClean="0">
                <a:solidFill>
                  <a:prstClr val="black"/>
                </a:solidFill>
              </a:rPr>
              <a:t>“The tyranny of the TER…”</a:t>
            </a:r>
          </a:p>
          <a:p>
            <a:endParaRPr lang="en-AU" dirty="0" smtClean="0">
              <a:solidFill>
                <a:prstClr val="black"/>
              </a:solidFill>
            </a:endParaRPr>
          </a:p>
          <a:p>
            <a:pPr marL="0" indent="0">
              <a:buFont typeface="Arial" panose="020B0604020202020204" pitchFamily="34" charset="0"/>
              <a:buNone/>
            </a:pPr>
            <a:endParaRPr lang="en-AU" dirty="0" smtClean="0">
              <a:solidFill>
                <a:prstClr val="black"/>
              </a:solidFill>
            </a:endParaRPr>
          </a:p>
        </p:txBody>
      </p:sp>
      <p:pic>
        <p:nvPicPr>
          <p:cNvPr id="4098" name="Picture 2" descr="Image of Publ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7" y="1124744"/>
            <a:ext cx="2262065" cy="350620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2009386"/>
            <a:ext cx="4362475" cy="2831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5157192"/>
            <a:ext cx="8526760" cy="945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0418" y="3337480"/>
            <a:ext cx="1315854" cy="1503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3498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90 credit university aggregate</a:t>
            </a:r>
            <a:endParaRPr lang="en-AU" dirty="0"/>
          </a:p>
        </p:txBody>
      </p:sp>
      <p:sp>
        <p:nvSpPr>
          <p:cNvPr id="5" name="Content Placeholder 2"/>
          <p:cNvSpPr txBox="1">
            <a:spLocks/>
          </p:cNvSpPr>
          <p:nvPr/>
        </p:nvSpPr>
        <p:spPr>
          <a:xfrm>
            <a:off x="539552" y="1124743"/>
            <a:ext cx="7696472"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AU" sz="3600" dirty="0" smtClean="0">
                <a:solidFill>
                  <a:prstClr val="black"/>
                </a:solidFill>
              </a:rPr>
              <a:t>Criticisms of the ATAR</a:t>
            </a:r>
          </a:p>
          <a:p>
            <a:pPr lvl="1"/>
            <a:r>
              <a:rPr lang="en-AU" sz="3200" dirty="0" smtClean="0">
                <a:solidFill>
                  <a:prstClr val="black"/>
                </a:solidFill>
              </a:rPr>
              <a:t>Socially exclusive</a:t>
            </a:r>
            <a:endParaRPr lang="en-AU" sz="3200" dirty="0">
              <a:solidFill>
                <a:prstClr val="black"/>
              </a:solidFill>
            </a:endParaRPr>
          </a:p>
          <a:p>
            <a:pPr lvl="1"/>
            <a:r>
              <a:rPr lang="en-AU" sz="3200" dirty="0" smtClean="0">
                <a:solidFill>
                  <a:prstClr val="black"/>
                </a:solidFill>
              </a:rPr>
              <a:t>The province of certain schools and systems</a:t>
            </a:r>
          </a:p>
          <a:p>
            <a:endParaRPr lang="en-AU" dirty="0">
              <a:solidFill>
                <a:prstClr val="black"/>
              </a:solidFill>
            </a:endParaRPr>
          </a:p>
          <a:p>
            <a:pPr marL="0" indent="0">
              <a:buFont typeface="Arial" panose="020B0604020202020204" pitchFamily="34" charset="0"/>
              <a:buNone/>
            </a:pPr>
            <a:r>
              <a:rPr lang="en-AU" sz="3600" dirty="0" smtClean="0">
                <a:solidFill>
                  <a:prstClr val="black"/>
                </a:solidFill>
              </a:rPr>
              <a:t>Is this true?</a:t>
            </a:r>
            <a:endParaRPr lang="en-AU" sz="3600" dirty="0">
              <a:solidFill>
                <a:prstClr val="black"/>
              </a:solidFill>
            </a:endParaRPr>
          </a:p>
          <a:p>
            <a:pPr lvl="1"/>
            <a:r>
              <a:rPr lang="en-AU" sz="3200" dirty="0" smtClean="0">
                <a:solidFill>
                  <a:prstClr val="black"/>
                </a:solidFill>
              </a:rPr>
              <a:t>The ATAR </a:t>
            </a:r>
            <a:r>
              <a:rPr lang="en-AU" sz="3200" dirty="0">
                <a:solidFill>
                  <a:prstClr val="black"/>
                </a:solidFill>
              </a:rPr>
              <a:t>is just a national queuing system</a:t>
            </a:r>
          </a:p>
          <a:p>
            <a:endParaRPr lang="en-AU" dirty="0" smtClean="0">
              <a:solidFill>
                <a:prstClr val="black"/>
              </a:solidFill>
            </a:endParaRPr>
          </a:p>
        </p:txBody>
      </p:sp>
    </p:spTree>
    <p:extLst>
      <p:ext uri="{BB962C8B-B14F-4D97-AF65-F5344CB8AC3E}">
        <p14:creationId xmlns:p14="http://schemas.microsoft.com/office/powerpoint/2010/main" val="23810391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90 credit university aggregate</a:t>
            </a:r>
            <a:endParaRPr lang="en-AU" dirty="0"/>
          </a:p>
        </p:txBody>
      </p:sp>
      <p:sp>
        <p:nvSpPr>
          <p:cNvPr id="5" name="Content Placeholder 2"/>
          <p:cNvSpPr txBox="1">
            <a:spLocks/>
          </p:cNvSpPr>
          <p:nvPr/>
        </p:nvSpPr>
        <p:spPr>
          <a:xfrm>
            <a:off x="539552" y="1124743"/>
            <a:ext cx="7696472"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AU" sz="3600" dirty="0" smtClean="0">
                <a:solidFill>
                  <a:prstClr val="black"/>
                </a:solidFill>
              </a:rPr>
              <a:t>The ATAR: not as national as one might think</a:t>
            </a:r>
          </a:p>
          <a:p>
            <a:pPr lvl="1"/>
            <a:r>
              <a:rPr lang="en-AU" sz="3200" dirty="0" smtClean="0">
                <a:solidFill>
                  <a:prstClr val="black"/>
                </a:solidFill>
              </a:rPr>
              <a:t>What is different is what allows you to </a:t>
            </a:r>
            <a:r>
              <a:rPr lang="en-AU" sz="3200" i="1" dirty="0" smtClean="0">
                <a:solidFill>
                  <a:prstClr val="black"/>
                </a:solidFill>
              </a:rPr>
              <a:t>join</a:t>
            </a:r>
            <a:r>
              <a:rPr lang="en-AU" sz="3200" dirty="0" smtClean="0">
                <a:solidFill>
                  <a:prstClr val="black"/>
                </a:solidFill>
              </a:rPr>
              <a:t> the queue</a:t>
            </a:r>
          </a:p>
          <a:p>
            <a:pPr marL="457200" lvl="1" indent="0">
              <a:buFont typeface="Arial" panose="020B0604020202020204" pitchFamily="34" charset="0"/>
              <a:buNone/>
            </a:pPr>
            <a:endParaRPr lang="en-AU" sz="1800" dirty="0" smtClean="0">
              <a:solidFill>
                <a:prstClr val="black"/>
              </a:solidFill>
            </a:endParaRPr>
          </a:p>
          <a:p>
            <a:pPr lvl="1"/>
            <a:r>
              <a:rPr lang="en-AU" sz="3200" dirty="0" smtClean="0">
                <a:solidFill>
                  <a:prstClr val="black"/>
                </a:solidFill>
              </a:rPr>
              <a:t>These are the rules for the university aggregate</a:t>
            </a:r>
          </a:p>
          <a:p>
            <a:pPr marL="457200" lvl="1" indent="0">
              <a:buFont typeface="Arial" panose="020B0604020202020204" pitchFamily="34" charset="0"/>
              <a:buNone/>
            </a:pPr>
            <a:endParaRPr lang="en-AU" sz="1800" dirty="0" smtClean="0">
              <a:solidFill>
                <a:prstClr val="black"/>
              </a:solidFill>
            </a:endParaRPr>
          </a:p>
          <a:p>
            <a:pPr lvl="1"/>
            <a:r>
              <a:rPr lang="en-AU" sz="3200" dirty="0">
                <a:solidFill>
                  <a:prstClr val="black"/>
                </a:solidFill>
              </a:rPr>
              <a:t>I</a:t>
            </a:r>
            <a:r>
              <a:rPr lang="en-AU" sz="3200" dirty="0" smtClean="0">
                <a:solidFill>
                  <a:prstClr val="black"/>
                </a:solidFill>
              </a:rPr>
              <a:t>t is these rules that can be socially inclusive or exclusive</a:t>
            </a:r>
          </a:p>
          <a:p>
            <a:endParaRPr lang="en-AU" dirty="0" smtClean="0">
              <a:solidFill>
                <a:prstClr val="black"/>
              </a:solidFill>
            </a:endParaRPr>
          </a:p>
        </p:txBody>
      </p:sp>
    </p:spTree>
    <p:extLst>
      <p:ext uri="{BB962C8B-B14F-4D97-AF65-F5344CB8AC3E}">
        <p14:creationId xmlns:p14="http://schemas.microsoft.com/office/powerpoint/2010/main" val="3844708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AU" dirty="0"/>
          </a:p>
        </p:txBody>
      </p:sp>
      <p:graphicFrame>
        <p:nvGraphicFramePr>
          <p:cNvPr id="4" name="Object 3"/>
          <p:cNvGraphicFramePr>
            <a:graphicFrameLocks noChangeAspect="1"/>
          </p:cNvGraphicFramePr>
          <p:nvPr>
            <p:extLst>
              <p:ext uri="{D42A27DB-BD31-4B8C-83A1-F6EECF244321}">
                <p14:modId xmlns:p14="http://schemas.microsoft.com/office/powerpoint/2010/main" val="4161762304"/>
              </p:ext>
            </p:extLst>
          </p:nvPr>
        </p:nvGraphicFramePr>
        <p:xfrm>
          <a:off x="179512" y="188640"/>
          <a:ext cx="8784976" cy="6552728"/>
        </p:xfrm>
        <a:graphic>
          <a:graphicData uri="http://schemas.openxmlformats.org/presentationml/2006/ole">
            <mc:AlternateContent xmlns:mc="http://schemas.openxmlformats.org/markup-compatibility/2006">
              <mc:Choice xmlns:v="urn:schemas-microsoft-com:vml" Requires="v">
                <p:oleObj spid="_x0000_s1093" name="Acrobat Document" r:id="rId3" imgW="11344224" imgH="8019837" progId="AcroExch.Document.11">
                  <p:embed/>
                </p:oleObj>
              </mc:Choice>
              <mc:Fallback>
                <p:oleObj name="Acrobat Document" r:id="rId3" imgW="11344224" imgH="8019837" progId="AcroExch.Document.11">
                  <p:embed/>
                  <p:pic>
                    <p:nvPicPr>
                      <p:cNvPr id="0" name=""/>
                      <p:cNvPicPr/>
                      <p:nvPr/>
                    </p:nvPicPr>
                    <p:blipFill>
                      <a:blip r:embed="rId4"/>
                      <a:stretch>
                        <a:fillRect/>
                      </a:stretch>
                    </p:blipFill>
                    <p:spPr>
                      <a:xfrm>
                        <a:off x="179512" y="188640"/>
                        <a:ext cx="8784976" cy="6552728"/>
                      </a:xfrm>
                      <a:prstGeom prst="rect">
                        <a:avLst/>
                      </a:prstGeom>
                    </p:spPr>
                  </p:pic>
                </p:oleObj>
              </mc:Fallback>
            </mc:AlternateContent>
          </a:graphicData>
        </a:graphic>
      </p:graphicFrame>
    </p:spTree>
    <p:extLst>
      <p:ext uri="{BB962C8B-B14F-4D97-AF65-F5344CB8AC3E}">
        <p14:creationId xmlns:p14="http://schemas.microsoft.com/office/powerpoint/2010/main" val="17714486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90 credit university aggregate</a:t>
            </a:r>
            <a:endParaRPr lang="en-AU" dirty="0"/>
          </a:p>
        </p:txBody>
      </p:sp>
      <p:sp>
        <p:nvSpPr>
          <p:cNvPr id="5" name="Content Placeholder 2"/>
          <p:cNvSpPr txBox="1">
            <a:spLocks/>
          </p:cNvSpPr>
          <p:nvPr/>
        </p:nvSpPr>
        <p:spPr>
          <a:xfrm>
            <a:off x="539552" y="1124743"/>
            <a:ext cx="7696472"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AU" sz="3600" dirty="0" smtClean="0">
                <a:solidFill>
                  <a:prstClr val="black"/>
                </a:solidFill>
              </a:rPr>
              <a:t>The NT and SA can take pride in our aggregate rules</a:t>
            </a:r>
          </a:p>
          <a:p>
            <a:pPr marL="0" indent="0">
              <a:buFont typeface="Arial" panose="020B0604020202020204" pitchFamily="34" charset="0"/>
              <a:buNone/>
            </a:pPr>
            <a:endParaRPr lang="en-AU" sz="1200" dirty="0" smtClean="0">
              <a:solidFill>
                <a:prstClr val="black"/>
              </a:solidFill>
            </a:endParaRPr>
          </a:p>
          <a:p>
            <a:pPr lvl="1"/>
            <a:r>
              <a:rPr lang="en-AU" sz="3200" dirty="0" smtClean="0">
                <a:solidFill>
                  <a:prstClr val="black"/>
                </a:solidFill>
              </a:rPr>
              <a:t>Largest list of acceptable subjects</a:t>
            </a:r>
          </a:p>
          <a:p>
            <a:pPr marL="457200" lvl="1" indent="0">
              <a:buFont typeface="Arial" panose="020B0604020202020204" pitchFamily="34" charset="0"/>
              <a:buNone/>
            </a:pPr>
            <a:endParaRPr lang="en-AU" sz="1200" dirty="0" smtClean="0">
              <a:solidFill>
                <a:prstClr val="black"/>
              </a:solidFill>
            </a:endParaRPr>
          </a:p>
          <a:p>
            <a:pPr lvl="1"/>
            <a:r>
              <a:rPr lang="en-AU" sz="3200" dirty="0" smtClean="0">
                <a:solidFill>
                  <a:prstClr val="black"/>
                </a:solidFill>
              </a:rPr>
              <a:t>English Studies not compulsory</a:t>
            </a:r>
          </a:p>
          <a:p>
            <a:pPr marL="457200" lvl="1" indent="0">
              <a:buFont typeface="Arial" panose="020B0604020202020204" pitchFamily="34" charset="0"/>
              <a:buNone/>
            </a:pPr>
            <a:endParaRPr lang="en-AU" sz="1200" dirty="0" smtClean="0">
              <a:solidFill>
                <a:prstClr val="black"/>
              </a:solidFill>
            </a:endParaRPr>
          </a:p>
          <a:p>
            <a:pPr lvl="1"/>
            <a:r>
              <a:rPr lang="en-AU" sz="3200" dirty="0" smtClean="0">
                <a:solidFill>
                  <a:prstClr val="black"/>
                </a:solidFill>
              </a:rPr>
              <a:t>Three attempts </a:t>
            </a:r>
            <a:endParaRPr lang="en-AU" sz="3200" dirty="0">
              <a:solidFill>
                <a:prstClr val="black"/>
              </a:solidFill>
            </a:endParaRPr>
          </a:p>
          <a:p>
            <a:pPr marL="457200" lvl="1" indent="0">
              <a:buFont typeface="Arial" panose="020B0604020202020204" pitchFamily="34" charset="0"/>
              <a:buNone/>
            </a:pPr>
            <a:endParaRPr lang="en-AU" sz="1200" dirty="0" smtClean="0">
              <a:solidFill>
                <a:prstClr val="black"/>
              </a:solidFill>
            </a:endParaRPr>
          </a:p>
          <a:p>
            <a:pPr lvl="1"/>
            <a:r>
              <a:rPr lang="en-AU" sz="3200" dirty="0" smtClean="0">
                <a:solidFill>
                  <a:prstClr val="black"/>
                </a:solidFill>
              </a:rPr>
              <a:t>The flexible option</a:t>
            </a:r>
          </a:p>
          <a:p>
            <a:pPr marL="457200" lvl="1" indent="0">
              <a:buFont typeface="Arial" panose="020B0604020202020204" pitchFamily="34" charset="0"/>
              <a:buNone/>
            </a:pPr>
            <a:endParaRPr lang="en-AU" sz="1200" dirty="0" smtClean="0">
              <a:solidFill>
                <a:prstClr val="black"/>
              </a:solidFill>
            </a:endParaRPr>
          </a:p>
          <a:p>
            <a:pPr lvl="1"/>
            <a:r>
              <a:rPr lang="en-AU" sz="3200" dirty="0" smtClean="0">
                <a:solidFill>
                  <a:prstClr val="black"/>
                </a:solidFill>
              </a:rPr>
              <a:t>Recognised Studies</a:t>
            </a:r>
            <a:r>
              <a:rPr lang="en-AU" dirty="0" smtClean="0">
                <a:solidFill>
                  <a:prstClr val="black"/>
                </a:solidFill>
              </a:rPr>
              <a:t> </a:t>
            </a:r>
          </a:p>
          <a:p>
            <a:endParaRPr lang="en-AU" dirty="0" smtClean="0">
              <a:solidFill>
                <a:prstClr val="black"/>
              </a:solidFill>
            </a:endParaRPr>
          </a:p>
        </p:txBody>
      </p:sp>
    </p:spTree>
    <p:extLst>
      <p:ext uri="{BB962C8B-B14F-4D97-AF65-F5344CB8AC3E}">
        <p14:creationId xmlns:p14="http://schemas.microsoft.com/office/powerpoint/2010/main" val="7528559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90 credit university aggregate</a:t>
            </a:r>
            <a:endParaRPr lang="en-AU" dirty="0"/>
          </a:p>
        </p:txBody>
      </p:sp>
      <p:sp>
        <p:nvSpPr>
          <p:cNvPr id="5" name="Content Placeholder 2"/>
          <p:cNvSpPr txBox="1">
            <a:spLocks/>
          </p:cNvSpPr>
          <p:nvPr/>
        </p:nvSpPr>
        <p:spPr>
          <a:xfrm>
            <a:off x="619944" y="1277144"/>
            <a:ext cx="7912496"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AU" sz="3600" dirty="0">
                <a:solidFill>
                  <a:prstClr val="black"/>
                </a:solidFill>
              </a:rPr>
              <a:t>T</a:t>
            </a:r>
            <a:r>
              <a:rPr lang="en-AU" sz="3600" dirty="0" smtClean="0">
                <a:solidFill>
                  <a:prstClr val="black"/>
                </a:solidFill>
              </a:rPr>
              <a:t>he changes</a:t>
            </a:r>
          </a:p>
          <a:p>
            <a:pPr lvl="1"/>
            <a:r>
              <a:rPr lang="en-AU" sz="3200" dirty="0" smtClean="0">
                <a:solidFill>
                  <a:prstClr val="black"/>
                </a:solidFill>
              </a:rPr>
              <a:t>Fact sheet: “what has and hasn’t changed”</a:t>
            </a:r>
          </a:p>
          <a:p>
            <a:endParaRPr lang="en-AU" dirty="0" smtClean="0">
              <a:solidFill>
                <a:prstClr val="black"/>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2636912"/>
            <a:ext cx="4608512" cy="355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74451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90 credit university aggregate</a:t>
            </a:r>
            <a:endParaRPr lang="en-AU" dirty="0"/>
          </a:p>
        </p:txBody>
      </p:sp>
      <p:sp>
        <p:nvSpPr>
          <p:cNvPr id="5" name="Content Placeholder 2"/>
          <p:cNvSpPr txBox="1">
            <a:spLocks/>
          </p:cNvSpPr>
          <p:nvPr/>
        </p:nvSpPr>
        <p:spPr>
          <a:xfrm>
            <a:off x="619944" y="1277144"/>
            <a:ext cx="7336432"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AU" sz="3600" dirty="0" smtClean="0">
                <a:solidFill>
                  <a:prstClr val="black"/>
                </a:solidFill>
              </a:rPr>
              <a:t>There are now 30 credits in the Flexible Option</a:t>
            </a:r>
          </a:p>
          <a:p>
            <a:pPr lvl="1"/>
            <a:r>
              <a:rPr lang="en-AU" sz="3200" dirty="0" smtClean="0">
                <a:solidFill>
                  <a:prstClr val="black"/>
                </a:solidFill>
              </a:rPr>
              <a:t>Only a maximum of 20 credits of Recognised Studies will </a:t>
            </a:r>
            <a:r>
              <a:rPr lang="en-AU" sz="3200" i="1" dirty="0" smtClean="0">
                <a:solidFill>
                  <a:prstClr val="black"/>
                </a:solidFill>
              </a:rPr>
              <a:t>ever</a:t>
            </a:r>
            <a:r>
              <a:rPr lang="en-AU" sz="3200" dirty="0" smtClean="0">
                <a:solidFill>
                  <a:prstClr val="black"/>
                </a:solidFill>
              </a:rPr>
              <a:t> count </a:t>
            </a:r>
          </a:p>
          <a:p>
            <a:pPr lvl="1"/>
            <a:r>
              <a:rPr lang="en-AU" sz="3200" dirty="0" smtClean="0">
                <a:solidFill>
                  <a:prstClr val="black"/>
                </a:solidFill>
              </a:rPr>
              <a:t>This means a maximum of 20 credits of VET, IB, university </a:t>
            </a:r>
            <a:r>
              <a:rPr lang="en-AU" sz="3200" dirty="0" smtClean="0">
                <a:solidFill>
                  <a:prstClr val="black"/>
                </a:solidFill>
              </a:rPr>
              <a:t>etc</a:t>
            </a:r>
            <a:endParaRPr lang="en-AU" sz="3200" dirty="0" smtClean="0">
              <a:solidFill>
                <a:prstClr val="black"/>
              </a:solidFill>
            </a:endParaRPr>
          </a:p>
          <a:p>
            <a:pPr lvl="1"/>
            <a:r>
              <a:rPr lang="en-AU" sz="3200" dirty="0">
                <a:solidFill>
                  <a:prstClr val="black"/>
                </a:solidFill>
              </a:rPr>
              <a:t>After the first 60 credits – breadth is valued</a:t>
            </a:r>
          </a:p>
          <a:p>
            <a:pPr lvl="1"/>
            <a:r>
              <a:rPr lang="en-AU" sz="3200" dirty="0" smtClean="0">
                <a:solidFill>
                  <a:prstClr val="black"/>
                </a:solidFill>
              </a:rPr>
              <a:t>You </a:t>
            </a:r>
            <a:r>
              <a:rPr lang="en-AU" sz="3200" i="1" dirty="0" smtClean="0">
                <a:solidFill>
                  <a:prstClr val="black"/>
                </a:solidFill>
              </a:rPr>
              <a:t>can</a:t>
            </a:r>
            <a:r>
              <a:rPr lang="en-AU" sz="3200" dirty="0" smtClean="0">
                <a:solidFill>
                  <a:prstClr val="black"/>
                </a:solidFill>
              </a:rPr>
              <a:t> study 3 x 10 credit TAS</a:t>
            </a:r>
          </a:p>
          <a:p>
            <a:endParaRPr lang="en-AU" dirty="0" smtClean="0">
              <a:solidFill>
                <a:prstClr val="black"/>
              </a:solidFill>
            </a:endParaRPr>
          </a:p>
        </p:txBody>
      </p:sp>
    </p:spTree>
    <p:extLst>
      <p:ext uri="{BB962C8B-B14F-4D97-AF65-F5344CB8AC3E}">
        <p14:creationId xmlns:p14="http://schemas.microsoft.com/office/powerpoint/2010/main" val="22032357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90 credit university aggregate</a:t>
            </a:r>
          </a:p>
        </p:txBody>
      </p:sp>
      <p:sp>
        <p:nvSpPr>
          <p:cNvPr id="3" name="Content Placeholder 2"/>
          <p:cNvSpPr>
            <a:spLocks noGrp="1"/>
          </p:cNvSpPr>
          <p:nvPr>
            <p:ph idx="1"/>
          </p:nvPr>
        </p:nvSpPr>
        <p:spPr>
          <a:xfrm>
            <a:off x="467544" y="1124744"/>
            <a:ext cx="8229600" cy="4525963"/>
          </a:xfrm>
        </p:spPr>
        <p:txBody>
          <a:bodyPr/>
          <a:lstStyle/>
          <a:p>
            <a:pPr marL="0" indent="0">
              <a:buNone/>
            </a:pPr>
            <a:r>
              <a:rPr lang="en-AU" dirty="0" smtClean="0"/>
              <a:t> </a:t>
            </a:r>
            <a:endParaRPr lang="en-AU" dirty="0"/>
          </a:p>
        </p:txBody>
      </p:sp>
      <p:sp>
        <p:nvSpPr>
          <p:cNvPr id="5" name="Content Placeholder 2"/>
          <p:cNvSpPr txBox="1">
            <a:spLocks/>
          </p:cNvSpPr>
          <p:nvPr/>
        </p:nvSpPr>
        <p:spPr>
          <a:xfrm>
            <a:off x="619944" y="1277145"/>
            <a:ext cx="8229600" cy="92772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AU" sz="3600" dirty="0" smtClean="0">
                <a:solidFill>
                  <a:prstClr val="black"/>
                </a:solidFill>
              </a:rPr>
              <a:t>A challenge to our schools?</a:t>
            </a:r>
          </a:p>
        </p:txBody>
      </p:sp>
      <p:graphicFrame>
        <p:nvGraphicFramePr>
          <p:cNvPr id="7" name="Table 6"/>
          <p:cNvGraphicFramePr>
            <a:graphicFrameLocks noGrp="1"/>
          </p:cNvGraphicFramePr>
          <p:nvPr>
            <p:extLst>
              <p:ext uri="{D42A27DB-BD31-4B8C-83A1-F6EECF244321}">
                <p14:modId xmlns:p14="http://schemas.microsoft.com/office/powerpoint/2010/main" val="1864907374"/>
              </p:ext>
            </p:extLst>
          </p:nvPr>
        </p:nvGraphicFramePr>
        <p:xfrm>
          <a:off x="619944" y="2204865"/>
          <a:ext cx="7992889" cy="3960439"/>
        </p:xfrm>
        <a:graphic>
          <a:graphicData uri="http://schemas.openxmlformats.org/drawingml/2006/table">
            <a:tbl>
              <a:tblPr firstRow="1" firstCol="1" bandRow="1">
                <a:tableStyleId>{5C22544A-7EE6-4342-B048-85BDC9FD1C3A}</a:tableStyleId>
              </a:tblPr>
              <a:tblGrid>
                <a:gridCol w="1598379"/>
                <a:gridCol w="1598379"/>
                <a:gridCol w="1598379"/>
                <a:gridCol w="1598379"/>
                <a:gridCol w="1599373"/>
              </a:tblGrid>
              <a:tr h="1203734">
                <a:tc>
                  <a:txBody>
                    <a:bodyPr/>
                    <a:lstStyle/>
                    <a:p>
                      <a:pPr algn="ctr">
                        <a:spcAft>
                          <a:spcPts val="0"/>
                        </a:spcAft>
                      </a:pPr>
                      <a:r>
                        <a:rPr lang="en-AU" sz="2400" dirty="0" smtClean="0">
                          <a:effectLst/>
                        </a:rPr>
                        <a:t>Pre</a:t>
                      </a:r>
                      <a:r>
                        <a:rPr lang="en-AU" sz="2400" baseline="0" dirty="0" smtClean="0">
                          <a:effectLst/>
                        </a:rPr>
                        <a:t>-</a:t>
                      </a:r>
                      <a:r>
                        <a:rPr lang="en-AU" sz="2400" dirty="0" smtClean="0">
                          <a:effectLst/>
                        </a:rPr>
                        <a:t>2012 TAS</a:t>
                      </a:r>
                      <a:endParaRPr lang="en-AU" sz="2400" dirty="0">
                        <a:effectLst/>
                        <a:latin typeface="Times New Roman"/>
                        <a:ea typeface="Times New Roman"/>
                      </a:endParaRPr>
                    </a:p>
                  </a:txBody>
                  <a:tcPr marL="68580" marR="68580" marT="0" marB="0"/>
                </a:tc>
                <a:tc>
                  <a:txBody>
                    <a:bodyPr/>
                    <a:lstStyle/>
                    <a:p>
                      <a:pPr algn="ctr">
                        <a:spcAft>
                          <a:spcPts val="0"/>
                        </a:spcAft>
                      </a:pPr>
                      <a:r>
                        <a:rPr lang="en-AU" sz="2400" dirty="0" smtClean="0">
                          <a:effectLst/>
                        </a:rPr>
                        <a:t>2012 TAS</a:t>
                      </a:r>
                      <a:endParaRPr lang="en-AU" sz="2400" dirty="0">
                        <a:effectLst/>
                        <a:latin typeface="Times New Roman"/>
                        <a:ea typeface="Times New Roman"/>
                      </a:endParaRPr>
                    </a:p>
                  </a:txBody>
                  <a:tcPr marL="68580" marR="68580" marT="0" marB="0"/>
                </a:tc>
                <a:tc>
                  <a:txBody>
                    <a:bodyPr/>
                    <a:lstStyle/>
                    <a:p>
                      <a:pPr algn="ctr">
                        <a:spcAft>
                          <a:spcPts val="0"/>
                        </a:spcAft>
                      </a:pPr>
                      <a:r>
                        <a:rPr lang="en-AU" sz="2400" dirty="0">
                          <a:effectLst/>
                        </a:rPr>
                        <a:t>Students</a:t>
                      </a:r>
                      <a:endParaRPr lang="en-AU" sz="2400" dirty="0">
                        <a:effectLst/>
                        <a:latin typeface="Times New Roman"/>
                        <a:ea typeface="Times New Roman"/>
                      </a:endParaRPr>
                    </a:p>
                  </a:txBody>
                  <a:tcPr marL="68580" marR="68580" marT="0" marB="0"/>
                </a:tc>
                <a:tc>
                  <a:txBody>
                    <a:bodyPr/>
                    <a:lstStyle/>
                    <a:p>
                      <a:pPr algn="ctr">
                        <a:spcAft>
                          <a:spcPts val="0"/>
                        </a:spcAft>
                      </a:pPr>
                      <a:r>
                        <a:rPr lang="en-AU" sz="2400" dirty="0">
                          <a:effectLst/>
                        </a:rPr>
                        <a:t>% of Students</a:t>
                      </a:r>
                      <a:endParaRPr lang="en-AU" sz="2400" dirty="0">
                        <a:effectLst/>
                        <a:latin typeface="Times New Roman"/>
                        <a:ea typeface="Times New Roman"/>
                      </a:endParaRPr>
                    </a:p>
                  </a:txBody>
                  <a:tcPr marL="68580" marR="68580" marT="0" marB="0"/>
                </a:tc>
                <a:tc>
                  <a:txBody>
                    <a:bodyPr/>
                    <a:lstStyle/>
                    <a:p>
                      <a:pPr algn="ctr">
                        <a:spcAft>
                          <a:spcPts val="0"/>
                        </a:spcAft>
                      </a:pPr>
                      <a:r>
                        <a:rPr lang="en-AU" sz="2400" dirty="0">
                          <a:effectLst/>
                        </a:rPr>
                        <a:t>Avg </a:t>
                      </a:r>
                      <a:r>
                        <a:rPr lang="en-AU" sz="2400" dirty="0" smtClean="0">
                          <a:effectLst/>
                        </a:rPr>
                        <a:t>ATAR</a:t>
                      </a:r>
                      <a:endParaRPr lang="en-AU" sz="2400" dirty="0">
                        <a:effectLst/>
                        <a:latin typeface="Times New Roman"/>
                        <a:ea typeface="Times New Roman"/>
                      </a:endParaRPr>
                    </a:p>
                  </a:txBody>
                  <a:tcPr marL="68580" marR="68580" marT="0" marB="0"/>
                </a:tc>
              </a:tr>
              <a:tr h="393815">
                <a:tc>
                  <a:txBody>
                    <a:bodyPr/>
                    <a:lstStyle/>
                    <a:p>
                      <a:pPr marL="0" algn="ctr" defTabSz="914400" rtl="0" eaLnBrk="1" latinLnBrk="0" hangingPunct="1">
                        <a:spcAft>
                          <a:spcPts val="0"/>
                        </a:spcAft>
                      </a:pPr>
                      <a:r>
                        <a:rPr lang="en-AU" sz="2400" b="0" kern="1200" dirty="0">
                          <a:solidFill>
                            <a:schemeClr val="dk1"/>
                          </a:solidFill>
                          <a:effectLst/>
                          <a:latin typeface="+mn-lt"/>
                          <a:ea typeface="+mn-ea"/>
                          <a:cs typeface="+mn-cs"/>
                        </a:rPr>
                        <a:t>0</a:t>
                      </a:r>
                    </a:p>
                  </a:txBody>
                  <a:tcPr marL="68580" marR="68580" marT="0" marB="0">
                    <a:solidFill>
                      <a:schemeClr val="accent6">
                        <a:lumMod val="40000"/>
                        <a:lumOff val="60000"/>
                      </a:schemeClr>
                    </a:solidFill>
                  </a:tcPr>
                </a:tc>
                <a:tc>
                  <a:txBody>
                    <a:bodyPr/>
                    <a:lstStyle/>
                    <a:p>
                      <a:pPr algn="ctr">
                        <a:spcAft>
                          <a:spcPts val="0"/>
                        </a:spcAft>
                      </a:pPr>
                      <a:r>
                        <a:rPr lang="en-AU" sz="2400" dirty="0">
                          <a:effectLst/>
                        </a:rPr>
                        <a:t>80</a:t>
                      </a:r>
                      <a:endParaRPr lang="en-AU" sz="2400" dirty="0">
                        <a:effectLst/>
                        <a:latin typeface="Times New Roman"/>
                        <a:ea typeface="Times New Roman"/>
                      </a:endParaRPr>
                    </a:p>
                  </a:txBody>
                  <a:tcPr marL="68580" marR="68580" marT="0" marB="0">
                    <a:solidFill>
                      <a:schemeClr val="accent6">
                        <a:lumMod val="40000"/>
                        <a:lumOff val="60000"/>
                      </a:schemeClr>
                    </a:solidFill>
                  </a:tcPr>
                </a:tc>
                <a:tc>
                  <a:txBody>
                    <a:bodyPr/>
                    <a:lstStyle/>
                    <a:p>
                      <a:pPr algn="ctr">
                        <a:spcAft>
                          <a:spcPts val="0"/>
                        </a:spcAft>
                      </a:pPr>
                      <a:r>
                        <a:rPr lang="en-AU" sz="2400" dirty="0">
                          <a:effectLst/>
                        </a:rPr>
                        <a:t>220</a:t>
                      </a:r>
                      <a:endParaRPr lang="en-AU" sz="2400" dirty="0">
                        <a:effectLst/>
                        <a:latin typeface="Times New Roman"/>
                        <a:ea typeface="Times New Roman"/>
                      </a:endParaRPr>
                    </a:p>
                  </a:txBody>
                  <a:tcPr marL="68580" marR="68580" marT="0" marB="0">
                    <a:solidFill>
                      <a:schemeClr val="accent6">
                        <a:lumMod val="40000"/>
                        <a:lumOff val="60000"/>
                      </a:schemeClr>
                    </a:solidFill>
                  </a:tcPr>
                </a:tc>
                <a:tc>
                  <a:txBody>
                    <a:bodyPr/>
                    <a:lstStyle/>
                    <a:p>
                      <a:pPr algn="ctr">
                        <a:spcAft>
                          <a:spcPts val="0"/>
                        </a:spcAft>
                      </a:pPr>
                      <a:r>
                        <a:rPr lang="en-AU" sz="2400" dirty="0" smtClean="0">
                          <a:effectLst/>
                        </a:rPr>
                        <a:t>2.0%</a:t>
                      </a:r>
                      <a:endParaRPr lang="en-AU" sz="2400" dirty="0">
                        <a:effectLst/>
                        <a:latin typeface="Times New Roman"/>
                        <a:ea typeface="Times New Roman"/>
                      </a:endParaRPr>
                    </a:p>
                  </a:txBody>
                  <a:tcPr marL="68580" marR="68580" marT="0" marB="0">
                    <a:solidFill>
                      <a:schemeClr val="accent6">
                        <a:lumMod val="40000"/>
                        <a:lumOff val="60000"/>
                      </a:schemeClr>
                    </a:solidFill>
                  </a:tcPr>
                </a:tc>
                <a:tc>
                  <a:txBody>
                    <a:bodyPr/>
                    <a:lstStyle/>
                    <a:p>
                      <a:pPr algn="ctr">
                        <a:spcAft>
                          <a:spcPts val="0"/>
                        </a:spcAft>
                      </a:pPr>
                      <a:r>
                        <a:rPr lang="en-AU" sz="2400" dirty="0">
                          <a:effectLst/>
                        </a:rPr>
                        <a:t>52.11</a:t>
                      </a:r>
                      <a:endParaRPr lang="en-AU" sz="2400" dirty="0">
                        <a:effectLst/>
                        <a:latin typeface="Times New Roman"/>
                        <a:ea typeface="Times New Roman"/>
                      </a:endParaRPr>
                    </a:p>
                  </a:txBody>
                  <a:tcPr marL="68580" marR="68580" marT="0" marB="0">
                    <a:solidFill>
                      <a:schemeClr val="accent6">
                        <a:lumMod val="40000"/>
                        <a:lumOff val="60000"/>
                      </a:schemeClr>
                    </a:solidFill>
                  </a:tcPr>
                </a:tc>
              </a:tr>
              <a:tr h="393815">
                <a:tc>
                  <a:txBody>
                    <a:bodyPr/>
                    <a:lstStyle/>
                    <a:p>
                      <a:pPr algn="ctr">
                        <a:spcAft>
                          <a:spcPts val="0"/>
                        </a:spcAft>
                      </a:pPr>
                      <a:r>
                        <a:rPr lang="en-AU" sz="2400" dirty="0">
                          <a:effectLst/>
                        </a:rPr>
                        <a:t>0</a:t>
                      </a:r>
                      <a:endParaRPr lang="en-AU" sz="2400" dirty="0">
                        <a:effectLst/>
                        <a:latin typeface="Times New Roman"/>
                        <a:ea typeface="Times New Roman"/>
                      </a:endParaRPr>
                    </a:p>
                  </a:txBody>
                  <a:tcPr marL="68580" marR="68580" marT="0" marB="0"/>
                </a:tc>
                <a:tc>
                  <a:txBody>
                    <a:bodyPr/>
                    <a:lstStyle/>
                    <a:p>
                      <a:pPr algn="ctr">
                        <a:spcAft>
                          <a:spcPts val="0"/>
                        </a:spcAft>
                      </a:pPr>
                      <a:r>
                        <a:rPr lang="en-AU" sz="2400" dirty="0">
                          <a:effectLst/>
                        </a:rPr>
                        <a:t>90</a:t>
                      </a:r>
                      <a:endParaRPr lang="en-AU" sz="2400" dirty="0">
                        <a:effectLst/>
                        <a:latin typeface="Times New Roman"/>
                        <a:ea typeface="Times New Roman"/>
                      </a:endParaRPr>
                    </a:p>
                  </a:txBody>
                  <a:tcPr marL="68580" marR="68580" marT="0" marB="0"/>
                </a:tc>
                <a:tc>
                  <a:txBody>
                    <a:bodyPr/>
                    <a:lstStyle/>
                    <a:p>
                      <a:pPr algn="ctr">
                        <a:spcAft>
                          <a:spcPts val="0"/>
                        </a:spcAft>
                      </a:pPr>
                      <a:r>
                        <a:rPr lang="en-AU" sz="2400" dirty="0">
                          <a:effectLst/>
                        </a:rPr>
                        <a:t>7540</a:t>
                      </a:r>
                      <a:endParaRPr lang="en-AU" sz="2400" dirty="0">
                        <a:effectLst/>
                        <a:latin typeface="Times New Roman"/>
                        <a:ea typeface="Times New Roman"/>
                      </a:endParaRPr>
                    </a:p>
                  </a:txBody>
                  <a:tcPr marL="68580" marR="68580" marT="0" marB="0"/>
                </a:tc>
                <a:tc>
                  <a:txBody>
                    <a:bodyPr/>
                    <a:lstStyle/>
                    <a:p>
                      <a:pPr algn="ctr">
                        <a:spcAft>
                          <a:spcPts val="0"/>
                        </a:spcAft>
                      </a:pPr>
                      <a:r>
                        <a:rPr lang="en-AU" sz="2400" dirty="0" smtClean="0">
                          <a:effectLst/>
                        </a:rPr>
                        <a:t>69.3%</a:t>
                      </a:r>
                      <a:endParaRPr lang="en-AU" sz="2400" dirty="0">
                        <a:effectLst/>
                        <a:latin typeface="Times New Roman"/>
                        <a:ea typeface="Times New Roman"/>
                      </a:endParaRPr>
                    </a:p>
                  </a:txBody>
                  <a:tcPr marL="68580" marR="68580" marT="0" marB="0"/>
                </a:tc>
                <a:tc>
                  <a:txBody>
                    <a:bodyPr/>
                    <a:lstStyle/>
                    <a:p>
                      <a:pPr algn="ctr">
                        <a:spcAft>
                          <a:spcPts val="0"/>
                        </a:spcAft>
                      </a:pPr>
                      <a:r>
                        <a:rPr lang="en-AU" sz="2400" dirty="0">
                          <a:effectLst/>
                        </a:rPr>
                        <a:t>68.50</a:t>
                      </a:r>
                      <a:endParaRPr lang="en-AU" sz="2400" dirty="0">
                        <a:effectLst/>
                        <a:latin typeface="Times New Roman"/>
                        <a:ea typeface="Times New Roman"/>
                      </a:endParaRPr>
                    </a:p>
                  </a:txBody>
                  <a:tcPr marL="68580" marR="68580" marT="0" marB="0"/>
                </a:tc>
              </a:tr>
              <a:tr h="393815">
                <a:tc>
                  <a:txBody>
                    <a:bodyPr/>
                    <a:lstStyle/>
                    <a:p>
                      <a:pPr algn="ctr">
                        <a:spcAft>
                          <a:spcPts val="0"/>
                        </a:spcAft>
                      </a:pPr>
                      <a:r>
                        <a:rPr lang="en-AU" sz="2400" dirty="0">
                          <a:effectLst/>
                        </a:rPr>
                        <a:t>0</a:t>
                      </a:r>
                      <a:endParaRPr lang="en-AU" sz="2400" dirty="0">
                        <a:effectLst/>
                        <a:latin typeface="Times New Roman"/>
                        <a:ea typeface="Times New Roman"/>
                      </a:endParaRPr>
                    </a:p>
                  </a:txBody>
                  <a:tcPr marL="68580" marR="68580" marT="0" marB="0"/>
                </a:tc>
                <a:tc>
                  <a:txBody>
                    <a:bodyPr/>
                    <a:lstStyle/>
                    <a:p>
                      <a:pPr algn="ctr">
                        <a:spcAft>
                          <a:spcPts val="0"/>
                        </a:spcAft>
                      </a:pPr>
                      <a:r>
                        <a:rPr lang="en-AU" sz="2400" dirty="0">
                          <a:effectLst/>
                        </a:rPr>
                        <a:t>100</a:t>
                      </a:r>
                      <a:endParaRPr lang="en-AU" sz="2400" dirty="0">
                        <a:effectLst/>
                        <a:latin typeface="Times New Roman"/>
                        <a:ea typeface="Times New Roman"/>
                      </a:endParaRPr>
                    </a:p>
                  </a:txBody>
                  <a:tcPr marL="68580" marR="68580" marT="0" marB="0"/>
                </a:tc>
                <a:tc>
                  <a:txBody>
                    <a:bodyPr/>
                    <a:lstStyle/>
                    <a:p>
                      <a:pPr algn="ctr">
                        <a:spcAft>
                          <a:spcPts val="0"/>
                        </a:spcAft>
                      </a:pPr>
                      <a:r>
                        <a:rPr lang="en-AU" sz="2400" dirty="0">
                          <a:effectLst/>
                        </a:rPr>
                        <a:t>686</a:t>
                      </a:r>
                      <a:endParaRPr lang="en-AU" sz="2400" dirty="0">
                        <a:effectLst/>
                        <a:latin typeface="Times New Roman"/>
                        <a:ea typeface="Times New Roman"/>
                      </a:endParaRPr>
                    </a:p>
                  </a:txBody>
                  <a:tcPr marL="68580" marR="68580" marT="0" marB="0"/>
                </a:tc>
                <a:tc>
                  <a:txBody>
                    <a:bodyPr/>
                    <a:lstStyle/>
                    <a:p>
                      <a:pPr algn="ctr">
                        <a:spcAft>
                          <a:spcPts val="0"/>
                        </a:spcAft>
                      </a:pPr>
                      <a:r>
                        <a:rPr lang="en-AU" sz="2400" dirty="0" smtClean="0">
                          <a:effectLst/>
                        </a:rPr>
                        <a:t>6.3%</a:t>
                      </a:r>
                      <a:endParaRPr lang="en-AU" sz="2400" dirty="0">
                        <a:effectLst/>
                        <a:latin typeface="Times New Roman"/>
                        <a:ea typeface="Times New Roman"/>
                      </a:endParaRPr>
                    </a:p>
                  </a:txBody>
                  <a:tcPr marL="68580" marR="68580" marT="0" marB="0"/>
                </a:tc>
                <a:tc>
                  <a:txBody>
                    <a:bodyPr/>
                    <a:lstStyle/>
                    <a:p>
                      <a:pPr algn="ctr">
                        <a:spcAft>
                          <a:spcPts val="0"/>
                        </a:spcAft>
                      </a:pPr>
                      <a:r>
                        <a:rPr lang="en-AU" sz="2400" dirty="0">
                          <a:effectLst/>
                        </a:rPr>
                        <a:t>72.75</a:t>
                      </a:r>
                      <a:endParaRPr lang="en-AU" sz="2400" dirty="0">
                        <a:effectLst/>
                        <a:latin typeface="Times New Roman"/>
                        <a:ea typeface="Times New Roman"/>
                      </a:endParaRPr>
                    </a:p>
                  </a:txBody>
                  <a:tcPr marL="68580" marR="68580" marT="0" marB="0"/>
                </a:tc>
              </a:tr>
              <a:tr h="393815">
                <a:tc>
                  <a:txBody>
                    <a:bodyPr/>
                    <a:lstStyle/>
                    <a:p>
                      <a:pPr marL="0" algn="ctr" defTabSz="914400" rtl="0" eaLnBrk="1" latinLnBrk="0" hangingPunct="1">
                        <a:spcAft>
                          <a:spcPts val="0"/>
                        </a:spcAft>
                      </a:pPr>
                      <a:r>
                        <a:rPr lang="en-AU" sz="2400" b="0" kern="1200" dirty="0">
                          <a:solidFill>
                            <a:schemeClr val="dk1"/>
                          </a:solidFill>
                          <a:effectLst/>
                          <a:latin typeface="+mn-lt"/>
                          <a:ea typeface="+mn-ea"/>
                          <a:cs typeface="+mn-cs"/>
                        </a:rPr>
                        <a:t>10</a:t>
                      </a:r>
                    </a:p>
                  </a:txBody>
                  <a:tcPr marL="68580" marR="68580" marT="0" marB="0">
                    <a:solidFill>
                      <a:schemeClr val="accent6">
                        <a:lumMod val="40000"/>
                        <a:lumOff val="60000"/>
                      </a:schemeClr>
                    </a:solidFill>
                  </a:tcPr>
                </a:tc>
                <a:tc>
                  <a:txBody>
                    <a:bodyPr/>
                    <a:lstStyle/>
                    <a:p>
                      <a:pPr algn="ctr">
                        <a:spcAft>
                          <a:spcPts val="0"/>
                        </a:spcAft>
                      </a:pPr>
                      <a:r>
                        <a:rPr lang="en-AU" sz="2400" dirty="0">
                          <a:effectLst/>
                        </a:rPr>
                        <a:t>70</a:t>
                      </a:r>
                      <a:endParaRPr lang="en-AU" sz="2400" dirty="0">
                        <a:effectLst/>
                        <a:latin typeface="Times New Roman"/>
                        <a:ea typeface="Times New Roman"/>
                      </a:endParaRPr>
                    </a:p>
                  </a:txBody>
                  <a:tcPr marL="68580" marR="68580" marT="0" marB="0">
                    <a:solidFill>
                      <a:schemeClr val="accent6">
                        <a:lumMod val="40000"/>
                        <a:lumOff val="60000"/>
                      </a:schemeClr>
                    </a:solidFill>
                  </a:tcPr>
                </a:tc>
                <a:tc>
                  <a:txBody>
                    <a:bodyPr/>
                    <a:lstStyle/>
                    <a:p>
                      <a:pPr algn="ctr">
                        <a:spcAft>
                          <a:spcPts val="0"/>
                        </a:spcAft>
                      </a:pPr>
                      <a:r>
                        <a:rPr lang="en-AU" sz="2400" dirty="0">
                          <a:effectLst/>
                        </a:rPr>
                        <a:t>12</a:t>
                      </a:r>
                      <a:endParaRPr lang="en-AU" sz="2400" dirty="0">
                        <a:effectLst/>
                        <a:latin typeface="Times New Roman"/>
                        <a:ea typeface="Times New Roman"/>
                      </a:endParaRPr>
                    </a:p>
                  </a:txBody>
                  <a:tcPr marL="68580" marR="68580" marT="0" marB="0">
                    <a:solidFill>
                      <a:schemeClr val="accent6">
                        <a:lumMod val="40000"/>
                        <a:lumOff val="60000"/>
                      </a:schemeClr>
                    </a:solidFill>
                  </a:tcPr>
                </a:tc>
                <a:tc>
                  <a:txBody>
                    <a:bodyPr/>
                    <a:lstStyle/>
                    <a:p>
                      <a:pPr algn="ctr">
                        <a:spcAft>
                          <a:spcPts val="0"/>
                        </a:spcAft>
                      </a:pPr>
                      <a:r>
                        <a:rPr lang="en-AU" sz="2400" dirty="0" smtClean="0">
                          <a:effectLst/>
                        </a:rPr>
                        <a:t>0.1%</a:t>
                      </a:r>
                      <a:endParaRPr lang="en-AU" sz="2400" dirty="0">
                        <a:effectLst/>
                        <a:latin typeface="Times New Roman"/>
                        <a:ea typeface="Times New Roman"/>
                      </a:endParaRPr>
                    </a:p>
                  </a:txBody>
                  <a:tcPr marL="68580" marR="68580" marT="0" marB="0">
                    <a:solidFill>
                      <a:schemeClr val="accent6">
                        <a:lumMod val="40000"/>
                        <a:lumOff val="60000"/>
                      </a:schemeClr>
                    </a:solidFill>
                  </a:tcPr>
                </a:tc>
                <a:tc>
                  <a:txBody>
                    <a:bodyPr/>
                    <a:lstStyle/>
                    <a:p>
                      <a:pPr algn="ctr">
                        <a:spcAft>
                          <a:spcPts val="0"/>
                        </a:spcAft>
                      </a:pPr>
                      <a:r>
                        <a:rPr lang="en-AU" sz="2400" dirty="0">
                          <a:effectLst/>
                        </a:rPr>
                        <a:t>68.69</a:t>
                      </a:r>
                      <a:endParaRPr lang="en-AU" sz="2400" dirty="0">
                        <a:effectLst/>
                        <a:latin typeface="Times New Roman"/>
                        <a:ea typeface="Times New Roman"/>
                      </a:endParaRPr>
                    </a:p>
                  </a:txBody>
                  <a:tcPr marL="68580" marR="68580" marT="0" marB="0">
                    <a:solidFill>
                      <a:schemeClr val="accent6">
                        <a:lumMod val="40000"/>
                        <a:lumOff val="60000"/>
                      </a:schemeClr>
                    </a:solidFill>
                  </a:tcPr>
                </a:tc>
              </a:tr>
              <a:tr h="393815">
                <a:tc>
                  <a:txBody>
                    <a:bodyPr/>
                    <a:lstStyle/>
                    <a:p>
                      <a:pPr algn="ctr">
                        <a:spcAft>
                          <a:spcPts val="0"/>
                        </a:spcAft>
                      </a:pPr>
                      <a:r>
                        <a:rPr lang="en-AU" sz="2400" dirty="0">
                          <a:effectLst/>
                        </a:rPr>
                        <a:t>10</a:t>
                      </a:r>
                      <a:endParaRPr lang="en-AU" sz="2400" dirty="0">
                        <a:effectLst/>
                        <a:latin typeface="Times New Roman"/>
                        <a:ea typeface="Times New Roman"/>
                      </a:endParaRPr>
                    </a:p>
                  </a:txBody>
                  <a:tcPr marL="68580" marR="68580" marT="0" marB="0"/>
                </a:tc>
                <a:tc>
                  <a:txBody>
                    <a:bodyPr/>
                    <a:lstStyle/>
                    <a:p>
                      <a:pPr algn="ctr">
                        <a:spcAft>
                          <a:spcPts val="0"/>
                        </a:spcAft>
                      </a:pPr>
                      <a:r>
                        <a:rPr lang="en-AU" sz="2400" dirty="0">
                          <a:effectLst/>
                        </a:rPr>
                        <a:t>80</a:t>
                      </a:r>
                      <a:endParaRPr lang="en-AU" sz="2400" dirty="0">
                        <a:effectLst/>
                        <a:latin typeface="Times New Roman"/>
                        <a:ea typeface="Times New Roman"/>
                      </a:endParaRPr>
                    </a:p>
                  </a:txBody>
                  <a:tcPr marL="68580" marR="68580" marT="0" marB="0"/>
                </a:tc>
                <a:tc>
                  <a:txBody>
                    <a:bodyPr/>
                    <a:lstStyle/>
                    <a:p>
                      <a:pPr algn="ctr">
                        <a:spcAft>
                          <a:spcPts val="0"/>
                        </a:spcAft>
                      </a:pPr>
                      <a:r>
                        <a:rPr lang="en-AU" sz="2400" dirty="0">
                          <a:effectLst/>
                        </a:rPr>
                        <a:t>603</a:t>
                      </a:r>
                      <a:endParaRPr lang="en-AU" sz="2400" dirty="0">
                        <a:effectLst/>
                        <a:latin typeface="Times New Roman"/>
                        <a:ea typeface="Times New Roman"/>
                      </a:endParaRPr>
                    </a:p>
                  </a:txBody>
                  <a:tcPr marL="68580" marR="68580" marT="0" marB="0"/>
                </a:tc>
                <a:tc>
                  <a:txBody>
                    <a:bodyPr/>
                    <a:lstStyle/>
                    <a:p>
                      <a:pPr algn="ctr">
                        <a:spcAft>
                          <a:spcPts val="0"/>
                        </a:spcAft>
                      </a:pPr>
                      <a:r>
                        <a:rPr lang="en-AU" sz="2400" dirty="0" smtClean="0">
                          <a:effectLst/>
                        </a:rPr>
                        <a:t>5.5%</a:t>
                      </a:r>
                      <a:endParaRPr lang="en-AU" sz="2400" dirty="0">
                        <a:effectLst/>
                        <a:latin typeface="Times New Roman"/>
                        <a:ea typeface="Times New Roman"/>
                      </a:endParaRPr>
                    </a:p>
                  </a:txBody>
                  <a:tcPr marL="68580" marR="68580" marT="0" marB="0"/>
                </a:tc>
                <a:tc>
                  <a:txBody>
                    <a:bodyPr/>
                    <a:lstStyle/>
                    <a:p>
                      <a:pPr algn="ctr">
                        <a:spcAft>
                          <a:spcPts val="0"/>
                        </a:spcAft>
                      </a:pPr>
                      <a:r>
                        <a:rPr lang="en-AU" sz="2400" dirty="0">
                          <a:effectLst/>
                        </a:rPr>
                        <a:t>75.48</a:t>
                      </a:r>
                      <a:endParaRPr lang="en-AU" sz="2400" dirty="0">
                        <a:effectLst/>
                        <a:latin typeface="Times New Roman"/>
                        <a:ea typeface="Times New Roman"/>
                      </a:endParaRPr>
                    </a:p>
                  </a:txBody>
                  <a:tcPr marL="68580" marR="68580" marT="0" marB="0"/>
                </a:tc>
              </a:tr>
              <a:tr h="393815">
                <a:tc>
                  <a:txBody>
                    <a:bodyPr/>
                    <a:lstStyle/>
                    <a:p>
                      <a:pPr algn="ctr">
                        <a:spcAft>
                          <a:spcPts val="0"/>
                        </a:spcAft>
                      </a:pPr>
                      <a:r>
                        <a:rPr lang="en-AU" sz="2400" dirty="0">
                          <a:effectLst/>
                        </a:rPr>
                        <a:t>20</a:t>
                      </a:r>
                      <a:endParaRPr lang="en-AU" sz="2400" dirty="0">
                        <a:effectLst/>
                        <a:latin typeface="Times New Roman"/>
                        <a:ea typeface="Times New Roman"/>
                      </a:endParaRPr>
                    </a:p>
                  </a:txBody>
                  <a:tcPr marL="68580" marR="68580" marT="0" marB="0"/>
                </a:tc>
                <a:tc>
                  <a:txBody>
                    <a:bodyPr/>
                    <a:lstStyle/>
                    <a:p>
                      <a:pPr algn="ctr">
                        <a:spcAft>
                          <a:spcPts val="0"/>
                        </a:spcAft>
                      </a:pPr>
                      <a:r>
                        <a:rPr lang="en-AU" sz="2400" dirty="0">
                          <a:effectLst/>
                        </a:rPr>
                        <a:t>70</a:t>
                      </a:r>
                      <a:endParaRPr lang="en-AU" sz="2400" dirty="0">
                        <a:effectLst/>
                        <a:latin typeface="Times New Roman"/>
                        <a:ea typeface="Times New Roman"/>
                      </a:endParaRPr>
                    </a:p>
                  </a:txBody>
                  <a:tcPr marL="68580" marR="68580" marT="0" marB="0"/>
                </a:tc>
                <a:tc>
                  <a:txBody>
                    <a:bodyPr/>
                    <a:lstStyle/>
                    <a:p>
                      <a:pPr algn="ctr">
                        <a:spcAft>
                          <a:spcPts val="0"/>
                        </a:spcAft>
                      </a:pPr>
                      <a:r>
                        <a:rPr lang="en-AU" sz="2400" dirty="0">
                          <a:effectLst/>
                        </a:rPr>
                        <a:t>154</a:t>
                      </a:r>
                      <a:endParaRPr lang="en-AU" sz="2400" dirty="0">
                        <a:effectLst/>
                        <a:latin typeface="Times New Roman"/>
                        <a:ea typeface="Times New Roman"/>
                      </a:endParaRPr>
                    </a:p>
                  </a:txBody>
                  <a:tcPr marL="68580" marR="68580" marT="0" marB="0"/>
                </a:tc>
                <a:tc>
                  <a:txBody>
                    <a:bodyPr/>
                    <a:lstStyle/>
                    <a:p>
                      <a:pPr algn="ctr">
                        <a:spcAft>
                          <a:spcPts val="0"/>
                        </a:spcAft>
                      </a:pPr>
                      <a:r>
                        <a:rPr lang="en-AU" sz="2400" dirty="0" smtClean="0">
                          <a:effectLst/>
                        </a:rPr>
                        <a:t>1.4%</a:t>
                      </a:r>
                      <a:endParaRPr lang="en-AU" sz="2400" dirty="0">
                        <a:effectLst/>
                        <a:latin typeface="Times New Roman"/>
                        <a:ea typeface="Times New Roman"/>
                      </a:endParaRPr>
                    </a:p>
                  </a:txBody>
                  <a:tcPr marL="68580" marR="68580" marT="0" marB="0"/>
                </a:tc>
                <a:tc>
                  <a:txBody>
                    <a:bodyPr/>
                    <a:lstStyle/>
                    <a:p>
                      <a:pPr algn="ctr">
                        <a:spcAft>
                          <a:spcPts val="0"/>
                        </a:spcAft>
                      </a:pPr>
                      <a:r>
                        <a:rPr lang="en-AU" sz="2400" dirty="0">
                          <a:effectLst/>
                        </a:rPr>
                        <a:t>71.06</a:t>
                      </a:r>
                      <a:endParaRPr lang="en-AU" sz="2400" dirty="0">
                        <a:effectLst/>
                        <a:latin typeface="Times New Roman"/>
                        <a:ea typeface="Times New Roman"/>
                      </a:endParaRPr>
                    </a:p>
                  </a:txBody>
                  <a:tcPr marL="68580" marR="68580" marT="0" marB="0"/>
                </a:tc>
              </a:tr>
              <a:tr h="393815">
                <a:tc>
                  <a:txBody>
                    <a:bodyPr/>
                    <a:lstStyle/>
                    <a:p>
                      <a:pPr algn="ctr">
                        <a:spcAft>
                          <a:spcPts val="0"/>
                        </a:spcAft>
                      </a:pPr>
                      <a:r>
                        <a:rPr lang="en-AU" sz="2400" dirty="0">
                          <a:effectLst/>
                        </a:rPr>
                        <a:t>20</a:t>
                      </a:r>
                      <a:endParaRPr lang="en-AU" sz="2400" dirty="0">
                        <a:effectLst/>
                        <a:latin typeface="Times New Roman"/>
                        <a:ea typeface="Times New Roman"/>
                      </a:endParaRPr>
                    </a:p>
                  </a:txBody>
                  <a:tcPr marL="68580" marR="68580" marT="0" marB="0"/>
                </a:tc>
                <a:tc>
                  <a:txBody>
                    <a:bodyPr/>
                    <a:lstStyle/>
                    <a:p>
                      <a:pPr algn="ctr">
                        <a:spcAft>
                          <a:spcPts val="0"/>
                        </a:spcAft>
                      </a:pPr>
                      <a:r>
                        <a:rPr lang="en-AU" sz="2400" dirty="0">
                          <a:effectLst/>
                        </a:rPr>
                        <a:t>90</a:t>
                      </a:r>
                      <a:endParaRPr lang="en-AU" sz="2400" dirty="0">
                        <a:effectLst/>
                        <a:latin typeface="Times New Roman"/>
                        <a:ea typeface="Times New Roman"/>
                      </a:endParaRPr>
                    </a:p>
                  </a:txBody>
                  <a:tcPr marL="68580" marR="68580" marT="0" marB="0"/>
                </a:tc>
                <a:tc>
                  <a:txBody>
                    <a:bodyPr/>
                    <a:lstStyle/>
                    <a:p>
                      <a:pPr algn="ctr">
                        <a:spcAft>
                          <a:spcPts val="0"/>
                        </a:spcAft>
                      </a:pPr>
                      <a:r>
                        <a:rPr lang="en-AU" sz="2400" dirty="0">
                          <a:effectLst/>
                        </a:rPr>
                        <a:t>509</a:t>
                      </a:r>
                      <a:endParaRPr lang="en-AU" sz="2400" dirty="0">
                        <a:effectLst/>
                        <a:latin typeface="Times New Roman"/>
                        <a:ea typeface="Times New Roman"/>
                      </a:endParaRPr>
                    </a:p>
                  </a:txBody>
                  <a:tcPr marL="68580" marR="68580" marT="0" marB="0"/>
                </a:tc>
                <a:tc>
                  <a:txBody>
                    <a:bodyPr/>
                    <a:lstStyle/>
                    <a:p>
                      <a:pPr algn="ctr">
                        <a:spcAft>
                          <a:spcPts val="0"/>
                        </a:spcAft>
                      </a:pPr>
                      <a:r>
                        <a:rPr lang="en-AU" sz="2400" dirty="0" smtClean="0">
                          <a:effectLst/>
                        </a:rPr>
                        <a:t>4.6%</a:t>
                      </a:r>
                      <a:endParaRPr lang="en-AU" sz="2400" dirty="0">
                        <a:effectLst/>
                        <a:latin typeface="Times New Roman"/>
                        <a:ea typeface="Times New Roman"/>
                      </a:endParaRPr>
                    </a:p>
                  </a:txBody>
                  <a:tcPr marL="68580" marR="68580" marT="0" marB="0"/>
                </a:tc>
                <a:tc>
                  <a:txBody>
                    <a:bodyPr/>
                    <a:lstStyle/>
                    <a:p>
                      <a:pPr algn="ctr">
                        <a:spcAft>
                          <a:spcPts val="0"/>
                        </a:spcAft>
                      </a:pPr>
                      <a:r>
                        <a:rPr lang="en-AU" sz="2400" dirty="0">
                          <a:effectLst/>
                        </a:rPr>
                        <a:t>81.72</a:t>
                      </a:r>
                      <a:endParaRPr lang="en-AU" sz="24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103653805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Bonus Schemes</a:t>
            </a:r>
            <a:endParaRPr lang="en-AU" dirty="0"/>
          </a:p>
        </p:txBody>
      </p:sp>
      <p:sp>
        <p:nvSpPr>
          <p:cNvPr id="3" name="Content Placeholder 2"/>
          <p:cNvSpPr>
            <a:spLocks noGrp="1"/>
          </p:cNvSpPr>
          <p:nvPr>
            <p:ph idx="1"/>
          </p:nvPr>
        </p:nvSpPr>
        <p:spPr/>
        <p:txBody>
          <a:bodyPr/>
          <a:lstStyle/>
          <a:p>
            <a:endParaRPr lang="en-AU" dirty="0"/>
          </a:p>
        </p:txBody>
      </p:sp>
    </p:spTree>
    <p:extLst>
      <p:ext uri="{BB962C8B-B14F-4D97-AF65-F5344CB8AC3E}">
        <p14:creationId xmlns:p14="http://schemas.microsoft.com/office/powerpoint/2010/main" val="1516099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Bonus schemes</a:t>
            </a:r>
            <a:endParaRPr lang="en-AU" dirty="0"/>
          </a:p>
        </p:txBody>
      </p:sp>
      <p:sp>
        <p:nvSpPr>
          <p:cNvPr id="3" name="Content Placeholder 2"/>
          <p:cNvSpPr>
            <a:spLocks noGrp="1"/>
          </p:cNvSpPr>
          <p:nvPr>
            <p:ph idx="1"/>
          </p:nvPr>
        </p:nvSpPr>
        <p:spPr>
          <a:xfrm>
            <a:off x="467544" y="1124744"/>
            <a:ext cx="8229600" cy="4525963"/>
          </a:xfrm>
        </p:spPr>
        <p:txBody>
          <a:bodyPr/>
          <a:lstStyle/>
          <a:p>
            <a:pPr marL="0" indent="0">
              <a:buNone/>
            </a:pPr>
            <a:r>
              <a:rPr lang="en-AU" dirty="0" smtClean="0"/>
              <a:t> </a:t>
            </a:r>
            <a:endParaRPr lang="en-AU" dirty="0"/>
          </a:p>
        </p:txBody>
      </p:sp>
      <p:sp>
        <p:nvSpPr>
          <p:cNvPr id="5" name="Content Placeholder 2"/>
          <p:cNvSpPr txBox="1">
            <a:spLocks/>
          </p:cNvSpPr>
          <p:nvPr/>
        </p:nvSpPr>
        <p:spPr>
          <a:xfrm>
            <a:off x="619944" y="1277144"/>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AU" sz="3600" dirty="0" smtClean="0">
                <a:solidFill>
                  <a:prstClr val="black"/>
                </a:solidFill>
              </a:rPr>
              <a:t>Bonus Schemes</a:t>
            </a:r>
            <a:br>
              <a:rPr lang="en-AU" sz="3600" dirty="0" smtClean="0">
                <a:solidFill>
                  <a:prstClr val="black"/>
                </a:solidFill>
              </a:rPr>
            </a:br>
            <a:endParaRPr lang="en-AU" sz="3600" dirty="0" smtClean="0">
              <a:solidFill>
                <a:prstClr val="black"/>
              </a:solidFill>
            </a:endParaRPr>
          </a:p>
          <a:p>
            <a:pPr lvl="1"/>
            <a:r>
              <a:rPr lang="en-AU" sz="3200" dirty="0" smtClean="0">
                <a:solidFill>
                  <a:prstClr val="black"/>
                </a:solidFill>
              </a:rPr>
              <a:t>Sponsored by the SA VCs</a:t>
            </a:r>
          </a:p>
          <a:p>
            <a:pPr lvl="1"/>
            <a:r>
              <a:rPr lang="en-AU" sz="3200" dirty="0" smtClean="0">
                <a:solidFill>
                  <a:prstClr val="black"/>
                </a:solidFill>
              </a:rPr>
              <a:t>Simple, fair, transparent, defensible</a:t>
            </a:r>
          </a:p>
          <a:p>
            <a:pPr lvl="1"/>
            <a:endParaRPr lang="en-AU" sz="3200" dirty="0" smtClean="0">
              <a:solidFill>
                <a:prstClr val="black"/>
              </a:solidFill>
            </a:endParaRPr>
          </a:p>
          <a:p>
            <a:pPr lvl="1"/>
            <a:r>
              <a:rPr lang="en-AU" sz="3200" dirty="0" smtClean="0">
                <a:solidFill>
                  <a:prstClr val="black"/>
                </a:solidFill>
              </a:rPr>
              <a:t>One size fits all (except for Medicine, Veterinary Bioscience)</a:t>
            </a:r>
          </a:p>
          <a:p>
            <a:pPr lvl="1"/>
            <a:r>
              <a:rPr lang="en-AU" sz="3200" dirty="0" smtClean="0">
                <a:solidFill>
                  <a:prstClr val="black"/>
                </a:solidFill>
              </a:rPr>
              <a:t>Greater clarity regarding Selection Ranks</a:t>
            </a:r>
          </a:p>
        </p:txBody>
      </p:sp>
    </p:spTree>
    <p:extLst>
      <p:ext uri="{BB962C8B-B14F-4D97-AF65-F5344CB8AC3E}">
        <p14:creationId xmlns:p14="http://schemas.microsoft.com/office/powerpoint/2010/main" val="158612110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Bonus schemes</a:t>
            </a:r>
            <a:endParaRPr lang="en-AU" dirty="0"/>
          </a:p>
        </p:txBody>
      </p:sp>
      <p:sp>
        <p:nvSpPr>
          <p:cNvPr id="3" name="Content Placeholder 2"/>
          <p:cNvSpPr>
            <a:spLocks noGrp="1"/>
          </p:cNvSpPr>
          <p:nvPr>
            <p:ph idx="1"/>
          </p:nvPr>
        </p:nvSpPr>
        <p:spPr>
          <a:xfrm>
            <a:off x="467544" y="1124744"/>
            <a:ext cx="8229600" cy="4525963"/>
          </a:xfrm>
        </p:spPr>
        <p:txBody>
          <a:bodyPr/>
          <a:lstStyle/>
          <a:p>
            <a:pPr marL="0" indent="0">
              <a:buNone/>
            </a:pPr>
            <a:r>
              <a:rPr lang="en-AU" dirty="0" smtClean="0"/>
              <a:t> </a:t>
            </a:r>
            <a:endParaRPr lang="en-AU" dirty="0"/>
          </a:p>
        </p:txBody>
      </p:sp>
      <p:sp>
        <p:nvSpPr>
          <p:cNvPr id="5" name="Content Placeholder 2"/>
          <p:cNvSpPr txBox="1">
            <a:spLocks/>
          </p:cNvSpPr>
          <p:nvPr/>
        </p:nvSpPr>
        <p:spPr>
          <a:xfrm>
            <a:off x="619944" y="1277144"/>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AU" sz="3600" dirty="0" smtClean="0">
                <a:solidFill>
                  <a:prstClr val="black"/>
                </a:solidFill>
              </a:rPr>
              <a:t>The </a:t>
            </a:r>
            <a:r>
              <a:rPr lang="en-AU" sz="3600" dirty="0">
                <a:solidFill>
                  <a:prstClr val="black"/>
                </a:solidFill>
              </a:rPr>
              <a:t>SA Universities Equity </a:t>
            </a:r>
            <a:r>
              <a:rPr lang="en-AU" sz="3600" dirty="0" smtClean="0">
                <a:solidFill>
                  <a:prstClr val="black"/>
                </a:solidFill>
              </a:rPr>
              <a:t>Scheme</a:t>
            </a:r>
          </a:p>
          <a:p>
            <a:pPr marL="400050" lvl="1" indent="0">
              <a:buFont typeface="Arial" panose="020B0604020202020204" pitchFamily="34" charset="0"/>
              <a:buNone/>
            </a:pPr>
            <a:r>
              <a:rPr lang="en-AU" sz="3200" dirty="0" smtClean="0">
                <a:solidFill>
                  <a:prstClr val="black"/>
                </a:solidFill>
              </a:rPr>
              <a:t>School based – data driven</a:t>
            </a:r>
          </a:p>
          <a:p>
            <a:pPr marL="800100" lvl="2" indent="0">
              <a:buFont typeface="Arial" panose="020B0604020202020204" pitchFamily="34" charset="0"/>
              <a:buNone/>
            </a:pPr>
            <a:r>
              <a:rPr lang="en-AU" dirty="0" smtClean="0">
                <a:solidFill>
                  <a:prstClr val="black"/>
                </a:solidFill>
              </a:rPr>
              <a:t>Remoteness</a:t>
            </a:r>
          </a:p>
          <a:p>
            <a:pPr marL="800100" lvl="2" indent="0">
              <a:buFont typeface="Arial" panose="020B0604020202020204" pitchFamily="34" charset="0"/>
              <a:buNone/>
            </a:pPr>
            <a:r>
              <a:rPr lang="en-AU" dirty="0" smtClean="0">
                <a:solidFill>
                  <a:prstClr val="black"/>
                </a:solidFill>
              </a:rPr>
              <a:t>Participation in higher education }</a:t>
            </a:r>
          </a:p>
          <a:p>
            <a:pPr marL="800100" lvl="2" indent="0">
              <a:buFont typeface="Arial" panose="020B0604020202020204" pitchFamily="34" charset="0"/>
              <a:buNone/>
            </a:pPr>
            <a:r>
              <a:rPr lang="en-AU" dirty="0" smtClean="0">
                <a:solidFill>
                  <a:prstClr val="black"/>
                </a:solidFill>
              </a:rPr>
              <a:t>Average ATAR 			     }  three-year averages</a:t>
            </a:r>
          </a:p>
          <a:p>
            <a:pPr marL="800100" lvl="2" indent="0">
              <a:buFont typeface="Arial" panose="020B0604020202020204" pitchFamily="34" charset="0"/>
              <a:buNone/>
            </a:pPr>
            <a:r>
              <a:rPr lang="en-AU" dirty="0" smtClean="0">
                <a:solidFill>
                  <a:prstClr val="black"/>
                </a:solidFill>
              </a:rPr>
              <a:t>Low ICSEA 			     }</a:t>
            </a:r>
            <a:endParaRPr lang="en-AU" dirty="0">
              <a:solidFill>
                <a:prstClr val="black"/>
              </a:solidFill>
            </a:endParaRPr>
          </a:p>
          <a:p>
            <a:pPr marL="400050" lvl="1" indent="0">
              <a:buFont typeface="Arial" panose="020B0604020202020204" pitchFamily="34" charset="0"/>
              <a:buNone/>
            </a:pPr>
            <a:r>
              <a:rPr lang="en-AU" sz="3200" dirty="0" smtClean="0">
                <a:solidFill>
                  <a:prstClr val="black"/>
                </a:solidFill>
              </a:rPr>
              <a:t>Backed up by individual applications</a:t>
            </a:r>
          </a:p>
          <a:p>
            <a:pPr marL="400050" lvl="1" indent="0">
              <a:buFont typeface="Arial" panose="020B0604020202020204" pitchFamily="34" charset="0"/>
              <a:buNone/>
            </a:pPr>
            <a:r>
              <a:rPr lang="en-AU" sz="3200" dirty="0">
                <a:solidFill>
                  <a:prstClr val="black"/>
                </a:solidFill>
              </a:rPr>
              <a:t>A</a:t>
            </a:r>
            <a:r>
              <a:rPr lang="en-AU" sz="3200" dirty="0" smtClean="0">
                <a:solidFill>
                  <a:prstClr val="black"/>
                </a:solidFill>
              </a:rPr>
              <a:t>dministered by SATAC</a:t>
            </a:r>
          </a:p>
          <a:p>
            <a:pPr marL="400050" lvl="1" indent="0">
              <a:buFont typeface="Arial" panose="020B0604020202020204" pitchFamily="34" charset="0"/>
              <a:buNone/>
            </a:pPr>
            <a:endParaRPr lang="en-AU" sz="1600" dirty="0">
              <a:solidFill>
                <a:prstClr val="black"/>
              </a:solidFill>
            </a:endParaRPr>
          </a:p>
          <a:p>
            <a:pPr marL="400050" lvl="1" indent="0">
              <a:buFont typeface="Arial" panose="020B0604020202020204" pitchFamily="34" charset="0"/>
              <a:buNone/>
            </a:pPr>
            <a:r>
              <a:rPr lang="en-AU" sz="3200" dirty="0" smtClean="0">
                <a:solidFill>
                  <a:srgbClr val="00B050"/>
                </a:solidFill>
              </a:rPr>
              <a:t>5 points</a:t>
            </a:r>
            <a:endParaRPr lang="en-AU" sz="3200" dirty="0">
              <a:solidFill>
                <a:srgbClr val="00B050"/>
              </a:solidFill>
            </a:endParaRPr>
          </a:p>
          <a:p>
            <a:pPr marL="0" indent="0">
              <a:buFont typeface="Arial" panose="020B0604020202020204" pitchFamily="34" charset="0"/>
              <a:buNone/>
            </a:pPr>
            <a:endParaRPr lang="en-AU" sz="3600" dirty="0" smtClean="0">
              <a:solidFill>
                <a:prstClr val="black"/>
              </a:solidFill>
            </a:endParaRPr>
          </a:p>
          <a:p>
            <a:endParaRPr lang="en-AU" dirty="0" smtClean="0">
              <a:solidFill>
                <a:prstClr val="black"/>
              </a:solidFill>
            </a:endParaRPr>
          </a:p>
        </p:txBody>
      </p:sp>
    </p:spTree>
    <p:extLst>
      <p:ext uri="{BB962C8B-B14F-4D97-AF65-F5344CB8AC3E}">
        <p14:creationId xmlns:p14="http://schemas.microsoft.com/office/powerpoint/2010/main" val="197102254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Bonus schemes</a:t>
            </a:r>
            <a:endParaRPr lang="en-AU" dirty="0"/>
          </a:p>
        </p:txBody>
      </p:sp>
      <p:sp>
        <p:nvSpPr>
          <p:cNvPr id="3" name="Content Placeholder 2"/>
          <p:cNvSpPr>
            <a:spLocks noGrp="1"/>
          </p:cNvSpPr>
          <p:nvPr>
            <p:ph idx="1"/>
          </p:nvPr>
        </p:nvSpPr>
        <p:spPr>
          <a:xfrm>
            <a:off x="467544" y="1124744"/>
            <a:ext cx="8229600" cy="4525963"/>
          </a:xfrm>
        </p:spPr>
        <p:txBody>
          <a:bodyPr/>
          <a:lstStyle/>
          <a:p>
            <a:pPr marL="0" indent="0">
              <a:buNone/>
            </a:pPr>
            <a:r>
              <a:rPr lang="en-AU" dirty="0" smtClean="0"/>
              <a:t> </a:t>
            </a:r>
            <a:endParaRPr lang="en-AU" dirty="0"/>
          </a:p>
        </p:txBody>
      </p:sp>
      <p:sp>
        <p:nvSpPr>
          <p:cNvPr id="5" name="Content Placeholder 2"/>
          <p:cNvSpPr txBox="1">
            <a:spLocks/>
          </p:cNvSpPr>
          <p:nvPr/>
        </p:nvSpPr>
        <p:spPr>
          <a:xfrm>
            <a:off x="619944" y="1277144"/>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r>
              <a:rPr lang="en-AU" sz="3600" dirty="0" smtClean="0">
                <a:solidFill>
                  <a:prstClr val="black"/>
                </a:solidFill>
              </a:rPr>
              <a:t>The SA Language, Literacy and Mathematics Bonus Scheme</a:t>
            </a:r>
          </a:p>
          <a:p>
            <a:pPr marL="400050" lvl="1" indent="0">
              <a:buFont typeface="Arial" panose="020B0604020202020204" pitchFamily="34" charset="0"/>
              <a:buNone/>
            </a:pPr>
            <a:r>
              <a:rPr lang="en-AU" sz="3200" dirty="0" smtClean="0">
                <a:solidFill>
                  <a:prstClr val="black"/>
                </a:solidFill>
              </a:rPr>
              <a:t>To strengthen preparation in the context of liberal university aggregate rules</a:t>
            </a:r>
          </a:p>
          <a:p>
            <a:pPr marL="800100" lvl="2" indent="0">
              <a:buFont typeface="Arial" panose="020B0604020202020204" pitchFamily="34" charset="0"/>
              <a:buNone/>
            </a:pPr>
            <a:r>
              <a:rPr lang="en-AU" dirty="0" smtClean="0">
                <a:solidFill>
                  <a:prstClr val="black"/>
                </a:solidFill>
              </a:rPr>
              <a:t>LOTE</a:t>
            </a:r>
          </a:p>
          <a:p>
            <a:pPr marL="800100" lvl="2" indent="0">
              <a:buFont typeface="Arial" panose="020B0604020202020204" pitchFamily="34" charset="0"/>
              <a:buNone/>
            </a:pPr>
            <a:r>
              <a:rPr lang="en-AU" dirty="0" smtClean="0">
                <a:solidFill>
                  <a:prstClr val="black"/>
                </a:solidFill>
              </a:rPr>
              <a:t>English Studies/English Communications</a:t>
            </a:r>
          </a:p>
          <a:p>
            <a:pPr marL="800100" lvl="2" indent="0">
              <a:buFont typeface="Arial" panose="020B0604020202020204" pitchFamily="34" charset="0"/>
              <a:buNone/>
            </a:pPr>
            <a:r>
              <a:rPr lang="en-AU" dirty="0" smtClean="0">
                <a:solidFill>
                  <a:prstClr val="black"/>
                </a:solidFill>
              </a:rPr>
              <a:t>Mathematical Studies </a:t>
            </a:r>
          </a:p>
          <a:p>
            <a:pPr marL="800100" lvl="2" indent="0">
              <a:buFont typeface="Arial" panose="020B0604020202020204" pitchFamily="34" charset="0"/>
              <a:buNone/>
            </a:pPr>
            <a:r>
              <a:rPr lang="en-AU" dirty="0" smtClean="0">
                <a:solidFill>
                  <a:prstClr val="black"/>
                </a:solidFill>
              </a:rPr>
              <a:t>Specialist Mathematics</a:t>
            </a:r>
          </a:p>
          <a:p>
            <a:pPr marL="400050" lvl="1" indent="0">
              <a:buFont typeface="Arial" panose="020B0604020202020204" pitchFamily="34" charset="0"/>
              <a:buNone/>
            </a:pPr>
            <a:endParaRPr lang="en-AU" dirty="0">
              <a:solidFill>
                <a:prstClr val="black"/>
              </a:solidFill>
            </a:endParaRPr>
          </a:p>
          <a:p>
            <a:pPr marL="400050" lvl="1" indent="0">
              <a:buFont typeface="Arial" panose="020B0604020202020204" pitchFamily="34" charset="0"/>
              <a:buNone/>
            </a:pPr>
            <a:r>
              <a:rPr lang="en-AU" sz="3200" dirty="0" smtClean="0">
                <a:solidFill>
                  <a:srgbClr val="00B050"/>
                </a:solidFill>
              </a:rPr>
              <a:t>Up to 4 points</a:t>
            </a:r>
            <a:endParaRPr lang="en-AU" sz="3200" dirty="0">
              <a:solidFill>
                <a:srgbClr val="00B050"/>
              </a:solidFill>
            </a:endParaRPr>
          </a:p>
          <a:p>
            <a:pPr marL="0" indent="0">
              <a:buFont typeface="Arial" panose="020B0604020202020204" pitchFamily="34" charset="0"/>
              <a:buNone/>
            </a:pPr>
            <a:endParaRPr lang="en-AU" sz="3600" dirty="0" smtClean="0">
              <a:solidFill>
                <a:prstClr val="black"/>
              </a:solidFill>
            </a:endParaRPr>
          </a:p>
          <a:p>
            <a:endParaRPr lang="en-AU" dirty="0" smtClean="0">
              <a:solidFill>
                <a:prstClr val="black"/>
              </a:solidFill>
            </a:endParaRPr>
          </a:p>
        </p:txBody>
      </p:sp>
    </p:spTree>
    <p:extLst>
      <p:ext uri="{BB962C8B-B14F-4D97-AF65-F5344CB8AC3E}">
        <p14:creationId xmlns:p14="http://schemas.microsoft.com/office/powerpoint/2010/main" val="26292689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Updates and Reflections</a:t>
            </a:r>
            <a:endParaRPr lang="en-AU" dirty="0"/>
          </a:p>
        </p:txBody>
      </p:sp>
      <p:sp>
        <p:nvSpPr>
          <p:cNvPr id="3" name="Content Placeholder 2"/>
          <p:cNvSpPr>
            <a:spLocks noGrp="1"/>
          </p:cNvSpPr>
          <p:nvPr>
            <p:ph idx="1"/>
          </p:nvPr>
        </p:nvSpPr>
        <p:spPr/>
        <p:txBody>
          <a:bodyPr/>
          <a:lstStyle/>
          <a:p>
            <a:endParaRPr lang="en-AU" dirty="0"/>
          </a:p>
        </p:txBody>
      </p:sp>
    </p:spTree>
    <p:extLst>
      <p:ext uri="{BB962C8B-B14F-4D97-AF65-F5344CB8AC3E}">
        <p14:creationId xmlns:p14="http://schemas.microsoft.com/office/powerpoint/2010/main" val="23070029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Scaling</a:t>
            </a:r>
            <a:endParaRPr lang="en-AU" dirty="0"/>
          </a:p>
        </p:txBody>
      </p:sp>
      <p:sp>
        <p:nvSpPr>
          <p:cNvPr id="3" name="Content Placeholder 2"/>
          <p:cNvSpPr>
            <a:spLocks noGrp="1"/>
          </p:cNvSpPr>
          <p:nvPr>
            <p:ph idx="1"/>
          </p:nvPr>
        </p:nvSpPr>
        <p:spPr/>
        <p:txBody>
          <a:bodyPr/>
          <a:lstStyle/>
          <a:p>
            <a:endParaRPr lang="en-AU" dirty="0"/>
          </a:p>
        </p:txBody>
      </p:sp>
    </p:spTree>
    <p:extLst>
      <p:ext uri="{BB962C8B-B14F-4D97-AF65-F5344CB8AC3E}">
        <p14:creationId xmlns:p14="http://schemas.microsoft.com/office/powerpoint/2010/main" val="1974307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The SACE Board’s Vision</a:t>
            </a:r>
            <a:endParaRPr lang="en-AU" dirty="0">
              <a:solidFill>
                <a:srgbClr val="002060"/>
              </a:solidFill>
            </a:endParaRPr>
          </a:p>
        </p:txBody>
      </p:sp>
      <p:sp>
        <p:nvSpPr>
          <p:cNvPr id="3" name="Content Placeholder 2"/>
          <p:cNvSpPr>
            <a:spLocks noGrp="1"/>
          </p:cNvSpPr>
          <p:nvPr>
            <p:ph idx="1"/>
          </p:nvPr>
        </p:nvSpPr>
        <p:spPr/>
        <p:txBody>
          <a:bodyPr/>
          <a:lstStyle/>
          <a:p>
            <a:r>
              <a:rPr lang="en-US" dirty="0" smtClean="0"/>
              <a:t>Student </a:t>
            </a:r>
            <a:r>
              <a:rPr lang="en-US" dirty="0" smtClean="0">
                <a:solidFill>
                  <a:srgbClr val="C00000"/>
                </a:solidFill>
              </a:rPr>
              <a:t>success</a:t>
            </a:r>
            <a:r>
              <a:rPr lang="en-US" dirty="0" smtClean="0"/>
              <a:t> through the SACE…</a:t>
            </a:r>
            <a:endParaRPr lang="en-AU" dirty="0"/>
          </a:p>
        </p:txBody>
      </p:sp>
    </p:spTree>
    <p:extLst>
      <p:ext uri="{BB962C8B-B14F-4D97-AF65-F5344CB8AC3E}">
        <p14:creationId xmlns:p14="http://schemas.microsoft.com/office/powerpoint/2010/main" val="15639533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Scaling</a:t>
            </a:r>
            <a:endParaRPr lang="en-AU" dirty="0"/>
          </a:p>
        </p:txBody>
      </p:sp>
      <p:sp>
        <p:nvSpPr>
          <p:cNvPr id="3" name="Content Placeholder 2"/>
          <p:cNvSpPr>
            <a:spLocks noGrp="1"/>
          </p:cNvSpPr>
          <p:nvPr>
            <p:ph idx="1"/>
          </p:nvPr>
        </p:nvSpPr>
        <p:spPr>
          <a:xfrm>
            <a:off x="467544" y="1124744"/>
            <a:ext cx="8229600" cy="4525963"/>
          </a:xfrm>
        </p:spPr>
        <p:txBody>
          <a:bodyPr/>
          <a:lstStyle/>
          <a:p>
            <a:pPr marL="0" indent="0">
              <a:buNone/>
            </a:pPr>
            <a:r>
              <a:rPr lang="en-AU" dirty="0" smtClean="0"/>
              <a:t> </a:t>
            </a:r>
            <a:endParaRPr lang="en-AU" dirty="0"/>
          </a:p>
        </p:txBody>
      </p:sp>
      <p:sp>
        <p:nvSpPr>
          <p:cNvPr id="5" name="Content Placeholder 2"/>
          <p:cNvSpPr txBox="1">
            <a:spLocks/>
          </p:cNvSpPr>
          <p:nvPr/>
        </p:nvSpPr>
        <p:spPr>
          <a:xfrm>
            <a:off x="619944" y="1277144"/>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r>
              <a:rPr lang="en-AU" sz="3600" dirty="0" smtClean="0">
                <a:solidFill>
                  <a:prstClr val="black"/>
                </a:solidFill>
              </a:rPr>
              <a:t>What if the IOC let you choose your pentathlon?</a:t>
            </a:r>
          </a:p>
          <a:p>
            <a:pPr marL="457200" lvl="1" indent="0">
              <a:buFont typeface="Arial" panose="020B0604020202020204" pitchFamily="34" charset="0"/>
              <a:buNone/>
            </a:pPr>
            <a:r>
              <a:rPr lang="en-AU" dirty="0">
                <a:solidFill>
                  <a:prstClr val="black"/>
                </a:solidFill>
                <a:hlinkClick r:id="rId3"/>
              </a:rPr>
              <a:t>http://</a:t>
            </a:r>
            <a:r>
              <a:rPr lang="en-AU" dirty="0" smtClean="0">
                <a:solidFill>
                  <a:prstClr val="black"/>
                </a:solidFill>
                <a:hlinkClick r:id="rId3"/>
              </a:rPr>
              <a:t>www.satac.edu.au/pages/scaling</a:t>
            </a:r>
            <a:r>
              <a:rPr lang="en-AU" dirty="0" smtClean="0">
                <a:solidFill>
                  <a:prstClr val="black"/>
                </a:solidFill>
              </a:rPr>
              <a:t> </a:t>
            </a:r>
          </a:p>
          <a:p>
            <a:pPr marL="0" indent="0">
              <a:buFont typeface="Arial" panose="020B0604020202020204" pitchFamily="34" charset="0"/>
              <a:buNone/>
            </a:pPr>
            <a:endParaRPr lang="en-AU" sz="3600" dirty="0" smtClean="0">
              <a:solidFill>
                <a:prstClr val="black"/>
              </a:solidFill>
            </a:endParaRPr>
          </a:p>
          <a:p>
            <a:pPr marL="0" indent="0">
              <a:buFont typeface="Arial" panose="020B0604020202020204" pitchFamily="34" charset="0"/>
              <a:buNone/>
            </a:pPr>
            <a:r>
              <a:rPr lang="en-AU" sz="3600" dirty="0" smtClean="0">
                <a:solidFill>
                  <a:prstClr val="black"/>
                </a:solidFill>
              </a:rPr>
              <a:t>Publishing scaled scores on the Tertiary Entrance Statement? </a:t>
            </a:r>
          </a:p>
          <a:p>
            <a:pPr marL="0" indent="0">
              <a:buFont typeface="Arial" panose="020B0604020202020204" pitchFamily="34" charset="0"/>
              <a:buNone/>
            </a:pPr>
            <a:r>
              <a:rPr lang="en-AU" sz="3600" dirty="0">
                <a:solidFill>
                  <a:prstClr val="black"/>
                </a:solidFill>
              </a:rPr>
              <a:t>	</a:t>
            </a:r>
            <a:r>
              <a:rPr lang="en-AU" sz="3600" dirty="0" smtClean="0">
                <a:solidFill>
                  <a:prstClr val="black"/>
                </a:solidFill>
              </a:rPr>
              <a:t>“damned if we do and…”</a:t>
            </a:r>
          </a:p>
          <a:p>
            <a:pPr marL="0" indent="0">
              <a:buFont typeface="Arial" panose="020B0604020202020204" pitchFamily="34" charset="0"/>
              <a:buNone/>
            </a:pPr>
            <a:endParaRPr lang="en-AU" sz="3600" dirty="0">
              <a:solidFill>
                <a:prstClr val="black"/>
              </a:solidFill>
            </a:endParaRPr>
          </a:p>
          <a:p>
            <a:pPr marL="0" indent="0">
              <a:buFont typeface="Arial" panose="020B0604020202020204" pitchFamily="34" charset="0"/>
              <a:buNone/>
            </a:pPr>
            <a:endParaRPr lang="en-AU" sz="3600" dirty="0" smtClean="0">
              <a:solidFill>
                <a:prstClr val="black"/>
              </a:solidFill>
            </a:endParaRPr>
          </a:p>
        </p:txBody>
      </p:sp>
    </p:spTree>
    <p:extLst>
      <p:ext uri="{BB962C8B-B14F-4D97-AF65-F5344CB8AC3E}">
        <p14:creationId xmlns:p14="http://schemas.microsoft.com/office/powerpoint/2010/main" val="298380147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Scaling</a:t>
            </a:r>
            <a:endParaRPr lang="en-AU" dirty="0"/>
          </a:p>
        </p:txBody>
      </p:sp>
      <p:sp>
        <p:nvSpPr>
          <p:cNvPr id="3" name="Content Placeholder 2"/>
          <p:cNvSpPr>
            <a:spLocks noGrp="1"/>
          </p:cNvSpPr>
          <p:nvPr>
            <p:ph idx="1"/>
          </p:nvPr>
        </p:nvSpPr>
        <p:spPr>
          <a:xfrm>
            <a:off x="467544" y="1124744"/>
            <a:ext cx="8229600" cy="4525963"/>
          </a:xfrm>
        </p:spPr>
        <p:txBody>
          <a:bodyPr/>
          <a:lstStyle/>
          <a:p>
            <a:pPr marL="0" indent="0">
              <a:buNone/>
            </a:pPr>
            <a:r>
              <a:rPr lang="en-AU" dirty="0" smtClean="0"/>
              <a:t> </a:t>
            </a:r>
            <a:endParaRPr lang="en-AU" dirty="0"/>
          </a:p>
        </p:txBody>
      </p:sp>
      <p:sp>
        <p:nvSpPr>
          <p:cNvPr id="5" name="Content Placeholder 2"/>
          <p:cNvSpPr txBox="1">
            <a:spLocks/>
          </p:cNvSpPr>
          <p:nvPr/>
        </p:nvSpPr>
        <p:spPr>
          <a:xfrm>
            <a:off x="619944" y="1277144"/>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r>
              <a:rPr lang="en-AU" sz="3600" dirty="0" smtClean="0">
                <a:solidFill>
                  <a:prstClr val="black"/>
                </a:solidFill>
              </a:rPr>
              <a:t>This is not your result…</a:t>
            </a:r>
          </a:p>
          <a:p>
            <a:pPr marL="0" indent="0">
              <a:buFont typeface="Arial" panose="020B0604020202020204" pitchFamily="34" charset="0"/>
              <a:buNone/>
            </a:pPr>
            <a:endParaRPr lang="en-AU" sz="3600" dirty="0">
              <a:solidFill>
                <a:prstClr val="black"/>
              </a:solidFill>
            </a:endParaRPr>
          </a:p>
          <a:p>
            <a:pPr marL="0" indent="0">
              <a:buFont typeface="Arial" panose="020B0604020202020204" pitchFamily="34" charset="0"/>
              <a:buNone/>
            </a:pPr>
            <a:r>
              <a:rPr lang="en-AU" sz="3600" dirty="0" smtClean="0">
                <a:solidFill>
                  <a:prstClr val="black"/>
                </a:solidFill>
              </a:rPr>
              <a:t>…it is only a piece in the puzzle in calculating your readiness for the next rung in the educational ladder</a:t>
            </a:r>
          </a:p>
        </p:txBody>
      </p:sp>
    </p:spTree>
    <p:extLst>
      <p:ext uri="{BB962C8B-B14F-4D97-AF65-F5344CB8AC3E}">
        <p14:creationId xmlns:p14="http://schemas.microsoft.com/office/powerpoint/2010/main" val="292517058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Selection Ranks</a:t>
            </a:r>
            <a:endParaRPr lang="en-AU" dirty="0"/>
          </a:p>
        </p:txBody>
      </p:sp>
      <p:sp>
        <p:nvSpPr>
          <p:cNvPr id="3" name="Content Placeholder 2"/>
          <p:cNvSpPr>
            <a:spLocks noGrp="1"/>
          </p:cNvSpPr>
          <p:nvPr>
            <p:ph idx="1"/>
          </p:nvPr>
        </p:nvSpPr>
        <p:spPr/>
        <p:txBody>
          <a:bodyPr/>
          <a:lstStyle/>
          <a:p>
            <a:endParaRPr lang="en-AU" dirty="0"/>
          </a:p>
        </p:txBody>
      </p:sp>
    </p:spTree>
    <p:extLst>
      <p:ext uri="{BB962C8B-B14F-4D97-AF65-F5344CB8AC3E}">
        <p14:creationId xmlns:p14="http://schemas.microsoft.com/office/powerpoint/2010/main" val="204684756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Selection Ranks</a:t>
            </a:r>
            <a:endParaRPr lang="en-AU" dirty="0"/>
          </a:p>
        </p:txBody>
      </p:sp>
      <p:sp>
        <p:nvSpPr>
          <p:cNvPr id="3" name="Content Placeholder 2"/>
          <p:cNvSpPr>
            <a:spLocks noGrp="1"/>
          </p:cNvSpPr>
          <p:nvPr>
            <p:ph idx="1"/>
          </p:nvPr>
        </p:nvSpPr>
        <p:spPr>
          <a:xfrm>
            <a:off x="467544" y="1124744"/>
            <a:ext cx="8229600" cy="4525963"/>
          </a:xfrm>
        </p:spPr>
        <p:txBody>
          <a:bodyPr/>
          <a:lstStyle/>
          <a:p>
            <a:pPr marL="0" indent="0">
              <a:buNone/>
            </a:pPr>
            <a:r>
              <a:rPr lang="en-AU" dirty="0" smtClean="0"/>
              <a:t> </a:t>
            </a:r>
            <a:endParaRPr lang="en-AU" dirty="0"/>
          </a:p>
        </p:txBody>
      </p:sp>
      <p:sp>
        <p:nvSpPr>
          <p:cNvPr id="5" name="Content Placeholder 2"/>
          <p:cNvSpPr txBox="1">
            <a:spLocks/>
          </p:cNvSpPr>
          <p:nvPr/>
        </p:nvSpPr>
        <p:spPr>
          <a:xfrm>
            <a:off x="619944" y="1277144"/>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r>
              <a:rPr lang="en-AU" sz="3600" dirty="0" smtClean="0">
                <a:solidFill>
                  <a:prstClr val="black"/>
                </a:solidFill>
              </a:rPr>
              <a:t>SATAC’s system stores: </a:t>
            </a:r>
          </a:p>
          <a:p>
            <a:pPr lvl="1"/>
            <a:r>
              <a:rPr lang="en-AU" sz="3200" dirty="0" smtClean="0">
                <a:solidFill>
                  <a:prstClr val="black"/>
                </a:solidFill>
              </a:rPr>
              <a:t>ATARs </a:t>
            </a:r>
          </a:p>
          <a:p>
            <a:pPr lvl="1"/>
            <a:r>
              <a:rPr lang="en-AU" sz="3200" dirty="0" smtClean="0">
                <a:solidFill>
                  <a:prstClr val="black"/>
                </a:solidFill>
              </a:rPr>
              <a:t>Selection Ranks (ATAR “look-alikes” after bonuses have been applied)</a:t>
            </a:r>
          </a:p>
          <a:p>
            <a:pPr>
              <a:buFont typeface="Arial" panose="020B0604020202020204" pitchFamily="34" charset="0"/>
              <a:buNone/>
            </a:pPr>
            <a:r>
              <a:rPr lang="en-AU" sz="3600" dirty="0" smtClean="0">
                <a:solidFill>
                  <a:prstClr val="black"/>
                </a:solidFill>
              </a:rPr>
              <a:t>Offers are </a:t>
            </a:r>
            <a:r>
              <a:rPr lang="en-AU" sz="3600" i="1" dirty="0" smtClean="0">
                <a:solidFill>
                  <a:prstClr val="black"/>
                </a:solidFill>
              </a:rPr>
              <a:t>only</a:t>
            </a:r>
            <a:r>
              <a:rPr lang="en-AU" sz="3600" dirty="0" smtClean="0">
                <a:solidFill>
                  <a:prstClr val="black"/>
                </a:solidFill>
              </a:rPr>
              <a:t> made on the basis of Selection Ranks</a:t>
            </a:r>
          </a:p>
          <a:p>
            <a:pPr>
              <a:buFont typeface="Arial" panose="020B0604020202020204" pitchFamily="34" charset="0"/>
              <a:buNone/>
            </a:pPr>
            <a:r>
              <a:rPr lang="en-AU" sz="3600" dirty="0" smtClean="0">
                <a:solidFill>
                  <a:prstClr val="black"/>
                </a:solidFill>
              </a:rPr>
              <a:t>For 85%+  of year 12 applicants selection ranks are </a:t>
            </a:r>
            <a:r>
              <a:rPr lang="en-AU" sz="3600" i="1" dirty="0" smtClean="0">
                <a:solidFill>
                  <a:prstClr val="black"/>
                </a:solidFill>
              </a:rPr>
              <a:t>not</a:t>
            </a:r>
            <a:r>
              <a:rPr lang="en-AU" sz="3600" dirty="0" smtClean="0">
                <a:solidFill>
                  <a:prstClr val="black"/>
                </a:solidFill>
              </a:rPr>
              <a:t> their ATAR</a:t>
            </a:r>
          </a:p>
          <a:p>
            <a:pPr>
              <a:buFont typeface="Arial" panose="020B0604020202020204" pitchFamily="34" charset="0"/>
              <a:buNone/>
            </a:pPr>
            <a:endParaRPr lang="en-AU" sz="3600" dirty="0" smtClean="0">
              <a:solidFill>
                <a:prstClr val="black"/>
              </a:solidFill>
            </a:endParaRPr>
          </a:p>
          <a:p>
            <a:pPr>
              <a:buFont typeface="Arial" panose="020B0604020202020204" pitchFamily="34" charset="0"/>
              <a:buNone/>
            </a:pPr>
            <a:endParaRPr lang="en-AU" dirty="0">
              <a:solidFill>
                <a:prstClr val="black"/>
              </a:solidFill>
            </a:endParaRPr>
          </a:p>
          <a:p>
            <a:pPr marL="0" indent="0">
              <a:buFont typeface="Arial" panose="020B0604020202020204" pitchFamily="34" charset="0"/>
              <a:buNone/>
            </a:pPr>
            <a:endParaRPr lang="en-AU" sz="3600" dirty="0" smtClean="0">
              <a:solidFill>
                <a:prstClr val="black"/>
              </a:solidFill>
            </a:endParaRPr>
          </a:p>
          <a:p>
            <a:endParaRPr lang="en-AU" dirty="0" smtClean="0">
              <a:solidFill>
                <a:prstClr val="black"/>
              </a:solidFill>
            </a:endParaRPr>
          </a:p>
        </p:txBody>
      </p:sp>
    </p:spTree>
    <p:extLst>
      <p:ext uri="{BB962C8B-B14F-4D97-AF65-F5344CB8AC3E}">
        <p14:creationId xmlns:p14="http://schemas.microsoft.com/office/powerpoint/2010/main" val="15637635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Selection Ranks</a:t>
            </a:r>
            <a:endParaRPr lang="en-AU" dirty="0"/>
          </a:p>
        </p:txBody>
      </p:sp>
      <p:sp>
        <p:nvSpPr>
          <p:cNvPr id="5" name="Content Placeholder 2"/>
          <p:cNvSpPr txBox="1">
            <a:spLocks/>
          </p:cNvSpPr>
          <p:nvPr/>
        </p:nvSpPr>
        <p:spPr>
          <a:xfrm>
            <a:off x="619944" y="1277144"/>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r>
              <a:rPr lang="en-AU" sz="3600" dirty="0" smtClean="0">
                <a:solidFill>
                  <a:prstClr val="black"/>
                </a:solidFill>
              </a:rPr>
              <a:t>Cutoff</a:t>
            </a:r>
            <a:r>
              <a:rPr lang="en-AU" sz="3600" dirty="0" smtClean="0">
                <a:solidFill>
                  <a:prstClr val="black"/>
                </a:solidFill>
              </a:rPr>
              <a:t> scores</a:t>
            </a:r>
          </a:p>
          <a:p>
            <a:pPr lvl="1"/>
            <a:r>
              <a:rPr lang="en-AU" dirty="0" smtClean="0">
                <a:solidFill>
                  <a:prstClr val="black"/>
                </a:solidFill>
              </a:rPr>
              <a:t>The Advertiser/NT News</a:t>
            </a:r>
          </a:p>
          <a:p>
            <a:pPr lvl="1"/>
            <a:r>
              <a:rPr lang="en-AU" dirty="0" smtClean="0">
                <a:solidFill>
                  <a:prstClr val="black"/>
                </a:solidFill>
              </a:rPr>
              <a:t>SATAC website and Guide</a:t>
            </a:r>
          </a:p>
          <a:p>
            <a:pPr lvl="1"/>
            <a:r>
              <a:rPr lang="en-AU" dirty="0" smtClean="0">
                <a:solidFill>
                  <a:prstClr val="black"/>
                </a:solidFill>
              </a:rPr>
              <a:t>Universities websites and publications</a:t>
            </a:r>
          </a:p>
          <a:p>
            <a:pPr>
              <a:buFont typeface="Arial" panose="020B0604020202020204" pitchFamily="34" charset="0"/>
              <a:buNone/>
            </a:pPr>
            <a:endParaRPr lang="en-AU" dirty="0" smtClean="0">
              <a:solidFill>
                <a:prstClr val="black"/>
              </a:solidFill>
            </a:endParaRPr>
          </a:p>
          <a:p>
            <a:pPr>
              <a:buFont typeface="Arial" panose="020B0604020202020204" pitchFamily="34" charset="0"/>
              <a:buNone/>
            </a:pPr>
            <a:endParaRPr lang="en-AU" dirty="0" smtClean="0">
              <a:solidFill>
                <a:prstClr val="black"/>
              </a:solidFill>
            </a:endParaRPr>
          </a:p>
          <a:p>
            <a:pPr>
              <a:buFont typeface="Arial" panose="020B0604020202020204" pitchFamily="34" charset="0"/>
              <a:buNone/>
            </a:pPr>
            <a:endParaRPr lang="en-AU" sz="3600" dirty="0" smtClean="0">
              <a:solidFill>
                <a:prstClr val="black"/>
              </a:solidFill>
            </a:endParaRPr>
          </a:p>
          <a:p>
            <a:pPr>
              <a:buFont typeface="Arial" panose="020B0604020202020204" pitchFamily="34" charset="0"/>
              <a:buNone/>
            </a:pPr>
            <a:r>
              <a:rPr lang="en-AU" sz="3600" dirty="0" smtClean="0">
                <a:solidFill>
                  <a:prstClr val="black"/>
                </a:solidFill>
              </a:rPr>
              <a:t>Are about Selection Ranks </a:t>
            </a:r>
            <a:r>
              <a:rPr lang="en-AU" sz="3600" i="1" dirty="0" smtClean="0">
                <a:solidFill>
                  <a:srgbClr val="FF0000"/>
                </a:solidFill>
              </a:rPr>
              <a:t>not the ATAR</a:t>
            </a:r>
          </a:p>
          <a:p>
            <a:pPr>
              <a:buFont typeface="Arial" panose="020B0604020202020204" pitchFamily="34" charset="0"/>
              <a:buNone/>
            </a:pPr>
            <a:endParaRPr lang="en-AU" sz="3600" dirty="0" smtClean="0">
              <a:solidFill>
                <a:prstClr val="black"/>
              </a:solidFill>
            </a:endParaRPr>
          </a:p>
          <a:p>
            <a:pPr>
              <a:buFont typeface="Arial" panose="020B0604020202020204" pitchFamily="34" charset="0"/>
              <a:buNone/>
            </a:pPr>
            <a:endParaRPr lang="en-AU" sz="3600" dirty="0" smtClean="0">
              <a:solidFill>
                <a:prstClr val="black"/>
              </a:solidFill>
            </a:endParaRPr>
          </a:p>
          <a:p>
            <a:pPr>
              <a:buFont typeface="Arial" panose="020B0604020202020204" pitchFamily="34" charset="0"/>
              <a:buNone/>
            </a:pPr>
            <a:endParaRPr lang="en-AU" dirty="0">
              <a:solidFill>
                <a:prstClr val="black"/>
              </a:solidFill>
            </a:endParaRPr>
          </a:p>
          <a:p>
            <a:pPr marL="0" indent="0">
              <a:buFont typeface="Arial" panose="020B0604020202020204" pitchFamily="34" charset="0"/>
              <a:buNone/>
            </a:pPr>
            <a:endParaRPr lang="en-AU" sz="3600" dirty="0" smtClean="0">
              <a:solidFill>
                <a:prstClr val="black"/>
              </a:solidFill>
            </a:endParaRPr>
          </a:p>
          <a:p>
            <a:endParaRPr lang="en-AU" dirty="0" smtClean="0">
              <a:solidFill>
                <a:prstClr val="black"/>
              </a:solidFill>
            </a:endParaRPr>
          </a:p>
        </p:txBody>
      </p:sp>
      <p:pic>
        <p:nvPicPr>
          <p:cNvPr id="36868" name="Picture 4"/>
          <p:cNvPicPr>
            <a:picLocks noChangeAspect="1" noChangeArrowheads="1"/>
          </p:cNvPicPr>
          <p:nvPr/>
        </p:nvPicPr>
        <p:blipFill>
          <a:blip r:embed="rId2" cstate="print"/>
          <a:srcRect/>
          <a:stretch>
            <a:fillRect/>
          </a:stretch>
        </p:blipFill>
        <p:spPr bwMode="auto">
          <a:xfrm>
            <a:off x="2123728" y="3573016"/>
            <a:ext cx="4680520" cy="1533274"/>
          </a:xfrm>
          <a:prstGeom prst="rect">
            <a:avLst/>
          </a:prstGeom>
          <a:noFill/>
          <a:ln w="9525">
            <a:noFill/>
            <a:miter lim="800000"/>
            <a:headEnd/>
            <a:tailEnd/>
          </a:ln>
        </p:spPr>
      </p:pic>
    </p:spTree>
    <p:extLst>
      <p:ext uri="{BB962C8B-B14F-4D97-AF65-F5344CB8AC3E}">
        <p14:creationId xmlns:p14="http://schemas.microsoft.com/office/powerpoint/2010/main" val="90143737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Selection Ranks</a:t>
            </a:r>
            <a:endParaRPr lang="en-AU" dirty="0"/>
          </a:p>
        </p:txBody>
      </p:sp>
      <p:sp>
        <p:nvSpPr>
          <p:cNvPr id="5" name="Content Placeholder 2"/>
          <p:cNvSpPr txBox="1">
            <a:spLocks/>
          </p:cNvSpPr>
          <p:nvPr/>
        </p:nvSpPr>
        <p:spPr>
          <a:xfrm>
            <a:off x="619944" y="1277144"/>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r>
              <a:rPr lang="en-AU" sz="3600" dirty="0" smtClean="0">
                <a:solidFill>
                  <a:prstClr val="black"/>
                </a:solidFill>
              </a:rPr>
              <a:t>Guaranteed entry schemes </a:t>
            </a:r>
          </a:p>
          <a:p>
            <a:pPr lvl="1"/>
            <a:r>
              <a:rPr lang="en-AU" sz="3200" dirty="0" smtClean="0">
                <a:solidFill>
                  <a:prstClr val="black"/>
                </a:solidFill>
              </a:rPr>
              <a:t>“Preferred”</a:t>
            </a:r>
          </a:p>
          <a:p>
            <a:pPr lvl="1"/>
            <a:r>
              <a:rPr lang="en-AU" sz="3200" dirty="0" smtClean="0">
                <a:solidFill>
                  <a:prstClr val="black"/>
                </a:solidFill>
              </a:rPr>
              <a:t>“Guaranteed”</a:t>
            </a:r>
          </a:p>
          <a:p>
            <a:pPr lvl="1"/>
            <a:r>
              <a:rPr lang="en-AU" sz="3200" dirty="0" smtClean="0">
                <a:solidFill>
                  <a:prstClr val="black"/>
                </a:solidFill>
              </a:rPr>
              <a:t>“Approved”</a:t>
            </a:r>
          </a:p>
          <a:p>
            <a:pPr lvl="1">
              <a:buFont typeface="Arial" panose="020B0604020202020204" pitchFamily="34" charset="0"/>
              <a:buNone/>
            </a:pPr>
            <a:endParaRPr lang="en-AU" dirty="0" smtClean="0">
              <a:solidFill>
                <a:prstClr val="black"/>
              </a:solidFill>
            </a:endParaRPr>
          </a:p>
          <a:p>
            <a:pPr marL="0" indent="0">
              <a:buFont typeface="Arial" panose="020B0604020202020204" pitchFamily="34" charset="0"/>
              <a:buNone/>
            </a:pPr>
            <a:endParaRPr lang="en-AU" sz="3600" dirty="0" smtClean="0">
              <a:solidFill>
                <a:prstClr val="black"/>
              </a:solidFill>
            </a:endParaRPr>
          </a:p>
          <a:p>
            <a:pPr marL="0" indent="0">
              <a:buFont typeface="Arial" panose="020B0604020202020204" pitchFamily="34" charset="0"/>
              <a:buNone/>
            </a:pPr>
            <a:r>
              <a:rPr lang="en-AU" sz="3600" dirty="0" smtClean="0">
                <a:solidFill>
                  <a:prstClr val="black"/>
                </a:solidFill>
              </a:rPr>
              <a:t>Are about Selection Ranks </a:t>
            </a:r>
            <a:r>
              <a:rPr lang="en-AU" sz="3600" i="1" dirty="0" smtClean="0">
                <a:solidFill>
                  <a:srgbClr val="FF0000"/>
                </a:solidFill>
              </a:rPr>
              <a:t>not the ATAR</a:t>
            </a:r>
          </a:p>
          <a:p>
            <a:pPr marL="0" indent="0">
              <a:buFont typeface="Arial" panose="020B0604020202020204" pitchFamily="34" charset="0"/>
              <a:buNone/>
            </a:pPr>
            <a:r>
              <a:rPr lang="en-AU" sz="3600" dirty="0" smtClean="0">
                <a:solidFill>
                  <a:prstClr val="black"/>
                </a:solidFill>
              </a:rPr>
              <a:t>(regardless of the website’s language)</a:t>
            </a:r>
          </a:p>
          <a:p>
            <a:pPr marL="0" indent="0">
              <a:buFont typeface="Arial" panose="020B0604020202020204" pitchFamily="34" charset="0"/>
              <a:buNone/>
            </a:pPr>
            <a:endParaRPr lang="en-AU" sz="3600" dirty="0" smtClean="0">
              <a:solidFill>
                <a:prstClr val="black"/>
              </a:solidFill>
            </a:endParaRPr>
          </a:p>
          <a:p>
            <a:endParaRPr lang="en-AU" dirty="0" smtClean="0">
              <a:solidFill>
                <a:prstClr val="black"/>
              </a:solidFill>
            </a:endParaRPr>
          </a:p>
        </p:txBody>
      </p:sp>
      <p:pic>
        <p:nvPicPr>
          <p:cNvPr id="36867" name="Picture 3"/>
          <p:cNvPicPr>
            <a:picLocks noChangeAspect="1" noChangeArrowheads="1"/>
          </p:cNvPicPr>
          <p:nvPr/>
        </p:nvPicPr>
        <p:blipFill>
          <a:blip r:embed="rId3" cstate="print"/>
          <a:srcRect/>
          <a:stretch>
            <a:fillRect/>
          </a:stretch>
        </p:blipFill>
        <p:spPr bwMode="auto">
          <a:xfrm>
            <a:off x="3923928" y="2060848"/>
            <a:ext cx="2012731" cy="2376264"/>
          </a:xfrm>
          <a:prstGeom prst="rect">
            <a:avLst/>
          </a:prstGeom>
          <a:noFill/>
          <a:ln w="9525">
            <a:noFill/>
            <a:miter lim="800000"/>
            <a:headEnd/>
            <a:tailEnd/>
          </a:ln>
        </p:spPr>
      </p:pic>
    </p:spTree>
    <p:extLst>
      <p:ext uri="{BB962C8B-B14F-4D97-AF65-F5344CB8AC3E}">
        <p14:creationId xmlns:p14="http://schemas.microsoft.com/office/powerpoint/2010/main" val="244202771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Selection Ranks</a:t>
            </a:r>
            <a:endParaRPr lang="en-AU" dirty="0"/>
          </a:p>
        </p:txBody>
      </p:sp>
      <p:sp>
        <p:nvSpPr>
          <p:cNvPr id="3" name="Content Placeholder 2"/>
          <p:cNvSpPr>
            <a:spLocks noGrp="1"/>
          </p:cNvSpPr>
          <p:nvPr>
            <p:ph idx="1"/>
          </p:nvPr>
        </p:nvSpPr>
        <p:spPr>
          <a:xfrm>
            <a:off x="467544" y="1124744"/>
            <a:ext cx="8229600" cy="4525963"/>
          </a:xfrm>
        </p:spPr>
        <p:txBody>
          <a:bodyPr/>
          <a:lstStyle/>
          <a:p>
            <a:pPr marL="0" indent="0">
              <a:buNone/>
            </a:pPr>
            <a:r>
              <a:rPr lang="en-AU" dirty="0" smtClean="0"/>
              <a:t> </a:t>
            </a:r>
            <a:endParaRPr lang="en-AU" dirty="0"/>
          </a:p>
        </p:txBody>
      </p:sp>
      <p:sp>
        <p:nvSpPr>
          <p:cNvPr id="5" name="Content Placeholder 2"/>
          <p:cNvSpPr txBox="1">
            <a:spLocks/>
          </p:cNvSpPr>
          <p:nvPr/>
        </p:nvSpPr>
        <p:spPr>
          <a:xfrm>
            <a:off x="619944" y="1277144"/>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r>
              <a:rPr lang="en-AU" sz="3600" dirty="0" smtClean="0">
                <a:solidFill>
                  <a:prstClr val="black"/>
                </a:solidFill>
              </a:rPr>
              <a:t>Selection Ranks</a:t>
            </a:r>
          </a:p>
          <a:p>
            <a:pPr>
              <a:buFont typeface="Arial" panose="020B0604020202020204" pitchFamily="34" charset="0"/>
              <a:buNone/>
            </a:pPr>
            <a:endParaRPr lang="en-AU" sz="3600" dirty="0" smtClean="0">
              <a:solidFill>
                <a:prstClr val="black"/>
              </a:solidFill>
            </a:endParaRPr>
          </a:p>
          <a:p>
            <a:pPr>
              <a:buFont typeface="Arial" panose="020B0604020202020204" pitchFamily="34" charset="0"/>
              <a:buNone/>
            </a:pPr>
            <a:r>
              <a:rPr lang="en-AU" sz="3600" dirty="0" smtClean="0">
                <a:solidFill>
                  <a:prstClr val="black"/>
                </a:solidFill>
              </a:rPr>
              <a:t>A joint SATAC/university project throughout 2014 to</a:t>
            </a:r>
          </a:p>
          <a:p>
            <a:pPr lvl="1"/>
            <a:r>
              <a:rPr lang="en-AU" sz="3200" dirty="0" smtClean="0">
                <a:solidFill>
                  <a:prstClr val="black"/>
                </a:solidFill>
              </a:rPr>
              <a:t>Improve awareness</a:t>
            </a:r>
          </a:p>
          <a:p>
            <a:pPr lvl="1"/>
            <a:r>
              <a:rPr lang="en-AU" sz="3200" dirty="0" smtClean="0">
                <a:solidFill>
                  <a:prstClr val="black"/>
                </a:solidFill>
              </a:rPr>
              <a:t>Improve accessibility</a:t>
            </a:r>
          </a:p>
          <a:p>
            <a:pPr lvl="1"/>
            <a:r>
              <a:rPr lang="en-AU" sz="3200" dirty="0" smtClean="0">
                <a:solidFill>
                  <a:prstClr val="black"/>
                </a:solidFill>
              </a:rPr>
              <a:t>Standardise terminology</a:t>
            </a:r>
          </a:p>
          <a:p>
            <a:pPr>
              <a:buFont typeface="Arial" panose="020B0604020202020204" pitchFamily="34" charset="0"/>
              <a:buNone/>
            </a:pPr>
            <a:endParaRPr lang="en-AU" dirty="0">
              <a:solidFill>
                <a:prstClr val="black"/>
              </a:solidFill>
            </a:endParaRPr>
          </a:p>
          <a:p>
            <a:pPr marL="0" indent="0">
              <a:buFont typeface="Arial" panose="020B0604020202020204" pitchFamily="34" charset="0"/>
              <a:buNone/>
            </a:pPr>
            <a:endParaRPr lang="en-AU" sz="3600" dirty="0" smtClean="0">
              <a:solidFill>
                <a:prstClr val="black"/>
              </a:solidFill>
            </a:endParaRPr>
          </a:p>
          <a:p>
            <a:endParaRPr lang="en-AU" dirty="0" smtClean="0">
              <a:solidFill>
                <a:prstClr val="black"/>
              </a:solidFill>
            </a:endParaRPr>
          </a:p>
        </p:txBody>
      </p:sp>
    </p:spTree>
    <p:extLst>
      <p:ext uri="{BB962C8B-B14F-4D97-AF65-F5344CB8AC3E}">
        <p14:creationId xmlns:p14="http://schemas.microsoft.com/office/powerpoint/2010/main" val="333645716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Rules not followed – the “unofficial ATAR”</a:t>
            </a:r>
          </a:p>
        </p:txBody>
      </p:sp>
      <p:sp>
        <p:nvSpPr>
          <p:cNvPr id="3" name="Content Placeholder 2"/>
          <p:cNvSpPr>
            <a:spLocks noGrp="1"/>
          </p:cNvSpPr>
          <p:nvPr>
            <p:ph idx="1"/>
          </p:nvPr>
        </p:nvSpPr>
        <p:spPr/>
        <p:txBody>
          <a:bodyPr/>
          <a:lstStyle/>
          <a:p>
            <a:endParaRPr lang="en-AU" dirty="0"/>
          </a:p>
        </p:txBody>
      </p:sp>
    </p:spTree>
    <p:extLst>
      <p:ext uri="{BB962C8B-B14F-4D97-AF65-F5344CB8AC3E}">
        <p14:creationId xmlns:p14="http://schemas.microsoft.com/office/powerpoint/2010/main" val="228349310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Rules not followed – the “unofficial ATAR”</a:t>
            </a:r>
            <a:endParaRPr lang="en-AU" dirty="0"/>
          </a:p>
        </p:txBody>
      </p:sp>
      <p:sp>
        <p:nvSpPr>
          <p:cNvPr id="3" name="Content Placeholder 2"/>
          <p:cNvSpPr>
            <a:spLocks noGrp="1"/>
          </p:cNvSpPr>
          <p:nvPr>
            <p:ph idx="1"/>
          </p:nvPr>
        </p:nvSpPr>
        <p:spPr>
          <a:xfrm>
            <a:off x="467544" y="1124744"/>
            <a:ext cx="8229600" cy="4525963"/>
          </a:xfrm>
        </p:spPr>
        <p:txBody>
          <a:bodyPr/>
          <a:lstStyle/>
          <a:p>
            <a:pPr marL="0" indent="0">
              <a:buNone/>
            </a:pPr>
            <a:r>
              <a:rPr lang="en-AU" dirty="0" smtClean="0"/>
              <a:t> </a:t>
            </a:r>
            <a:endParaRPr lang="en-AU" dirty="0"/>
          </a:p>
        </p:txBody>
      </p:sp>
      <p:sp>
        <p:nvSpPr>
          <p:cNvPr id="5" name="Content Placeholder 2"/>
          <p:cNvSpPr txBox="1">
            <a:spLocks/>
          </p:cNvSpPr>
          <p:nvPr/>
        </p:nvSpPr>
        <p:spPr>
          <a:xfrm>
            <a:off x="619944" y="1277144"/>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r>
              <a:rPr lang="en-AU" sz="3600" dirty="0" smtClean="0">
                <a:solidFill>
                  <a:prstClr val="black"/>
                </a:solidFill>
              </a:rPr>
              <a:t>Consideration of rules not followed</a:t>
            </a:r>
          </a:p>
          <a:p>
            <a:pPr lvl="1"/>
            <a:r>
              <a:rPr lang="en-AU" dirty="0" smtClean="0">
                <a:solidFill>
                  <a:prstClr val="black"/>
                </a:solidFill>
              </a:rPr>
              <a:t>Counting Restrictions</a:t>
            </a:r>
          </a:p>
          <a:p>
            <a:pPr lvl="1"/>
            <a:r>
              <a:rPr lang="en-AU" dirty="0" smtClean="0">
                <a:solidFill>
                  <a:prstClr val="black"/>
                </a:solidFill>
              </a:rPr>
              <a:t>Precluded Combinations</a:t>
            </a:r>
          </a:p>
          <a:p>
            <a:pPr lvl="1"/>
            <a:r>
              <a:rPr lang="en-AU" dirty="0" smtClean="0">
                <a:solidFill>
                  <a:prstClr val="black"/>
                </a:solidFill>
              </a:rPr>
              <a:t>Number of Attempts</a:t>
            </a:r>
          </a:p>
          <a:p>
            <a:pPr>
              <a:buFont typeface="Arial" panose="020B0604020202020204" pitchFamily="34" charset="0"/>
              <a:buNone/>
            </a:pPr>
            <a:endParaRPr lang="en-AU" dirty="0" smtClean="0">
              <a:solidFill>
                <a:prstClr val="black"/>
              </a:solidFill>
            </a:endParaRPr>
          </a:p>
          <a:p>
            <a:pPr>
              <a:buFont typeface="Arial" panose="020B0604020202020204" pitchFamily="34" charset="0"/>
              <a:buNone/>
            </a:pPr>
            <a:r>
              <a:rPr lang="en-AU" sz="3600" dirty="0" smtClean="0">
                <a:solidFill>
                  <a:prstClr val="black"/>
                </a:solidFill>
              </a:rPr>
              <a:t>Resulting in</a:t>
            </a:r>
          </a:p>
          <a:p>
            <a:endParaRPr lang="en-AU" dirty="0" smtClean="0">
              <a:solidFill>
                <a:prstClr val="black"/>
              </a:solidFill>
            </a:endParaRPr>
          </a:p>
        </p:txBody>
      </p:sp>
      <p:pic>
        <p:nvPicPr>
          <p:cNvPr id="37891" name="Picture 3"/>
          <p:cNvPicPr>
            <a:picLocks noChangeAspect="1" noChangeArrowheads="1"/>
          </p:cNvPicPr>
          <p:nvPr/>
        </p:nvPicPr>
        <p:blipFill>
          <a:blip r:embed="rId3" cstate="print"/>
          <a:srcRect/>
          <a:stretch>
            <a:fillRect/>
          </a:stretch>
        </p:blipFill>
        <p:spPr bwMode="auto">
          <a:xfrm>
            <a:off x="784648" y="5244273"/>
            <a:ext cx="8064896" cy="1181405"/>
          </a:xfrm>
          <a:prstGeom prst="rect">
            <a:avLst/>
          </a:prstGeom>
          <a:noFill/>
          <a:ln w="9525">
            <a:noFill/>
            <a:miter lim="800000"/>
            <a:headEnd/>
            <a:tailEnd/>
          </a:ln>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6114" y="4253433"/>
            <a:ext cx="4275530" cy="2172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197337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Rules not followed – the “unofficial ATAR”</a:t>
            </a:r>
          </a:p>
        </p:txBody>
      </p:sp>
      <p:sp>
        <p:nvSpPr>
          <p:cNvPr id="3" name="Content Placeholder 2"/>
          <p:cNvSpPr>
            <a:spLocks noGrp="1"/>
          </p:cNvSpPr>
          <p:nvPr>
            <p:ph idx="1"/>
          </p:nvPr>
        </p:nvSpPr>
        <p:spPr>
          <a:xfrm>
            <a:off x="467544" y="1124744"/>
            <a:ext cx="8229600" cy="4525963"/>
          </a:xfrm>
        </p:spPr>
        <p:txBody>
          <a:bodyPr/>
          <a:lstStyle/>
          <a:p>
            <a:pPr marL="0" indent="0">
              <a:buNone/>
            </a:pPr>
            <a:r>
              <a:rPr lang="en-AU" dirty="0" smtClean="0"/>
              <a:t> </a:t>
            </a:r>
            <a:endParaRPr lang="en-AU" dirty="0"/>
          </a:p>
        </p:txBody>
      </p:sp>
      <p:sp>
        <p:nvSpPr>
          <p:cNvPr id="5" name="Content Placeholder 2"/>
          <p:cNvSpPr txBox="1">
            <a:spLocks/>
          </p:cNvSpPr>
          <p:nvPr/>
        </p:nvSpPr>
        <p:spPr>
          <a:xfrm>
            <a:off x="619944" y="1277144"/>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r>
              <a:rPr lang="en-AU" sz="3600" dirty="0">
                <a:solidFill>
                  <a:prstClr val="black"/>
                </a:solidFill>
              </a:rPr>
              <a:t>What happens</a:t>
            </a:r>
          </a:p>
          <a:p>
            <a:pPr lvl="1"/>
            <a:r>
              <a:rPr lang="en-AU" sz="3200" dirty="0">
                <a:solidFill>
                  <a:prstClr val="black"/>
                </a:solidFill>
              </a:rPr>
              <a:t>Consideration is brokered by SATAC</a:t>
            </a:r>
          </a:p>
          <a:p>
            <a:pPr>
              <a:buFont typeface="Arial" panose="020B0604020202020204" pitchFamily="34" charset="0"/>
              <a:buNone/>
            </a:pPr>
            <a:endParaRPr lang="en-AU" sz="3600" dirty="0" smtClean="0">
              <a:solidFill>
                <a:prstClr val="black"/>
              </a:solidFill>
            </a:endParaRPr>
          </a:p>
          <a:p>
            <a:pPr>
              <a:buFont typeface="Arial" panose="020B0604020202020204" pitchFamily="34" charset="0"/>
              <a:buNone/>
            </a:pPr>
            <a:r>
              <a:rPr lang="en-AU" sz="3600" dirty="0" smtClean="0">
                <a:solidFill>
                  <a:prstClr val="black"/>
                </a:solidFill>
              </a:rPr>
              <a:t>Those who decide</a:t>
            </a:r>
          </a:p>
          <a:p>
            <a:pPr lvl="1"/>
            <a:r>
              <a:rPr lang="en-AU" sz="3200" strike="sngStrike" dirty="0" smtClean="0">
                <a:solidFill>
                  <a:prstClr val="white">
                    <a:lumMod val="50000"/>
                  </a:prstClr>
                </a:solidFill>
              </a:rPr>
              <a:t>SACE Board</a:t>
            </a:r>
          </a:p>
          <a:p>
            <a:pPr lvl="1"/>
            <a:r>
              <a:rPr lang="en-AU" sz="3200" strike="sngStrike" dirty="0" smtClean="0">
                <a:solidFill>
                  <a:prstClr val="white">
                    <a:lumMod val="50000"/>
                  </a:prstClr>
                </a:solidFill>
              </a:rPr>
              <a:t>SATAC</a:t>
            </a:r>
          </a:p>
          <a:p>
            <a:pPr lvl="1"/>
            <a:r>
              <a:rPr lang="en-AU" sz="3200" dirty="0" smtClean="0">
                <a:solidFill>
                  <a:prstClr val="black"/>
                </a:solidFill>
              </a:rPr>
              <a:t>TAFE SA</a:t>
            </a:r>
          </a:p>
          <a:p>
            <a:pPr lvl="1"/>
            <a:r>
              <a:rPr lang="en-AU" sz="3200" dirty="0" smtClean="0">
                <a:solidFill>
                  <a:prstClr val="black"/>
                </a:solidFill>
              </a:rPr>
              <a:t>The Universities</a:t>
            </a:r>
          </a:p>
          <a:p>
            <a:pPr>
              <a:buFont typeface="Arial" panose="020B0604020202020204" pitchFamily="34" charset="0"/>
              <a:buNone/>
            </a:pPr>
            <a:endParaRPr lang="en-AU" dirty="0" smtClean="0">
              <a:solidFill>
                <a:prstClr val="black"/>
              </a:solidFill>
            </a:endParaRPr>
          </a:p>
          <a:p>
            <a:pPr marL="0" indent="0">
              <a:buFont typeface="Arial" panose="020B0604020202020204" pitchFamily="34" charset="0"/>
              <a:buNone/>
            </a:pPr>
            <a:endParaRPr lang="en-AU" sz="3600" dirty="0" smtClean="0">
              <a:solidFill>
                <a:prstClr val="black"/>
              </a:solidFill>
            </a:endParaRPr>
          </a:p>
          <a:p>
            <a:endParaRPr lang="en-AU" dirty="0" smtClean="0">
              <a:solidFill>
                <a:prstClr val="black"/>
              </a:solidFill>
            </a:endParaRPr>
          </a:p>
        </p:txBody>
      </p:sp>
    </p:spTree>
    <p:extLst>
      <p:ext uri="{BB962C8B-B14F-4D97-AF65-F5344CB8AC3E}">
        <p14:creationId xmlns:p14="http://schemas.microsoft.com/office/powerpoint/2010/main" val="3850573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The SACE Board’s Mission</a:t>
            </a:r>
            <a:endParaRPr lang="en-AU" dirty="0">
              <a:solidFill>
                <a:srgbClr val="002060"/>
              </a:solidFill>
            </a:endParaRPr>
          </a:p>
        </p:txBody>
      </p:sp>
      <p:sp>
        <p:nvSpPr>
          <p:cNvPr id="3" name="Content Placeholder 2"/>
          <p:cNvSpPr>
            <a:spLocks noGrp="1"/>
          </p:cNvSpPr>
          <p:nvPr>
            <p:ph idx="1"/>
          </p:nvPr>
        </p:nvSpPr>
        <p:spPr/>
        <p:txBody>
          <a:bodyPr/>
          <a:lstStyle/>
          <a:p>
            <a:r>
              <a:rPr lang="en-US" dirty="0" smtClean="0"/>
              <a:t>To provide a locally and internationally </a:t>
            </a:r>
            <a:r>
              <a:rPr lang="en-US" dirty="0" smtClean="0">
                <a:solidFill>
                  <a:srgbClr val="C00000"/>
                </a:solidFill>
              </a:rPr>
              <a:t>respected</a:t>
            </a:r>
            <a:r>
              <a:rPr lang="en-US" dirty="0" smtClean="0"/>
              <a:t> SACE that gives </a:t>
            </a:r>
            <a:r>
              <a:rPr lang="en-US" dirty="0" smtClean="0">
                <a:solidFill>
                  <a:srgbClr val="C00000"/>
                </a:solidFill>
              </a:rPr>
              <a:t>all</a:t>
            </a:r>
            <a:r>
              <a:rPr lang="en-US" dirty="0" smtClean="0"/>
              <a:t> students the Capabilities to </a:t>
            </a:r>
            <a:r>
              <a:rPr lang="en-US" dirty="0" smtClean="0">
                <a:solidFill>
                  <a:srgbClr val="C00000"/>
                </a:solidFill>
              </a:rPr>
              <a:t>move</a:t>
            </a:r>
            <a:r>
              <a:rPr lang="en-US" dirty="0" smtClean="0"/>
              <a:t> </a:t>
            </a:r>
            <a:r>
              <a:rPr lang="en-US" dirty="0" smtClean="0">
                <a:solidFill>
                  <a:srgbClr val="C00000"/>
                </a:solidFill>
              </a:rPr>
              <a:t>successfully</a:t>
            </a:r>
            <a:r>
              <a:rPr lang="en-US" dirty="0" smtClean="0"/>
              <a:t> into further learning and work as confident and responsible citizens…</a:t>
            </a:r>
            <a:endParaRPr lang="en-AU" dirty="0"/>
          </a:p>
        </p:txBody>
      </p:sp>
    </p:spTree>
    <p:extLst>
      <p:ext uri="{BB962C8B-B14F-4D97-AF65-F5344CB8AC3E}">
        <p14:creationId xmlns:p14="http://schemas.microsoft.com/office/powerpoint/2010/main" val="120888039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Rules not followed – the “unofficial ATAR”</a:t>
            </a:r>
          </a:p>
        </p:txBody>
      </p:sp>
      <p:sp>
        <p:nvSpPr>
          <p:cNvPr id="3" name="Content Placeholder 2"/>
          <p:cNvSpPr>
            <a:spLocks noGrp="1"/>
          </p:cNvSpPr>
          <p:nvPr>
            <p:ph idx="1"/>
          </p:nvPr>
        </p:nvSpPr>
        <p:spPr>
          <a:xfrm>
            <a:off x="467544" y="1124744"/>
            <a:ext cx="8229600" cy="4525963"/>
          </a:xfrm>
        </p:spPr>
        <p:txBody>
          <a:bodyPr/>
          <a:lstStyle/>
          <a:p>
            <a:pPr marL="0" indent="0">
              <a:buNone/>
            </a:pPr>
            <a:r>
              <a:rPr lang="en-AU" dirty="0" smtClean="0"/>
              <a:t> </a:t>
            </a:r>
            <a:endParaRPr lang="en-AU" dirty="0"/>
          </a:p>
        </p:txBody>
      </p:sp>
      <p:sp>
        <p:nvSpPr>
          <p:cNvPr id="5" name="Content Placeholder 2"/>
          <p:cNvSpPr txBox="1">
            <a:spLocks/>
          </p:cNvSpPr>
          <p:nvPr/>
        </p:nvSpPr>
        <p:spPr>
          <a:xfrm>
            <a:off x="619944" y="1277144"/>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r>
              <a:rPr lang="en-AU" sz="3600" dirty="0">
                <a:solidFill>
                  <a:prstClr val="black"/>
                </a:solidFill>
              </a:rPr>
              <a:t>Primary belief</a:t>
            </a:r>
          </a:p>
          <a:p>
            <a:pPr lvl="1"/>
            <a:r>
              <a:rPr lang="en-AU" sz="3200" dirty="0">
                <a:solidFill>
                  <a:prstClr val="black"/>
                </a:solidFill>
              </a:rPr>
              <a:t>Following the rules is a student’s responsibility</a:t>
            </a:r>
          </a:p>
          <a:p>
            <a:pPr>
              <a:buFont typeface="Arial" panose="020B0604020202020204" pitchFamily="34" charset="0"/>
              <a:buNone/>
            </a:pPr>
            <a:r>
              <a:rPr lang="en-AU" sz="3600" dirty="0" smtClean="0">
                <a:solidFill>
                  <a:prstClr val="black"/>
                </a:solidFill>
              </a:rPr>
              <a:t>The outcome?</a:t>
            </a:r>
          </a:p>
          <a:p>
            <a:pPr lvl="1"/>
            <a:r>
              <a:rPr lang="en-AU" sz="3200" dirty="0" smtClean="0">
                <a:solidFill>
                  <a:prstClr val="black"/>
                </a:solidFill>
              </a:rPr>
              <a:t>Consideration is </a:t>
            </a:r>
            <a:r>
              <a:rPr lang="en-AU" sz="3200" i="1" dirty="0" smtClean="0">
                <a:solidFill>
                  <a:prstClr val="black"/>
                </a:solidFill>
              </a:rPr>
              <a:t>usually</a:t>
            </a:r>
            <a:r>
              <a:rPr lang="en-AU" sz="3200" dirty="0" smtClean="0">
                <a:solidFill>
                  <a:prstClr val="black"/>
                </a:solidFill>
              </a:rPr>
              <a:t> favourable</a:t>
            </a:r>
          </a:p>
          <a:p>
            <a:pPr lvl="1"/>
            <a:r>
              <a:rPr lang="en-AU" sz="3200" dirty="0" smtClean="0">
                <a:solidFill>
                  <a:prstClr val="black"/>
                </a:solidFill>
              </a:rPr>
              <a:t>Student is </a:t>
            </a:r>
            <a:r>
              <a:rPr lang="en-AU" sz="3200" i="1" dirty="0" smtClean="0">
                <a:solidFill>
                  <a:prstClr val="black"/>
                </a:solidFill>
              </a:rPr>
              <a:t>usually</a:t>
            </a:r>
            <a:r>
              <a:rPr lang="en-AU" sz="3200" dirty="0" smtClean="0">
                <a:solidFill>
                  <a:prstClr val="black"/>
                </a:solidFill>
              </a:rPr>
              <a:t> “looked after”</a:t>
            </a:r>
          </a:p>
          <a:p>
            <a:pPr lvl="1"/>
            <a:r>
              <a:rPr lang="en-AU" sz="3200" dirty="0" smtClean="0">
                <a:solidFill>
                  <a:prstClr val="black"/>
                </a:solidFill>
              </a:rPr>
              <a:t>For the current admissions cycle only</a:t>
            </a:r>
          </a:p>
          <a:p>
            <a:pPr lvl="1"/>
            <a:r>
              <a:rPr lang="en-AU" sz="3200" dirty="0" smtClean="0">
                <a:solidFill>
                  <a:prstClr val="black"/>
                </a:solidFill>
              </a:rPr>
              <a:t>History is </a:t>
            </a:r>
            <a:r>
              <a:rPr lang="en-AU" sz="3200" i="1" dirty="0" smtClean="0">
                <a:solidFill>
                  <a:prstClr val="black"/>
                </a:solidFill>
              </a:rPr>
              <a:t>not</a:t>
            </a:r>
            <a:r>
              <a:rPr lang="en-AU" sz="3200" dirty="0" smtClean="0">
                <a:solidFill>
                  <a:prstClr val="black"/>
                </a:solidFill>
              </a:rPr>
              <a:t> rewritten</a:t>
            </a:r>
          </a:p>
          <a:p>
            <a:pPr lvl="1"/>
            <a:endParaRPr lang="en-AU" dirty="0" smtClean="0">
              <a:solidFill>
                <a:prstClr val="black"/>
              </a:solidFill>
            </a:endParaRPr>
          </a:p>
          <a:p>
            <a:pPr>
              <a:buFont typeface="Arial" panose="020B0604020202020204" pitchFamily="34" charset="0"/>
              <a:buNone/>
            </a:pPr>
            <a:endParaRPr lang="en-AU" dirty="0" smtClean="0">
              <a:solidFill>
                <a:prstClr val="black"/>
              </a:solidFill>
            </a:endParaRPr>
          </a:p>
          <a:p>
            <a:pPr marL="0" indent="0">
              <a:buFont typeface="Arial" panose="020B0604020202020204" pitchFamily="34" charset="0"/>
              <a:buNone/>
            </a:pPr>
            <a:endParaRPr lang="en-AU" sz="3600" dirty="0" smtClean="0">
              <a:solidFill>
                <a:prstClr val="black"/>
              </a:solidFill>
            </a:endParaRPr>
          </a:p>
          <a:p>
            <a:endParaRPr lang="en-AU" dirty="0" smtClean="0">
              <a:solidFill>
                <a:prstClr val="black"/>
              </a:solidFill>
            </a:endParaRPr>
          </a:p>
        </p:txBody>
      </p:sp>
    </p:spTree>
    <p:extLst>
      <p:ext uri="{BB962C8B-B14F-4D97-AF65-F5344CB8AC3E}">
        <p14:creationId xmlns:p14="http://schemas.microsoft.com/office/powerpoint/2010/main" val="290883202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Rules not followed – the “unofficial ATAR”</a:t>
            </a:r>
          </a:p>
        </p:txBody>
      </p:sp>
      <p:sp>
        <p:nvSpPr>
          <p:cNvPr id="5" name="Content Placeholder 2"/>
          <p:cNvSpPr txBox="1">
            <a:spLocks/>
          </p:cNvSpPr>
          <p:nvPr/>
        </p:nvSpPr>
        <p:spPr>
          <a:xfrm>
            <a:off x="619944" y="1277144"/>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r>
              <a:rPr lang="en-AU" dirty="0" smtClean="0">
                <a:solidFill>
                  <a:prstClr val="black"/>
                </a:solidFill>
              </a:rPr>
              <a:t>What we receive from the SACE Board:</a:t>
            </a:r>
          </a:p>
          <a:p>
            <a:pPr marL="0" indent="0">
              <a:buFont typeface="Arial" panose="020B0604020202020204" pitchFamily="34" charset="0"/>
              <a:buNone/>
            </a:pPr>
            <a:endParaRPr lang="en-AU" sz="3600" dirty="0" smtClean="0">
              <a:solidFill>
                <a:prstClr val="black"/>
              </a:solidFill>
            </a:endParaRPr>
          </a:p>
          <a:p>
            <a:endParaRPr lang="en-AU" dirty="0" smtClean="0">
              <a:solidFill>
                <a:prstClr val="black"/>
              </a:solidFill>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988840"/>
            <a:ext cx="4464496" cy="4277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rot="20945678">
            <a:off x="2673940" y="3635330"/>
            <a:ext cx="1560575" cy="3479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prstClr val="white"/>
              </a:solidFill>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4304" y="2308622"/>
            <a:ext cx="4402784" cy="2364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732475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Rules not followed – the “unofficial ATAR”</a:t>
            </a:r>
          </a:p>
        </p:txBody>
      </p:sp>
      <p:sp>
        <p:nvSpPr>
          <p:cNvPr id="5" name="Content Placeholder 2"/>
          <p:cNvSpPr txBox="1">
            <a:spLocks/>
          </p:cNvSpPr>
          <p:nvPr/>
        </p:nvSpPr>
        <p:spPr>
          <a:xfrm>
            <a:off x="619944" y="1277144"/>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r>
              <a:rPr lang="en-AU" sz="3600" dirty="0" smtClean="0">
                <a:solidFill>
                  <a:prstClr val="black"/>
                </a:solidFill>
              </a:rPr>
              <a:t>After (successful) consideration:</a:t>
            </a:r>
          </a:p>
          <a:p>
            <a:pPr lvl="1"/>
            <a:r>
              <a:rPr lang="en-AU" sz="3200" dirty="0" smtClean="0">
                <a:solidFill>
                  <a:prstClr val="black"/>
                </a:solidFill>
              </a:rPr>
              <a:t>An “SMU” qualification is entered</a:t>
            </a:r>
          </a:p>
          <a:p>
            <a:pPr lvl="1"/>
            <a:r>
              <a:rPr lang="en-AU" sz="3200" dirty="0" smtClean="0">
                <a:solidFill>
                  <a:prstClr val="black"/>
                </a:solidFill>
              </a:rPr>
              <a:t>Houses the “unofficial ATAR”</a:t>
            </a:r>
          </a:p>
          <a:p>
            <a:pPr marL="857250" lvl="1" indent="-457200"/>
            <a:endParaRPr lang="en-AU" dirty="0" smtClean="0">
              <a:solidFill>
                <a:prstClr val="black"/>
              </a:solidFill>
            </a:endParaRPr>
          </a:p>
          <a:p>
            <a:pPr lvl="1"/>
            <a:endParaRPr lang="en-AU" dirty="0" smtClean="0">
              <a:solidFill>
                <a:prstClr val="black"/>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944" y="3246090"/>
            <a:ext cx="7699746" cy="3207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708449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Rules not followed – the “unofficial ATAR”</a:t>
            </a:r>
          </a:p>
        </p:txBody>
      </p:sp>
      <p:sp>
        <p:nvSpPr>
          <p:cNvPr id="5" name="Content Placeholder 2"/>
          <p:cNvSpPr txBox="1">
            <a:spLocks/>
          </p:cNvSpPr>
          <p:nvPr/>
        </p:nvSpPr>
        <p:spPr>
          <a:xfrm>
            <a:off x="619944" y="1277144"/>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r>
              <a:rPr lang="en-AU" dirty="0" smtClean="0">
                <a:solidFill>
                  <a:prstClr val="black"/>
                </a:solidFill>
              </a:rPr>
              <a:t>What goes interstate and into the archives:</a:t>
            </a:r>
          </a:p>
          <a:p>
            <a:pPr marL="0" indent="0">
              <a:buFont typeface="Arial" panose="020B0604020202020204" pitchFamily="34" charset="0"/>
              <a:buNone/>
            </a:pPr>
            <a:endParaRPr lang="en-AU" sz="3600" dirty="0" smtClean="0">
              <a:solidFill>
                <a:prstClr val="black"/>
              </a:solidFill>
            </a:endParaRPr>
          </a:p>
          <a:p>
            <a:endParaRPr lang="en-AU" dirty="0" smtClean="0">
              <a:solidFill>
                <a:prstClr val="black"/>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132856"/>
            <a:ext cx="3877989" cy="3929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rot="20945678">
            <a:off x="2843617" y="3789400"/>
            <a:ext cx="1692013" cy="3226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prstClr val="white"/>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013" y="2450030"/>
            <a:ext cx="4402784" cy="2364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661570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Recognised Studies – Some Clarifications</a:t>
            </a:r>
            <a:endParaRPr lang="en-AU" dirty="0"/>
          </a:p>
        </p:txBody>
      </p:sp>
      <p:sp>
        <p:nvSpPr>
          <p:cNvPr id="3" name="Content Placeholder 2"/>
          <p:cNvSpPr>
            <a:spLocks noGrp="1"/>
          </p:cNvSpPr>
          <p:nvPr>
            <p:ph idx="1"/>
          </p:nvPr>
        </p:nvSpPr>
        <p:spPr/>
        <p:txBody>
          <a:bodyPr/>
          <a:lstStyle/>
          <a:p>
            <a:endParaRPr lang="en-AU" dirty="0"/>
          </a:p>
        </p:txBody>
      </p:sp>
    </p:spTree>
    <p:extLst>
      <p:ext uri="{BB962C8B-B14F-4D97-AF65-F5344CB8AC3E}">
        <p14:creationId xmlns:p14="http://schemas.microsoft.com/office/powerpoint/2010/main" val="254934747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Recognised Studies</a:t>
            </a:r>
            <a:endParaRPr lang="en-AU" dirty="0"/>
          </a:p>
        </p:txBody>
      </p:sp>
      <p:sp>
        <p:nvSpPr>
          <p:cNvPr id="3" name="Content Placeholder 2"/>
          <p:cNvSpPr>
            <a:spLocks noGrp="1"/>
          </p:cNvSpPr>
          <p:nvPr>
            <p:ph idx="1"/>
          </p:nvPr>
        </p:nvSpPr>
        <p:spPr>
          <a:xfrm>
            <a:off x="467544" y="1124744"/>
            <a:ext cx="8229600" cy="4525963"/>
          </a:xfrm>
        </p:spPr>
        <p:txBody>
          <a:bodyPr/>
          <a:lstStyle/>
          <a:p>
            <a:pPr marL="0" indent="0">
              <a:buNone/>
            </a:pPr>
            <a:r>
              <a:rPr lang="en-AU" dirty="0" smtClean="0"/>
              <a:t> </a:t>
            </a:r>
            <a:endParaRPr lang="en-AU" dirty="0"/>
          </a:p>
        </p:txBody>
      </p:sp>
      <p:sp>
        <p:nvSpPr>
          <p:cNvPr id="5" name="Content Placeholder 2"/>
          <p:cNvSpPr txBox="1">
            <a:spLocks/>
          </p:cNvSpPr>
          <p:nvPr/>
        </p:nvSpPr>
        <p:spPr>
          <a:xfrm>
            <a:off x="619944" y="1277144"/>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r>
              <a:rPr lang="en-AU" sz="3600" dirty="0" smtClean="0">
                <a:solidFill>
                  <a:prstClr val="black"/>
                </a:solidFill>
              </a:rPr>
              <a:t>Credits towards the ATAR/TAFE SA Selection Score: 0, 10 or 20</a:t>
            </a:r>
          </a:p>
          <a:p>
            <a:pPr>
              <a:buFont typeface="Arial" panose="020B0604020202020204" pitchFamily="34" charset="0"/>
              <a:buNone/>
            </a:pPr>
            <a:endParaRPr lang="en-AU" sz="3600" dirty="0" smtClean="0">
              <a:solidFill>
                <a:prstClr val="black"/>
              </a:solidFill>
            </a:endParaRPr>
          </a:p>
          <a:p>
            <a:pPr>
              <a:buFont typeface="Arial" panose="020B0604020202020204" pitchFamily="34" charset="0"/>
              <a:buNone/>
            </a:pPr>
            <a:endParaRPr lang="en-AU" sz="3600" dirty="0" smtClean="0">
              <a:solidFill>
                <a:prstClr val="black"/>
              </a:solidFill>
            </a:endParaRPr>
          </a:p>
          <a:p>
            <a:pPr lvl="1"/>
            <a:endParaRPr lang="en-AU" dirty="0" smtClean="0">
              <a:solidFill>
                <a:prstClr val="black"/>
              </a:solidFill>
            </a:endParaRPr>
          </a:p>
          <a:p>
            <a:pPr>
              <a:buFont typeface="Arial" panose="020B0604020202020204" pitchFamily="34" charset="0"/>
              <a:buNone/>
            </a:pPr>
            <a:endParaRPr lang="en-AU" dirty="0" smtClean="0">
              <a:solidFill>
                <a:prstClr val="black"/>
              </a:solidFill>
            </a:endParaRPr>
          </a:p>
          <a:p>
            <a:pPr marL="0" indent="0">
              <a:buFont typeface="Arial" panose="020B0604020202020204" pitchFamily="34" charset="0"/>
              <a:buNone/>
            </a:pPr>
            <a:endParaRPr lang="en-AU" sz="3600" dirty="0" smtClean="0">
              <a:solidFill>
                <a:prstClr val="black"/>
              </a:solidFill>
            </a:endParaRPr>
          </a:p>
          <a:p>
            <a:endParaRPr lang="en-AU" dirty="0" smtClean="0">
              <a:solidFill>
                <a:prstClr val="black"/>
              </a:solidFill>
            </a:endParaRPr>
          </a:p>
        </p:txBody>
      </p:sp>
      <p:graphicFrame>
        <p:nvGraphicFramePr>
          <p:cNvPr id="6" name="Table 5"/>
          <p:cNvGraphicFramePr>
            <a:graphicFrameLocks noGrp="1"/>
          </p:cNvGraphicFramePr>
          <p:nvPr/>
        </p:nvGraphicFramePr>
        <p:xfrm>
          <a:off x="1115616" y="2780928"/>
          <a:ext cx="6912768" cy="2772897"/>
        </p:xfrm>
        <a:graphic>
          <a:graphicData uri="http://schemas.openxmlformats.org/drawingml/2006/table">
            <a:tbl>
              <a:tblPr firstRow="1" bandRow="1">
                <a:tableStyleId>{5C22544A-7EE6-4342-B048-85BDC9FD1C3A}</a:tableStyleId>
              </a:tblPr>
              <a:tblGrid>
                <a:gridCol w="3456384"/>
                <a:gridCol w="3456384"/>
              </a:tblGrid>
              <a:tr h="528059">
                <a:tc>
                  <a:txBody>
                    <a:bodyPr/>
                    <a:lstStyle/>
                    <a:p>
                      <a:pPr algn="ctr"/>
                      <a:r>
                        <a:rPr lang="en-AU" sz="2400" dirty="0" smtClean="0"/>
                        <a:t>Credits </a:t>
                      </a:r>
                      <a:r>
                        <a:rPr lang="en-AU" sz="2400" baseline="0" dirty="0" smtClean="0"/>
                        <a:t>at </a:t>
                      </a:r>
                      <a:r>
                        <a:rPr lang="en-AU" sz="2400" dirty="0" smtClean="0"/>
                        <a:t>Stage 2 </a:t>
                      </a:r>
                    </a:p>
                    <a:p>
                      <a:pPr algn="ctr"/>
                      <a:r>
                        <a:rPr lang="en-AU" sz="2400" dirty="0" smtClean="0"/>
                        <a:t>(SACE Board recognition)</a:t>
                      </a:r>
                      <a:endParaRPr lang="en-AU" sz="2400" dirty="0"/>
                    </a:p>
                  </a:txBody>
                  <a:tcPr/>
                </a:tc>
                <a:tc>
                  <a:txBody>
                    <a:bodyPr/>
                    <a:lstStyle/>
                    <a:p>
                      <a:pPr algn="ctr"/>
                      <a:r>
                        <a:rPr lang="en-AU" sz="2400" dirty="0" smtClean="0"/>
                        <a:t>Credits towards</a:t>
                      </a:r>
                      <a:r>
                        <a:rPr lang="en-AU" sz="2400" baseline="0" dirty="0" smtClean="0"/>
                        <a:t> the </a:t>
                      </a:r>
                      <a:r>
                        <a:rPr lang="en-AU" sz="2400" dirty="0" smtClean="0"/>
                        <a:t>ATAR/TAFE</a:t>
                      </a:r>
                      <a:r>
                        <a:rPr lang="en-AU" sz="2400" baseline="0" dirty="0" smtClean="0"/>
                        <a:t> SA Selection Score</a:t>
                      </a:r>
                      <a:endParaRPr lang="en-AU" sz="2400" dirty="0"/>
                    </a:p>
                  </a:txBody>
                  <a:tcPr/>
                </a:tc>
              </a:tr>
              <a:tr h="528059">
                <a:tc>
                  <a:txBody>
                    <a:bodyPr/>
                    <a:lstStyle/>
                    <a:p>
                      <a:pPr algn="ctr"/>
                      <a:r>
                        <a:rPr lang="en-AU" sz="2400" dirty="0" smtClean="0"/>
                        <a:t>&lt;10</a:t>
                      </a:r>
                      <a:endParaRPr lang="en-AU" sz="2400" dirty="0"/>
                    </a:p>
                  </a:txBody>
                  <a:tcPr/>
                </a:tc>
                <a:tc>
                  <a:txBody>
                    <a:bodyPr/>
                    <a:lstStyle/>
                    <a:p>
                      <a:pPr algn="ctr"/>
                      <a:r>
                        <a:rPr lang="en-AU" sz="2400" dirty="0" smtClean="0"/>
                        <a:t>0</a:t>
                      </a:r>
                      <a:endParaRPr lang="en-AU" sz="2400" dirty="0"/>
                    </a:p>
                  </a:txBody>
                  <a:tcPr/>
                </a:tc>
              </a:tr>
              <a:tr h="528059">
                <a:tc>
                  <a:txBody>
                    <a:bodyPr/>
                    <a:lstStyle/>
                    <a:p>
                      <a:pPr algn="ctr"/>
                      <a:r>
                        <a:rPr lang="en-AU" sz="2400" dirty="0" smtClean="0"/>
                        <a:t>10 - 19</a:t>
                      </a:r>
                      <a:endParaRPr lang="en-AU" sz="2400" dirty="0"/>
                    </a:p>
                  </a:txBody>
                  <a:tcPr/>
                </a:tc>
                <a:tc>
                  <a:txBody>
                    <a:bodyPr/>
                    <a:lstStyle/>
                    <a:p>
                      <a:pPr algn="ctr"/>
                      <a:r>
                        <a:rPr lang="en-AU" sz="2400" dirty="0" smtClean="0"/>
                        <a:t>10</a:t>
                      </a:r>
                      <a:endParaRPr lang="en-AU" sz="2400" dirty="0"/>
                    </a:p>
                  </a:txBody>
                  <a:tcPr/>
                </a:tc>
              </a:tr>
              <a:tr h="528059">
                <a:tc>
                  <a:txBody>
                    <a:bodyPr/>
                    <a:lstStyle/>
                    <a:p>
                      <a:pPr algn="ctr"/>
                      <a:r>
                        <a:rPr lang="en-AU" sz="2400" dirty="0" smtClean="0"/>
                        <a:t>&gt;= 20</a:t>
                      </a:r>
                      <a:endParaRPr lang="en-AU" sz="2400" dirty="0"/>
                    </a:p>
                  </a:txBody>
                  <a:tcPr/>
                </a:tc>
                <a:tc>
                  <a:txBody>
                    <a:bodyPr/>
                    <a:lstStyle/>
                    <a:p>
                      <a:pPr algn="ctr"/>
                      <a:r>
                        <a:rPr lang="en-AU" sz="2400" dirty="0" smtClean="0"/>
                        <a:t>20</a:t>
                      </a:r>
                      <a:endParaRPr lang="en-AU" sz="2400" dirty="0"/>
                    </a:p>
                  </a:txBody>
                  <a:tcPr/>
                </a:tc>
              </a:tr>
            </a:tbl>
          </a:graphicData>
        </a:graphic>
      </p:graphicFrame>
    </p:spTree>
    <p:extLst>
      <p:ext uri="{BB962C8B-B14F-4D97-AF65-F5344CB8AC3E}">
        <p14:creationId xmlns:p14="http://schemas.microsoft.com/office/powerpoint/2010/main" val="406894501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Recognised Studies</a:t>
            </a:r>
            <a:endParaRPr lang="en-AU" dirty="0"/>
          </a:p>
        </p:txBody>
      </p:sp>
      <p:sp>
        <p:nvSpPr>
          <p:cNvPr id="3" name="Content Placeholder 2"/>
          <p:cNvSpPr>
            <a:spLocks noGrp="1"/>
          </p:cNvSpPr>
          <p:nvPr>
            <p:ph idx="1"/>
          </p:nvPr>
        </p:nvSpPr>
        <p:spPr>
          <a:xfrm>
            <a:off x="467544" y="1124744"/>
            <a:ext cx="8229600" cy="4525963"/>
          </a:xfrm>
        </p:spPr>
        <p:txBody>
          <a:bodyPr/>
          <a:lstStyle/>
          <a:p>
            <a:pPr marL="0" indent="0">
              <a:buNone/>
            </a:pPr>
            <a:r>
              <a:rPr lang="en-AU" dirty="0" smtClean="0"/>
              <a:t> </a:t>
            </a:r>
            <a:endParaRPr lang="en-AU" dirty="0"/>
          </a:p>
        </p:txBody>
      </p:sp>
      <p:sp>
        <p:nvSpPr>
          <p:cNvPr id="5" name="Content Placeholder 2"/>
          <p:cNvSpPr txBox="1">
            <a:spLocks/>
          </p:cNvSpPr>
          <p:nvPr/>
        </p:nvSpPr>
        <p:spPr>
          <a:xfrm>
            <a:off x="619944" y="1277144"/>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r>
              <a:rPr lang="en-AU" sz="3600" dirty="0" smtClean="0">
                <a:solidFill>
                  <a:prstClr val="black"/>
                </a:solidFill>
              </a:rPr>
              <a:t>University Studies </a:t>
            </a:r>
          </a:p>
          <a:p>
            <a:pPr>
              <a:buFont typeface="Arial" panose="020B0604020202020204" pitchFamily="34" charset="0"/>
              <a:buNone/>
            </a:pPr>
            <a:endParaRPr lang="en-AU" sz="3600" dirty="0" smtClean="0">
              <a:solidFill>
                <a:prstClr val="black"/>
              </a:solidFill>
            </a:endParaRPr>
          </a:p>
          <a:p>
            <a:pPr>
              <a:buFont typeface="Arial" panose="020B0604020202020204" pitchFamily="34" charset="0"/>
              <a:buNone/>
            </a:pPr>
            <a:r>
              <a:rPr lang="en-AU" sz="3600" dirty="0" smtClean="0">
                <a:solidFill>
                  <a:prstClr val="black"/>
                </a:solidFill>
              </a:rPr>
              <a:t>Undergoing clarification</a:t>
            </a:r>
          </a:p>
          <a:p>
            <a:pPr lvl="1"/>
            <a:r>
              <a:rPr lang="en-AU" sz="3200" dirty="0" smtClean="0">
                <a:solidFill>
                  <a:prstClr val="black"/>
                </a:solidFill>
              </a:rPr>
              <a:t>“Degree level”</a:t>
            </a:r>
          </a:p>
          <a:p>
            <a:pPr lvl="1"/>
            <a:r>
              <a:rPr lang="en-AU" sz="3200" dirty="0" smtClean="0">
                <a:solidFill>
                  <a:prstClr val="black"/>
                </a:solidFill>
              </a:rPr>
              <a:t>“Not introductory in nature” (Anthropology vs Science for Health Professionals)</a:t>
            </a:r>
          </a:p>
          <a:p>
            <a:pPr>
              <a:buFont typeface="Arial" panose="020B0604020202020204" pitchFamily="34" charset="0"/>
              <a:buNone/>
            </a:pPr>
            <a:endParaRPr lang="en-AU" sz="3600" dirty="0" smtClean="0">
              <a:solidFill>
                <a:prstClr val="black"/>
              </a:solidFill>
            </a:endParaRPr>
          </a:p>
          <a:p>
            <a:pPr>
              <a:buFont typeface="Arial" panose="020B0604020202020204" pitchFamily="34" charset="0"/>
              <a:buNone/>
            </a:pPr>
            <a:r>
              <a:rPr lang="en-AU" sz="3600" dirty="0" smtClean="0">
                <a:solidFill>
                  <a:prstClr val="black"/>
                </a:solidFill>
              </a:rPr>
              <a:t>Always seek approval the year before</a:t>
            </a:r>
          </a:p>
          <a:p>
            <a:pPr>
              <a:buFont typeface="Arial" panose="020B0604020202020204" pitchFamily="34" charset="0"/>
              <a:buNone/>
            </a:pPr>
            <a:endParaRPr lang="en-AU" sz="3600" dirty="0" smtClean="0">
              <a:solidFill>
                <a:prstClr val="black"/>
              </a:solidFill>
            </a:endParaRPr>
          </a:p>
          <a:p>
            <a:pPr lvl="1"/>
            <a:endParaRPr lang="en-AU" dirty="0" smtClean="0">
              <a:solidFill>
                <a:prstClr val="black"/>
              </a:solidFill>
            </a:endParaRPr>
          </a:p>
          <a:p>
            <a:pPr>
              <a:buFont typeface="Arial" panose="020B0604020202020204" pitchFamily="34" charset="0"/>
              <a:buNone/>
            </a:pPr>
            <a:endParaRPr lang="en-AU" dirty="0" smtClean="0">
              <a:solidFill>
                <a:prstClr val="black"/>
              </a:solidFill>
            </a:endParaRPr>
          </a:p>
          <a:p>
            <a:pPr marL="0" indent="0">
              <a:buFont typeface="Arial" panose="020B0604020202020204" pitchFamily="34" charset="0"/>
              <a:buNone/>
            </a:pPr>
            <a:endParaRPr lang="en-AU" sz="3600" dirty="0" smtClean="0">
              <a:solidFill>
                <a:prstClr val="black"/>
              </a:solidFill>
            </a:endParaRPr>
          </a:p>
          <a:p>
            <a:endParaRPr lang="en-AU" dirty="0" smtClean="0">
              <a:solidFill>
                <a:prstClr val="black"/>
              </a:solidFill>
            </a:endParaRPr>
          </a:p>
        </p:txBody>
      </p:sp>
    </p:spTree>
    <p:extLst>
      <p:ext uri="{BB962C8B-B14F-4D97-AF65-F5344CB8AC3E}">
        <p14:creationId xmlns:p14="http://schemas.microsoft.com/office/powerpoint/2010/main" val="27015612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Questions?</a:t>
            </a:r>
            <a:endParaRPr lang="en-AU" dirty="0"/>
          </a:p>
        </p:txBody>
      </p:sp>
      <p:sp>
        <p:nvSpPr>
          <p:cNvPr id="3" name="Content Placeholder 2"/>
          <p:cNvSpPr>
            <a:spLocks noGrp="1"/>
          </p:cNvSpPr>
          <p:nvPr>
            <p:ph idx="1"/>
          </p:nvPr>
        </p:nvSpPr>
        <p:spPr/>
        <p:txBody>
          <a:bodyPr/>
          <a:lstStyle/>
          <a:p>
            <a:endParaRPr lang="en-AU" dirty="0"/>
          </a:p>
        </p:txBody>
      </p:sp>
    </p:spTree>
    <p:extLst>
      <p:ext uri="{BB962C8B-B14F-4D97-AF65-F5344CB8AC3E}">
        <p14:creationId xmlns:p14="http://schemas.microsoft.com/office/powerpoint/2010/main" val="355160755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More on SATAC’s role…</a:t>
            </a:r>
          </a:p>
        </p:txBody>
      </p:sp>
      <p:sp>
        <p:nvSpPr>
          <p:cNvPr id="3" name="Content Placeholder 2"/>
          <p:cNvSpPr>
            <a:spLocks noGrp="1"/>
          </p:cNvSpPr>
          <p:nvPr>
            <p:ph idx="1"/>
          </p:nvPr>
        </p:nvSpPr>
        <p:spPr>
          <a:xfrm>
            <a:off x="467544" y="1124744"/>
            <a:ext cx="8229600" cy="4525963"/>
          </a:xfrm>
        </p:spPr>
        <p:txBody>
          <a:bodyPr/>
          <a:lstStyle/>
          <a:p>
            <a:pPr marL="0" indent="0">
              <a:buNone/>
            </a:pPr>
            <a:r>
              <a:rPr lang="en-AU" dirty="0" smtClean="0"/>
              <a:t> </a:t>
            </a:r>
            <a:endParaRPr lang="en-AU" dirty="0"/>
          </a:p>
        </p:txBody>
      </p:sp>
      <p:sp>
        <p:nvSpPr>
          <p:cNvPr id="5" name="Content Placeholder 2"/>
          <p:cNvSpPr txBox="1">
            <a:spLocks/>
          </p:cNvSpPr>
          <p:nvPr/>
        </p:nvSpPr>
        <p:spPr>
          <a:xfrm>
            <a:off x="619944" y="1277144"/>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AU" sz="3600" dirty="0" smtClean="0">
                <a:solidFill>
                  <a:prstClr val="black"/>
                </a:solidFill>
              </a:rPr>
              <a:t>Reminder about the principle resources regarding tertiary entry</a:t>
            </a:r>
          </a:p>
          <a:p>
            <a:pPr marL="0" indent="0">
              <a:buFont typeface="Arial" panose="020B0604020202020204" pitchFamily="34" charset="0"/>
              <a:buNone/>
            </a:pPr>
            <a:endParaRPr lang="en-AU" sz="3600" dirty="0">
              <a:solidFill>
                <a:prstClr val="black"/>
              </a:solidFill>
            </a:endParaRPr>
          </a:p>
          <a:p>
            <a:pPr marL="0" indent="0">
              <a:buFont typeface="Arial" panose="020B0604020202020204" pitchFamily="34" charset="0"/>
              <a:buNone/>
            </a:pPr>
            <a:endParaRPr lang="en-AU" sz="3600" dirty="0" smtClean="0">
              <a:solidFill>
                <a:prstClr val="black"/>
              </a:solidFill>
            </a:endParaRPr>
          </a:p>
          <a:p>
            <a:endParaRPr lang="en-AU" dirty="0" smtClean="0">
              <a:solidFill>
                <a:prstClr val="black"/>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944" y="2833772"/>
            <a:ext cx="2569216"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365201" y="5618441"/>
            <a:ext cx="6192688" cy="369332"/>
          </a:xfrm>
          <a:prstGeom prst="rect">
            <a:avLst/>
          </a:prstGeom>
        </p:spPr>
        <p:txBody>
          <a:bodyPr wrap="square">
            <a:spAutoFit/>
          </a:bodyPr>
          <a:lstStyle/>
          <a:p>
            <a:r>
              <a:rPr lang="en-AU" dirty="0">
                <a:solidFill>
                  <a:prstClr val="black"/>
                </a:solidFill>
                <a:hlinkClick r:id="rId4"/>
              </a:rPr>
              <a:t>http://www.satac.edu.au/pages/sace-ntcet-for-tertiary-entry</a:t>
            </a:r>
            <a:r>
              <a:rPr lang="en-AU" dirty="0" smtClean="0">
                <a:solidFill>
                  <a:prstClr val="black"/>
                </a:solidFill>
                <a:hlinkClick r:id="rId4"/>
              </a:rPr>
              <a:t>/</a:t>
            </a:r>
            <a:r>
              <a:rPr lang="en-AU" dirty="0" smtClean="0">
                <a:solidFill>
                  <a:prstClr val="black"/>
                </a:solidFill>
              </a:rPr>
              <a:t> </a:t>
            </a:r>
            <a:endParaRPr lang="en-AU" dirty="0">
              <a:solidFill>
                <a:prstClr val="black"/>
              </a:solidFill>
            </a:endParaRPr>
          </a:p>
        </p:txBody>
      </p:sp>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5232" y="2547053"/>
            <a:ext cx="1952625"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8144" y="2840061"/>
            <a:ext cx="2502970"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0340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2060"/>
                </a:solidFill>
              </a:rPr>
              <a:t>The SACE Board’s work, then, is twofold:</a:t>
            </a:r>
            <a:endParaRPr lang="en-AU" dirty="0">
              <a:solidFill>
                <a:srgbClr val="002060"/>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To do what we can, both directly and in partnership with schools and sectors, to support young people to be successful in the SACE; </a:t>
            </a:r>
          </a:p>
          <a:p>
            <a:pPr marL="514350" indent="-514350">
              <a:buFont typeface="+mj-lt"/>
              <a:buAutoNum type="arabicPeriod"/>
            </a:pPr>
            <a:endParaRPr lang="en-US" dirty="0"/>
          </a:p>
          <a:p>
            <a:pPr marL="514350" indent="-514350">
              <a:buFont typeface="+mj-lt"/>
              <a:buAutoNum type="arabicPeriod"/>
            </a:pPr>
            <a:r>
              <a:rPr lang="en-US" dirty="0" smtClean="0"/>
              <a:t>While also ensuring that the SACE is a credible Certificate that suitably prepares young people for the world beyond school.</a:t>
            </a:r>
            <a:endParaRPr lang="en-AU" dirty="0"/>
          </a:p>
        </p:txBody>
      </p:sp>
    </p:spTree>
    <p:extLst>
      <p:ext uri="{BB962C8B-B14F-4D97-AF65-F5344CB8AC3E}">
        <p14:creationId xmlns:p14="http://schemas.microsoft.com/office/powerpoint/2010/main" val="2351132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TAC_Presentation_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ACE Powerpoint Template updated 17 Mar 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ACE Powerpoint Template updated 17 Mar 09">
    <a:majorFont>
      <a:latin typeface="Century Gothic"/>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ACE Powerpoint Template updated 17 Mar 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ACE Powerpoint Template updated 17 Mar 09">
    <a:majorFont>
      <a:latin typeface="Century Gothic"/>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SACE Powerpoint Template updated 17 Mar 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ACE Powerpoint Template updated 17 Mar 09">
    <a:majorFont>
      <a:latin typeface="Century Gothic"/>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SACE Powerpoint Template updated 17 Mar 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ACE Powerpoint Template updated 17 Mar 09">
    <a:majorFont>
      <a:latin typeface="Century Gothic"/>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PowerPoint template</Template>
  <TotalTime>366</TotalTime>
  <Words>5503</Words>
  <Application>Microsoft Office PowerPoint</Application>
  <PresentationFormat>On-screen Show (4:3)</PresentationFormat>
  <Paragraphs>820</Paragraphs>
  <Slides>88</Slides>
  <Notes>48</Notes>
  <HiddenSlides>1</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88</vt:i4>
      </vt:variant>
    </vt:vector>
  </HeadingPairs>
  <TitlesOfParts>
    <vt:vector size="93" baseType="lpstr">
      <vt:lpstr>PowerPoint template</vt:lpstr>
      <vt:lpstr>SATAC_Presentation_Green</vt:lpstr>
      <vt:lpstr>1_Custom Design</vt:lpstr>
      <vt:lpstr>Acrobat Document</vt:lpstr>
      <vt:lpstr>Visio</vt:lpstr>
      <vt:lpstr>SACE Board of South Australia</vt:lpstr>
      <vt:lpstr>Outcomes</vt:lpstr>
      <vt:lpstr>Many parts to a ‘whole’ SACE…</vt:lpstr>
      <vt:lpstr>The ‘narratives’</vt:lpstr>
      <vt:lpstr>PowerPoint Presentation</vt:lpstr>
      <vt:lpstr>PowerPoint Presentation</vt:lpstr>
      <vt:lpstr>The SACE Board’s Vision</vt:lpstr>
      <vt:lpstr>The SACE Board’s Mission</vt:lpstr>
      <vt:lpstr>The SACE Board’s work, then, is twofold:</vt:lpstr>
      <vt:lpstr>The SACE Board’s work…</vt:lpstr>
      <vt:lpstr>Quick discussion…</vt:lpstr>
      <vt:lpstr>Equipping young people…</vt:lpstr>
      <vt:lpstr>Did you know..?</vt:lpstr>
      <vt:lpstr>Quick discussion…</vt:lpstr>
      <vt:lpstr>Partnerships…</vt:lpstr>
      <vt:lpstr>2013 Results</vt:lpstr>
      <vt:lpstr>SACE Completion figures for South Australia for 2006 – 2013</vt:lpstr>
      <vt:lpstr>South Australian Completion Rates 2006-2013</vt:lpstr>
      <vt:lpstr>Number of  Requirements not met 2013 </vt:lpstr>
      <vt:lpstr>Specific Requirements not met 2013 </vt:lpstr>
      <vt:lpstr>SACE Completion </vt:lpstr>
      <vt:lpstr>Some ideas that work… </vt:lpstr>
      <vt:lpstr>Self Review Tool</vt:lpstr>
      <vt:lpstr>Innovative and forward looking…</vt:lpstr>
      <vt:lpstr>SACE Board Leaders Forum</vt:lpstr>
      <vt:lpstr>Self review and continuous improvement</vt:lpstr>
      <vt:lpstr>Radar Diagram</vt:lpstr>
      <vt:lpstr>PowerPoint Presentation</vt:lpstr>
      <vt:lpstr>PowerPoint Presentation</vt:lpstr>
      <vt:lpstr>PowerPoint Presentation</vt:lpstr>
      <vt:lpstr>Online Results Sheets (ORS)</vt:lpstr>
      <vt:lpstr>Benefits</vt:lpstr>
      <vt:lpstr>System Roles</vt:lpstr>
      <vt:lpstr>Principal’s Delegate Role</vt:lpstr>
      <vt:lpstr>Teacher Role</vt:lpstr>
      <vt:lpstr> ORS Workflow </vt:lpstr>
      <vt:lpstr>Online Results Sheets (ORS) - Trial</vt:lpstr>
      <vt:lpstr>Implementation Timeframe</vt:lpstr>
      <vt:lpstr>Next Steps</vt:lpstr>
      <vt:lpstr>PowerPoint Presentation</vt:lpstr>
      <vt:lpstr>SACE and Tertiary Selection  Changes, updates and reflections</vt:lpstr>
      <vt:lpstr>For today</vt:lpstr>
      <vt:lpstr>SATAC’s role</vt:lpstr>
      <vt:lpstr>SATAC’s role</vt:lpstr>
      <vt:lpstr>SATAC’s role</vt:lpstr>
      <vt:lpstr>SATAC’s role</vt:lpstr>
      <vt:lpstr>SATAC’s role</vt:lpstr>
      <vt:lpstr>SATAC’s role</vt:lpstr>
      <vt:lpstr>Changes for 2015</vt:lpstr>
      <vt:lpstr>Changes for 2015</vt:lpstr>
      <vt:lpstr>90 Credit University Aggregate</vt:lpstr>
      <vt:lpstr>90 credit university aggregate</vt:lpstr>
      <vt:lpstr>90 credit university aggregate</vt:lpstr>
      <vt:lpstr>90 credit university aggregate</vt:lpstr>
      <vt:lpstr>90 credit university aggregate</vt:lpstr>
      <vt:lpstr>90 credit university aggregate</vt:lpstr>
      <vt:lpstr>90 credit university aggregate</vt:lpstr>
      <vt:lpstr>90 credit university aggregate</vt:lpstr>
      <vt:lpstr>90 credit university aggregate</vt:lpstr>
      <vt:lpstr>90 credit university aggregate</vt:lpstr>
      <vt:lpstr>90 credit university aggregate</vt:lpstr>
      <vt:lpstr>90 credit university aggregate</vt:lpstr>
      <vt:lpstr>90 credit university aggregate</vt:lpstr>
      <vt:lpstr>Bonus Schemes</vt:lpstr>
      <vt:lpstr>Bonus schemes</vt:lpstr>
      <vt:lpstr>Bonus schemes</vt:lpstr>
      <vt:lpstr>Bonus schemes</vt:lpstr>
      <vt:lpstr>Updates and Reflections</vt:lpstr>
      <vt:lpstr>Scaling</vt:lpstr>
      <vt:lpstr>Scaling</vt:lpstr>
      <vt:lpstr>Scaling</vt:lpstr>
      <vt:lpstr>Selection Ranks</vt:lpstr>
      <vt:lpstr>Selection Ranks</vt:lpstr>
      <vt:lpstr>Selection Ranks</vt:lpstr>
      <vt:lpstr>Selection Ranks</vt:lpstr>
      <vt:lpstr>Selection Ranks</vt:lpstr>
      <vt:lpstr>Rules not followed – the “unofficial ATAR”</vt:lpstr>
      <vt:lpstr>Rules not followed – the “unofficial ATAR”</vt:lpstr>
      <vt:lpstr>Rules not followed – the “unofficial ATAR”</vt:lpstr>
      <vt:lpstr>Rules not followed – the “unofficial ATAR”</vt:lpstr>
      <vt:lpstr>Rules not followed – the “unofficial ATAR”</vt:lpstr>
      <vt:lpstr>Rules not followed – the “unofficial ATAR”</vt:lpstr>
      <vt:lpstr>Rules not followed – the “unofficial ATAR”</vt:lpstr>
      <vt:lpstr>Recognised Studies – Some Clarifications</vt:lpstr>
      <vt:lpstr>Recognised Studies</vt:lpstr>
      <vt:lpstr>Recognised Studies</vt:lpstr>
      <vt:lpstr>Questions?</vt:lpstr>
      <vt:lpstr>More on SATAC’s role…</vt:lpstr>
    </vt:vector>
  </TitlesOfParts>
  <Company>SACE Board of South Australia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SACE Board of South Australia</dc:title>
  <dc:creator>Neil McGoran</dc:creator>
  <cp:lastModifiedBy>Hassan Mekawy</cp:lastModifiedBy>
  <cp:revision>53</cp:revision>
  <dcterms:created xsi:type="dcterms:W3CDTF">2014-03-17T03:49:51Z</dcterms:created>
  <dcterms:modified xsi:type="dcterms:W3CDTF">2014-03-31T05:05:02Z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A5086</vt:lpwstr>
  </property>
  <property fmtid="{D5CDD505-2E9C-101B-9397-08002B2CF9AE}" pid="4" name="Objective-Title">
    <vt:lpwstr>PowerPoint template</vt:lpwstr>
  </property>
  <property fmtid="{D5CDD505-2E9C-101B-9397-08002B2CF9AE}" pid="5" name="Objective-Comment">
    <vt:lpwstr/>
  </property>
  <property fmtid="{D5CDD505-2E9C-101B-9397-08002B2CF9AE}" pid="6" name="Objective-CreationStamp">
    <vt:filetime>2009-05-25T02:17:01Z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2014-02-18T04:10:34Z</vt:filetime>
  </property>
  <property fmtid="{D5CDD505-2E9C-101B-9397-08002B2CF9AE}" pid="10" name="Objective-ModificationStamp">
    <vt:filetime>2014-02-18T04:10:35Z</vt:filetime>
  </property>
  <property fmtid="{D5CDD505-2E9C-101B-9397-08002B2CF9AE}" pid="11" name="Objective-Owner">
    <vt:lpwstr>Tracey McGrath</vt:lpwstr>
  </property>
  <property fmtid="{D5CDD505-2E9C-101B-9397-08002B2CF9AE}" pid="12" name="Objective-Path">
    <vt:lpwstr>Objective Global Folder:Utilities:Templates:SACE Board General:</vt:lpwstr>
  </property>
  <property fmtid="{D5CDD505-2E9C-101B-9397-08002B2CF9AE}" pid="13" name="Objective-Parent">
    <vt:lpwstr>SACE Board General</vt:lpwstr>
  </property>
  <property fmtid="{D5CDD505-2E9C-101B-9397-08002B2CF9AE}" pid="14" name="Objective-State">
    <vt:lpwstr>Published</vt:lpwstr>
  </property>
  <property fmtid="{D5CDD505-2E9C-101B-9397-08002B2CF9AE}" pid="15" name="Objective-Version">
    <vt:lpwstr>6.0</vt:lpwstr>
  </property>
  <property fmtid="{D5CDD505-2E9C-101B-9397-08002B2CF9AE}" pid="16" name="Objective-VersionNumber">
    <vt:r8>9</vt:r8>
  </property>
  <property fmtid="{D5CDD505-2E9C-101B-9397-08002B2CF9AE}" pid="17" name="Objective-VersionComment">
    <vt:lpwstr/>
  </property>
  <property fmtid="{D5CDD505-2E9C-101B-9397-08002B2CF9AE}" pid="18" name="Objective-FileNumber">
    <vt:lpwstr/>
  </property>
  <property fmtid="{D5CDD505-2E9C-101B-9397-08002B2CF9AE}" pid="19" name="Objective-Classification">
    <vt:lpwstr>[Inherited - none]</vt:lpwstr>
  </property>
  <property fmtid="{D5CDD505-2E9C-101B-9397-08002B2CF9AE}" pid="20" name="Objective-Caveats">
    <vt:lpwstr/>
  </property>
</Properties>
</file>