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4" r:id="rId5"/>
  </p:sldMasterIdLst>
  <p:notesMasterIdLst>
    <p:notesMasterId r:id="rId24"/>
  </p:notesMasterIdLst>
  <p:sldIdLst>
    <p:sldId id="4850" r:id="rId6"/>
    <p:sldId id="4851" r:id="rId7"/>
    <p:sldId id="4768" r:id="rId8"/>
    <p:sldId id="4875" r:id="rId9"/>
    <p:sldId id="4876" r:id="rId10"/>
    <p:sldId id="4877" r:id="rId11"/>
    <p:sldId id="4874" r:id="rId12"/>
    <p:sldId id="4869" r:id="rId13"/>
    <p:sldId id="4883" r:id="rId14"/>
    <p:sldId id="4881" r:id="rId15"/>
    <p:sldId id="4870" r:id="rId16"/>
    <p:sldId id="4879" r:id="rId17"/>
    <p:sldId id="4871" r:id="rId18"/>
    <p:sldId id="4880" r:id="rId19"/>
    <p:sldId id="4790" r:id="rId20"/>
    <p:sldId id="4791" r:id="rId21"/>
    <p:sldId id="4849" r:id="rId22"/>
    <p:sldId id="4792" r:id="rId23"/>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6F1508-B2DB-FA75-004E-92105A4ADF5C}" name="Steele, Virginia (SACE)" initials="VS" userId="S::Virginia.Steele@sa.gov.au::8ef2ff29-1aa4-4bf8-9e5f-cb9098c70a04" providerId="AD"/>
  <p188:author id="{5B55091A-B8CE-05FA-7970-BB5437BF5A28}" name="Barry, Ella (SACE)" initials="EB" userId="S::Ella.Barry3@sa.gov.au::e4f40a8f-8107-46f9-8318-aebca8a65dcd" providerId="AD"/>
  <p188:author id="{D3A4A01C-1AB7-136E-FD23-39DB75857196}" name="Trueman, Chione (SACE)" initials="TC" userId="S::chione.trueman@sa.gov.au::d9e30ed1-deef-46ab-adfc-71b9178add32" providerId="AD"/>
  <p188:author id="{E4857C23-F131-B9B4-A2C5-F5DBC4FD9058}" name="Askem, Mike (SACE)" initials="AM" userId="S::mike.askem@sa.gov.au::e8512f30-8e3c-4763-bf08-61ee350588ee" providerId="AD"/>
  <p188:author id="{039E093E-AF9D-21F0-6312-C313143A9ACF}" name="Barry, Ella (SACE)" initials="BE" userId="S::ella.barry3@sa.gov.au::e4f40a8f-8107-46f9-8318-aebca8a65dcd" providerId="AD"/>
  <p188:author id="{1D835050-29FF-19CA-FE67-F10A935F6ED1}" name="Markey, Lucy (SACE)" initials="LM" userId="S::Lucy.Markey@sa.gov.au::2c563871-fb41-43a4-be38-4796b78a5d3b" providerId="AD"/>
  <p188:author id="{9EF66581-7E3D-03D6-4681-0544FF077F51}" name="Kostadinov, Iordan (SACE)" initials="KI" userId="S::iordan.kostadinov2@sa.gov.au::d705d2df-d00d-4345-ac3e-798432eb7f91" providerId="AD"/>
  <p188:author id="{5B201FA0-6D5F-48C6-6A80-00C6F117ABC8}" name="Dunnill, Jamie (SACE)" initials="JD" userId="S::jamie.dunnill@sa.gov.au::94b14833-cd52-4d8a-976c-d0c4e4bed356" providerId="AD"/>
  <p188:author id="{0DE8E8AA-D873-DA65-C053-F54FD8EDCA7E}" name="Markey, Lucy (SACE)" initials="ML" userId="S::lucy.markey@sa.gov.au::2c563871-fb41-43a4-be38-4796b78a5d3b" providerId="AD"/>
  <p188:author id="{574453AC-71E6-FB15-49F9-BC3C7072AD08}" name="Mekawy, Hassan (SACE)" initials="MH" userId="S::hassan.mekawy@sa.gov.au::c6066982-f7f7-4475-b77e-007adedb4d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C9"/>
    <a:srgbClr val="FFA3A3"/>
    <a:srgbClr val="FFC5C5"/>
    <a:srgbClr val="955166"/>
    <a:srgbClr val="8A3158"/>
    <a:srgbClr val="8DC1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B6A81F7-8136-4BC9-9CF9-A81DA99D3920}" type="datetimeFigureOut">
              <a:rPr lang="en-AU" smtClean="0"/>
              <a:t>2/10/2025</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A287A87-BD8F-4A6B-8511-9AA741A906AB}" type="slidenum">
              <a:rPr lang="en-AU" smtClean="0"/>
              <a:t>‹#›</a:t>
            </a:fld>
            <a:endParaRPr lang="en-AU"/>
          </a:p>
        </p:txBody>
      </p:sp>
    </p:spTree>
    <p:extLst>
      <p:ext uri="{BB962C8B-B14F-4D97-AF65-F5344CB8AC3E}">
        <p14:creationId xmlns:p14="http://schemas.microsoft.com/office/powerpoint/2010/main" val="384173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encourage you to adapt this content to your own school context.</a:t>
            </a:r>
          </a:p>
          <a:p>
            <a:r>
              <a:rPr lang="en-US"/>
              <a:t>We’ve included some ideas/prompts on slide 17 about what you may choose to include</a:t>
            </a:r>
          </a:p>
          <a:p>
            <a:r>
              <a:rPr lang="en-US"/>
              <a:t>The slides are designed for you to add your own school branding and images of your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tx1"/>
                </a:solidFill>
                <a:latin typeface="Roboto Light" panose="02000000000000000000" pitchFamily="2" charset="0"/>
                <a:ea typeface="Roboto Light" panose="02000000000000000000" pitchFamily="2" charset="0"/>
                <a:cs typeface="Roboto Black"/>
              </a:rPr>
              <a:t>If your school has an SRG member, they may like to speak to their experience.</a:t>
            </a:r>
          </a:p>
          <a:p>
            <a:endParaRPr lang="en-AU"/>
          </a:p>
        </p:txBody>
      </p:sp>
      <p:sp>
        <p:nvSpPr>
          <p:cNvPr id="4" name="Slide Number Placeholder 3"/>
          <p:cNvSpPr>
            <a:spLocks noGrp="1"/>
          </p:cNvSpPr>
          <p:nvPr>
            <p:ph type="sldNum" sz="quarter" idx="5"/>
          </p:nvPr>
        </p:nvSpPr>
        <p:spPr/>
        <p:txBody>
          <a:bodyPr/>
          <a:lstStyle/>
          <a:p>
            <a:fld id="{7A287A87-BD8F-4A6B-8511-9AA741A906AB}" type="slidenum">
              <a:rPr lang="en-AU" smtClean="0"/>
              <a:t>1</a:t>
            </a:fld>
            <a:endParaRPr lang="en-AU"/>
          </a:p>
        </p:txBody>
      </p:sp>
    </p:spTree>
    <p:extLst>
      <p:ext uri="{BB962C8B-B14F-4D97-AF65-F5344CB8AC3E}">
        <p14:creationId xmlns:p14="http://schemas.microsoft.com/office/powerpoint/2010/main" val="337667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9468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French continuers example.</a:t>
            </a:r>
          </a:p>
          <a:p>
            <a:endParaRPr lang="en-US"/>
          </a:p>
          <a:p>
            <a:r>
              <a:rPr lang="en-US" b="1" u="sng" dirty="0"/>
              <a:t>Moving away from </a:t>
            </a:r>
            <a:r>
              <a:rPr lang="en-US"/>
              <a:t>assessments that encourage the production of largely descriptive, informative, decontextualized texts.</a:t>
            </a:r>
          </a:p>
          <a:p>
            <a:endParaRPr lang="en-US" dirty="0"/>
          </a:p>
          <a:p>
            <a:r>
              <a:rPr lang="en-US" b="1" u="sng" dirty="0"/>
              <a:t>Towards</a:t>
            </a:r>
            <a:r>
              <a:rPr lang="en-US" u="sng"/>
              <a:t> </a:t>
            </a:r>
            <a:r>
              <a:rPr lang="en-US"/>
              <a:t>assessment that engages students with ideas/big concepts and invites imagination and creative language use that is meaningful to students.</a:t>
            </a:r>
          </a:p>
          <a:p>
            <a:endParaRPr lang="en-US"/>
          </a:p>
          <a:p>
            <a:r>
              <a:rPr lang="en-US" u="sng"/>
              <a:t>Prototype name: CREATIVE EXPRESSION</a:t>
            </a:r>
          </a:p>
          <a:p>
            <a:endParaRPr lang="en-US"/>
          </a:p>
          <a:p>
            <a:r>
              <a:rPr lang="en-US"/>
              <a:t>Students produce a bilingual creative text of their choice, related to considerations required when travelling in Francophone countries, and considering cultural differences between Australia and the chosen location. </a:t>
            </a:r>
            <a:r>
              <a:rPr lang="en-US" err="1"/>
              <a:t>eg.</a:t>
            </a:r>
            <a:r>
              <a:rPr lang="en-US"/>
              <a:t> sites of cultural importance, gestures and greetings, pick-pockets and tourist scams</a:t>
            </a:r>
          </a:p>
          <a:p>
            <a:endParaRPr lang="en-US"/>
          </a:p>
          <a:p>
            <a:r>
              <a:rPr lang="en-US"/>
              <a:t>Students annotate the creative text in English to explain the reasoning of their language choices.</a:t>
            </a:r>
          </a:p>
          <a:p>
            <a:endParaRPr lang="en-US"/>
          </a:p>
          <a:p>
            <a:r>
              <a:rPr lang="en-US" u="sng"/>
              <a:t>What the prototype is aiming to achieve:</a:t>
            </a:r>
          </a:p>
          <a:p>
            <a:endParaRPr lang="en-US"/>
          </a:p>
          <a:p>
            <a:r>
              <a:rPr lang="en-US"/>
              <a:t>When students create texts with purpose, voice, and imagination, they engage more personally and deeply with the target language. They become not just learners, but creative communicators using language to respond to audience, context, and culture.</a:t>
            </a:r>
          </a:p>
          <a:p>
            <a:endParaRPr lang="en-US"/>
          </a:p>
          <a:p>
            <a:r>
              <a:rPr lang="en-US"/>
              <a:t>This encourages flexibility, risk-taking, and the transfer of language into new contexts. By reflecting on their choices, students move beyond what they wrote to examine how and why they wrote it. This builds metacognitive awareness and cultural insight, positioning them as meaning-makers and mediators. It also shifts the task from performance and product to learning, where students explore challenges, strategies, and creative decisions.</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117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98610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Consolas" panose="020B0609020204030204" pitchFamily="49" charset="0"/>
              </a:rPr>
              <a:t>Biology example.</a:t>
            </a:r>
          </a:p>
          <a:p>
            <a:endParaRPr lang="en-US" sz="1800" b="1" dirty="0">
              <a:effectLst/>
              <a:latin typeface="Arial" panose="020B0604020202020204" pitchFamily="34" charset="0"/>
            </a:endParaRPr>
          </a:p>
          <a:p>
            <a:r>
              <a:rPr lang="en-US" sz="1800" b="1" u="sng" dirty="0">
                <a:effectLst/>
                <a:latin typeface="Consolas" panose="020B0609020204030204" pitchFamily="49" charset="0"/>
              </a:rPr>
              <a:t>Moving away from </a:t>
            </a:r>
            <a:r>
              <a:rPr lang="en-US" sz="1800" u="none">
                <a:effectLst/>
                <a:latin typeface="Consolas" panose="020B0609020204030204" pitchFamily="49" charset="0"/>
              </a:rPr>
              <a:t>one </a:t>
            </a:r>
            <a:r>
              <a:rPr lang="en-US" sz="1800">
                <a:effectLst/>
                <a:latin typeface="Consolas" panose="020B0609020204030204" pitchFamily="49" charset="0"/>
              </a:rPr>
              <a:t>highly curated written report that is susceptible to abuse of AI, and the limited opportunity to do </a:t>
            </a:r>
            <a:r>
              <a:rPr lang="en-US" sz="1800" err="1">
                <a:effectLst/>
                <a:latin typeface="Consolas" panose="020B0609020204030204" pitchFamily="49" charset="0"/>
              </a:rPr>
              <a:t>practicals</a:t>
            </a:r>
            <a:r>
              <a:rPr lang="en-US" sz="1800">
                <a:effectLst/>
                <a:latin typeface="Consolas" panose="020B0609020204030204" pitchFamily="49" charset="0"/>
              </a:rPr>
              <a:t>.</a:t>
            </a:r>
            <a:endParaRPr lang="en-US" sz="1800" dirty="0">
              <a:effectLst/>
              <a:latin typeface="Consolas" panose="020B0609020204030204" pitchFamily="49" charset="0"/>
            </a:endParaRPr>
          </a:p>
          <a:p>
            <a:endParaRPr lang="en-US" sz="1800" dirty="0">
              <a:effectLst/>
              <a:latin typeface="Arial" panose="020B0604020202020204" pitchFamily="34" charset="0"/>
            </a:endParaRPr>
          </a:p>
          <a:p>
            <a:r>
              <a:rPr lang="en-US" sz="1800" b="1" u="sng" dirty="0">
                <a:effectLst/>
                <a:latin typeface="Consolas" panose="020B0609020204030204" pitchFamily="49" charset="0"/>
              </a:rPr>
              <a:t>Towards</a:t>
            </a:r>
            <a:r>
              <a:rPr lang="en-US" sz="1800">
                <a:effectLst/>
                <a:latin typeface="Consolas" panose="020B0609020204030204" pitchFamily="49" charset="0"/>
              </a:rPr>
              <a:t> more hands-on practical activities across multiple contexts, with </a:t>
            </a:r>
            <a:r>
              <a:rPr lang="en-AU" sz="1800">
                <a:effectLst/>
                <a:latin typeface="Aptos" panose="020B0004020202020204" pitchFamily="34" charset="0"/>
                <a:ea typeface="Aptos" panose="020B0004020202020204" pitchFamily="34" charset="0"/>
                <a:cs typeface="Times New Roman" panose="02020603050405020304" pitchFamily="18" charset="0"/>
              </a:rPr>
              <a:t>informal capture of student’s original thinking or annotations of ideas</a:t>
            </a:r>
            <a:r>
              <a:rPr lang="en-US" sz="1800">
                <a:effectLst/>
                <a:latin typeface="Consolas" panose="020B0609020204030204" pitchFamily="49" charset="0"/>
                <a:ea typeface="Aptos" panose="020B0004020202020204" pitchFamily="34" charset="0"/>
                <a:cs typeface="Times New Roman" panose="02020603050405020304" pitchFamily="18" charset="0"/>
              </a:rPr>
              <a:t>, </a:t>
            </a:r>
            <a:r>
              <a:rPr lang="en-US" sz="1800">
                <a:effectLst/>
                <a:latin typeface="Consolas" panose="020B0609020204030204" pitchFamily="49" charset="0"/>
              </a:rPr>
              <a:t>using a range of evidence types gathered over an extended period.</a:t>
            </a:r>
            <a:endParaRPr lang="en-US" sz="1800">
              <a:effectLst/>
              <a:latin typeface="Arial" panose="020B0604020202020204" pitchFamily="34" charset="0"/>
            </a:endParaRPr>
          </a:p>
          <a:p>
            <a:endParaRPr lang="en-US" sz="1800">
              <a:effectLst/>
              <a:latin typeface="Consolas" panose="020B0609020204030204" pitchFamily="49" charset="0"/>
            </a:endParaRPr>
          </a:p>
          <a:p>
            <a:r>
              <a:rPr lang="en-US" sz="1800" u="sng">
                <a:effectLst/>
                <a:latin typeface="Consolas" panose="020B0609020204030204" pitchFamily="49" charset="0"/>
              </a:rPr>
              <a:t>Prototype name: SCIENCE INQUIRY SKILLS JOURNAL</a:t>
            </a:r>
          </a:p>
          <a:p>
            <a:endParaRPr lang="en-US" sz="1800" u="sng">
              <a:effectLst/>
              <a:latin typeface="Arial" panose="020B0604020202020204" pitchFamily="34" charset="0"/>
            </a:endParaRPr>
          </a:p>
          <a:p>
            <a:r>
              <a:rPr lang="en-AU" sz="1800">
                <a:effectLst/>
                <a:latin typeface="Aptos" panose="020B0004020202020204" pitchFamily="34" charset="0"/>
                <a:ea typeface="Aptos" panose="020B0004020202020204" pitchFamily="34" charset="0"/>
                <a:cs typeface="Times New Roman" panose="02020603050405020304" pitchFamily="18" charset="0"/>
              </a:rPr>
              <a:t>Students engage with a series of practical-related activities to develop a deep understanding of science inquiry skills across a range of contexts. Students must capture evidence of how their learning of science inquiry skills develop across these activities naturally in a lab journal format. </a:t>
            </a:r>
          </a:p>
          <a:p>
            <a:endParaRPr lang="en-US" sz="1800">
              <a:effectLst/>
              <a:latin typeface="Consolas" panose="020B0609020204030204" pitchFamily="49" charset="0"/>
            </a:endParaRPr>
          </a:p>
          <a:p>
            <a:r>
              <a:rPr lang="en-US" sz="1800" u="sng">
                <a:effectLst/>
                <a:latin typeface="Consolas" panose="020B0609020204030204" pitchFamily="49" charset="0"/>
              </a:rPr>
              <a:t>What the prototype is aiming to achieve:</a:t>
            </a:r>
          </a:p>
          <a:p>
            <a:endParaRPr lang="en-US" sz="1800">
              <a:effectLst/>
              <a:latin typeface="Arial" panose="020B0604020202020204" pitchFamily="34" charset="0"/>
            </a:endParaRPr>
          </a:p>
          <a:p>
            <a:r>
              <a:rPr lang="en-US" sz="1800">
                <a:effectLst/>
                <a:latin typeface="Consolas" panose="020B0609020204030204" pitchFamily="49" charset="0"/>
              </a:rPr>
              <a:t>Students engage actively in deep authentic learning through practical hands-on activities, documenting their learning journey in a way that reflects natural, varied, and meaningful evidence. Through this, students develop metacognitive strategies and have agency to pursue learning that emerges from these activities.</a:t>
            </a:r>
            <a:endParaRPr lang="en-US" sz="1800">
              <a:effectLst/>
              <a:latin typeface="Arial" panose="020B0604020202020204" pitchFamily="34" charset="0"/>
            </a:endParaRP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7936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541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a:latin typeface="Calibri (Body)"/>
                <a:ea typeface="Calibri"/>
                <a:cs typeface="Calibri"/>
              </a:rPr>
              <a:t>Key messages:</a:t>
            </a:r>
          </a:p>
          <a:p>
            <a:pPr algn="l"/>
            <a:r>
              <a:rPr lang="en-US" sz="1100" b="0" i="0">
                <a:solidFill>
                  <a:srgbClr val="000000"/>
                </a:solidFill>
                <a:effectLst/>
                <a:latin typeface="Roboto Light" panose="02000000000000000000" pitchFamily="2" charset="0"/>
                <a:ea typeface="Roboto Light" panose="02000000000000000000" pitchFamily="2" charset="0"/>
              </a:rPr>
              <a:t>The Subject Renewal roadmap outlines the pace and phases of Subject Renewal for each subject. </a:t>
            </a:r>
          </a:p>
          <a:p>
            <a:pPr algn="l"/>
            <a:endParaRPr lang="en-US" sz="1100" b="0" i="0">
              <a:solidFill>
                <a:srgbClr val="000000"/>
              </a:solidFill>
              <a:effectLst/>
              <a:latin typeface="Roboto Light" panose="02000000000000000000" pitchFamily="2" charset="0"/>
              <a:ea typeface="Roboto Light" panose="02000000000000000000" pitchFamily="2" charset="0"/>
            </a:endParaRPr>
          </a:p>
          <a:p>
            <a:pPr algn="l"/>
            <a:r>
              <a:rPr lang="en-US" sz="1100" b="0" i="0">
                <a:solidFill>
                  <a:srgbClr val="000000"/>
                </a:solidFill>
                <a:effectLst/>
                <a:latin typeface="Roboto Light" panose="02000000000000000000" pitchFamily="2" charset="0"/>
                <a:ea typeface="Roboto Light" panose="02000000000000000000" pitchFamily="2" charset="0"/>
              </a:rPr>
              <a:t>Subjects have been separated into three groups and will progress at different paces, working through four key phases towards implementation. The groupings were formed based on a variety of factors, including complexity, appetite, how much change the community want (volume, pace &amp; scale), and the impact on the system and the SACE Board to manage the change. </a:t>
            </a:r>
          </a:p>
          <a:p>
            <a:pPr algn="l"/>
            <a:endParaRPr lang="en-US" sz="1100" b="0" i="0">
              <a:solidFill>
                <a:srgbClr val="000000"/>
              </a:solidFill>
              <a:effectLst/>
              <a:latin typeface="Roboto Light" panose="02000000000000000000" pitchFamily="2" charset="0"/>
              <a:ea typeface="Roboto Light" panose="02000000000000000000" pitchFamily="2" charset="0"/>
            </a:endParaRPr>
          </a:p>
          <a:p>
            <a:pPr algn="l"/>
            <a:r>
              <a:rPr lang="en-US" sz="1100" b="0" i="0">
                <a:solidFill>
                  <a:srgbClr val="000000"/>
                </a:solidFill>
                <a:effectLst/>
                <a:latin typeface="Roboto Light" panose="02000000000000000000" pitchFamily="2" charset="0"/>
                <a:ea typeface="Roboto Light" panose="02000000000000000000" pitchFamily="2" charset="0"/>
              </a:rPr>
              <a:t>Group 1 subjects are moving at the fastest pace. Those subjects are:</a:t>
            </a:r>
          </a:p>
          <a:p>
            <a:pPr algn="l"/>
            <a:r>
              <a:rPr lang="en-US" sz="1100" b="0" i="0">
                <a:solidFill>
                  <a:srgbClr val="000000"/>
                </a:solidFill>
                <a:effectLst/>
                <a:latin typeface="Roboto Light" panose="02000000000000000000" pitchFamily="2" charset="0"/>
                <a:ea typeface="Roboto Light" panose="02000000000000000000" pitchFamily="2" charset="0"/>
              </a:rPr>
              <a:t>Ancient Studies</a:t>
            </a:r>
          </a:p>
          <a:p>
            <a:pPr algn="l"/>
            <a:r>
              <a:rPr lang="en-US" sz="1100" b="0" i="0">
                <a:solidFill>
                  <a:srgbClr val="000000"/>
                </a:solidFill>
                <a:effectLst/>
                <a:latin typeface="Roboto Light" panose="02000000000000000000" pitchFamily="2" charset="0"/>
                <a:ea typeface="Roboto Light" panose="02000000000000000000" pitchFamily="2" charset="0"/>
              </a:rPr>
              <a:t>Biology</a:t>
            </a:r>
          </a:p>
          <a:p>
            <a:pPr algn="l"/>
            <a:r>
              <a:rPr lang="en-US" sz="1100" b="0" i="0">
                <a:solidFill>
                  <a:srgbClr val="000000"/>
                </a:solidFill>
                <a:effectLst/>
                <a:latin typeface="Roboto Light" panose="02000000000000000000" pitchFamily="2" charset="0"/>
                <a:ea typeface="Roboto Light" panose="02000000000000000000" pitchFamily="2" charset="0"/>
              </a:rPr>
              <a:t>Essential English</a:t>
            </a:r>
          </a:p>
          <a:p>
            <a:pPr algn="l"/>
            <a:r>
              <a:rPr lang="en-US" sz="1100" b="0" i="0">
                <a:solidFill>
                  <a:srgbClr val="000000"/>
                </a:solidFill>
                <a:effectLst/>
                <a:latin typeface="Roboto Light" panose="02000000000000000000" pitchFamily="2" charset="0"/>
                <a:ea typeface="Roboto Light" panose="02000000000000000000" pitchFamily="2" charset="0"/>
              </a:rPr>
              <a:t>General Mathematics</a:t>
            </a:r>
          </a:p>
          <a:p>
            <a:pPr algn="l"/>
            <a:r>
              <a:rPr lang="en-US" sz="1100" b="0" i="0">
                <a:solidFill>
                  <a:srgbClr val="000000"/>
                </a:solidFill>
                <a:effectLst/>
                <a:latin typeface="Roboto Light" panose="02000000000000000000" pitchFamily="2" charset="0"/>
                <a:ea typeface="Roboto Light" panose="02000000000000000000" pitchFamily="2" charset="0"/>
              </a:rPr>
              <a:t>Health and Wellbeing</a:t>
            </a:r>
          </a:p>
          <a:p>
            <a:pPr algn="l"/>
            <a:r>
              <a:rPr lang="en-US" sz="1100" b="0" i="0">
                <a:solidFill>
                  <a:srgbClr val="000000"/>
                </a:solidFill>
                <a:effectLst/>
                <a:latin typeface="Roboto Light" panose="02000000000000000000" pitchFamily="2" charset="0"/>
                <a:ea typeface="Roboto Light" panose="02000000000000000000" pitchFamily="2" charset="0"/>
              </a:rPr>
              <a:t>Language continuers</a:t>
            </a:r>
          </a:p>
          <a:p>
            <a:pPr algn="l"/>
            <a:r>
              <a:rPr lang="en-US" sz="1100" b="0" i="0">
                <a:solidFill>
                  <a:srgbClr val="000000"/>
                </a:solidFill>
                <a:effectLst/>
                <a:latin typeface="Roboto Light" panose="02000000000000000000" pitchFamily="2" charset="0"/>
                <a:ea typeface="Roboto Light" panose="02000000000000000000" pitchFamily="2" charset="0"/>
              </a:rPr>
              <a:t>Modern History</a:t>
            </a:r>
          </a:p>
          <a:p>
            <a:pPr algn="l"/>
            <a:r>
              <a:rPr lang="en-US" sz="1100" b="0" i="0">
                <a:solidFill>
                  <a:srgbClr val="000000"/>
                </a:solidFill>
                <a:effectLst/>
                <a:latin typeface="Roboto Light" panose="02000000000000000000" pitchFamily="2" charset="0"/>
                <a:ea typeface="Roboto Light" panose="02000000000000000000" pitchFamily="2" charset="0"/>
              </a:rPr>
              <a:t>Music - Ensemble Performance</a:t>
            </a:r>
          </a:p>
          <a:p>
            <a:pPr algn="l"/>
            <a:r>
              <a:rPr lang="en-US" sz="1100" b="0" i="0">
                <a:solidFill>
                  <a:srgbClr val="000000"/>
                </a:solidFill>
                <a:effectLst/>
                <a:latin typeface="Roboto Light" panose="02000000000000000000" pitchFamily="2" charset="0"/>
                <a:ea typeface="Roboto Light" panose="02000000000000000000" pitchFamily="2" charset="0"/>
              </a:rPr>
              <a:t>Music - Solo Performance</a:t>
            </a:r>
          </a:p>
          <a:p>
            <a:pPr algn="l"/>
            <a:r>
              <a:rPr lang="en-US" sz="1100" b="0" i="0">
                <a:solidFill>
                  <a:srgbClr val="000000"/>
                </a:solidFill>
                <a:effectLst/>
                <a:latin typeface="Roboto Light" panose="02000000000000000000" pitchFamily="2" charset="0"/>
                <a:ea typeface="Roboto Light" panose="02000000000000000000" pitchFamily="2" charset="0"/>
              </a:rPr>
              <a:t>Music Explorations</a:t>
            </a:r>
          </a:p>
          <a:p>
            <a:pPr algn="l"/>
            <a:r>
              <a:rPr lang="en-US" sz="1100" b="0" i="0">
                <a:solidFill>
                  <a:srgbClr val="000000"/>
                </a:solidFill>
                <a:effectLst/>
                <a:latin typeface="Roboto Light" panose="02000000000000000000" pitchFamily="2" charset="0"/>
                <a:ea typeface="Roboto Light" panose="02000000000000000000" pitchFamily="2" charset="0"/>
              </a:rPr>
              <a:t>Music Studies</a:t>
            </a:r>
          </a:p>
          <a:p>
            <a:pPr algn="l"/>
            <a:endParaRPr lang="en-US" sz="1100" b="0" i="0">
              <a:solidFill>
                <a:srgbClr val="000000"/>
              </a:solidFill>
              <a:effectLst/>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fld id="{EE5C8360-02DF-4C09-AE9B-67104078567B}" type="slidenum">
              <a:rPr lang="en-AU" smtClean="0"/>
              <a:t>15</a:t>
            </a:fld>
            <a:endParaRPr lang="en-AU"/>
          </a:p>
        </p:txBody>
      </p:sp>
    </p:spTree>
    <p:extLst>
      <p:ext uri="{BB962C8B-B14F-4D97-AF65-F5344CB8AC3E}">
        <p14:creationId xmlns:p14="http://schemas.microsoft.com/office/powerpoint/2010/main" val="2137690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Key messages</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AU" sz="1200" kern="100">
                <a:effectLst/>
                <a:latin typeface="Calibri" panose="020F0502020204030204" pitchFamily="34" charset="0"/>
                <a:ea typeface="Calibri" panose="020F0502020204030204" pitchFamily="34" charset="0"/>
                <a:cs typeface="Times New Roman" panose="02020603050405020304" pitchFamily="18" charset="0"/>
              </a:rPr>
              <a:t>In 2025 Group 1 subjects developed a vision statement, subject blueprint</a:t>
            </a:r>
            <a:r>
              <a:rPr lang="en-US" sz="1200" kern="100">
                <a:effectLst/>
                <a:latin typeface="Calibri" panose="020F0502020204030204" pitchFamily="34" charset="0"/>
                <a:ea typeface="Calibri" panose="020F0502020204030204" pitchFamily="34" charset="0"/>
                <a:cs typeface="Times New Roman" panose="02020603050405020304" pitchFamily="18" charset="0"/>
              </a:rPr>
              <a:t>, and </a:t>
            </a:r>
            <a:r>
              <a:rPr lang="en-AU" sz="1200" kern="100">
                <a:effectLst/>
                <a:latin typeface="Calibri" panose="020F0502020204030204" pitchFamily="34" charset="0"/>
                <a:ea typeface="Calibri" panose="020F0502020204030204" pitchFamily="34" charset="0"/>
                <a:cs typeface="Times New Roman" panose="02020603050405020304" pitchFamily="18" charset="0"/>
              </a:rPr>
              <a:t>some ideas to prototype and test. </a:t>
            </a:r>
          </a:p>
          <a:p>
            <a:pPr marL="171450" indent="-171450">
              <a:lnSpc>
                <a:spcPct val="107000"/>
              </a:lnSpc>
              <a:spcAft>
                <a:spcPts val="800"/>
              </a:spcAft>
              <a:buFont typeface="Arial" panose="020B0604020202020204" pitchFamily="34" charset="0"/>
              <a:buChar char="•"/>
            </a:pPr>
            <a:r>
              <a:rPr lang="en-AU" sz="1200" kern="100">
                <a:effectLst/>
                <a:latin typeface="Calibri" panose="020F0502020204030204" pitchFamily="34" charset="0"/>
                <a:ea typeface="Calibri" panose="020F0502020204030204" pitchFamily="34" charset="0"/>
                <a:cs typeface="Times New Roman" panose="02020603050405020304" pitchFamily="18" charset="0"/>
              </a:rPr>
              <a:t>Prototypes will be reviewed and evaluated in the second half of 2025</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r>
              <a:rPr lang="en-AU" sz="1200" kern="100">
                <a:effectLst/>
                <a:latin typeface="Calibri" panose="020F0502020204030204" pitchFamily="34" charset="0"/>
                <a:ea typeface="Calibri" panose="020F0502020204030204" pitchFamily="34" charset="0"/>
                <a:cs typeface="Times New Roman" panose="02020603050405020304" pitchFamily="18" charset="0"/>
              </a:rPr>
              <a:t>leading towards a draft subject outline being shared with SACE governance bodies in March 2026</a:t>
            </a:r>
          </a:p>
          <a:p>
            <a:pPr marL="171450" indent="-171450">
              <a:lnSpc>
                <a:spcPct val="107000"/>
              </a:lnSpc>
              <a:spcAft>
                <a:spcPts val="800"/>
              </a:spcAft>
              <a:buFont typeface="Arial" panose="020B0604020202020204" pitchFamily="34" charset="0"/>
              <a:buChar char="•"/>
            </a:pPr>
            <a:r>
              <a:rPr lang="en-AU" sz="1200" kern="100">
                <a:effectLst/>
                <a:latin typeface="Calibri" panose="020F0502020204030204" pitchFamily="34" charset="0"/>
                <a:ea typeface="Calibri" panose="020F0502020204030204" pitchFamily="34" charset="0"/>
                <a:cs typeface="Times New Roman" panose="02020603050405020304" pitchFamily="18" charset="0"/>
              </a:rPr>
              <a:t>T</a:t>
            </a:r>
            <a:r>
              <a:rPr lang="en-US" sz="1800">
                <a:effectLst/>
                <a:latin typeface="Segoe UI" panose="020B0502040204020203" pitchFamily="34" charset="0"/>
              </a:rPr>
              <a:t>he broader education community will have the opportunity to provide feedback on proposed new subjects during semester 1 2026</a:t>
            </a:r>
          </a:p>
        </p:txBody>
      </p:sp>
      <p:sp>
        <p:nvSpPr>
          <p:cNvPr id="4" name="Slide Number Placeholder 3"/>
          <p:cNvSpPr>
            <a:spLocks noGrp="1"/>
          </p:cNvSpPr>
          <p:nvPr>
            <p:ph type="sldNum" sz="quarter" idx="5"/>
          </p:nvPr>
        </p:nvSpPr>
        <p:spPr/>
        <p:txBody>
          <a:bodyPr/>
          <a:lstStyle/>
          <a:p>
            <a:fld id="{EE5C8360-02DF-4C09-AE9B-67104078567B}" type="slidenum">
              <a:rPr lang="en-AU" smtClean="0"/>
              <a:t>16</a:t>
            </a:fld>
            <a:endParaRPr lang="en-AU"/>
          </a:p>
        </p:txBody>
      </p:sp>
    </p:spTree>
    <p:extLst>
      <p:ext uri="{BB962C8B-B14F-4D97-AF65-F5344CB8AC3E}">
        <p14:creationId xmlns:p14="http://schemas.microsoft.com/office/powerpoint/2010/main" val="1519384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DA813-2EB2-4DF3-92B2-4776408FB21D}" type="slidenum">
              <a:rPr lang="en-AU" smtClean="0"/>
              <a:t>17</a:t>
            </a:fld>
            <a:endParaRPr lang="en-AU"/>
          </a:p>
        </p:txBody>
      </p:sp>
    </p:spTree>
    <p:extLst>
      <p:ext uri="{BB962C8B-B14F-4D97-AF65-F5344CB8AC3E}">
        <p14:creationId xmlns:p14="http://schemas.microsoft.com/office/powerpoint/2010/main" val="61077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SACE Board website publishes quarterly updates on the progress of the subject renewal program.</a:t>
            </a:r>
          </a:p>
          <a:p>
            <a:endParaRPr lang="en-US"/>
          </a:p>
          <a:p>
            <a:r>
              <a:rPr lang="en-US"/>
              <a:t>For group 1 subjects this includes a new Subject Renewal section within the subject sections, containing copies of the key artefacts including:</a:t>
            </a:r>
          </a:p>
          <a:p>
            <a:pPr marL="171450" indent="-171450">
              <a:buFont typeface="Arial" panose="020B0604020202020204" pitchFamily="34" charset="0"/>
              <a:buChar char="•"/>
            </a:pPr>
            <a:r>
              <a:rPr lang="en-US"/>
              <a:t>vision statement: a description of what the subject aims to achieve — defining aspirations and setting a long-term direction.</a:t>
            </a:r>
          </a:p>
          <a:p>
            <a:pPr marL="171450" indent="-171450">
              <a:buFont typeface="Arial" panose="020B0604020202020204" pitchFamily="34" charset="0"/>
              <a:buChar char="•"/>
            </a:pPr>
            <a:r>
              <a:rPr lang="en-US"/>
              <a:t>subject blueprint: a conceptual plan to bring the key drivers to life, describing the desired impact of the subject and the ideas for Learning Design, Assessment Types and Content</a:t>
            </a:r>
          </a:p>
          <a:p>
            <a:pPr marL="171450" indent="-171450">
              <a:buFont typeface="Arial" panose="020B0604020202020204" pitchFamily="34" charset="0"/>
              <a:buChar char="•"/>
            </a:pPr>
            <a:r>
              <a:rPr lang="en-US"/>
              <a:t>… with more artefacts to be added as the subject progresses</a:t>
            </a:r>
          </a:p>
          <a:p>
            <a:endParaRPr lang="en-US"/>
          </a:p>
          <a:p>
            <a:endParaRPr lang="en-US"/>
          </a:p>
        </p:txBody>
      </p:sp>
      <p:sp>
        <p:nvSpPr>
          <p:cNvPr id="4" name="Slide Number Placeholder 3"/>
          <p:cNvSpPr>
            <a:spLocks noGrp="1"/>
          </p:cNvSpPr>
          <p:nvPr>
            <p:ph type="sldNum" sz="quarter" idx="5"/>
          </p:nvPr>
        </p:nvSpPr>
        <p:spPr/>
        <p:txBody>
          <a:bodyPr/>
          <a:lstStyle/>
          <a:p>
            <a:fld id="{7A287A87-BD8F-4A6B-8511-9AA741A906AB}" type="slidenum">
              <a:rPr lang="en-AU" smtClean="0"/>
              <a:t>18</a:t>
            </a:fld>
            <a:endParaRPr lang="en-AU"/>
          </a:p>
        </p:txBody>
      </p:sp>
    </p:spTree>
    <p:extLst>
      <p:ext uri="{BB962C8B-B14F-4D97-AF65-F5344CB8AC3E}">
        <p14:creationId xmlns:p14="http://schemas.microsoft.com/office/powerpoint/2010/main" val="188211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a:latin typeface="Calibri (Body)"/>
                <a:ea typeface="Calibri"/>
                <a:cs typeface="Calibri"/>
              </a:rPr>
              <a:t>Key messages:</a:t>
            </a:r>
          </a:p>
          <a:p>
            <a:pPr marL="171450" indent="-171450">
              <a:buFont typeface="Arial"/>
              <a:buChar char="•"/>
            </a:pPr>
            <a:r>
              <a:rPr lang="en-AU" sz="1100">
                <a:solidFill>
                  <a:srgbClr val="424242"/>
                </a:solidFill>
                <a:latin typeface="Calibri (Body)"/>
              </a:rPr>
              <a:t>Subject renewal is </a:t>
            </a:r>
            <a:r>
              <a:rPr lang="en-AU" sz="1100" dirty="0">
                <a:solidFill>
                  <a:srgbClr val="424242"/>
                </a:solidFill>
                <a:latin typeface="Calibri (Body)"/>
              </a:rPr>
              <a:t>one of the key initiatives </a:t>
            </a:r>
            <a:r>
              <a:rPr lang="en-AU" sz="1100">
                <a:solidFill>
                  <a:srgbClr val="424242"/>
                </a:solidFill>
                <a:latin typeface="Calibri (Body)"/>
              </a:rPr>
              <a:t>of the SACE Board’s </a:t>
            </a:r>
            <a:r>
              <a:rPr lang="en-AU" sz="1100" i="1">
                <a:solidFill>
                  <a:srgbClr val="424242"/>
                </a:solidFill>
                <a:latin typeface="Calibri (Body)"/>
              </a:rPr>
              <a:t>Passport to Thrive</a:t>
            </a:r>
            <a:r>
              <a:rPr lang="en-AU" sz="1100">
                <a:solidFill>
                  <a:srgbClr val="424242"/>
                </a:solidFill>
                <a:latin typeface="Calibri (Body)"/>
              </a:rPr>
              <a:t> Strategic Plan, designed to ensure the SACE remains a modern and responsive qualification for a changing world </a:t>
            </a:r>
            <a:endParaRPr lang="en-AU" sz="1100">
              <a:latin typeface="Calibri (Body)"/>
            </a:endParaRPr>
          </a:p>
          <a:p>
            <a:pPr marL="171450" indent="-171450">
              <a:buFont typeface="Arial"/>
              <a:buChar char="•"/>
            </a:pPr>
            <a:r>
              <a:rPr lang="en-AU" sz="1100">
                <a:solidFill>
                  <a:srgbClr val="424242"/>
                </a:solidFill>
                <a:latin typeface="Calibri (Body)"/>
              </a:rPr>
              <a:t>The renewal process aims to sharpen subject content and assessment, enabling deeper, real-world learning and the development of disciplinary knowledge and capabilities</a:t>
            </a:r>
          </a:p>
          <a:p>
            <a:pPr marL="171450" indent="-171450">
              <a:buFont typeface="Arial"/>
              <a:buChar char="•"/>
            </a:pPr>
            <a:r>
              <a:rPr lang="en-AU" sz="1100">
                <a:solidFill>
                  <a:srgbClr val="424242"/>
                </a:solidFill>
                <a:latin typeface="Calibri (Body)"/>
              </a:rPr>
              <a:t>For students, the renewed SACE will </a:t>
            </a:r>
            <a:r>
              <a:rPr lang="en-AU" sz="1100" dirty="0">
                <a:solidFill>
                  <a:srgbClr val="424242"/>
                </a:solidFill>
                <a:latin typeface="Calibri (Body)"/>
              </a:rPr>
              <a:t>incorporate </a:t>
            </a:r>
            <a:r>
              <a:rPr lang="en-AU" sz="1100">
                <a:solidFill>
                  <a:srgbClr val="424242"/>
                </a:solidFill>
                <a:latin typeface="Calibri (Body)"/>
              </a:rPr>
              <a:t>a fuller appreciation of what students know and can do—not just their performance in tests or exams</a:t>
            </a:r>
            <a:endParaRPr lang="en-AU" sz="1100">
              <a:latin typeface="Calibri (Body)"/>
            </a:endParaRPr>
          </a:p>
          <a:p>
            <a:pPr marL="171450" indent="-171450">
              <a:buFont typeface="Arial"/>
              <a:buChar char="•"/>
            </a:pPr>
            <a:r>
              <a:rPr lang="en-AU" sz="1100">
                <a:solidFill>
                  <a:srgbClr val="424242"/>
                </a:solidFill>
                <a:latin typeface="Calibri (Body)"/>
              </a:rPr>
              <a:t>For teachers, subject renewal will recognise the vital role of teachers in </a:t>
            </a:r>
            <a:r>
              <a:rPr lang="en-US" sz="1600" b="0" i="0" dirty="0">
                <a:solidFill>
                  <a:srgbClr val="000000"/>
                </a:solidFill>
                <a:effectLst/>
                <a:latin typeface="Roboto" panose="02000000000000000000" pitchFamily="2" charset="0"/>
              </a:rPr>
              <a:t>understanding where each student is at in their development, knowing when to provide support, and when to step back and allow them to flourish</a:t>
            </a:r>
            <a:endParaRPr lang="en-AU" sz="1100">
              <a:latin typeface="Calibri (Body)"/>
            </a:endParaRPr>
          </a:p>
          <a:p>
            <a:pPr marL="171450" indent="-171450">
              <a:buFont typeface="Arial"/>
              <a:buChar char="•"/>
            </a:pPr>
            <a:r>
              <a:rPr lang="en-AU" sz="1100">
                <a:solidFill>
                  <a:srgbClr val="424242"/>
                </a:solidFill>
                <a:latin typeface="Calibri (Body)"/>
              </a:rPr>
              <a:t>The process is collaborative and co-designed, drawing on the expertise of teachers, leaders, and students across sectors</a:t>
            </a:r>
            <a:endParaRPr lang="en-AU" sz="1100">
              <a:latin typeface="Calibri (Body)"/>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39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007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853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167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89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24242"/>
                </a:solidFill>
                <a:effectLst/>
                <a:latin typeface="Segoe Sans"/>
              </a:rPr>
              <a:t>Designing for agency, metacognition, deep authentic learning, and natural evidence of learning creates the conditions for meaningful capability development.</a:t>
            </a:r>
            <a:endParaRPr kumimoji="0" lang="en-AU" sz="1200" b="0"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935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708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 </a:t>
            </a:r>
            <a:r>
              <a:rPr lang="en-US" b="1" dirty="0" err="1"/>
              <a:t>Maths</a:t>
            </a:r>
            <a:r>
              <a:rPr lang="en-US" b="1" dirty="0"/>
              <a:t> example.</a:t>
            </a:r>
          </a:p>
          <a:p>
            <a:endParaRPr lang="en-US" dirty="0"/>
          </a:p>
          <a:p>
            <a:r>
              <a:rPr lang="en-US" b="1" u="sng" dirty="0"/>
              <a:t>Moving away from </a:t>
            </a:r>
            <a:r>
              <a:rPr lang="en-US" dirty="0"/>
              <a:t>assessments that focus on capturing mathematical doing (static knowledge – recall, procedure, application), where student development of approaches to learning is unintentional or covered and the evidence of learning that is highly curated and uniform</a:t>
            </a:r>
          </a:p>
          <a:p>
            <a:endParaRPr lang="en-US" dirty="0"/>
          </a:p>
          <a:p>
            <a:r>
              <a:rPr lang="en-US" b="1" u="sng" dirty="0"/>
              <a:t>Towards</a:t>
            </a:r>
            <a:r>
              <a:rPr lang="en-US" u="sng" dirty="0"/>
              <a:t> </a:t>
            </a:r>
            <a:r>
              <a:rPr lang="en-US" dirty="0"/>
              <a:t>assessment that captures mathematical thinking, where student approaches to learning is uncovered and intentionally developed and evidence of learning is unique</a:t>
            </a:r>
          </a:p>
          <a:p>
            <a:endParaRPr lang="en-US" dirty="0"/>
          </a:p>
          <a:p>
            <a:r>
              <a:rPr lang="en-US" u="sng" dirty="0"/>
              <a:t>Prototype name: SCENARIO BASED MODELLING </a:t>
            </a:r>
          </a:p>
          <a:p>
            <a:endParaRPr lang="en-US" dirty="0"/>
          </a:p>
          <a:p>
            <a:pPr>
              <a:lnSpc>
                <a:spcPct val="115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Students are given a theme within a topic to revise for, this theme could be, but isn’t limited to;</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Preparing for retirement </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Purchasing a house</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Trigonometry in construction</a:t>
            </a:r>
          </a:p>
          <a:p>
            <a:pPr marL="342900" lvl="0" indent="-342900">
              <a:lnSpc>
                <a:spcPct val="115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Project management</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Summative conditions:</a:t>
            </a:r>
          </a:p>
          <a:p>
            <a:pPr marL="285750" indent="-285750">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Students can work together or individually</a:t>
            </a:r>
          </a:p>
          <a:p>
            <a:pPr marL="285750" indent="-285750">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100 minutes</a:t>
            </a:r>
          </a:p>
          <a:p>
            <a:pPr marL="285750" indent="-285750">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 laptops </a:t>
            </a:r>
          </a:p>
          <a:p>
            <a:pPr marL="285750" indent="-285750">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Calculators allowed</a:t>
            </a:r>
          </a:p>
          <a:p>
            <a:pPr marL="285750" indent="-285750">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Written notes allowed </a:t>
            </a:r>
          </a:p>
          <a:p>
            <a:pPr marL="285750" indent="-285750">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Handwritten (range of paper provided with creativity encouraged)</a:t>
            </a:r>
          </a:p>
          <a:p>
            <a:pPr marL="285750" indent="-285750">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the summative assessment, students are interviewed one-on-one with reflection questions that allow them to provide evidence and elaboration of their learning in their own words. </a:t>
            </a:r>
          </a:p>
          <a:p>
            <a:pPr>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Students are required to prepare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handwritten</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pages of notes that will be used during the assessment period. The notes may consist of;</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Relevant assumptions or limitations within the context</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Key concepts</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Examples of key calculations and justification</a:t>
            </a:r>
          </a:p>
          <a:p>
            <a:pPr marL="342900" lvl="0" indent="-342900">
              <a:lnSpc>
                <a:spcPct val="115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Problem solving techniques</a:t>
            </a:r>
          </a:p>
          <a:p>
            <a:endParaRPr lang="en-US" dirty="0"/>
          </a:p>
          <a:p>
            <a:r>
              <a:rPr lang="en-US" u="sng" dirty="0"/>
              <a:t>What the prototype is aiming to achieve:</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Students will develop a deeper, and more dynamic understanding of content; connect ideas and develop reasoning (and have it for longer)</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Students will develop their conceptual understanding within themes,</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Students will be conscious of, and develop their processes to solving problems, including the planning, monitoring and evaluation their approaches</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Students will shift from dependency to autonomy in planning and problem solving</a:t>
            </a:r>
          </a:p>
          <a:p>
            <a:pPr marL="342900" lvl="0" indent="-342900">
              <a:lnSpc>
                <a:spcPct val="115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Students will be engaged in the revision process</a:t>
            </a:r>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AB690-4A56-4480-BFF1-F0C58B0946A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076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6AC-9A97-47FA-E1EC-727CBD210C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65E3725-4C6E-5E33-EEC6-F0F96B3042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1DAB5C4-34F5-D056-EF88-F05146DC33BB}"/>
              </a:ext>
            </a:extLst>
          </p:cNvPr>
          <p:cNvSpPr>
            <a:spLocks noGrp="1"/>
          </p:cNvSpPr>
          <p:nvPr>
            <p:ph type="dt" sz="half" idx="10"/>
          </p:nvPr>
        </p:nvSpPr>
        <p:spPr/>
        <p:txBody>
          <a:bodyPr/>
          <a:lstStyle/>
          <a:p>
            <a:fld id="{0441213F-60C3-41BE-B0EA-4390A10FA2F3}" type="datetimeFigureOut">
              <a:rPr lang="en-AU" smtClean="0"/>
              <a:t>2/10/2025</a:t>
            </a:fld>
            <a:endParaRPr lang="en-AU"/>
          </a:p>
        </p:txBody>
      </p:sp>
      <p:sp>
        <p:nvSpPr>
          <p:cNvPr id="5" name="Footer Placeholder 4">
            <a:extLst>
              <a:ext uri="{FF2B5EF4-FFF2-40B4-BE49-F238E27FC236}">
                <a16:creationId xmlns:a16="http://schemas.microsoft.com/office/drawing/2014/main" id="{2317D2FB-8E66-8593-C179-8DED01AE5C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585B57-34A3-ABCA-89FF-42A5A9261B71}"/>
              </a:ext>
            </a:extLst>
          </p:cNvPr>
          <p:cNvSpPr>
            <a:spLocks noGrp="1"/>
          </p:cNvSpPr>
          <p:nvPr>
            <p:ph type="sldNum" sz="quarter" idx="12"/>
          </p:nvPr>
        </p:nvSpPr>
        <p:spPr/>
        <p:txBody>
          <a:bodyPr/>
          <a:lstStyle/>
          <a:p>
            <a:fld id="{85573F6B-AE36-4224-B510-45035140277A}" type="slidenum">
              <a:rPr lang="en-AU" smtClean="0"/>
              <a:t>‹#›</a:t>
            </a:fld>
            <a:endParaRPr lang="en-AU"/>
          </a:p>
        </p:txBody>
      </p:sp>
    </p:spTree>
    <p:extLst>
      <p:ext uri="{BB962C8B-B14F-4D97-AF65-F5344CB8AC3E}">
        <p14:creationId xmlns:p14="http://schemas.microsoft.com/office/powerpoint/2010/main" val="219019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B561-7663-AB90-44D7-CBB1EAED50C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3010943-C65E-6C97-43AF-274866A8B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F9DA27D-1683-1559-9708-91C0D43D6515}"/>
              </a:ext>
            </a:extLst>
          </p:cNvPr>
          <p:cNvSpPr>
            <a:spLocks noGrp="1"/>
          </p:cNvSpPr>
          <p:nvPr>
            <p:ph type="dt" sz="half" idx="10"/>
          </p:nvPr>
        </p:nvSpPr>
        <p:spPr/>
        <p:txBody>
          <a:bodyPr/>
          <a:lstStyle/>
          <a:p>
            <a:fld id="{0441213F-60C3-41BE-B0EA-4390A10FA2F3}" type="datetimeFigureOut">
              <a:rPr lang="en-AU" smtClean="0"/>
              <a:t>2/10/2025</a:t>
            </a:fld>
            <a:endParaRPr lang="en-AU"/>
          </a:p>
        </p:txBody>
      </p:sp>
      <p:sp>
        <p:nvSpPr>
          <p:cNvPr id="5" name="Footer Placeholder 4">
            <a:extLst>
              <a:ext uri="{FF2B5EF4-FFF2-40B4-BE49-F238E27FC236}">
                <a16:creationId xmlns:a16="http://schemas.microsoft.com/office/drawing/2014/main" id="{2B1B5958-B66A-C5AD-4930-D95C4D96F7E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4631993-A763-2B3E-5999-519AB084478D}"/>
              </a:ext>
            </a:extLst>
          </p:cNvPr>
          <p:cNvSpPr>
            <a:spLocks noGrp="1"/>
          </p:cNvSpPr>
          <p:nvPr>
            <p:ph type="sldNum" sz="quarter" idx="12"/>
          </p:nvPr>
        </p:nvSpPr>
        <p:spPr/>
        <p:txBody>
          <a:bodyPr/>
          <a:lstStyle/>
          <a:p>
            <a:fld id="{85573F6B-AE36-4224-B510-45035140277A}" type="slidenum">
              <a:rPr lang="en-AU" smtClean="0"/>
              <a:t>‹#›</a:t>
            </a:fld>
            <a:endParaRPr lang="en-AU"/>
          </a:p>
        </p:txBody>
      </p:sp>
    </p:spTree>
    <p:extLst>
      <p:ext uri="{BB962C8B-B14F-4D97-AF65-F5344CB8AC3E}">
        <p14:creationId xmlns:p14="http://schemas.microsoft.com/office/powerpoint/2010/main" val="283539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128BA9-67CD-0731-71CD-D66D7C5DD6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0ACA961-D003-3E73-3547-BB183030A7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A0091CD-9B0E-4DCD-CACE-128B4DD67EFD}"/>
              </a:ext>
            </a:extLst>
          </p:cNvPr>
          <p:cNvSpPr>
            <a:spLocks noGrp="1"/>
          </p:cNvSpPr>
          <p:nvPr>
            <p:ph type="dt" sz="half" idx="10"/>
          </p:nvPr>
        </p:nvSpPr>
        <p:spPr/>
        <p:txBody>
          <a:bodyPr/>
          <a:lstStyle/>
          <a:p>
            <a:fld id="{0441213F-60C3-41BE-B0EA-4390A10FA2F3}" type="datetimeFigureOut">
              <a:rPr lang="en-AU" smtClean="0"/>
              <a:t>2/10/2025</a:t>
            </a:fld>
            <a:endParaRPr lang="en-AU"/>
          </a:p>
        </p:txBody>
      </p:sp>
      <p:sp>
        <p:nvSpPr>
          <p:cNvPr id="5" name="Footer Placeholder 4">
            <a:extLst>
              <a:ext uri="{FF2B5EF4-FFF2-40B4-BE49-F238E27FC236}">
                <a16:creationId xmlns:a16="http://schemas.microsoft.com/office/drawing/2014/main" id="{F3105464-DC03-59D2-D76E-EC289A687B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5880AC-2D97-32EB-388C-1C6E209317CC}"/>
              </a:ext>
            </a:extLst>
          </p:cNvPr>
          <p:cNvSpPr>
            <a:spLocks noGrp="1"/>
          </p:cNvSpPr>
          <p:nvPr>
            <p:ph type="sldNum" sz="quarter" idx="12"/>
          </p:nvPr>
        </p:nvSpPr>
        <p:spPr/>
        <p:txBody>
          <a:bodyPr/>
          <a:lstStyle/>
          <a:p>
            <a:fld id="{85573F6B-AE36-4224-B510-45035140277A}" type="slidenum">
              <a:rPr lang="en-AU" smtClean="0"/>
              <a:t>‹#›</a:t>
            </a:fld>
            <a:endParaRPr lang="en-AU"/>
          </a:p>
        </p:txBody>
      </p:sp>
    </p:spTree>
    <p:extLst>
      <p:ext uri="{BB962C8B-B14F-4D97-AF65-F5344CB8AC3E}">
        <p14:creationId xmlns:p14="http://schemas.microsoft.com/office/powerpoint/2010/main" val="209287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11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3" name="Straight Connector 2"/>
          <p:cNvCxnSpPr/>
          <p:nvPr userDrawn="1"/>
        </p:nvCxnSpPr>
        <p:spPr>
          <a:xfrm>
            <a:off x="609600" y="104302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15309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40785"/>
            <a:ext cx="10972800" cy="1143000"/>
          </a:xfrm>
        </p:spPr>
        <p:txBody>
          <a:bodyPr/>
          <a:lstStyle>
            <a:lvl1pPr>
              <a:defRPr sz="3733" b="1"/>
            </a:lvl1pPr>
          </a:lstStyle>
          <a:p>
            <a:r>
              <a:rPr lang="en-US"/>
              <a:t>Click to edit Master title style</a:t>
            </a:r>
          </a:p>
        </p:txBody>
      </p:sp>
    </p:spTree>
    <p:extLst>
      <p:ext uri="{BB962C8B-B14F-4D97-AF65-F5344CB8AC3E}">
        <p14:creationId xmlns:p14="http://schemas.microsoft.com/office/powerpoint/2010/main" val="4225228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F5EF-1285-B961-2D2C-75E74115FAED}"/>
              </a:ext>
            </a:extLst>
          </p:cNvPr>
          <p:cNvSpPr>
            <a:spLocks noGrp="1"/>
          </p:cNvSpPr>
          <p:nvPr>
            <p:ph type="ctrTitle"/>
          </p:nvPr>
        </p:nvSpPr>
        <p:spPr>
          <a:xfrm>
            <a:off x="1524000" y="1122363"/>
            <a:ext cx="9144000" cy="2387600"/>
          </a:xfrm>
          <a:prstGeom prst="rect">
            <a:avLst/>
          </a:prstGeom>
        </p:spPr>
        <p:txBody>
          <a:bodyPr anchor="b"/>
          <a:lstStyle>
            <a:lvl1pPr marL="0" marR="0" indent="0" algn="ctr" defTabSz="914400" rtl="0" eaLnBrk="1" fontAlgn="auto" latinLnBrk="0" hangingPunct="1">
              <a:lnSpc>
                <a:spcPct val="90000"/>
              </a:lnSpc>
              <a:spcBef>
                <a:spcPct val="0"/>
              </a:spcBef>
              <a:spcAft>
                <a:spcPts val="0"/>
              </a:spcAft>
              <a:buClrTx/>
              <a:buSzTx/>
              <a:buFontTx/>
              <a:buNone/>
              <a:tabLst/>
              <a:defRPr sz="4400" b="1">
                <a:solidFill>
                  <a:srgbClr val="00539F"/>
                </a:solidFill>
              </a:defRPr>
            </a:lvl1pPr>
          </a:lstStyle>
          <a:p>
            <a:r>
              <a:rPr lang="en-GB" sz="4400"/>
              <a:t>Click to edit Master title style</a:t>
            </a:r>
            <a:endParaRPr lang="en-US"/>
          </a:p>
        </p:txBody>
      </p:sp>
      <p:sp>
        <p:nvSpPr>
          <p:cNvPr id="3" name="Subtitle 2">
            <a:extLst>
              <a:ext uri="{FF2B5EF4-FFF2-40B4-BE49-F238E27FC236}">
                <a16:creationId xmlns:a16="http://schemas.microsoft.com/office/drawing/2014/main" id="{74656EE4-964E-5D42-E0B6-EDB37A114E8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200">
                <a:solidFill>
                  <a:srgbClr val="0053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11320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CBF4-270B-345C-DF8F-FCFFB108C339}"/>
              </a:ext>
            </a:extLst>
          </p:cNvPr>
          <p:cNvSpPr>
            <a:spLocks noGrp="1"/>
          </p:cNvSpPr>
          <p:nvPr>
            <p:ph type="title"/>
          </p:nvPr>
        </p:nvSpPr>
        <p:spPr>
          <a:xfrm>
            <a:off x="838200" y="365125"/>
            <a:ext cx="10515600" cy="1325563"/>
          </a:xfrm>
          <a:prstGeom prst="rect">
            <a:avLst/>
          </a:prstGeom>
        </p:spPr>
        <p:txBody>
          <a:bodyPr anchor="b" anchorCtr="0"/>
          <a:lstStyle>
            <a:lvl1pPr>
              <a:defRPr sz="4400" b="1">
                <a:solidFill>
                  <a:srgbClr val="00539F"/>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C852821-4E57-649A-62CC-E22074B5A137}"/>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1912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8E2A-1BE0-566C-7D04-148D68C9F09C}"/>
              </a:ext>
            </a:extLst>
          </p:cNvPr>
          <p:cNvSpPr>
            <a:spLocks noGrp="1"/>
          </p:cNvSpPr>
          <p:nvPr>
            <p:ph type="title"/>
          </p:nvPr>
        </p:nvSpPr>
        <p:spPr>
          <a:xfrm>
            <a:off x="831850" y="1709738"/>
            <a:ext cx="10515600" cy="2852737"/>
          </a:xfrm>
          <a:prstGeom prst="rect">
            <a:avLst/>
          </a:prstGeom>
        </p:spPr>
        <p:txBody>
          <a:bodyPr anchor="b"/>
          <a:lstStyle>
            <a:lvl1pPr>
              <a:defRPr sz="4400" b="1">
                <a:solidFill>
                  <a:srgbClr val="00539F"/>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65DBC6-A7D0-E6C6-41F6-D6EE714F6A26}"/>
              </a:ext>
            </a:extLst>
          </p:cNvPr>
          <p:cNvSpPr>
            <a:spLocks noGrp="1"/>
          </p:cNvSpPr>
          <p:nvPr>
            <p:ph type="body" idx="1"/>
          </p:nvPr>
        </p:nvSpPr>
        <p:spPr>
          <a:xfrm>
            <a:off x="831850" y="4589463"/>
            <a:ext cx="10515600" cy="1500187"/>
          </a:xfrm>
          <a:prstGeom prst="rect">
            <a:avLst/>
          </a:prstGeom>
        </p:spPr>
        <p:txBody>
          <a:bodyPr/>
          <a:lstStyle>
            <a:lvl1pPr marL="0" indent="0">
              <a:buNone/>
              <a:defRPr sz="2200">
                <a:solidFill>
                  <a:srgbClr val="00539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276866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A2DC-CD86-1FE8-7C12-208F2B8431FA}"/>
              </a:ext>
            </a:extLst>
          </p:cNvPr>
          <p:cNvSpPr>
            <a:spLocks noGrp="1"/>
          </p:cNvSpPr>
          <p:nvPr>
            <p:ph type="title"/>
          </p:nvPr>
        </p:nvSpPr>
        <p:spPr>
          <a:xfrm>
            <a:off x="838200" y="365125"/>
            <a:ext cx="10515600" cy="1325563"/>
          </a:xfrm>
          <a:prstGeom prst="rect">
            <a:avLst/>
          </a:prstGeom>
        </p:spPr>
        <p:txBody>
          <a:bodyPr anchor="b" anchorCtr="0"/>
          <a:lstStyle>
            <a:lvl1pPr>
              <a:defRPr b="1">
                <a:solidFill>
                  <a:srgbClr val="00539F"/>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D0139AC-B8E5-D73C-D736-A47AFB5919F5}"/>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CA5E004-2BA4-E7BA-FF78-73311D96D88F}"/>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48132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BFA0-59FE-FCD2-2294-015217636117}"/>
              </a:ext>
            </a:extLst>
          </p:cNvPr>
          <p:cNvSpPr>
            <a:spLocks noGrp="1"/>
          </p:cNvSpPr>
          <p:nvPr>
            <p:ph type="title"/>
          </p:nvPr>
        </p:nvSpPr>
        <p:spPr>
          <a:xfrm>
            <a:off x="839788" y="365125"/>
            <a:ext cx="10515600" cy="1325563"/>
          </a:xfrm>
          <a:prstGeom prst="rect">
            <a:avLst/>
          </a:prstGeom>
        </p:spPr>
        <p:txBody>
          <a:bodyPr anchor="b" anchorCtr="0"/>
          <a:lstStyle>
            <a:lvl1pPr>
              <a:defRPr b="1">
                <a:solidFill>
                  <a:srgbClr val="00539F"/>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C605690-0DA4-523A-8775-5677149919A7}"/>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solidFill>
                  <a:srgbClr val="0053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5C9548-7A93-72D2-D722-F96943225172}"/>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B7E5A57-5B05-73F3-5AAC-B1CC1CCA4F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solidFill>
                  <a:srgbClr val="0053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D28C11-B923-3887-F9E5-56C01B697039}"/>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62583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3650-E48A-C41C-638D-E438587D7863}"/>
              </a:ext>
            </a:extLst>
          </p:cNvPr>
          <p:cNvSpPr>
            <a:spLocks noGrp="1"/>
          </p:cNvSpPr>
          <p:nvPr>
            <p:ph type="title"/>
          </p:nvPr>
        </p:nvSpPr>
        <p:spPr>
          <a:xfrm>
            <a:off x="838200" y="365125"/>
            <a:ext cx="10515600" cy="1325563"/>
          </a:xfrm>
          <a:prstGeom prst="rect">
            <a:avLst/>
          </a:prstGeom>
        </p:spPr>
        <p:txBody>
          <a:bodyPr anchor="b" anchorCtr="0"/>
          <a:lstStyle>
            <a:lvl1pPr>
              <a:defRPr b="1">
                <a:solidFill>
                  <a:srgbClr val="00539F"/>
                </a:solidFill>
              </a:defRPr>
            </a:lvl1pPr>
          </a:lstStyle>
          <a:p>
            <a:r>
              <a:rPr lang="en-GB"/>
              <a:t>Click to edit Master title style</a:t>
            </a:r>
            <a:endParaRPr lang="en-US"/>
          </a:p>
        </p:txBody>
      </p:sp>
    </p:spTree>
    <p:extLst>
      <p:ext uri="{BB962C8B-B14F-4D97-AF65-F5344CB8AC3E}">
        <p14:creationId xmlns:p14="http://schemas.microsoft.com/office/powerpoint/2010/main" val="348200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C91A-7B5A-658A-4AD6-15BD2336AD1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AC45D6E-A236-BC8F-B541-631703C020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F09FAF4-F3B0-51B5-1AA3-A0705F2C7893}"/>
              </a:ext>
            </a:extLst>
          </p:cNvPr>
          <p:cNvSpPr>
            <a:spLocks noGrp="1"/>
          </p:cNvSpPr>
          <p:nvPr>
            <p:ph type="dt" sz="half" idx="10"/>
          </p:nvPr>
        </p:nvSpPr>
        <p:spPr/>
        <p:txBody>
          <a:bodyPr/>
          <a:lstStyle/>
          <a:p>
            <a:fld id="{0441213F-60C3-41BE-B0EA-4390A10FA2F3}" type="datetimeFigureOut">
              <a:rPr lang="en-AU" smtClean="0"/>
              <a:t>2/10/2025</a:t>
            </a:fld>
            <a:endParaRPr lang="en-AU"/>
          </a:p>
        </p:txBody>
      </p:sp>
      <p:sp>
        <p:nvSpPr>
          <p:cNvPr id="5" name="Footer Placeholder 4">
            <a:extLst>
              <a:ext uri="{FF2B5EF4-FFF2-40B4-BE49-F238E27FC236}">
                <a16:creationId xmlns:a16="http://schemas.microsoft.com/office/drawing/2014/main" id="{D02B6C6D-E3F0-AB53-C3F6-770EEA23D9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3345D48-46BD-BC74-4FE5-EBBF9A2BE5DC}"/>
              </a:ext>
            </a:extLst>
          </p:cNvPr>
          <p:cNvSpPr>
            <a:spLocks noGrp="1"/>
          </p:cNvSpPr>
          <p:nvPr>
            <p:ph type="sldNum" sz="quarter" idx="12"/>
          </p:nvPr>
        </p:nvSpPr>
        <p:spPr/>
        <p:txBody>
          <a:bodyPr/>
          <a:lstStyle/>
          <a:p>
            <a:fld id="{85573F6B-AE36-4224-B510-45035140277A}" type="slidenum">
              <a:rPr lang="en-AU" smtClean="0"/>
              <a:t>‹#›</a:t>
            </a:fld>
            <a:endParaRPr lang="en-AU"/>
          </a:p>
        </p:txBody>
      </p:sp>
    </p:spTree>
    <p:extLst>
      <p:ext uri="{BB962C8B-B14F-4D97-AF65-F5344CB8AC3E}">
        <p14:creationId xmlns:p14="http://schemas.microsoft.com/office/powerpoint/2010/main" val="3618124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054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C232-1673-5FCF-46FA-24471D11EFB5}"/>
              </a:ext>
            </a:extLst>
          </p:cNvPr>
          <p:cNvSpPr>
            <a:spLocks noGrp="1"/>
          </p:cNvSpPr>
          <p:nvPr>
            <p:ph type="title"/>
          </p:nvPr>
        </p:nvSpPr>
        <p:spPr>
          <a:xfrm>
            <a:off x="839788" y="457200"/>
            <a:ext cx="3932237" cy="1600200"/>
          </a:xfrm>
          <a:prstGeom prst="rect">
            <a:avLst/>
          </a:prstGeom>
        </p:spPr>
        <p:txBody>
          <a:bodyPr anchor="b"/>
          <a:lstStyle>
            <a:lvl1pPr>
              <a:defRPr sz="3200" b="1">
                <a:solidFill>
                  <a:srgbClr val="00539F"/>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096DB1-319A-3970-9A1D-6D19FB1E772D}"/>
              </a:ext>
            </a:extLst>
          </p:cNvPr>
          <p:cNvSpPr>
            <a:spLocks noGrp="1"/>
          </p:cNvSpPr>
          <p:nvPr>
            <p:ph idx="1"/>
          </p:nvPr>
        </p:nvSpPr>
        <p:spPr>
          <a:xfrm>
            <a:off x="5183188" y="1543878"/>
            <a:ext cx="6172200" cy="431717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DDDE87F-5EF6-3B10-BE8A-5898FB72D0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361175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D1331-D36C-14CC-6B57-08179C9FAB13}"/>
              </a:ext>
            </a:extLst>
          </p:cNvPr>
          <p:cNvSpPr>
            <a:spLocks noGrp="1"/>
          </p:cNvSpPr>
          <p:nvPr>
            <p:ph type="title"/>
          </p:nvPr>
        </p:nvSpPr>
        <p:spPr>
          <a:xfrm>
            <a:off x="839788" y="457200"/>
            <a:ext cx="3932237" cy="1600200"/>
          </a:xfrm>
          <a:prstGeom prst="rect">
            <a:avLst/>
          </a:prstGeom>
        </p:spPr>
        <p:txBody>
          <a:bodyPr anchor="b"/>
          <a:lstStyle>
            <a:lvl1pPr>
              <a:defRPr sz="3200" b="1">
                <a:solidFill>
                  <a:srgbClr val="00539F"/>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996C85F-F970-C334-9D9A-ECCF67FADC5A}"/>
              </a:ext>
            </a:extLst>
          </p:cNvPr>
          <p:cNvSpPr>
            <a:spLocks noGrp="1"/>
          </p:cNvSpPr>
          <p:nvPr>
            <p:ph type="pic" idx="1"/>
          </p:nvPr>
        </p:nvSpPr>
        <p:spPr>
          <a:xfrm>
            <a:off x="5183188" y="1537252"/>
            <a:ext cx="6172200" cy="432379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E24686-8A57-DE54-20C9-C21C21E1DD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62049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1AE60-B7CF-E689-579C-C4A35C2DB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694142D-BCEC-D571-CD21-60F8CB5CA8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24219-7C87-EF7A-C88C-5FA927C28051}"/>
              </a:ext>
            </a:extLst>
          </p:cNvPr>
          <p:cNvSpPr>
            <a:spLocks noGrp="1"/>
          </p:cNvSpPr>
          <p:nvPr>
            <p:ph type="dt" sz="half" idx="10"/>
          </p:nvPr>
        </p:nvSpPr>
        <p:spPr/>
        <p:txBody>
          <a:bodyPr/>
          <a:lstStyle/>
          <a:p>
            <a:fld id="{0441213F-60C3-41BE-B0EA-4390A10FA2F3}" type="datetimeFigureOut">
              <a:rPr lang="en-AU" smtClean="0"/>
              <a:t>2/10/2025</a:t>
            </a:fld>
            <a:endParaRPr lang="en-AU"/>
          </a:p>
        </p:txBody>
      </p:sp>
      <p:sp>
        <p:nvSpPr>
          <p:cNvPr id="5" name="Footer Placeholder 4">
            <a:extLst>
              <a:ext uri="{FF2B5EF4-FFF2-40B4-BE49-F238E27FC236}">
                <a16:creationId xmlns:a16="http://schemas.microsoft.com/office/drawing/2014/main" id="{59B2E06C-C287-4DE1-8084-0FCF36A4596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993BAF-389B-31BB-7036-AF6ABBA30FF9}"/>
              </a:ext>
            </a:extLst>
          </p:cNvPr>
          <p:cNvSpPr>
            <a:spLocks noGrp="1"/>
          </p:cNvSpPr>
          <p:nvPr>
            <p:ph type="sldNum" sz="quarter" idx="12"/>
          </p:nvPr>
        </p:nvSpPr>
        <p:spPr/>
        <p:txBody>
          <a:bodyPr/>
          <a:lstStyle/>
          <a:p>
            <a:fld id="{85573F6B-AE36-4224-B510-45035140277A}" type="slidenum">
              <a:rPr lang="en-AU" smtClean="0"/>
              <a:t>‹#›</a:t>
            </a:fld>
            <a:endParaRPr lang="en-AU"/>
          </a:p>
        </p:txBody>
      </p:sp>
    </p:spTree>
    <p:extLst>
      <p:ext uri="{BB962C8B-B14F-4D97-AF65-F5344CB8AC3E}">
        <p14:creationId xmlns:p14="http://schemas.microsoft.com/office/powerpoint/2010/main" val="204097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26DD-1393-9125-5E53-CB9FADE4EF6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794101D-5B25-267C-F550-5902EF0192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13E1410-87F2-3AF9-45BE-B9447F4E69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0415309-FB96-8D9D-2606-4E1A79196C9C}"/>
              </a:ext>
            </a:extLst>
          </p:cNvPr>
          <p:cNvSpPr>
            <a:spLocks noGrp="1"/>
          </p:cNvSpPr>
          <p:nvPr>
            <p:ph type="dt" sz="half" idx="10"/>
          </p:nvPr>
        </p:nvSpPr>
        <p:spPr/>
        <p:txBody>
          <a:bodyPr/>
          <a:lstStyle/>
          <a:p>
            <a:fld id="{0441213F-60C3-41BE-B0EA-4390A10FA2F3}" type="datetimeFigureOut">
              <a:rPr lang="en-AU" smtClean="0"/>
              <a:t>2/10/2025</a:t>
            </a:fld>
            <a:endParaRPr lang="en-AU"/>
          </a:p>
        </p:txBody>
      </p:sp>
      <p:sp>
        <p:nvSpPr>
          <p:cNvPr id="6" name="Footer Placeholder 5">
            <a:extLst>
              <a:ext uri="{FF2B5EF4-FFF2-40B4-BE49-F238E27FC236}">
                <a16:creationId xmlns:a16="http://schemas.microsoft.com/office/drawing/2014/main" id="{4D7CF855-4C12-4110-EE3C-252F817980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220CCA-F5DD-4A52-D0C2-8F2D57E80958}"/>
              </a:ext>
            </a:extLst>
          </p:cNvPr>
          <p:cNvSpPr>
            <a:spLocks noGrp="1"/>
          </p:cNvSpPr>
          <p:nvPr>
            <p:ph type="sldNum" sz="quarter" idx="12"/>
          </p:nvPr>
        </p:nvSpPr>
        <p:spPr/>
        <p:txBody>
          <a:bodyPr/>
          <a:lstStyle/>
          <a:p>
            <a:fld id="{85573F6B-AE36-4224-B510-45035140277A}" type="slidenum">
              <a:rPr lang="en-AU" smtClean="0"/>
              <a:t>‹#›</a:t>
            </a:fld>
            <a:endParaRPr lang="en-AU"/>
          </a:p>
        </p:txBody>
      </p:sp>
    </p:spTree>
    <p:extLst>
      <p:ext uri="{BB962C8B-B14F-4D97-AF65-F5344CB8AC3E}">
        <p14:creationId xmlns:p14="http://schemas.microsoft.com/office/powerpoint/2010/main" val="351820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8BDB-F3C8-18A9-EB2E-BE1452E8872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D9B39B9-51CD-C3B7-849C-F48DDC5449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D9A85-7307-8041-3047-86117E5D13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A27A1D0-391F-F139-12D9-F3A10F4B46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109089-8E53-7B66-4655-1E47A3FEA2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C312C43-6440-25CD-49DE-B85437EA5C40}"/>
              </a:ext>
            </a:extLst>
          </p:cNvPr>
          <p:cNvSpPr>
            <a:spLocks noGrp="1"/>
          </p:cNvSpPr>
          <p:nvPr>
            <p:ph type="dt" sz="half" idx="10"/>
          </p:nvPr>
        </p:nvSpPr>
        <p:spPr/>
        <p:txBody>
          <a:bodyPr/>
          <a:lstStyle/>
          <a:p>
            <a:fld id="{0441213F-60C3-41BE-B0EA-4390A10FA2F3}" type="datetimeFigureOut">
              <a:rPr lang="en-AU" smtClean="0"/>
              <a:t>2/10/2025</a:t>
            </a:fld>
            <a:endParaRPr lang="en-AU"/>
          </a:p>
        </p:txBody>
      </p:sp>
      <p:sp>
        <p:nvSpPr>
          <p:cNvPr id="8" name="Footer Placeholder 7">
            <a:extLst>
              <a:ext uri="{FF2B5EF4-FFF2-40B4-BE49-F238E27FC236}">
                <a16:creationId xmlns:a16="http://schemas.microsoft.com/office/drawing/2014/main" id="{3D090B55-C0E6-F8CD-9659-E2374EF60C5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6228EF0-A089-FF43-F985-877E6C3D7F37}"/>
              </a:ext>
            </a:extLst>
          </p:cNvPr>
          <p:cNvSpPr>
            <a:spLocks noGrp="1"/>
          </p:cNvSpPr>
          <p:nvPr>
            <p:ph type="sldNum" sz="quarter" idx="12"/>
          </p:nvPr>
        </p:nvSpPr>
        <p:spPr/>
        <p:txBody>
          <a:bodyPr/>
          <a:lstStyle/>
          <a:p>
            <a:fld id="{85573F6B-AE36-4224-B510-45035140277A}" type="slidenum">
              <a:rPr lang="en-AU" smtClean="0"/>
              <a:t>‹#›</a:t>
            </a:fld>
            <a:endParaRPr lang="en-AU"/>
          </a:p>
        </p:txBody>
      </p:sp>
    </p:spTree>
    <p:extLst>
      <p:ext uri="{BB962C8B-B14F-4D97-AF65-F5344CB8AC3E}">
        <p14:creationId xmlns:p14="http://schemas.microsoft.com/office/powerpoint/2010/main" val="95362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12F7-013C-CF90-1541-35F0AE6A649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4DB9F05-3040-ADBD-F428-EBF7E8C326C5}"/>
              </a:ext>
            </a:extLst>
          </p:cNvPr>
          <p:cNvSpPr>
            <a:spLocks noGrp="1"/>
          </p:cNvSpPr>
          <p:nvPr>
            <p:ph type="dt" sz="half" idx="10"/>
          </p:nvPr>
        </p:nvSpPr>
        <p:spPr/>
        <p:txBody>
          <a:bodyPr/>
          <a:lstStyle/>
          <a:p>
            <a:fld id="{0441213F-60C3-41BE-B0EA-4390A10FA2F3}" type="datetimeFigureOut">
              <a:rPr lang="en-AU" smtClean="0"/>
              <a:t>2/10/2025</a:t>
            </a:fld>
            <a:endParaRPr lang="en-AU"/>
          </a:p>
        </p:txBody>
      </p:sp>
      <p:sp>
        <p:nvSpPr>
          <p:cNvPr id="4" name="Footer Placeholder 3">
            <a:extLst>
              <a:ext uri="{FF2B5EF4-FFF2-40B4-BE49-F238E27FC236}">
                <a16:creationId xmlns:a16="http://schemas.microsoft.com/office/drawing/2014/main" id="{2AB4E5DB-D963-3920-A4BD-6D1EB5071A7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C8F0521-08E4-6C9F-7222-3619BF525687}"/>
              </a:ext>
            </a:extLst>
          </p:cNvPr>
          <p:cNvSpPr>
            <a:spLocks noGrp="1"/>
          </p:cNvSpPr>
          <p:nvPr>
            <p:ph type="sldNum" sz="quarter" idx="12"/>
          </p:nvPr>
        </p:nvSpPr>
        <p:spPr/>
        <p:txBody>
          <a:bodyPr/>
          <a:lstStyle/>
          <a:p>
            <a:fld id="{85573F6B-AE36-4224-B510-45035140277A}" type="slidenum">
              <a:rPr lang="en-AU" smtClean="0"/>
              <a:t>‹#›</a:t>
            </a:fld>
            <a:endParaRPr lang="en-AU"/>
          </a:p>
        </p:txBody>
      </p:sp>
    </p:spTree>
    <p:extLst>
      <p:ext uri="{BB962C8B-B14F-4D97-AF65-F5344CB8AC3E}">
        <p14:creationId xmlns:p14="http://schemas.microsoft.com/office/powerpoint/2010/main" val="6918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11DB1-D84D-7C74-5C0C-9BE3E57784AA}"/>
              </a:ext>
            </a:extLst>
          </p:cNvPr>
          <p:cNvSpPr>
            <a:spLocks noGrp="1"/>
          </p:cNvSpPr>
          <p:nvPr>
            <p:ph type="dt" sz="half" idx="10"/>
          </p:nvPr>
        </p:nvSpPr>
        <p:spPr/>
        <p:txBody>
          <a:bodyPr/>
          <a:lstStyle/>
          <a:p>
            <a:fld id="{0441213F-60C3-41BE-B0EA-4390A10FA2F3}" type="datetimeFigureOut">
              <a:rPr lang="en-AU" smtClean="0"/>
              <a:t>2/10/2025</a:t>
            </a:fld>
            <a:endParaRPr lang="en-AU"/>
          </a:p>
        </p:txBody>
      </p:sp>
      <p:sp>
        <p:nvSpPr>
          <p:cNvPr id="3" name="Footer Placeholder 2">
            <a:extLst>
              <a:ext uri="{FF2B5EF4-FFF2-40B4-BE49-F238E27FC236}">
                <a16:creationId xmlns:a16="http://schemas.microsoft.com/office/drawing/2014/main" id="{453C3519-2A15-294D-7723-A81F6A6F43F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C422B16-F6DF-C96E-A6F8-24A7DC11AE2E}"/>
              </a:ext>
            </a:extLst>
          </p:cNvPr>
          <p:cNvSpPr>
            <a:spLocks noGrp="1"/>
          </p:cNvSpPr>
          <p:nvPr>
            <p:ph type="sldNum" sz="quarter" idx="12"/>
          </p:nvPr>
        </p:nvSpPr>
        <p:spPr/>
        <p:txBody>
          <a:bodyPr/>
          <a:lstStyle/>
          <a:p>
            <a:fld id="{85573F6B-AE36-4224-B510-45035140277A}" type="slidenum">
              <a:rPr lang="en-AU" smtClean="0"/>
              <a:t>‹#›</a:t>
            </a:fld>
            <a:endParaRPr lang="en-AU"/>
          </a:p>
        </p:txBody>
      </p:sp>
    </p:spTree>
    <p:extLst>
      <p:ext uri="{BB962C8B-B14F-4D97-AF65-F5344CB8AC3E}">
        <p14:creationId xmlns:p14="http://schemas.microsoft.com/office/powerpoint/2010/main" val="105596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3C1F-643A-AA61-BD2C-A809CA347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D69EE02-4F9B-AB24-B76E-3BCE987AB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0333F8E-F672-C554-0DFA-0ADB4CF58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17F11-E847-15E5-5D57-FCCE17C5C52E}"/>
              </a:ext>
            </a:extLst>
          </p:cNvPr>
          <p:cNvSpPr>
            <a:spLocks noGrp="1"/>
          </p:cNvSpPr>
          <p:nvPr>
            <p:ph type="dt" sz="half" idx="10"/>
          </p:nvPr>
        </p:nvSpPr>
        <p:spPr/>
        <p:txBody>
          <a:bodyPr/>
          <a:lstStyle/>
          <a:p>
            <a:fld id="{0441213F-60C3-41BE-B0EA-4390A10FA2F3}" type="datetimeFigureOut">
              <a:rPr lang="en-AU" smtClean="0"/>
              <a:t>2/10/2025</a:t>
            </a:fld>
            <a:endParaRPr lang="en-AU"/>
          </a:p>
        </p:txBody>
      </p:sp>
      <p:sp>
        <p:nvSpPr>
          <p:cNvPr id="6" name="Footer Placeholder 5">
            <a:extLst>
              <a:ext uri="{FF2B5EF4-FFF2-40B4-BE49-F238E27FC236}">
                <a16:creationId xmlns:a16="http://schemas.microsoft.com/office/drawing/2014/main" id="{125522F7-E544-7B04-DE8A-E544F473717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4B02CD0-2F51-565E-B0BF-CBB42C47A026}"/>
              </a:ext>
            </a:extLst>
          </p:cNvPr>
          <p:cNvSpPr>
            <a:spLocks noGrp="1"/>
          </p:cNvSpPr>
          <p:nvPr>
            <p:ph type="sldNum" sz="quarter" idx="12"/>
          </p:nvPr>
        </p:nvSpPr>
        <p:spPr/>
        <p:txBody>
          <a:bodyPr/>
          <a:lstStyle/>
          <a:p>
            <a:fld id="{85573F6B-AE36-4224-B510-45035140277A}" type="slidenum">
              <a:rPr lang="en-AU" smtClean="0"/>
              <a:t>‹#›</a:t>
            </a:fld>
            <a:endParaRPr lang="en-AU"/>
          </a:p>
        </p:txBody>
      </p:sp>
    </p:spTree>
    <p:extLst>
      <p:ext uri="{BB962C8B-B14F-4D97-AF65-F5344CB8AC3E}">
        <p14:creationId xmlns:p14="http://schemas.microsoft.com/office/powerpoint/2010/main" val="252850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4752-DE2E-995C-99EF-C5733BD25A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D4184D6-D4F3-4539-FBE3-6260C895B1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01D4F8A-0F94-F3E5-283B-66452BB8B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942B29-8650-0BEF-17A0-E69E8AA05F3B}"/>
              </a:ext>
            </a:extLst>
          </p:cNvPr>
          <p:cNvSpPr>
            <a:spLocks noGrp="1"/>
          </p:cNvSpPr>
          <p:nvPr>
            <p:ph type="dt" sz="half" idx="10"/>
          </p:nvPr>
        </p:nvSpPr>
        <p:spPr/>
        <p:txBody>
          <a:bodyPr/>
          <a:lstStyle/>
          <a:p>
            <a:fld id="{0441213F-60C3-41BE-B0EA-4390A10FA2F3}" type="datetimeFigureOut">
              <a:rPr lang="en-AU" smtClean="0"/>
              <a:t>2/10/2025</a:t>
            </a:fld>
            <a:endParaRPr lang="en-AU"/>
          </a:p>
        </p:txBody>
      </p:sp>
      <p:sp>
        <p:nvSpPr>
          <p:cNvPr id="6" name="Footer Placeholder 5">
            <a:extLst>
              <a:ext uri="{FF2B5EF4-FFF2-40B4-BE49-F238E27FC236}">
                <a16:creationId xmlns:a16="http://schemas.microsoft.com/office/drawing/2014/main" id="{FCF817D9-80FC-7716-1B77-B6FFDB9349C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832B554-5F65-534A-B45E-EEB71E94A90C}"/>
              </a:ext>
            </a:extLst>
          </p:cNvPr>
          <p:cNvSpPr>
            <a:spLocks noGrp="1"/>
          </p:cNvSpPr>
          <p:nvPr>
            <p:ph type="sldNum" sz="quarter" idx="12"/>
          </p:nvPr>
        </p:nvSpPr>
        <p:spPr/>
        <p:txBody>
          <a:bodyPr/>
          <a:lstStyle/>
          <a:p>
            <a:fld id="{85573F6B-AE36-4224-B510-45035140277A}" type="slidenum">
              <a:rPr lang="en-AU" smtClean="0"/>
              <a:t>‹#›</a:t>
            </a:fld>
            <a:endParaRPr lang="en-AU"/>
          </a:p>
        </p:txBody>
      </p:sp>
    </p:spTree>
    <p:extLst>
      <p:ext uri="{BB962C8B-B14F-4D97-AF65-F5344CB8AC3E}">
        <p14:creationId xmlns:p14="http://schemas.microsoft.com/office/powerpoint/2010/main" val="4214821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215B9-5B20-0C1A-5DEA-D77B8C641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E5B35B2-2FE2-B22A-2DB1-47D5408B0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28F203C-823B-CE72-AE8F-B1CE78BC14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1213F-60C3-41BE-B0EA-4390A10FA2F3}" type="datetimeFigureOut">
              <a:rPr lang="en-AU" smtClean="0"/>
              <a:t>2/10/2025</a:t>
            </a:fld>
            <a:endParaRPr lang="en-AU"/>
          </a:p>
        </p:txBody>
      </p:sp>
      <p:sp>
        <p:nvSpPr>
          <p:cNvPr id="5" name="Footer Placeholder 4">
            <a:extLst>
              <a:ext uri="{FF2B5EF4-FFF2-40B4-BE49-F238E27FC236}">
                <a16:creationId xmlns:a16="http://schemas.microsoft.com/office/drawing/2014/main" id="{3CDDCB0B-8818-34E8-36C4-7E74BA19E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D31FDB6-2CA5-9234-FD5D-43D33CD15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3F6B-AE36-4224-B510-45035140277A}" type="slidenum">
              <a:rPr lang="en-AU" smtClean="0"/>
              <a:t>‹#›</a:t>
            </a:fld>
            <a:endParaRPr lang="en-AU"/>
          </a:p>
        </p:txBody>
      </p:sp>
      <p:sp>
        <p:nvSpPr>
          <p:cNvPr id="8" name="TextBox 7">
            <a:extLst>
              <a:ext uri="{FF2B5EF4-FFF2-40B4-BE49-F238E27FC236}">
                <a16:creationId xmlns:a16="http://schemas.microsoft.com/office/drawing/2014/main" id="{D2185AF9-158B-4537-2C51-EA02DC233A55}"/>
              </a:ext>
            </a:extLst>
          </p:cNvPr>
          <p:cNvSpPr txBox="1"/>
          <p:nvPr userDrawn="1">
            <p:extLst>
              <p:ext uri="{1162E1C5-73C7-4A58-AE30-91384D911F3F}">
                <p184:classification xmlns:p184="http://schemas.microsoft.com/office/powerpoint/2018/4/main" val="hdr"/>
              </p:ext>
            </p:extLst>
          </p:nvPr>
        </p:nvSpPr>
        <p:spPr>
          <a:xfrm>
            <a:off x="5752275" y="6350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959710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81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yellow emblem with a lion on it&#10;&#10;AI-generated content may be incorrect.">
            <a:extLst>
              <a:ext uri="{FF2B5EF4-FFF2-40B4-BE49-F238E27FC236}">
                <a16:creationId xmlns:a16="http://schemas.microsoft.com/office/drawing/2014/main" id="{5F56A02B-5EDB-6207-5204-B325E1C3B0CD}"/>
              </a:ext>
            </a:extLst>
          </p:cNvPr>
          <p:cNvPicPr>
            <a:picLocks noChangeAspect="1"/>
          </p:cNvPicPr>
          <p:nvPr userDrawn="1"/>
        </p:nvPicPr>
        <p:blipFill>
          <a:blip r:embed="rId11"/>
          <a:stretch>
            <a:fillRect/>
          </a:stretch>
        </p:blipFill>
        <p:spPr>
          <a:xfrm>
            <a:off x="10498328" y="355013"/>
            <a:ext cx="703386" cy="937848"/>
          </a:xfrm>
          <a:prstGeom prst="rect">
            <a:avLst/>
          </a:prstGeom>
        </p:spPr>
      </p:pic>
      <p:pic>
        <p:nvPicPr>
          <p:cNvPr id="8" name="Picture 7">
            <a:extLst>
              <a:ext uri="{FF2B5EF4-FFF2-40B4-BE49-F238E27FC236}">
                <a16:creationId xmlns:a16="http://schemas.microsoft.com/office/drawing/2014/main" id="{185854F0-EC0A-18B9-0BEF-D12B1300C79C}"/>
              </a:ext>
            </a:extLst>
          </p:cNvPr>
          <p:cNvPicPr>
            <a:picLocks noChangeAspect="1"/>
          </p:cNvPicPr>
          <p:nvPr userDrawn="1"/>
        </p:nvPicPr>
        <p:blipFill>
          <a:blip r:embed="rId12"/>
          <a:stretch>
            <a:fillRect/>
          </a:stretch>
        </p:blipFill>
        <p:spPr>
          <a:xfrm>
            <a:off x="0" y="6134101"/>
            <a:ext cx="12192000" cy="571499"/>
          </a:xfrm>
          <a:prstGeom prst="rect">
            <a:avLst/>
          </a:prstGeom>
        </p:spPr>
      </p:pic>
      <p:pic>
        <p:nvPicPr>
          <p:cNvPr id="5" name="Picture 4">
            <a:extLst>
              <a:ext uri="{FF2B5EF4-FFF2-40B4-BE49-F238E27FC236}">
                <a16:creationId xmlns:a16="http://schemas.microsoft.com/office/drawing/2014/main" id="{4DB4F0F5-D11B-1DA2-82C0-76C0876274AC}"/>
              </a:ext>
            </a:extLst>
          </p:cNvPr>
          <p:cNvPicPr>
            <a:picLocks noChangeAspect="1"/>
          </p:cNvPicPr>
          <p:nvPr userDrawn="1"/>
        </p:nvPicPr>
        <p:blipFill>
          <a:blip r:embed="rId13"/>
          <a:stretch>
            <a:fillRect/>
          </a:stretch>
        </p:blipFill>
        <p:spPr>
          <a:xfrm>
            <a:off x="415544" y="6325870"/>
            <a:ext cx="4404591" cy="193802"/>
          </a:xfrm>
          <a:prstGeom prst="rect">
            <a:avLst/>
          </a:prstGeom>
        </p:spPr>
      </p:pic>
    </p:spTree>
    <p:extLst>
      <p:ext uri="{BB962C8B-B14F-4D97-AF65-F5344CB8AC3E}">
        <p14:creationId xmlns:p14="http://schemas.microsoft.com/office/powerpoint/2010/main" val="79965015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6C1B-D3C2-D9FA-7F3C-6F8FA7EDBB6F}"/>
              </a:ext>
            </a:extLst>
          </p:cNvPr>
          <p:cNvSpPr>
            <a:spLocks noGrp="1"/>
          </p:cNvSpPr>
          <p:nvPr>
            <p:ph type="ctrTitle"/>
          </p:nvPr>
        </p:nvSpPr>
        <p:spPr/>
        <p:txBody>
          <a:bodyPr/>
          <a:lstStyle/>
          <a:p>
            <a:r>
              <a:rPr lang="en-AU">
                <a:solidFill>
                  <a:srgbClr val="955166"/>
                </a:solidFill>
                <a:latin typeface="Roboto Medium" panose="02000000000000000000" pitchFamily="2" charset="0"/>
                <a:ea typeface="Roboto Medium" panose="02000000000000000000" pitchFamily="2" charset="0"/>
              </a:rPr>
              <a:t>SACE Subject Renewal update</a:t>
            </a:r>
          </a:p>
        </p:txBody>
      </p:sp>
      <p:sp>
        <p:nvSpPr>
          <p:cNvPr id="3" name="Subtitle 2">
            <a:extLst>
              <a:ext uri="{FF2B5EF4-FFF2-40B4-BE49-F238E27FC236}">
                <a16:creationId xmlns:a16="http://schemas.microsoft.com/office/drawing/2014/main" id="{23FA2F4B-759F-9E15-0CEA-226A88C51F54}"/>
              </a:ext>
            </a:extLst>
          </p:cNvPr>
          <p:cNvSpPr>
            <a:spLocks noGrp="1"/>
          </p:cNvSpPr>
          <p:nvPr>
            <p:ph type="subTitle" idx="1"/>
          </p:nvPr>
        </p:nvSpPr>
        <p:spPr/>
        <p:txBody>
          <a:bodyPr/>
          <a:lstStyle/>
          <a:p>
            <a:r>
              <a:rPr lang="en-AU">
                <a:latin typeface="Roboto Light" panose="02000000000000000000" pitchFamily="2" charset="0"/>
                <a:ea typeface="Roboto Light" panose="02000000000000000000" pitchFamily="2" charset="0"/>
              </a:rPr>
              <a:t>Communication slides prepared by the SACE Board for use by Teaching and Learning Leaders to raise awareness of the subject renewal program within their school.</a:t>
            </a:r>
          </a:p>
        </p:txBody>
      </p:sp>
    </p:spTree>
    <p:extLst>
      <p:ext uri="{BB962C8B-B14F-4D97-AF65-F5344CB8AC3E}">
        <p14:creationId xmlns:p14="http://schemas.microsoft.com/office/powerpoint/2010/main" val="314958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410859-7D5B-B7F1-FCF7-945EE3F15347}"/>
              </a:ext>
            </a:extLst>
          </p:cNvPr>
          <p:cNvSpPr txBox="1"/>
          <p:nvPr/>
        </p:nvSpPr>
        <p:spPr>
          <a:xfrm rot="19747447">
            <a:off x="1849811" y="2197133"/>
            <a:ext cx="8492378" cy="1107996"/>
          </a:xfrm>
          <a:prstGeom prst="rect">
            <a:avLst/>
          </a:prstGeom>
          <a:noFill/>
        </p:spPr>
        <p:txBody>
          <a:bodyPr wrap="square" rtlCol="0">
            <a:spAutoFit/>
          </a:bodyPr>
          <a:lstStyle/>
          <a:p>
            <a:r>
              <a:rPr lang="en-AU" sz="6600" dirty="0">
                <a:solidFill>
                  <a:srgbClr val="FFC9C9"/>
                </a:solidFill>
                <a:latin typeface="Aptos SemiBold" panose="020F0502020204030204" pitchFamily="34" charset="0"/>
                <a:ea typeface="Roboto Light" panose="02000000000000000000" pitchFamily="2" charset="0"/>
              </a:rPr>
              <a:t>PROTOTYPE IDEA</a:t>
            </a:r>
          </a:p>
        </p:txBody>
      </p:sp>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does this look like in the classroom?</a:t>
            </a:r>
          </a:p>
        </p:txBody>
      </p:sp>
      <p:sp>
        <p:nvSpPr>
          <p:cNvPr id="21" name="Content Placeholder 3">
            <a:extLst>
              <a:ext uri="{FF2B5EF4-FFF2-40B4-BE49-F238E27FC236}">
                <a16:creationId xmlns:a16="http://schemas.microsoft.com/office/drawing/2014/main" id="{C0C7C850-96BA-3215-A9B7-C1A616E20D9A}"/>
              </a:ext>
            </a:extLst>
          </p:cNvPr>
          <p:cNvSpPr txBox="1">
            <a:spLocks/>
          </p:cNvSpPr>
          <p:nvPr/>
        </p:nvSpPr>
        <p:spPr>
          <a:xfrm>
            <a:off x="513344" y="1648711"/>
            <a:ext cx="10590504" cy="4285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1800" b="0" i="0" u="none" strike="noStrike" kern="1200" cap="none" spc="0" normalizeH="0" baseline="0" noProof="0">
                <a:ln>
                  <a:noFill/>
                </a:ln>
                <a:solidFill>
                  <a:srgbClr val="000000"/>
                </a:solidFill>
                <a:effectLst/>
                <a:uLnTx/>
                <a:uFillTx/>
                <a:latin typeface="Roboto Medium" panose="02000000000000000000" pitchFamily="2" charset="0"/>
                <a:ea typeface="Roboto Medium" panose="02000000000000000000" pitchFamily="2" charset="0"/>
              </a:rPr>
              <a:t>Scenario based modelling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i="0" u="none" strike="noStrike" kern="1200" cap="none" spc="0" normalizeH="0" baseline="0" noProof="0">
                <a:ln>
                  <a:noFill/>
                </a:ln>
                <a:solidFill>
                  <a:srgbClr val="000000"/>
                </a:solidFill>
                <a:effectLst/>
                <a:uLnTx/>
                <a:uFillTx/>
                <a:latin typeface="Roboto Medium" panose="02000000000000000000" pitchFamily="2" charset="0"/>
                <a:ea typeface="Roboto Medium" panose="02000000000000000000" pitchFamily="2" charset="0"/>
              </a:rPr>
              <a:t>Prototype impact</a:t>
            </a:r>
            <a:endParaRPr lang="en-AU" sz="1800">
              <a:solidFill>
                <a:srgbClr val="000000"/>
              </a:solidFill>
              <a:latin typeface="Roboto Medium" panose="02000000000000000000" pitchFamily="2" charset="0"/>
              <a:ea typeface="Roboto Medium"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800" b="1">
              <a:solidFill>
                <a:srgbClr val="000000"/>
              </a:solidFill>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solidFill>
                  <a:srgbClr val="000000"/>
                </a:solidFill>
                <a:latin typeface="Roboto Light" panose="02000000000000000000" pitchFamily="2" charset="0"/>
                <a:ea typeface="Roboto Light" panose="02000000000000000000" pitchFamily="2" charset="0"/>
              </a:rPr>
              <a:t>Reflections</a:t>
            </a:r>
          </a:p>
          <a:p>
            <a:pPr>
              <a:defRPr/>
            </a:pPr>
            <a:r>
              <a:rPr kumimoji="0" lang="en-US" sz="180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Students were apprehensive about change – anticipate it ​</a:t>
            </a:r>
          </a:p>
          <a:p>
            <a:pPr>
              <a:defRPr/>
            </a:pPr>
            <a:r>
              <a:rPr kumimoji="0" lang="en-US" sz="180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The uniqueness of student work was surprising ​</a:t>
            </a:r>
          </a:p>
          <a:p>
            <a:pPr>
              <a:defRPr/>
            </a:pPr>
            <a:r>
              <a:rPr kumimoji="0" lang="en-US" sz="180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Design of questions to allow for further exploration is crucial​</a:t>
            </a:r>
          </a:p>
          <a:p>
            <a:pPr>
              <a:defRPr/>
            </a:pPr>
            <a:r>
              <a:rPr kumimoji="0" lang="en-US" sz="180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Student engagement is key. Differentiate and structure as normal. </a:t>
            </a:r>
          </a:p>
        </p:txBody>
      </p:sp>
      <p:sp>
        <p:nvSpPr>
          <p:cNvPr id="23" name="TextBox 22">
            <a:extLst>
              <a:ext uri="{FF2B5EF4-FFF2-40B4-BE49-F238E27FC236}">
                <a16:creationId xmlns:a16="http://schemas.microsoft.com/office/drawing/2014/main" id="{1CF9E815-F3A1-0F9B-5309-A5B56B3C033B}"/>
              </a:ext>
            </a:extLst>
          </p:cNvPr>
          <p:cNvSpPr txBox="1"/>
          <p:nvPr/>
        </p:nvSpPr>
        <p:spPr>
          <a:xfrm>
            <a:off x="513344" y="1280379"/>
            <a:ext cx="102281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a:latin typeface="Roboto Medium" panose="02000000000000000000" pitchFamily="2" charset="0"/>
                <a:ea typeface="Roboto Medium" panose="02000000000000000000" pitchFamily="2" charset="0"/>
                <a:cs typeface="Roboto Light"/>
              </a:rPr>
              <a:t>Prototype example for Stage 1 General </a:t>
            </a:r>
            <a:r>
              <a:rPr lang="en-US" err="1">
                <a:latin typeface="Roboto Medium" panose="02000000000000000000" pitchFamily="2" charset="0"/>
                <a:ea typeface="Roboto Medium" panose="02000000000000000000" pitchFamily="2" charset="0"/>
                <a:cs typeface="Roboto Light"/>
              </a:rPr>
              <a:t>Maths</a:t>
            </a:r>
            <a:endParaRPr lang="en-US">
              <a:latin typeface="Roboto Medium" panose="02000000000000000000" pitchFamily="2" charset="0"/>
              <a:ea typeface="Roboto Medium" panose="02000000000000000000" pitchFamily="2" charset="0"/>
              <a:cs typeface="Roboto Light"/>
            </a:endParaRPr>
          </a:p>
        </p:txBody>
      </p:sp>
      <p:sp>
        <p:nvSpPr>
          <p:cNvPr id="4" name="TextBox 4">
            <a:extLst>
              <a:ext uri="{FF2B5EF4-FFF2-40B4-BE49-F238E27FC236}">
                <a16:creationId xmlns:a16="http://schemas.microsoft.com/office/drawing/2014/main" id="{1D6284FE-89F4-4DEE-99DA-B47E1809EC8B}"/>
              </a:ext>
            </a:extLst>
          </p:cNvPr>
          <p:cNvSpPr txBox="1"/>
          <p:nvPr/>
        </p:nvSpPr>
        <p:spPr>
          <a:xfrm>
            <a:off x="513344" y="2429210"/>
            <a:ext cx="2525485" cy="7386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a:t>
            </a:r>
            <a:r>
              <a:rPr lang="en-US" sz="1400" i="1" kern="0">
                <a:solidFill>
                  <a:srgbClr val="000000"/>
                </a:solidFill>
                <a:latin typeface="Roboto Light" panose="02000000000000000000" pitchFamily="2" charset="0"/>
                <a:ea typeface="Roboto Light" panose="02000000000000000000" pitchFamily="2" charset="0"/>
                <a:cs typeface="Arial"/>
                <a:sym typeface="Arial"/>
              </a:rPr>
              <a:t>The assessment helped me view </a:t>
            </a:r>
            <a:r>
              <a:rPr lang="en-US" sz="1400" i="1" kern="0" err="1">
                <a:solidFill>
                  <a:srgbClr val="000000"/>
                </a:solidFill>
                <a:latin typeface="Roboto Light" panose="02000000000000000000" pitchFamily="2" charset="0"/>
                <a:ea typeface="Roboto Light" panose="02000000000000000000" pitchFamily="2" charset="0"/>
                <a:cs typeface="Arial"/>
                <a:sym typeface="Arial"/>
              </a:rPr>
              <a:t>maths</a:t>
            </a:r>
            <a:r>
              <a:rPr lang="en-US" sz="1400" i="1" kern="0">
                <a:solidFill>
                  <a:srgbClr val="000000"/>
                </a:solidFill>
                <a:latin typeface="Roboto Light" panose="02000000000000000000" pitchFamily="2" charset="0"/>
                <a:ea typeface="Roboto Light" panose="02000000000000000000" pitchFamily="2" charset="0"/>
                <a:cs typeface="Arial"/>
                <a:sym typeface="Arial"/>
              </a:rPr>
              <a:t> with a broader perspective​”</a:t>
            </a:r>
          </a:p>
        </p:txBody>
      </p:sp>
      <p:sp>
        <p:nvSpPr>
          <p:cNvPr id="5" name="TextBox 4">
            <a:extLst>
              <a:ext uri="{FF2B5EF4-FFF2-40B4-BE49-F238E27FC236}">
                <a16:creationId xmlns:a16="http://schemas.microsoft.com/office/drawing/2014/main" id="{D6FA2A2C-63F4-FD0E-055E-08648AE11C10}"/>
              </a:ext>
            </a:extLst>
          </p:cNvPr>
          <p:cNvSpPr txBox="1"/>
          <p:nvPr/>
        </p:nvSpPr>
        <p:spPr>
          <a:xfrm>
            <a:off x="6878745" y="2491043"/>
            <a:ext cx="2525485"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a:t>
            </a:r>
            <a:r>
              <a:rPr lang="en-US" sz="1400" i="1" kern="0">
                <a:solidFill>
                  <a:srgbClr val="000000"/>
                </a:solidFill>
                <a:latin typeface="Roboto Light" panose="02000000000000000000" pitchFamily="2" charset="0"/>
                <a:ea typeface="Roboto Light" panose="02000000000000000000" pitchFamily="2" charset="0"/>
                <a:cs typeface="Arial"/>
                <a:sym typeface="Arial"/>
              </a:rPr>
              <a:t>I learned how to apply </a:t>
            </a:r>
            <a:r>
              <a:rPr lang="en-US" sz="1400" i="1" kern="0" err="1">
                <a:solidFill>
                  <a:srgbClr val="000000"/>
                </a:solidFill>
                <a:latin typeface="Roboto Light" panose="02000000000000000000" pitchFamily="2" charset="0"/>
                <a:ea typeface="Roboto Light" panose="02000000000000000000" pitchFamily="2" charset="0"/>
                <a:cs typeface="Arial"/>
                <a:sym typeface="Arial"/>
              </a:rPr>
              <a:t>maths</a:t>
            </a:r>
            <a:r>
              <a:rPr lang="en-US" sz="1400" i="1" kern="0">
                <a:solidFill>
                  <a:srgbClr val="000000"/>
                </a:solidFill>
                <a:latin typeface="Roboto Light" panose="02000000000000000000" pitchFamily="2" charset="0"/>
                <a:ea typeface="Roboto Light" panose="02000000000000000000" pitchFamily="2" charset="0"/>
                <a:cs typeface="Arial"/>
                <a:sym typeface="Arial"/>
              </a:rPr>
              <a:t> into the real world​”​</a:t>
            </a:r>
          </a:p>
        </p:txBody>
      </p:sp>
      <p:sp>
        <p:nvSpPr>
          <p:cNvPr id="6" name="TextBox 5">
            <a:extLst>
              <a:ext uri="{FF2B5EF4-FFF2-40B4-BE49-F238E27FC236}">
                <a16:creationId xmlns:a16="http://schemas.microsoft.com/office/drawing/2014/main" id="{CF91E075-7B15-BFC1-0CCB-F777CD65B949}"/>
              </a:ext>
            </a:extLst>
          </p:cNvPr>
          <p:cNvSpPr txBox="1"/>
          <p:nvPr/>
        </p:nvSpPr>
        <p:spPr>
          <a:xfrm>
            <a:off x="9612733" y="2491043"/>
            <a:ext cx="2525485"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a:t>
            </a:r>
            <a:r>
              <a:rPr lang="en-US" sz="1400" i="1" kern="0">
                <a:solidFill>
                  <a:srgbClr val="000000"/>
                </a:solidFill>
                <a:latin typeface="Roboto Light" panose="02000000000000000000" pitchFamily="2" charset="0"/>
                <a:ea typeface="Roboto Light" panose="02000000000000000000" pitchFamily="2" charset="0"/>
                <a:cs typeface="Arial"/>
                <a:sym typeface="Arial"/>
              </a:rPr>
              <a:t>I was encouraged to explain and critique my results​”​</a:t>
            </a:r>
          </a:p>
        </p:txBody>
      </p:sp>
      <p:sp>
        <p:nvSpPr>
          <p:cNvPr id="7" name="TextBox 6">
            <a:extLst>
              <a:ext uri="{FF2B5EF4-FFF2-40B4-BE49-F238E27FC236}">
                <a16:creationId xmlns:a16="http://schemas.microsoft.com/office/drawing/2014/main" id="{F296489D-53CA-020E-ECD2-6031E8A3D2FE}"/>
              </a:ext>
            </a:extLst>
          </p:cNvPr>
          <p:cNvSpPr txBox="1"/>
          <p:nvPr/>
        </p:nvSpPr>
        <p:spPr>
          <a:xfrm>
            <a:off x="3247332" y="2429210"/>
            <a:ext cx="3422910" cy="7386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a:t>
            </a:r>
            <a:r>
              <a:rPr lang="en-US" sz="1400" i="1" kern="0">
                <a:solidFill>
                  <a:srgbClr val="000000"/>
                </a:solidFill>
                <a:latin typeface="Roboto Light" panose="02000000000000000000" pitchFamily="2" charset="0"/>
                <a:ea typeface="Roboto Light" panose="02000000000000000000" pitchFamily="2" charset="0"/>
                <a:cs typeface="Arial"/>
                <a:sym typeface="Arial"/>
              </a:rPr>
              <a:t>Instead of formulas, my cheat sheet focused on reminders to expand my mathematical discussion and reasoning​”​</a:t>
            </a:r>
          </a:p>
        </p:txBody>
      </p:sp>
    </p:spTree>
    <p:extLst>
      <p:ext uri="{BB962C8B-B14F-4D97-AF65-F5344CB8AC3E}">
        <p14:creationId xmlns:p14="http://schemas.microsoft.com/office/powerpoint/2010/main" val="1926221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330847B-E1ED-9CDA-7A7C-8D46C1262AAB}"/>
              </a:ext>
            </a:extLst>
          </p:cNvPr>
          <p:cNvSpPr txBox="1"/>
          <p:nvPr/>
        </p:nvSpPr>
        <p:spPr>
          <a:xfrm rot="19747447">
            <a:off x="1849811" y="2197133"/>
            <a:ext cx="8492378" cy="1107996"/>
          </a:xfrm>
          <a:prstGeom prst="rect">
            <a:avLst/>
          </a:prstGeom>
          <a:noFill/>
        </p:spPr>
        <p:txBody>
          <a:bodyPr wrap="square" rtlCol="0">
            <a:spAutoFit/>
          </a:bodyPr>
          <a:lstStyle/>
          <a:p>
            <a:r>
              <a:rPr lang="en-AU" sz="6600" dirty="0">
                <a:solidFill>
                  <a:srgbClr val="FFC9C9"/>
                </a:solidFill>
                <a:latin typeface="Aptos SemiBold" panose="020F0502020204030204" pitchFamily="34" charset="0"/>
                <a:ea typeface="Roboto Light" panose="02000000000000000000" pitchFamily="2" charset="0"/>
              </a:rPr>
              <a:t>PROTOTYPE IDEA</a:t>
            </a:r>
          </a:p>
        </p:txBody>
      </p:sp>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does this look like in the classroom?</a:t>
            </a:r>
          </a:p>
        </p:txBody>
      </p:sp>
      <p:sp>
        <p:nvSpPr>
          <p:cNvPr id="2" name="TextBox 1">
            <a:extLst>
              <a:ext uri="{FF2B5EF4-FFF2-40B4-BE49-F238E27FC236}">
                <a16:creationId xmlns:a16="http://schemas.microsoft.com/office/drawing/2014/main" id="{42562DFF-4E7D-C763-4578-11BF32CDEC55}"/>
              </a:ext>
            </a:extLst>
          </p:cNvPr>
          <p:cNvSpPr txBox="1"/>
          <p:nvPr/>
        </p:nvSpPr>
        <p:spPr>
          <a:xfrm>
            <a:off x="513344" y="1280379"/>
            <a:ext cx="102281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a:latin typeface="Roboto Medium" panose="02000000000000000000" pitchFamily="2" charset="0"/>
                <a:ea typeface="Roboto Medium" panose="02000000000000000000" pitchFamily="2" charset="0"/>
                <a:cs typeface="Roboto Light"/>
              </a:rPr>
              <a:t>Prototype example for Stage 1 Language Continuers - French</a:t>
            </a:r>
          </a:p>
        </p:txBody>
      </p:sp>
      <p:sp>
        <p:nvSpPr>
          <p:cNvPr id="21" name="Content Placeholder 3">
            <a:extLst>
              <a:ext uri="{FF2B5EF4-FFF2-40B4-BE49-F238E27FC236}">
                <a16:creationId xmlns:a16="http://schemas.microsoft.com/office/drawing/2014/main" id="{C0C7C850-96BA-3215-A9B7-C1A616E20D9A}"/>
              </a:ext>
            </a:extLst>
          </p:cNvPr>
          <p:cNvSpPr txBox="1">
            <a:spLocks/>
          </p:cNvSpPr>
          <p:nvPr/>
        </p:nvSpPr>
        <p:spPr>
          <a:xfrm>
            <a:off x="513344" y="1648711"/>
            <a:ext cx="7767520" cy="360465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100" i="0" u="none" strike="noStrike" kern="1200" cap="none" spc="0" normalizeH="0" baseline="0" noProof="0">
                <a:ln>
                  <a:noFill/>
                </a:ln>
                <a:solidFill>
                  <a:srgbClr val="000000"/>
                </a:solidFill>
                <a:effectLst/>
                <a:uLnTx/>
                <a:uFillTx/>
                <a:latin typeface="Roboto Medium" panose="02000000000000000000" pitchFamily="2" charset="0"/>
                <a:ea typeface="Roboto Medium" panose="02000000000000000000" pitchFamily="2" charset="0"/>
              </a:rPr>
              <a:t>Creative expression</a:t>
            </a:r>
          </a:p>
          <a:p>
            <a:pPr marL="0" indent="0">
              <a:lnSpc>
                <a:spcPct val="110000"/>
              </a:lnSpc>
              <a:buNone/>
              <a:defRPr/>
            </a:pPr>
            <a:r>
              <a:rPr kumimoji="0" lang="en-US" sz="21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Students create a bilingual creative text that relates to the considerations required when travelling in Francophone countries, including cultural differences between Australia and the chosen location.</a:t>
            </a:r>
          </a:p>
          <a:p>
            <a:pPr marL="0" indent="0">
              <a:lnSpc>
                <a:spcPct val="110000"/>
              </a:lnSpc>
              <a:buNone/>
              <a:defRPr/>
            </a:pPr>
            <a:r>
              <a:rPr kumimoji="0" lang="en-US" sz="21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The students chose the topic of travel - based on the current topic.</a:t>
            </a:r>
          </a:p>
          <a:p>
            <a:pPr marL="0" indent="0">
              <a:lnSpc>
                <a:spcPct val="110000"/>
              </a:lnSpc>
              <a:buNone/>
              <a:defRPr/>
            </a:pPr>
            <a:r>
              <a:rPr kumimoji="0" lang="en-US" sz="21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This topic was devised through discussion of </a:t>
            </a:r>
            <a:r>
              <a:rPr lang="en-US" sz="2100">
                <a:solidFill>
                  <a:srgbClr val="000000"/>
                </a:solidFill>
                <a:latin typeface="Roboto Light" panose="02000000000000000000" pitchFamily="2" charset="0"/>
                <a:ea typeface="Roboto Light" panose="02000000000000000000" pitchFamily="2" charset="0"/>
              </a:rPr>
              <a:t>what</a:t>
            </a:r>
            <a:r>
              <a:rPr kumimoji="0" lang="en-US" sz="21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 made them nervous/excited about travelling to a French-speaking country.</a:t>
            </a:r>
          </a:p>
          <a:p>
            <a:pPr marL="0" indent="0">
              <a:lnSpc>
                <a:spcPct val="110000"/>
              </a:lnSpc>
              <a:buNone/>
              <a:defRPr/>
            </a:pPr>
            <a:r>
              <a:rPr kumimoji="0" lang="en-US" sz="21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Class discussion indicated which elements of travel were of interest to them.</a:t>
            </a:r>
          </a:p>
          <a:p>
            <a:pPr marL="0" indent="0">
              <a:lnSpc>
                <a:spcPct val="110000"/>
              </a:lnSpc>
              <a:buNone/>
              <a:defRPr/>
            </a:pPr>
            <a:r>
              <a:rPr kumimoji="0" lang="en-US" sz="21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Focus on Francophone countries - less Eurocentric.</a:t>
            </a:r>
          </a:p>
          <a:p>
            <a:pPr marL="0" indent="0">
              <a:lnSpc>
                <a:spcPct val="110000"/>
              </a:lnSpc>
              <a:buNone/>
              <a:defRPr/>
            </a:pPr>
            <a:r>
              <a:rPr kumimoji="0" lang="en-US" sz="21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Exploration of new cultures not previously considered as much.</a:t>
            </a:r>
          </a:p>
          <a:p>
            <a:pPr>
              <a:defRPr/>
            </a:pPr>
            <a:endParaRPr kumimoji="0" lang="en-US" sz="18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endParaRPr>
          </a:p>
          <a:p>
            <a:pPr>
              <a:defRPr/>
            </a:pPr>
            <a:endParaRPr kumimoji="0" lang="en-US" sz="18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endParaRPr>
          </a:p>
          <a:p>
            <a:pPr>
              <a:defRPr/>
            </a:pPr>
            <a:endParaRPr kumimoji="0" lang="en-AU" sz="18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endParaRPr>
          </a:p>
        </p:txBody>
      </p:sp>
      <p:pic>
        <p:nvPicPr>
          <p:cNvPr id="8" name="Google Shape;125;p16">
            <a:extLst>
              <a:ext uri="{FF2B5EF4-FFF2-40B4-BE49-F238E27FC236}">
                <a16:creationId xmlns:a16="http://schemas.microsoft.com/office/drawing/2014/main" id="{6A72FFEA-4C42-7DE1-D95F-28AE2E7B5102}"/>
              </a:ext>
            </a:extLst>
          </p:cNvPr>
          <p:cNvPicPr preferRelativeResize="0"/>
          <p:nvPr/>
        </p:nvPicPr>
        <p:blipFill rotWithShape="1">
          <a:blip r:embed="rId3">
            <a:alphaModFix/>
          </a:blip>
          <a:srcRect l="2676" t="744"/>
          <a:stretch/>
        </p:blipFill>
        <p:spPr>
          <a:xfrm>
            <a:off x="8659056" y="1227785"/>
            <a:ext cx="3315842" cy="3829981"/>
          </a:xfrm>
          <a:prstGeom prst="rect">
            <a:avLst/>
          </a:prstGeom>
          <a:noFill/>
          <a:ln>
            <a:noFill/>
          </a:ln>
        </p:spPr>
      </p:pic>
      <p:sp>
        <p:nvSpPr>
          <p:cNvPr id="3" name="TextBox 2">
            <a:extLst>
              <a:ext uri="{FF2B5EF4-FFF2-40B4-BE49-F238E27FC236}">
                <a16:creationId xmlns:a16="http://schemas.microsoft.com/office/drawing/2014/main" id="{8FC76FAB-5FE6-B116-44B2-332E2FCA3AC4}"/>
              </a:ext>
            </a:extLst>
          </p:cNvPr>
          <p:cNvSpPr txBox="1"/>
          <p:nvPr/>
        </p:nvSpPr>
        <p:spPr>
          <a:xfrm>
            <a:off x="6783344" y="5923696"/>
            <a:ext cx="48696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mn-cs"/>
              </a:rPr>
              <a:t>Deep</a:t>
            </a:r>
            <a:r>
              <a:rPr kumimoji="0" lang="en-US" sz="24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mn-cs"/>
              </a:rPr>
              <a:t> </a:t>
            </a:r>
            <a:r>
              <a:rPr kumimoji="0" lang="en-US" sz="24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mn-cs"/>
              </a:rPr>
              <a:t>Authentic Learning</a:t>
            </a:r>
          </a:p>
        </p:txBody>
      </p:sp>
      <p:sp>
        <p:nvSpPr>
          <p:cNvPr id="4" name="TextBox 3">
            <a:extLst>
              <a:ext uri="{FF2B5EF4-FFF2-40B4-BE49-F238E27FC236}">
                <a16:creationId xmlns:a16="http://schemas.microsoft.com/office/drawing/2014/main" id="{B8D0BF9B-EBE4-6860-BCA0-4CF16694784F}"/>
              </a:ext>
            </a:extLst>
          </p:cNvPr>
          <p:cNvSpPr txBox="1"/>
          <p:nvPr/>
        </p:nvSpPr>
        <p:spPr>
          <a:xfrm>
            <a:off x="6538916" y="6292028"/>
            <a:ext cx="5114049" cy="461665"/>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a:rPr>
              <a:t>Natural Evidence of Learning</a:t>
            </a:r>
          </a:p>
        </p:txBody>
      </p:sp>
      <p:pic>
        <p:nvPicPr>
          <p:cNvPr id="5" name="Graphic 4" descr="Checkmark with solid fill">
            <a:extLst>
              <a:ext uri="{FF2B5EF4-FFF2-40B4-BE49-F238E27FC236}">
                <a16:creationId xmlns:a16="http://schemas.microsoft.com/office/drawing/2014/main" id="{D2E6C252-18F6-B65C-4AE1-AF65C9185D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23880" y="5923696"/>
            <a:ext cx="273513" cy="417289"/>
          </a:xfrm>
          <a:prstGeom prst="rect">
            <a:avLst/>
          </a:prstGeom>
        </p:spPr>
      </p:pic>
      <p:pic>
        <p:nvPicPr>
          <p:cNvPr id="6" name="Graphic 5" descr="Checkmark with solid fill">
            <a:extLst>
              <a:ext uri="{FF2B5EF4-FFF2-40B4-BE49-F238E27FC236}">
                <a16:creationId xmlns:a16="http://schemas.microsoft.com/office/drawing/2014/main" id="{80DEA3D4-B1E1-C72E-E353-9F5B496AE0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23880" y="6292028"/>
            <a:ext cx="273513" cy="417289"/>
          </a:xfrm>
          <a:prstGeom prst="rect">
            <a:avLst/>
          </a:prstGeom>
        </p:spPr>
      </p:pic>
      <p:sp>
        <p:nvSpPr>
          <p:cNvPr id="7" name="TextBox 6">
            <a:extLst>
              <a:ext uri="{FF2B5EF4-FFF2-40B4-BE49-F238E27FC236}">
                <a16:creationId xmlns:a16="http://schemas.microsoft.com/office/drawing/2014/main" id="{BDEDD469-DF32-BA76-5C65-8B801FCBA1A6}"/>
              </a:ext>
            </a:extLst>
          </p:cNvPr>
          <p:cNvSpPr txBox="1"/>
          <p:nvPr/>
        </p:nvSpPr>
        <p:spPr>
          <a:xfrm>
            <a:off x="7700212" y="5172620"/>
            <a:ext cx="395199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mn-cs"/>
              </a:rPr>
              <a:t>Student</a:t>
            </a:r>
            <a:r>
              <a:rPr kumimoji="0" lang="en-US" sz="24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mn-cs"/>
              </a:rPr>
              <a:t> </a:t>
            </a:r>
            <a:r>
              <a:rPr kumimoji="0" lang="en-US" sz="24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mn-cs"/>
              </a:rPr>
              <a:t>Agency</a:t>
            </a:r>
          </a:p>
        </p:txBody>
      </p:sp>
      <p:sp>
        <p:nvSpPr>
          <p:cNvPr id="9" name="TextBox 8">
            <a:extLst>
              <a:ext uri="{FF2B5EF4-FFF2-40B4-BE49-F238E27FC236}">
                <a16:creationId xmlns:a16="http://schemas.microsoft.com/office/drawing/2014/main" id="{2637CB03-79A3-950D-8DAB-826D51EC94AC}"/>
              </a:ext>
            </a:extLst>
          </p:cNvPr>
          <p:cNvSpPr txBox="1"/>
          <p:nvPr/>
        </p:nvSpPr>
        <p:spPr>
          <a:xfrm>
            <a:off x="6754258" y="5542772"/>
            <a:ext cx="486962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mn-cs"/>
              </a:rPr>
              <a:t>Metacognition</a:t>
            </a:r>
          </a:p>
        </p:txBody>
      </p:sp>
      <p:pic>
        <p:nvPicPr>
          <p:cNvPr id="10" name="Graphic 9" descr="Checkmark with solid fill">
            <a:extLst>
              <a:ext uri="{FF2B5EF4-FFF2-40B4-BE49-F238E27FC236}">
                <a16:creationId xmlns:a16="http://schemas.microsoft.com/office/drawing/2014/main" id="{3C0E85C4-6A77-04B6-CD29-5E49FE0645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23880" y="5165893"/>
            <a:ext cx="273513" cy="417289"/>
          </a:xfrm>
          <a:prstGeom prst="rect">
            <a:avLst/>
          </a:prstGeom>
        </p:spPr>
      </p:pic>
      <p:pic>
        <p:nvPicPr>
          <p:cNvPr id="11" name="Graphic 10" descr="Checkmark with solid fill">
            <a:extLst>
              <a:ext uri="{FF2B5EF4-FFF2-40B4-BE49-F238E27FC236}">
                <a16:creationId xmlns:a16="http://schemas.microsoft.com/office/drawing/2014/main" id="{4BC324E3-D32B-377B-8DE8-FD9FC6CAA8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23880" y="5534225"/>
            <a:ext cx="273513" cy="417289"/>
          </a:xfrm>
          <a:prstGeom prst="rect">
            <a:avLst/>
          </a:prstGeom>
        </p:spPr>
      </p:pic>
    </p:spTree>
    <p:extLst>
      <p:ext uri="{BB962C8B-B14F-4D97-AF65-F5344CB8AC3E}">
        <p14:creationId xmlns:p14="http://schemas.microsoft.com/office/powerpoint/2010/main" val="303711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C727C-7073-7D1B-F529-0572E49711D0}"/>
              </a:ext>
            </a:extLst>
          </p:cNvPr>
          <p:cNvSpPr txBox="1"/>
          <p:nvPr/>
        </p:nvSpPr>
        <p:spPr>
          <a:xfrm rot="19747447">
            <a:off x="1849811" y="2197133"/>
            <a:ext cx="8492378" cy="1107996"/>
          </a:xfrm>
          <a:prstGeom prst="rect">
            <a:avLst/>
          </a:prstGeom>
          <a:noFill/>
        </p:spPr>
        <p:txBody>
          <a:bodyPr wrap="square" rtlCol="0">
            <a:spAutoFit/>
          </a:bodyPr>
          <a:lstStyle/>
          <a:p>
            <a:r>
              <a:rPr lang="en-AU" sz="6600" dirty="0">
                <a:solidFill>
                  <a:srgbClr val="FFC9C9"/>
                </a:solidFill>
                <a:latin typeface="Aptos SemiBold" panose="020F0502020204030204" pitchFamily="34" charset="0"/>
                <a:ea typeface="Roboto Light" panose="02000000000000000000" pitchFamily="2" charset="0"/>
              </a:rPr>
              <a:t>PROTOTYPE IDEA</a:t>
            </a:r>
          </a:p>
        </p:txBody>
      </p:sp>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does this look like in the classroom?</a:t>
            </a:r>
          </a:p>
        </p:txBody>
      </p:sp>
      <p:sp>
        <p:nvSpPr>
          <p:cNvPr id="2" name="TextBox 1">
            <a:extLst>
              <a:ext uri="{FF2B5EF4-FFF2-40B4-BE49-F238E27FC236}">
                <a16:creationId xmlns:a16="http://schemas.microsoft.com/office/drawing/2014/main" id="{42562DFF-4E7D-C763-4578-11BF32CDEC55}"/>
              </a:ext>
            </a:extLst>
          </p:cNvPr>
          <p:cNvSpPr txBox="1"/>
          <p:nvPr/>
        </p:nvSpPr>
        <p:spPr>
          <a:xfrm>
            <a:off x="513344" y="1280379"/>
            <a:ext cx="102281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a:latin typeface="Roboto Medium" panose="02000000000000000000" pitchFamily="2" charset="0"/>
                <a:ea typeface="Roboto Medium" panose="02000000000000000000" pitchFamily="2" charset="0"/>
                <a:cs typeface="Roboto Light"/>
              </a:rPr>
              <a:t>Prototype example for Stage 1 Language Continuers - French</a:t>
            </a:r>
          </a:p>
        </p:txBody>
      </p:sp>
      <p:sp>
        <p:nvSpPr>
          <p:cNvPr id="21" name="Content Placeholder 3">
            <a:extLst>
              <a:ext uri="{FF2B5EF4-FFF2-40B4-BE49-F238E27FC236}">
                <a16:creationId xmlns:a16="http://schemas.microsoft.com/office/drawing/2014/main" id="{C0C7C850-96BA-3215-A9B7-C1A616E20D9A}"/>
              </a:ext>
            </a:extLst>
          </p:cNvPr>
          <p:cNvSpPr txBox="1">
            <a:spLocks/>
          </p:cNvSpPr>
          <p:nvPr/>
        </p:nvSpPr>
        <p:spPr>
          <a:xfrm>
            <a:off x="513344" y="1648711"/>
            <a:ext cx="10971123" cy="4815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i="0" u="none" strike="noStrike" kern="1200" cap="none" spc="0" normalizeH="0" baseline="0" noProof="0" dirty="0">
                <a:ln>
                  <a:noFill/>
                </a:ln>
                <a:solidFill>
                  <a:srgbClr val="000000"/>
                </a:solidFill>
                <a:effectLst/>
                <a:uLnTx/>
                <a:uFillTx/>
                <a:latin typeface="Roboto Medium"/>
                <a:ea typeface="Roboto Medium"/>
                <a:cs typeface="Roboto Medium"/>
              </a:rPr>
              <a:t>Creative expression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solidFill>
                  <a:srgbClr val="000000"/>
                </a:solidFill>
                <a:latin typeface="Roboto Medium"/>
                <a:ea typeface="Roboto Medium"/>
                <a:cs typeface="Roboto Medium"/>
              </a:rPr>
              <a:t>P</a:t>
            </a:r>
            <a:r>
              <a:rPr kumimoji="0" lang="en-US" sz="1800" i="0" u="none" strike="noStrike" kern="1200" cap="none" spc="0" normalizeH="0" baseline="0" noProof="0" dirty="0">
                <a:ln>
                  <a:noFill/>
                </a:ln>
                <a:solidFill>
                  <a:srgbClr val="000000"/>
                </a:solidFill>
                <a:effectLst/>
                <a:uLnTx/>
                <a:uFillTx/>
                <a:latin typeface="Roboto Medium"/>
                <a:ea typeface="Roboto Medium"/>
                <a:cs typeface="Roboto Medium"/>
              </a:rPr>
              <a:t>rototype impact</a:t>
            </a:r>
            <a:endParaRPr lang="en-US" sz="1800" i="0" u="none" strike="noStrike" kern="1200" cap="none" spc="0" normalizeH="0" baseline="0" noProof="0" dirty="0">
              <a:ln>
                <a:noFill/>
              </a:ln>
              <a:solidFill>
                <a:srgbClr val="000000"/>
              </a:solidFill>
              <a:effectLst/>
              <a:uLnTx/>
              <a:uFillTx/>
              <a:latin typeface="Roboto Medium"/>
              <a:ea typeface="Roboto Medium"/>
              <a:cs typeface="Roboto Medium"/>
            </a:endParaRPr>
          </a:p>
          <a:p>
            <a:pPr marL="0" indent="0">
              <a:lnSpc>
                <a:spcPct val="100000"/>
              </a:lnSpc>
              <a:spcBef>
                <a:spcPts val="0"/>
              </a:spcBef>
              <a:buNone/>
              <a:defRPr/>
            </a:pP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What worked well and what didn’t?​</a:t>
            </a:r>
            <a:endParaRPr lang="en-US" sz="1800" b="0" i="0" u="none" strike="noStrike" kern="1200" cap="none" spc="0" normalizeH="0" baseline="0" noProof="0" dirty="0">
              <a:ln>
                <a:noFill/>
              </a:ln>
              <a:solidFill>
                <a:srgbClr val="000000"/>
              </a:solidFill>
              <a:effectLst/>
              <a:uLnTx/>
              <a:uFillTx/>
              <a:latin typeface="Roboto Light"/>
              <a:ea typeface="Roboto Light"/>
              <a:cs typeface="Roboto Light"/>
            </a:endParaRPr>
          </a:p>
          <a:p>
            <a:pPr>
              <a:lnSpc>
                <a:spcPct val="100000"/>
              </a:lnSpc>
              <a:spcBef>
                <a:spcPts val="0"/>
              </a:spcBef>
              <a:defRPr/>
            </a:pP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Students found the lack of structure confronting - refinement required to maintain the level of creativity and student agency, while making them feel comfortable in an exploratory space.​</a:t>
            </a:r>
            <a:endParaRPr lang="en-US" sz="1800" b="0" i="0" u="none" strike="noStrike" kern="1200" cap="none" spc="0" normalizeH="0" baseline="0" noProof="0" dirty="0">
              <a:ln>
                <a:noFill/>
              </a:ln>
              <a:solidFill>
                <a:srgbClr val="000000"/>
              </a:solidFill>
              <a:effectLst/>
              <a:uLnTx/>
              <a:uFillTx/>
              <a:latin typeface="Roboto Light"/>
              <a:ea typeface="Roboto Light"/>
              <a:cs typeface="Roboto Light"/>
            </a:endParaRPr>
          </a:p>
          <a:p>
            <a:pPr>
              <a:lnSpc>
                <a:spcPct val="100000"/>
              </a:lnSpc>
              <a:spcBef>
                <a:spcPts val="0"/>
              </a:spcBef>
              <a:spcAft>
                <a:spcPts val="600"/>
              </a:spcAft>
              <a:defRPr/>
            </a:pP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In Language Continuers, students are used to a post-outcome reflection, so annotations and </a:t>
            </a:r>
            <a:r>
              <a:rPr kumimoji="0" lang="en-US" sz="1800" b="0" i="0" u="none" strike="noStrike" kern="1200" cap="none" spc="0" normalizeH="0" baseline="0" noProof="0" dirty="0" err="1">
                <a:ln>
                  <a:noFill/>
                </a:ln>
                <a:solidFill>
                  <a:srgbClr val="000000"/>
                </a:solidFill>
                <a:effectLst/>
                <a:uLnTx/>
                <a:uFillTx/>
                <a:latin typeface="Roboto Light"/>
                <a:ea typeface="Roboto Light"/>
                <a:cs typeface="Roboto Light"/>
              </a:rPr>
              <a:t>NEoL</a:t>
            </a: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 require some additional </a:t>
            </a:r>
            <a:r>
              <a:rPr kumimoji="0" lang="en-US" sz="1800" b="0" i="0" u="none" strike="noStrike" kern="1200" cap="none" spc="0" normalizeH="0" baseline="0" noProof="0" dirty="0" err="1">
                <a:ln>
                  <a:noFill/>
                </a:ln>
                <a:solidFill>
                  <a:srgbClr val="000000"/>
                </a:solidFill>
                <a:effectLst/>
                <a:uLnTx/>
                <a:uFillTx/>
                <a:latin typeface="Roboto Light"/>
                <a:ea typeface="Roboto Light"/>
                <a:cs typeface="Roboto Light"/>
              </a:rPr>
              <a:t>strategising</a:t>
            </a: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a:t>
            </a:r>
            <a:endParaRPr lang="en-US" sz="1800" b="0" i="0" u="none" strike="noStrike" kern="1200" cap="none" spc="0" normalizeH="0" baseline="0" noProof="0" dirty="0">
              <a:ln>
                <a:noFill/>
              </a:ln>
              <a:solidFill>
                <a:srgbClr val="000000"/>
              </a:solidFill>
              <a:effectLst/>
              <a:uLnTx/>
              <a:uFillTx/>
              <a:latin typeface="Roboto Light"/>
              <a:ea typeface="Roboto Light"/>
              <a:cs typeface="Roboto Light"/>
            </a:endParaRPr>
          </a:p>
          <a:p>
            <a:pPr marL="0" indent="0">
              <a:lnSpc>
                <a:spcPct val="100000"/>
              </a:lnSpc>
              <a:spcBef>
                <a:spcPts val="0"/>
              </a:spcBef>
              <a:buNone/>
              <a:defRPr/>
            </a:pP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How did students respond and engage?​</a:t>
            </a:r>
            <a:endParaRPr lang="en-US" sz="1800" b="0" i="0" u="none" strike="noStrike" kern="1200" cap="none" spc="0" normalizeH="0" baseline="0" noProof="0" dirty="0">
              <a:ln>
                <a:noFill/>
              </a:ln>
              <a:solidFill>
                <a:srgbClr val="000000"/>
              </a:solidFill>
              <a:effectLst/>
              <a:uLnTx/>
              <a:uFillTx/>
              <a:latin typeface="Roboto Light"/>
              <a:ea typeface="Roboto Light"/>
              <a:cs typeface="Roboto Light"/>
            </a:endParaRPr>
          </a:p>
          <a:p>
            <a:pPr>
              <a:lnSpc>
                <a:spcPct val="100000"/>
              </a:lnSpc>
              <a:spcBef>
                <a:spcPts val="0"/>
              </a:spcBef>
              <a:defRPr/>
            </a:pP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Ownership - something they chose, rather than something they were obliged to do.​</a:t>
            </a:r>
            <a:endParaRPr lang="en-US" sz="1800" b="0" i="0" u="none" strike="noStrike" kern="1200" cap="none" spc="0" normalizeH="0" baseline="0" noProof="0" dirty="0">
              <a:ln>
                <a:noFill/>
              </a:ln>
              <a:solidFill>
                <a:srgbClr val="000000"/>
              </a:solidFill>
              <a:effectLst/>
              <a:uLnTx/>
              <a:uFillTx/>
              <a:latin typeface="Roboto Light"/>
              <a:ea typeface="Roboto Light"/>
              <a:cs typeface="Roboto Light"/>
            </a:endParaRPr>
          </a:p>
          <a:p>
            <a:pPr>
              <a:lnSpc>
                <a:spcPct val="100000"/>
              </a:lnSpc>
              <a:spcBef>
                <a:spcPts val="0"/>
              </a:spcBef>
              <a:spcAft>
                <a:spcPts val="600"/>
              </a:spcAft>
              <a:defRPr/>
            </a:pP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Curiosity &amp; authentic learning - they learned about a place that they intended to travel one day.</a:t>
            </a:r>
            <a:endParaRPr lang="en-US" sz="1800" b="0" i="0" u="none" strike="noStrike" kern="1200" cap="none" spc="0" normalizeH="0" baseline="0" noProof="0" dirty="0">
              <a:ln>
                <a:noFill/>
              </a:ln>
              <a:solidFill>
                <a:srgbClr val="000000"/>
              </a:solidFill>
              <a:effectLst/>
              <a:uLnTx/>
              <a:uFillTx/>
              <a:latin typeface="Roboto Light"/>
              <a:ea typeface="Roboto Light"/>
              <a:cs typeface="Roboto Light"/>
            </a:endParaRPr>
          </a:p>
          <a:p>
            <a:pPr marL="0" indent="0">
              <a:lnSpc>
                <a:spcPct val="100000"/>
              </a:lnSpc>
              <a:spcBef>
                <a:spcPts val="0"/>
              </a:spcBef>
              <a:buNone/>
              <a:defRPr/>
            </a:pP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What shifts did we notice in learning, engagement, or assessment?​</a:t>
            </a:r>
            <a:endParaRPr lang="en-US" sz="1800" b="0" i="0" u="none" strike="noStrike" kern="1200" cap="none" spc="0" normalizeH="0" baseline="0" noProof="0" dirty="0">
              <a:ln>
                <a:noFill/>
              </a:ln>
              <a:solidFill>
                <a:srgbClr val="000000"/>
              </a:solidFill>
              <a:effectLst/>
              <a:uLnTx/>
              <a:uFillTx/>
              <a:latin typeface="Roboto Light"/>
              <a:ea typeface="Roboto Light"/>
              <a:cs typeface="Roboto Light"/>
            </a:endParaRPr>
          </a:p>
          <a:p>
            <a:pPr>
              <a:lnSpc>
                <a:spcPct val="100000"/>
              </a:lnSpc>
              <a:spcBef>
                <a:spcPts val="0"/>
              </a:spcBef>
              <a:spcAft>
                <a:spcPts val="600"/>
              </a:spcAft>
              <a:defRPr/>
            </a:pP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The students seemed much more self-directed in this space: their student agency was well explored.​</a:t>
            </a:r>
            <a:endParaRPr lang="en-US" sz="1800" b="0" i="0" u="none" strike="noStrike" kern="1200" cap="none" spc="0" normalizeH="0" baseline="0" noProof="0" dirty="0">
              <a:ln>
                <a:noFill/>
              </a:ln>
              <a:solidFill>
                <a:srgbClr val="000000"/>
              </a:solidFill>
              <a:effectLst/>
              <a:uLnTx/>
              <a:uFillTx/>
              <a:latin typeface="Roboto Light"/>
              <a:ea typeface="Roboto Light"/>
              <a:cs typeface="Roboto Light"/>
            </a:endParaRPr>
          </a:p>
          <a:p>
            <a:pPr marL="0" indent="0">
              <a:lnSpc>
                <a:spcPct val="100000"/>
              </a:lnSpc>
              <a:spcBef>
                <a:spcPts val="0"/>
              </a:spcBef>
              <a:buNone/>
              <a:defRPr/>
            </a:pP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What did the students feedback?​</a:t>
            </a:r>
            <a:endParaRPr lang="en-US" sz="1800" b="0" i="0" u="none" strike="noStrike" kern="1200" cap="none" spc="0" normalizeH="0" baseline="0" noProof="0" dirty="0">
              <a:ln>
                <a:noFill/>
              </a:ln>
              <a:solidFill>
                <a:srgbClr val="000000"/>
              </a:solidFill>
              <a:effectLst/>
              <a:uLnTx/>
              <a:uFillTx/>
              <a:latin typeface="Roboto Light"/>
              <a:ea typeface="Roboto Light"/>
              <a:cs typeface="Roboto Light"/>
            </a:endParaRPr>
          </a:p>
          <a:p>
            <a:pPr>
              <a:lnSpc>
                <a:spcPct val="100000"/>
              </a:lnSpc>
              <a:spcBef>
                <a:spcPts val="0"/>
              </a:spcBef>
              <a:spcAft>
                <a:spcPts val="600"/>
              </a:spcAft>
              <a:defRPr/>
            </a:pPr>
            <a:r>
              <a:rPr kumimoji="0" lang="en-US" sz="1800" b="0" i="0" u="none" strike="noStrike" kern="1200" cap="none" spc="0" normalizeH="0" baseline="0" noProof="0" dirty="0">
                <a:ln>
                  <a:noFill/>
                </a:ln>
                <a:solidFill>
                  <a:srgbClr val="000000"/>
                </a:solidFill>
                <a:effectLst/>
                <a:uLnTx/>
                <a:uFillTx/>
                <a:latin typeface="Roboto Light"/>
                <a:ea typeface="Roboto Light"/>
                <a:cs typeface="Roboto Light"/>
              </a:rPr>
              <a:t>Overall a positive experience, but with some challenges regarding the different levels of agency and creativity.</a:t>
            </a:r>
            <a:endParaRPr lang="en-US" sz="1800" b="0" i="0" u="none" strike="noStrike" kern="1200" cap="none" spc="0" normalizeH="0" baseline="0" noProof="0" dirty="0">
              <a:ln>
                <a:noFill/>
              </a:ln>
              <a:solidFill>
                <a:srgbClr val="000000"/>
              </a:solidFill>
              <a:effectLst/>
              <a:uLnTx/>
              <a:uFillTx/>
              <a:latin typeface="Roboto Light"/>
              <a:ea typeface="Roboto Light"/>
              <a:cs typeface="Roboto Light"/>
            </a:endParaRPr>
          </a:p>
        </p:txBody>
      </p:sp>
    </p:spTree>
    <p:extLst>
      <p:ext uri="{BB962C8B-B14F-4D97-AF65-F5344CB8AC3E}">
        <p14:creationId xmlns:p14="http://schemas.microsoft.com/office/powerpoint/2010/main" val="319398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7F4A99-A61A-EC0A-435A-7113A5E3D56D}"/>
              </a:ext>
            </a:extLst>
          </p:cNvPr>
          <p:cNvSpPr txBox="1"/>
          <p:nvPr/>
        </p:nvSpPr>
        <p:spPr>
          <a:xfrm rot="19747447">
            <a:off x="1849811" y="2197133"/>
            <a:ext cx="8492378" cy="1107996"/>
          </a:xfrm>
          <a:prstGeom prst="rect">
            <a:avLst/>
          </a:prstGeom>
          <a:noFill/>
        </p:spPr>
        <p:txBody>
          <a:bodyPr wrap="square" rtlCol="0">
            <a:spAutoFit/>
          </a:bodyPr>
          <a:lstStyle/>
          <a:p>
            <a:r>
              <a:rPr lang="en-AU" sz="6600" dirty="0">
                <a:solidFill>
                  <a:srgbClr val="FFC9C9"/>
                </a:solidFill>
                <a:latin typeface="Aptos SemiBold" panose="020F0502020204030204" pitchFamily="34" charset="0"/>
                <a:ea typeface="Roboto Light" panose="02000000000000000000" pitchFamily="2" charset="0"/>
              </a:rPr>
              <a:t>PROTOTYPE IDEA</a:t>
            </a:r>
          </a:p>
        </p:txBody>
      </p:sp>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does this look like in the classroom?</a:t>
            </a:r>
          </a:p>
        </p:txBody>
      </p:sp>
      <p:sp>
        <p:nvSpPr>
          <p:cNvPr id="2" name="TextBox 1">
            <a:extLst>
              <a:ext uri="{FF2B5EF4-FFF2-40B4-BE49-F238E27FC236}">
                <a16:creationId xmlns:a16="http://schemas.microsoft.com/office/drawing/2014/main" id="{42562DFF-4E7D-C763-4578-11BF32CDEC55}"/>
              </a:ext>
            </a:extLst>
          </p:cNvPr>
          <p:cNvSpPr txBox="1"/>
          <p:nvPr/>
        </p:nvSpPr>
        <p:spPr>
          <a:xfrm>
            <a:off x="513344" y="1280379"/>
            <a:ext cx="102281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a:latin typeface="Roboto Medium" panose="02000000000000000000" pitchFamily="2" charset="0"/>
                <a:ea typeface="Roboto Medium" panose="02000000000000000000" pitchFamily="2" charset="0"/>
                <a:cs typeface="Roboto Light"/>
              </a:rPr>
              <a:t>Prototype example for Stage 1 Biology</a:t>
            </a:r>
          </a:p>
        </p:txBody>
      </p:sp>
      <p:sp>
        <p:nvSpPr>
          <p:cNvPr id="21" name="Content Placeholder 3">
            <a:extLst>
              <a:ext uri="{FF2B5EF4-FFF2-40B4-BE49-F238E27FC236}">
                <a16:creationId xmlns:a16="http://schemas.microsoft.com/office/drawing/2014/main" id="{C0C7C850-96BA-3215-A9B7-C1A616E20D9A}"/>
              </a:ext>
            </a:extLst>
          </p:cNvPr>
          <p:cNvSpPr txBox="1">
            <a:spLocks/>
          </p:cNvSpPr>
          <p:nvPr/>
        </p:nvSpPr>
        <p:spPr>
          <a:xfrm>
            <a:off x="513344" y="1648711"/>
            <a:ext cx="10305402" cy="28371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i="0" u="none" strike="noStrike" kern="1200" cap="none" spc="0" normalizeH="0" baseline="0" noProof="0">
                <a:ln>
                  <a:noFill/>
                </a:ln>
                <a:solidFill>
                  <a:srgbClr val="000000"/>
                </a:solidFill>
                <a:effectLst/>
                <a:uLnTx/>
                <a:uFillTx/>
                <a:latin typeface="Roboto Medium" panose="02000000000000000000" pitchFamily="2" charset="0"/>
                <a:ea typeface="Roboto Medium" panose="02000000000000000000" pitchFamily="2" charset="0"/>
                <a:cs typeface="Roboto Light"/>
              </a:rPr>
              <a:t>Science Inquiry Skills Journal</a:t>
            </a:r>
          </a:p>
          <a:p>
            <a:pPr>
              <a:defRPr/>
            </a:pPr>
            <a:r>
              <a:rPr kumimoji="0" lang="en-US" sz="1800" i="0" u="none" strike="noStrike" kern="1200" cap="none" spc="0" normalizeH="0" baseline="0" noProof="0">
                <a:ln>
                  <a:noFill/>
                </a:ln>
                <a:solidFill>
                  <a:srgbClr val="000000"/>
                </a:solidFill>
                <a:effectLst/>
                <a:uLnTx/>
                <a:uFillTx/>
                <a:latin typeface="Roboto Light"/>
                <a:ea typeface="Roboto Light"/>
                <a:cs typeface="Roboto Light"/>
              </a:rPr>
              <a:t>Journal entries focusing on 4 areas of SIS: Scientific background, data presentation and analysis, evaluation, and recommendations/further questions.</a:t>
            </a:r>
            <a:endParaRPr lang="en-US" sz="1800" i="0" u="none" strike="noStrike" kern="1200" cap="none" spc="0" normalizeH="0" baseline="0" noProof="0">
              <a:ln>
                <a:noFill/>
              </a:ln>
              <a:solidFill>
                <a:srgbClr val="000000"/>
              </a:solidFill>
              <a:effectLst/>
              <a:uLnTx/>
              <a:uFillTx/>
              <a:latin typeface="Roboto Light"/>
              <a:ea typeface="Roboto Light"/>
              <a:cs typeface="Roboto Light"/>
            </a:endParaRPr>
          </a:p>
          <a:p>
            <a:pPr>
              <a:defRPr/>
            </a:pPr>
            <a:r>
              <a:rPr kumimoji="0" lang="en-US" sz="1800" i="0" u="none" strike="noStrike" kern="1200" cap="none" spc="0" normalizeH="0" baseline="0" noProof="0">
                <a:ln>
                  <a:noFill/>
                </a:ln>
                <a:solidFill>
                  <a:srgbClr val="000000"/>
                </a:solidFill>
                <a:effectLst/>
                <a:uLnTx/>
                <a:uFillTx/>
                <a:latin typeface="Roboto Light"/>
                <a:ea typeface="Roboto Light"/>
                <a:cs typeface="Roboto Light"/>
              </a:rPr>
              <a:t>5 practical focused activities throughout the assessment period.</a:t>
            </a:r>
            <a:endParaRPr lang="en-US" sz="1800" i="0" u="none" strike="noStrike" kern="1200" cap="none" spc="0" normalizeH="0" baseline="0" noProof="0">
              <a:ln>
                <a:noFill/>
              </a:ln>
              <a:solidFill>
                <a:srgbClr val="000000"/>
              </a:solidFill>
              <a:effectLst/>
              <a:uLnTx/>
              <a:uFillTx/>
              <a:latin typeface="Roboto Light"/>
              <a:ea typeface="Roboto Light"/>
              <a:cs typeface="Roboto Light"/>
            </a:endParaRPr>
          </a:p>
          <a:p>
            <a:pPr>
              <a:defRPr/>
            </a:pPr>
            <a:r>
              <a:rPr kumimoji="0" lang="en-US" sz="1800" i="0" u="none" strike="noStrike" kern="1200" cap="none" spc="0" normalizeH="0" baseline="0" noProof="0">
                <a:ln>
                  <a:noFill/>
                </a:ln>
                <a:solidFill>
                  <a:srgbClr val="000000"/>
                </a:solidFill>
                <a:effectLst/>
                <a:uLnTx/>
                <a:uFillTx/>
                <a:latin typeface="Roboto Light"/>
                <a:ea typeface="Roboto Light"/>
                <a:cs typeface="Roboto Light"/>
              </a:rPr>
              <a:t>Journal entry for at least 2 activities.</a:t>
            </a:r>
            <a:endParaRPr lang="en-US" sz="1800" i="0" u="none" strike="noStrike" kern="1200" cap="none" spc="0" normalizeH="0" baseline="0" noProof="0">
              <a:ln>
                <a:noFill/>
              </a:ln>
              <a:solidFill>
                <a:srgbClr val="000000"/>
              </a:solidFill>
              <a:effectLst/>
              <a:uLnTx/>
              <a:uFillTx/>
              <a:latin typeface="Roboto Light"/>
              <a:ea typeface="Roboto Light"/>
              <a:cs typeface="Roboto Light"/>
            </a:endParaRPr>
          </a:p>
          <a:p>
            <a:pPr>
              <a:defRPr/>
            </a:pPr>
            <a:r>
              <a:rPr kumimoji="0" lang="en-US" sz="1800" i="0" u="none" strike="noStrike" kern="1200" cap="none" spc="0" normalizeH="0" baseline="0" noProof="0">
                <a:ln>
                  <a:noFill/>
                </a:ln>
                <a:solidFill>
                  <a:srgbClr val="000000"/>
                </a:solidFill>
                <a:effectLst/>
                <a:uLnTx/>
                <a:uFillTx/>
                <a:latin typeface="Roboto Light"/>
                <a:ea typeface="Roboto Light"/>
                <a:cs typeface="Roboto Light"/>
              </a:rPr>
              <a:t>Flexibility to complete different sections for different experiments.</a:t>
            </a:r>
            <a:endParaRPr lang="en-US" sz="1800" i="0" u="none" strike="noStrike" kern="1200" cap="none" spc="0" normalizeH="0" baseline="0" noProof="0">
              <a:ln>
                <a:noFill/>
              </a:ln>
              <a:solidFill>
                <a:srgbClr val="000000"/>
              </a:solidFill>
              <a:effectLst/>
              <a:uLnTx/>
              <a:uFillTx/>
              <a:latin typeface="Roboto Light"/>
              <a:ea typeface="Roboto Light"/>
              <a:cs typeface="Roboto Light"/>
            </a:endParaRPr>
          </a:p>
          <a:p>
            <a:pPr>
              <a:defRPr/>
            </a:pPr>
            <a:r>
              <a:rPr kumimoji="0" lang="en-US" sz="1800" i="0" u="none" strike="noStrike" kern="1200" cap="none" spc="0" normalizeH="0" baseline="0" noProof="0">
                <a:ln>
                  <a:noFill/>
                </a:ln>
                <a:solidFill>
                  <a:srgbClr val="000000"/>
                </a:solidFill>
                <a:effectLst/>
                <a:uLnTx/>
                <a:uFillTx/>
                <a:latin typeface="Roboto Light"/>
                <a:ea typeface="Roboto Light"/>
                <a:cs typeface="Roboto Light"/>
              </a:rPr>
              <a:t>Multimodal evidence encouraged</a:t>
            </a:r>
            <a:endParaRPr lang="en-US" sz="1800" i="0" u="none" strike="noStrike" kern="1200" cap="none" spc="0" normalizeH="0" baseline="0" noProof="0">
              <a:ln>
                <a:noFill/>
              </a:ln>
              <a:solidFill>
                <a:srgbClr val="000000"/>
              </a:solidFill>
              <a:effectLst/>
              <a:uLnTx/>
              <a:uFillTx/>
              <a:latin typeface="Roboto Light"/>
              <a:ea typeface="Roboto Light"/>
              <a:cs typeface="Roboto Light"/>
            </a:endParaRPr>
          </a:p>
          <a:p>
            <a:pPr>
              <a:defRPr/>
            </a:pPr>
            <a:r>
              <a:rPr lang="en-US" sz="1800">
                <a:solidFill>
                  <a:srgbClr val="000000"/>
                </a:solidFill>
                <a:latin typeface="Roboto Light"/>
                <a:ea typeface="Roboto Light"/>
                <a:cs typeface="Roboto Light"/>
              </a:rPr>
              <a:t>T</a:t>
            </a:r>
            <a:r>
              <a:rPr kumimoji="0" lang="en-US" sz="1800" i="0" u="none" strike="noStrike" kern="1200" cap="none" spc="0" normalizeH="0" baseline="0" noProof="0" err="1">
                <a:ln>
                  <a:noFill/>
                </a:ln>
                <a:solidFill>
                  <a:srgbClr val="000000"/>
                </a:solidFill>
                <a:effectLst/>
                <a:uLnTx/>
                <a:uFillTx/>
                <a:latin typeface="Roboto Light"/>
                <a:ea typeface="Roboto Light"/>
                <a:cs typeface="Roboto Light"/>
              </a:rPr>
              <a:t>eacher</a:t>
            </a:r>
            <a:r>
              <a:rPr kumimoji="0" lang="en-US" sz="1800" i="0" u="none" strike="noStrike" kern="1200" cap="none" spc="0" normalizeH="0" baseline="0" noProof="0">
                <a:ln>
                  <a:noFill/>
                </a:ln>
                <a:solidFill>
                  <a:srgbClr val="000000"/>
                </a:solidFill>
                <a:effectLst/>
                <a:uLnTx/>
                <a:uFillTx/>
                <a:latin typeface="Roboto Light"/>
                <a:ea typeface="Roboto Light"/>
                <a:cs typeface="Roboto Light"/>
              </a:rPr>
              <a:t> questioning and discussion occurred throughout.</a:t>
            </a:r>
            <a:endParaRPr lang="en-US" sz="1800" i="0" u="none" strike="noStrike" kern="1200" cap="none" spc="0" normalizeH="0" baseline="0" noProof="0">
              <a:ln>
                <a:noFill/>
              </a:ln>
              <a:solidFill>
                <a:srgbClr val="000000"/>
              </a:solidFill>
              <a:effectLst/>
              <a:uLnTx/>
              <a:uFillTx/>
              <a:latin typeface="Roboto Light"/>
              <a:ea typeface="Roboto Light"/>
              <a:cs typeface="Roboto Light"/>
            </a:endParaRPr>
          </a:p>
        </p:txBody>
      </p:sp>
      <p:sp>
        <p:nvSpPr>
          <p:cNvPr id="10" name="TextBox 9">
            <a:extLst>
              <a:ext uri="{FF2B5EF4-FFF2-40B4-BE49-F238E27FC236}">
                <a16:creationId xmlns:a16="http://schemas.microsoft.com/office/drawing/2014/main" id="{07511847-2A80-6357-A3BD-5EA716EDD655}"/>
              </a:ext>
            </a:extLst>
          </p:cNvPr>
          <p:cNvSpPr txBox="1"/>
          <p:nvPr/>
        </p:nvSpPr>
        <p:spPr>
          <a:xfrm>
            <a:off x="6340428" y="5780816"/>
            <a:ext cx="48696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mn-cs"/>
              </a:rPr>
              <a:t>Deep</a:t>
            </a:r>
            <a:r>
              <a:rPr kumimoji="0" lang="en-US" sz="24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mn-cs"/>
              </a:rPr>
              <a:t> </a:t>
            </a:r>
            <a:r>
              <a:rPr kumimoji="0" lang="en-US" sz="24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mn-cs"/>
              </a:rPr>
              <a:t>Authentic Learning</a:t>
            </a:r>
          </a:p>
        </p:txBody>
      </p:sp>
      <p:sp>
        <p:nvSpPr>
          <p:cNvPr id="11" name="TextBox 10">
            <a:extLst>
              <a:ext uri="{FF2B5EF4-FFF2-40B4-BE49-F238E27FC236}">
                <a16:creationId xmlns:a16="http://schemas.microsoft.com/office/drawing/2014/main" id="{39F59CB1-0946-DC0A-2661-8BF505E9F6BD}"/>
              </a:ext>
            </a:extLst>
          </p:cNvPr>
          <p:cNvSpPr txBox="1"/>
          <p:nvPr/>
        </p:nvSpPr>
        <p:spPr>
          <a:xfrm>
            <a:off x="6096000" y="6149148"/>
            <a:ext cx="5114049" cy="461665"/>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a:rPr>
              <a:t>Natural Evidence of Learning</a:t>
            </a:r>
          </a:p>
        </p:txBody>
      </p:sp>
      <p:pic>
        <p:nvPicPr>
          <p:cNvPr id="12" name="Graphic 11" descr="Checkmark with solid fill">
            <a:extLst>
              <a:ext uri="{FF2B5EF4-FFF2-40B4-BE49-F238E27FC236}">
                <a16:creationId xmlns:a16="http://schemas.microsoft.com/office/drawing/2014/main" id="{2FF90CE5-7FE0-99DA-7E0C-F4D47E2941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80964" y="5780816"/>
            <a:ext cx="273513" cy="417289"/>
          </a:xfrm>
          <a:prstGeom prst="rect">
            <a:avLst/>
          </a:prstGeom>
        </p:spPr>
      </p:pic>
      <p:pic>
        <p:nvPicPr>
          <p:cNvPr id="13" name="Graphic 12" descr="Checkmark with solid fill">
            <a:extLst>
              <a:ext uri="{FF2B5EF4-FFF2-40B4-BE49-F238E27FC236}">
                <a16:creationId xmlns:a16="http://schemas.microsoft.com/office/drawing/2014/main" id="{4C0FC753-38D0-2785-902D-8D3B8D960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80964" y="6149148"/>
            <a:ext cx="273513" cy="417289"/>
          </a:xfrm>
          <a:prstGeom prst="rect">
            <a:avLst/>
          </a:prstGeom>
        </p:spPr>
      </p:pic>
    </p:spTree>
    <p:extLst>
      <p:ext uri="{BB962C8B-B14F-4D97-AF65-F5344CB8AC3E}">
        <p14:creationId xmlns:p14="http://schemas.microsoft.com/office/powerpoint/2010/main" val="410985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623A42-3CE8-50B8-74D7-1A40A49B7874}"/>
              </a:ext>
            </a:extLst>
          </p:cNvPr>
          <p:cNvSpPr txBox="1"/>
          <p:nvPr/>
        </p:nvSpPr>
        <p:spPr>
          <a:xfrm rot="19747447">
            <a:off x="1849811" y="2197133"/>
            <a:ext cx="8492378" cy="1107996"/>
          </a:xfrm>
          <a:prstGeom prst="rect">
            <a:avLst/>
          </a:prstGeom>
          <a:noFill/>
        </p:spPr>
        <p:txBody>
          <a:bodyPr wrap="square" rtlCol="0">
            <a:spAutoFit/>
          </a:bodyPr>
          <a:lstStyle/>
          <a:p>
            <a:r>
              <a:rPr lang="en-AU" sz="6600" dirty="0">
                <a:solidFill>
                  <a:srgbClr val="FFC9C9"/>
                </a:solidFill>
                <a:latin typeface="Aptos SemiBold" panose="020F0502020204030204" pitchFamily="34" charset="0"/>
                <a:ea typeface="Roboto Light" panose="02000000000000000000" pitchFamily="2" charset="0"/>
              </a:rPr>
              <a:t>PROTOTYPE IDEA</a:t>
            </a:r>
          </a:p>
        </p:txBody>
      </p:sp>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47775"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does this look like in the classroom?</a:t>
            </a:r>
          </a:p>
        </p:txBody>
      </p:sp>
      <p:sp>
        <p:nvSpPr>
          <p:cNvPr id="2" name="TextBox 1">
            <a:extLst>
              <a:ext uri="{FF2B5EF4-FFF2-40B4-BE49-F238E27FC236}">
                <a16:creationId xmlns:a16="http://schemas.microsoft.com/office/drawing/2014/main" id="{42562DFF-4E7D-C763-4578-11BF32CDEC55}"/>
              </a:ext>
            </a:extLst>
          </p:cNvPr>
          <p:cNvSpPr txBox="1"/>
          <p:nvPr/>
        </p:nvSpPr>
        <p:spPr>
          <a:xfrm>
            <a:off x="547775" y="1280379"/>
            <a:ext cx="102281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a:latin typeface="Roboto Medium" panose="02000000000000000000" pitchFamily="2" charset="0"/>
                <a:ea typeface="Roboto Medium" panose="02000000000000000000" pitchFamily="2" charset="0"/>
                <a:cs typeface="Roboto Light"/>
              </a:rPr>
              <a:t>Prototype example for Stage 1 Biology</a:t>
            </a:r>
          </a:p>
        </p:txBody>
      </p:sp>
      <p:sp>
        <p:nvSpPr>
          <p:cNvPr id="21" name="Content Placeholder 3">
            <a:extLst>
              <a:ext uri="{FF2B5EF4-FFF2-40B4-BE49-F238E27FC236}">
                <a16:creationId xmlns:a16="http://schemas.microsoft.com/office/drawing/2014/main" id="{C0C7C850-96BA-3215-A9B7-C1A616E20D9A}"/>
              </a:ext>
            </a:extLst>
          </p:cNvPr>
          <p:cNvSpPr txBox="1">
            <a:spLocks/>
          </p:cNvSpPr>
          <p:nvPr/>
        </p:nvSpPr>
        <p:spPr>
          <a:xfrm>
            <a:off x="547775" y="1648711"/>
            <a:ext cx="10305402" cy="28371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1800" i="0" u="none" strike="noStrike" kern="1200" cap="none" spc="0" normalizeH="0" baseline="0" noProof="0">
                <a:ln>
                  <a:noFill/>
                </a:ln>
                <a:solidFill>
                  <a:srgbClr val="000000"/>
                </a:solidFill>
                <a:effectLst/>
                <a:uLnTx/>
                <a:uFillTx/>
                <a:latin typeface="Roboto Medium" panose="02000000000000000000" pitchFamily="2" charset="0"/>
                <a:ea typeface="Roboto Medium" panose="02000000000000000000" pitchFamily="2" charset="0"/>
                <a:cs typeface="Roboto Light"/>
              </a:rPr>
              <a:t>Science Inquiry Skills Journal</a:t>
            </a:r>
          </a:p>
          <a:p>
            <a:pPr marL="0" indent="0">
              <a:buNone/>
              <a:defRPr/>
            </a:pPr>
            <a:r>
              <a:rPr lang="en-US" sz="1800">
                <a:solidFill>
                  <a:srgbClr val="000000"/>
                </a:solidFill>
                <a:latin typeface="Roboto Medium" panose="02000000000000000000" pitchFamily="2" charset="0"/>
                <a:ea typeface="Roboto Medium" panose="02000000000000000000" pitchFamily="2" charset="0"/>
              </a:rPr>
              <a:t>P</a:t>
            </a:r>
            <a:r>
              <a:rPr kumimoji="0" lang="en-US" sz="1800" i="0" u="none" strike="noStrike" kern="1200" cap="none" spc="0" normalizeH="0" baseline="0" noProof="0">
                <a:ln>
                  <a:noFill/>
                </a:ln>
                <a:solidFill>
                  <a:srgbClr val="000000"/>
                </a:solidFill>
                <a:effectLst/>
                <a:uLnTx/>
                <a:uFillTx/>
                <a:latin typeface="Roboto Medium" panose="02000000000000000000" pitchFamily="2" charset="0"/>
                <a:ea typeface="Roboto Medium" panose="02000000000000000000" pitchFamily="2" charset="0"/>
              </a:rPr>
              <a:t>rototype impact</a:t>
            </a:r>
          </a:p>
        </p:txBody>
      </p:sp>
      <p:sp>
        <p:nvSpPr>
          <p:cNvPr id="30" name="TextBox 4">
            <a:extLst>
              <a:ext uri="{FF2B5EF4-FFF2-40B4-BE49-F238E27FC236}">
                <a16:creationId xmlns:a16="http://schemas.microsoft.com/office/drawing/2014/main" id="{E4D21E60-8C99-1F75-C46C-7BFED76B4004}"/>
              </a:ext>
            </a:extLst>
          </p:cNvPr>
          <p:cNvSpPr txBox="1"/>
          <p:nvPr/>
        </p:nvSpPr>
        <p:spPr>
          <a:xfrm>
            <a:off x="547775" y="2575654"/>
            <a:ext cx="2525485" cy="11695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“The experiment on osmosis allowed me to see how biology plays a big roll in nursing, the career I would like to pursue after high school.”</a:t>
            </a:r>
          </a:p>
        </p:txBody>
      </p:sp>
      <p:sp>
        <p:nvSpPr>
          <p:cNvPr id="31" name="TextBox 5">
            <a:extLst>
              <a:ext uri="{FF2B5EF4-FFF2-40B4-BE49-F238E27FC236}">
                <a16:creationId xmlns:a16="http://schemas.microsoft.com/office/drawing/2014/main" id="{7BA6D561-CC4B-D907-09FD-48070817683A}"/>
              </a:ext>
            </a:extLst>
          </p:cNvPr>
          <p:cNvSpPr txBox="1"/>
          <p:nvPr/>
        </p:nvSpPr>
        <p:spPr>
          <a:xfrm>
            <a:off x="6223561" y="1629892"/>
            <a:ext cx="2939680" cy="13849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“Doing repeated experiments and journaling allowed me to reflect on what I wrote and did last time and see if I can change anything, improve anything, stop something or start doing something.”</a:t>
            </a:r>
          </a:p>
        </p:txBody>
      </p:sp>
      <p:sp>
        <p:nvSpPr>
          <p:cNvPr id="32" name="TextBox 6">
            <a:extLst>
              <a:ext uri="{FF2B5EF4-FFF2-40B4-BE49-F238E27FC236}">
                <a16:creationId xmlns:a16="http://schemas.microsoft.com/office/drawing/2014/main" id="{4E67FF54-04D5-C7FD-2123-75FD9D6FB6BA}"/>
              </a:ext>
            </a:extLst>
          </p:cNvPr>
          <p:cNvSpPr txBox="1"/>
          <p:nvPr/>
        </p:nvSpPr>
        <p:spPr>
          <a:xfrm>
            <a:off x="9103634" y="1393812"/>
            <a:ext cx="2668188" cy="13849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“The journaling was particularly helpful because it was an individual task and meant I had full control of how and what I learned by what I wrote down and asked questions about. “</a:t>
            </a:r>
          </a:p>
        </p:txBody>
      </p:sp>
      <p:sp>
        <p:nvSpPr>
          <p:cNvPr id="33" name="TextBox 9">
            <a:extLst>
              <a:ext uri="{FF2B5EF4-FFF2-40B4-BE49-F238E27FC236}">
                <a16:creationId xmlns:a16="http://schemas.microsoft.com/office/drawing/2014/main" id="{303A166C-F787-52B5-52BF-14CF1CC3B482}"/>
              </a:ext>
            </a:extLst>
          </p:cNvPr>
          <p:cNvSpPr txBox="1"/>
          <p:nvPr/>
        </p:nvSpPr>
        <p:spPr>
          <a:xfrm>
            <a:off x="9103634" y="3174292"/>
            <a:ext cx="2668188" cy="7386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“we got to choose some of the experiments we did, and it was mostly self directed in groups.”</a:t>
            </a:r>
          </a:p>
        </p:txBody>
      </p:sp>
      <p:sp>
        <p:nvSpPr>
          <p:cNvPr id="34" name="TextBox 11">
            <a:extLst>
              <a:ext uri="{FF2B5EF4-FFF2-40B4-BE49-F238E27FC236}">
                <a16:creationId xmlns:a16="http://schemas.microsoft.com/office/drawing/2014/main" id="{3D0AF1C7-26B9-1CE2-4217-D4040E413821}"/>
              </a:ext>
            </a:extLst>
          </p:cNvPr>
          <p:cNvSpPr txBox="1"/>
          <p:nvPr/>
        </p:nvSpPr>
        <p:spPr>
          <a:xfrm>
            <a:off x="3207661" y="2438913"/>
            <a:ext cx="3012039" cy="11695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“Allowed me to show my learning by having to write down everything I observed and learned and what those observations meant and how it effected the data and stuff.”</a:t>
            </a:r>
          </a:p>
        </p:txBody>
      </p:sp>
      <p:sp>
        <p:nvSpPr>
          <p:cNvPr id="35" name="TextBox 12">
            <a:extLst>
              <a:ext uri="{FF2B5EF4-FFF2-40B4-BE49-F238E27FC236}">
                <a16:creationId xmlns:a16="http://schemas.microsoft.com/office/drawing/2014/main" id="{382DD111-AB91-8979-2B72-9B39B50BCB6C}"/>
              </a:ext>
            </a:extLst>
          </p:cNvPr>
          <p:cNvSpPr txBox="1"/>
          <p:nvPr/>
        </p:nvSpPr>
        <p:spPr>
          <a:xfrm>
            <a:off x="6223561" y="3270497"/>
            <a:ext cx="2824260"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“doing lots of </a:t>
            </a:r>
            <a:r>
              <a:rPr lang="en-AU" sz="1400" i="1" kern="0" err="1">
                <a:solidFill>
                  <a:srgbClr val="000000"/>
                </a:solidFill>
                <a:latin typeface="Roboto Light" panose="02000000000000000000" pitchFamily="2" charset="0"/>
                <a:ea typeface="Roboto Light" panose="02000000000000000000" pitchFamily="2" charset="0"/>
                <a:cs typeface="Arial"/>
                <a:sym typeface="Arial"/>
              </a:rPr>
              <a:t>prac’s</a:t>
            </a:r>
            <a:r>
              <a:rPr lang="en-AU" sz="1400" i="1" kern="0">
                <a:solidFill>
                  <a:srgbClr val="000000"/>
                </a:solidFill>
                <a:latin typeface="Roboto Light" panose="02000000000000000000" pitchFamily="2" charset="0"/>
                <a:ea typeface="Roboto Light" panose="02000000000000000000" pitchFamily="2" charset="0"/>
                <a:cs typeface="Arial"/>
                <a:sym typeface="Arial"/>
              </a:rPr>
              <a:t> was good but I felt like not everyone got enough time to put their full thinking in the journal.”</a:t>
            </a:r>
          </a:p>
        </p:txBody>
      </p:sp>
      <p:sp>
        <p:nvSpPr>
          <p:cNvPr id="36" name="TextBox 13">
            <a:extLst>
              <a:ext uri="{FF2B5EF4-FFF2-40B4-BE49-F238E27FC236}">
                <a16:creationId xmlns:a16="http://schemas.microsoft.com/office/drawing/2014/main" id="{BCB3C165-825C-C2E1-CF91-E65F4961B4B3}"/>
              </a:ext>
            </a:extLst>
          </p:cNvPr>
          <p:cNvSpPr txBox="1"/>
          <p:nvPr/>
        </p:nvSpPr>
        <p:spPr>
          <a:xfrm>
            <a:off x="547775" y="4127281"/>
            <a:ext cx="2558921" cy="54386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“too many practicals, not enough writing time.”</a:t>
            </a:r>
          </a:p>
        </p:txBody>
      </p:sp>
      <p:sp>
        <p:nvSpPr>
          <p:cNvPr id="37" name="TextBox 15">
            <a:extLst>
              <a:ext uri="{FF2B5EF4-FFF2-40B4-BE49-F238E27FC236}">
                <a16:creationId xmlns:a16="http://schemas.microsoft.com/office/drawing/2014/main" id="{36FBEE38-0D2F-9381-AC02-473FE0DA3523}"/>
              </a:ext>
            </a:extLst>
          </p:cNvPr>
          <p:cNvSpPr txBox="1"/>
          <p:nvPr/>
        </p:nvSpPr>
        <p:spPr>
          <a:xfrm>
            <a:off x="3207661" y="3817915"/>
            <a:ext cx="2989915"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“it was good because you were able to see how other people learnt and wrote stuff down which helped me see different perspectives.”</a:t>
            </a:r>
          </a:p>
        </p:txBody>
      </p:sp>
      <p:sp>
        <p:nvSpPr>
          <p:cNvPr id="38" name="TextBox 16">
            <a:extLst>
              <a:ext uri="{FF2B5EF4-FFF2-40B4-BE49-F238E27FC236}">
                <a16:creationId xmlns:a16="http://schemas.microsoft.com/office/drawing/2014/main" id="{377301DD-0AB3-BAD9-415D-C1448777AA9B}"/>
              </a:ext>
            </a:extLst>
          </p:cNvPr>
          <p:cNvSpPr txBox="1"/>
          <p:nvPr/>
        </p:nvSpPr>
        <p:spPr>
          <a:xfrm>
            <a:off x="547775" y="4965537"/>
            <a:ext cx="2525485"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“I feel like we should have had more book stuff to set up our knowledge for the practicals, but it was good to explore”</a:t>
            </a:r>
          </a:p>
        </p:txBody>
      </p:sp>
      <p:sp>
        <p:nvSpPr>
          <p:cNvPr id="39" name="TextBox 18">
            <a:extLst>
              <a:ext uri="{FF2B5EF4-FFF2-40B4-BE49-F238E27FC236}">
                <a16:creationId xmlns:a16="http://schemas.microsoft.com/office/drawing/2014/main" id="{24104CD0-454D-C651-5828-985F9BD833AD}"/>
              </a:ext>
            </a:extLst>
          </p:cNvPr>
          <p:cNvSpPr txBox="1"/>
          <p:nvPr/>
        </p:nvSpPr>
        <p:spPr>
          <a:xfrm>
            <a:off x="9103634" y="5442590"/>
            <a:ext cx="3051308" cy="11695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“I feel like it’s a positive impact on my learning because it makes it much easier to understand because it’s a lot of mini things that are slowly combined”</a:t>
            </a:r>
          </a:p>
        </p:txBody>
      </p:sp>
      <p:sp>
        <p:nvSpPr>
          <p:cNvPr id="40" name="TextBox 20">
            <a:extLst>
              <a:ext uri="{FF2B5EF4-FFF2-40B4-BE49-F238E27FC236}">
                <a16:creationId xmlns:a16="http://schemas.microsoft.com/office/drawing/2014/main" id="{52AC8E52-8054-D61D-6B84-BDAFE1A58CEB}"/>
              </a:ext>
            </a:extLst>
          </p:cNvPr>
          <p:cNvSpPr txBox="1"/>
          <p:nvPr/>
        </p:nvSpPr>
        <p:spPr>
          <a:xfrm>
            <a:off x="3207661" y="4981473"/>
            <a:ext cx="2824261" cy="7386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“maybe a little bit too open ended so I think some people were a little confused about what to write”</a:t>
            </a:r>
          </a:p>
        </p:txBody>
      </p:sp>
      <p:sp>
        <p:nvSpPr>
          <p:cNvPr id="41" name="TextBox 24">
            <a:extLst>
              <a:ext uri="{FF2B5EF4-FFF2-40B4-BE49-F238E27FC236}">
                <a16:creationId xmlns:a16="http://schemas.microsoft.com/office/drawing/2014/main" id="{7DCB7F69-184C-F6D2-FA46-FD519979288B}"/>
              </a:ext>
            </a:extLst>
          </p:cNvPr>
          <p:cNvSpPr txBox="1"/>
          <p:nvPr/>
        </p:nvSpPr>
        <p:spPr>
          <a:xfrm>
            <a:off x="6223561" y="4480214"/>
            <a:ext cx="2939680" cy="13849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“I feel like, when doing the experiments when something didn’t happen in the way I thought it would I was able to break that down in my own mind and explore what caused it”</a:t>
            </a:r>
          </a:p>
        </p:txBody>
      </p:sp>
      <p:sp>
        <p:nvSpPr>
          <p:cNvPr id="42" name="TextBox 26">
            <a:extLst>
              <a:ext uri="{FF2B5EF4-FFF2-40B4-BE49-F238E27FC236}">
                <a16:creationId xmlns:a16="http://schemas.microsoft.com/office/drawing/2014/main" id="{24236B32-C0BE-CBE5-4A2C-0B01ACA81E89}"/>
              </a:ext>
            </a:extLst>
          </p:cNvPr>
          <p:cNvSpPr txBox="1"/>
          <p:nvPr/>
        </p:nvSpPr>
        <p:spPr>
          <a:xfrm>
            <a:off x="3207661" y="5929589"/>
            <a:ext cx="3097255" cy="7386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202124"/>
                </a:solidFill>
                <a:latin typeface="Roboto Light" panose="02000000000000000000" pitchFamily="2" charset="0"/>
                <a:ea typeface="Roboto Light" panose="02000000000000000000" pitchFamily="2" charset="0"/>
                <a:cs typeface="Arial"/>
                <a:sym typeface="Arial"/>
              </a:rPr>
              <a:t>“I feel like I could produce a better-quality evidence in a single </a:t>
            </a:r>
            <a:r>
              <a:rPr lang="en-AU" sz="1400" i="1" kern="0" err="1">
                <a:solidFill>
                  <a:srgbClr val="202124"/>
                </a:solidFill>
                <a:latin typeface="Roboto Light" panose="02000000000000000000" pitchFamily="2" charset="0"/>
                <a:ea typeface="Roboto Light" panose="02000000000000000000" pitchFamily="2" charset="0"/>
                <a:cs typeface="Arial"/>
                <a:sym typeface="Arial"/>
              </a:rPr>
              <a:t>prac</a:t>
            </a:r>
            <a:r>
              <a:rPr lang="en-AU" sz="1400" i="1" kern="0">
                <a:solidFill>
                  <a:srgbClr val="202124"/>
                </a:solidFill>
                <a:latin typeface="Roboto Light" panose="02000000000000000000" pitchFamily="2" charset="0"/>
                <a:ea typeface="Roboto Light" panose="02000000000000000000" pitchFamily="2" charset="0"/>
                <a:cs typeface="Arial"/>
                <a:sym typeface="Arial"/>
              </a:rPr>
              <a:t> report as I would have more time.”</a:t>
            </a:r>
            <a:endParaRPr lang="en-AU" sz="1400" i="1" kern="0">
              <a:solidFill>
                <a:srgbClr val="000000"/>
              </a:solidFill>
              <a:latin typeface="Roboto Light" panose="02000000000000000000" pitchFamily="2" charset="0"/>
              <a:ea typeface="Roboto Light" panose="02000000000000000000" pitchFamily="2" charset="0"/>
              <a:cs typeface="Arial"/>
              <a:sym typeface="Arial"/>
            </a:endParaRPr>
          </a:p>
        </p:txBody>
      </p:sp>
      <p:sp>
        <p:nvSpPr>
          <p:cNvPr id="43" name="TextBox 27">
            <a:extLst>
              <a:ext uri="{FF2B5EF4-FFF2-40B4-BE49-F238E27FC236}">
                <a16:creationId xmlns:a16="http://schemas.microsoft.com/office/drawing/2014/main" id="{20CBCDDD-7A3F-E59B-3BE8-81B16D8FC97D}"/>
              </a:ext>
            </a:extLst>
          </p:cNvPr>
          <p:cNvSpPr txBox="1"/>
          <p:nvPr/>
        </p:nvSpPr>
        <p:spPr>
          <a:xfrm>
            <a:off x="9103634" y="4308441"/>
            <a:ext cx="2558921" cy="7386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AU" sz="1400" i="1" kern="0">
                <a:solidFill>
                  <a:srgbClr val="000000"/>
                </a:solidFill>
                <a:latin typeface="Roboto Light" panose="02000000000000000000" pitchFamily="2" charset="0"/>
                <a:ea typeface="Roboto Light" panose="02000000000000000000" pitchFamily="2" charset="0"/>
                <a:cs typeface="Arial"/>
                <a:sym typeface="Arial"/>
              </a:rPr>
              <a:t>“I felt like I didn’t have enough time to fully complete journal entries and explore further”</a:t>
            </a:r>
          </a:p>
        </p:txBody>
      </p:sp>
    </p:spTree>
    <p:extLst>
      <p:ext uri="{BB962C8B-B14F-4D97-AF65-F5344CB8AC3E}">
        <p14:creationId xmlns:p14="http://schemas.microsoft.com/office/powerpoint/2010/main" val="381626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F9C944-D90A-2227-AAD3-3FCB4FAD4FA1}"/>
              </a:ext>
            </a:extLst>
          </p:cNvPr>
          <p:cNvPicPr>
            <a:picLocks noChangeAspect="1"/>
          </p:cNvPicPr>
          <p:nvPr/>
        </p:nvPicPr>
        <p:blipFill>
          <a:blip r:embed="rId3"/>
          <a:stretch>
            <a:fillRect/>
          </a:stretch>
        </p:blipFill>
        <p:spPr>
          <a:xfrm>
            <a:off x="14278" y="1228140"/>
            <a:ext cx="9454165" cy="5629859"/>
          </a:xfrm>
          <a:prstGeom prst="rect">
            <a:avLst/>
          </a:prstGeom>
        </p:spPr>
      </p:pic>
      <p:sp>
        <p:nvSpPr>
          <p:cNvPr id="3" name="Rectangle 2">
            <a:extLst>
              <a:ext uri="{FF2B5EF4-FFF2-40B4-BE49-F238E27FC236}">
                <a16:creationId xmlns:a16="http://schemas.microsoft.com/office/drawing/2014/main" id="{9EE10211-9D57-AA14-1D74-A8B277D4E719}"/>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5" name="Title 15">
            <a:extLst>
              <a:ext uri="{FF2B5EF4-FFF2-40B4-BE49-F238E27FC236}">
                <a16:creationId xmlns:a16="http://schemas.microsoft.com/office/drawing/2014/main" id="{20A8C813-220D-B2CE-7BFE-574BD041901B}"/>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is the subject renewal roadmap?</a:t>
            </a:r>
          </a:p>
        </p:txBody>
      </p:sp>
      <p:pic>
        <p:nvPicPr>
          <p:cNvPr id="7" name="Picture 6" descr="A qr code with a logo&#10;&#10;Description automatically generated">
            <a:extLst>
              <a:ext uri="{FF2B5EF4-FFF2-40B4-BE49-F238E27FC236}">
                <a16:creationId xmlns:a16="http://schemas.microsoft.com/office/drawing/2014/main" id="{B46E47AD-BFF5-0461-CDD1-60B94A7A3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2125" y="4143829"/>
            <a:ext cx="2709875" cy="2709875"/>
          </a:xfrm>
          <a:prstGeom prst="rect">
            <a:avLst/>
          </a:prstGeom>
        </p:spPr>
      </p:pic>
      <p:sp>
        <p:nvSpPr>
          <p:cNvPr id="8" name="TextBox 7">
            <a:extLst>
              <a:ext uri="{FF2B5EF4-FFF2-40B4-BE49-F238E27FC236}">
                <a16:creationId xmlns:a16="http://schemas.microsoft.com/office/drawing/2014/main" id="{DF65817C-3057-D7B3-EE22-03CC6C03E514}"/>
              </a:ext>
            </a:extLst>
          </p:cNvPr>
          <p:cNvSpPr txBox="1"/>
          <p:nvPr/>
        </p:nvSpPr>
        <p:spPr>
          <a:xfrm>
            <a:off x="9629772" y="3343280"/>
            <a:ext cx="2171700" cy="923330"/>
          </a:xfrm>
          <a:prstGeom prst="rect">
            <a:avLst/>
          </a:prstGeom>
          <a:noFill/>
        </p:spPr>
        <p:txBody>
          <a:bodyPr wrap="square" rtlCol="0">
            <a:spAutoFit/>
          </a:bodyPr>
          <a:lstStyle/>
          <a:p>
            <a:r>
              <a:rPr lang="en-AU">
                <a:latin typeface="Roboto Medium" panose="02000000000000000000" pitchFamily="2" charset="0"/>
                <a:ea typeface="Roboto Medium" panose="02000000000000000000" pitchFamily="2" charset="0"/>
              </a:rPr>
              <a:t>Subject renewal on the SACE Board website:</a:t>
            </a:r>
          </a:p>
        </p:txBody>
      </p:sp>
    </p:spTree>
    <p:extLst>
      <p:ext uri="{BB962C8B-B14F-4D97-AF65-F5344CB8AC3E}">
        <p14:creationId xmlns:p14="http://schemas.microsoft.com/office/powerpoint/2010/main" val="349937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een arrow with black text&#10;&#10;AI-generated content may be incorrect.">
            <a:extLst>
              <a:ext uri="{FF2B5EF4-FFF2-40B4-BE49-F238E27FC236}">
                <a16:creationId xmlns:a16="http://schemas.microsoft.com/office/drawing/2014/main" id="{D47E575F-6D3E-C9F9-D9A4-D58B7FA76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5706"/>
            <a:ext cx="12192000" cy="4336923"/>
          </a:xfrm>
          <a:prstGeom prst="rect">
            <a:avLst/>
          </a:prstGeom>
        </p:spPr>
      </p:pic>
      <p:sp>
        <p:nvSpPr>
          <p:cNvPr id="5" name="Rectangle 4">
            <a:extLst>
              <a:ext uri="{FF2B5EF4-FFF2-40B4-BE49-F238E27FC236}">
                <a16:creationId xmlns:a16="http://schemas.microsoft.com/office/drawing/2014/main" id="{41597496-5568-170E-7727-DAF258272FC9}"/>
              </a:ext>
            </a:extLst>
          </p:cNvPr>
          <p:cNvSpPr/>
          <p:nvPr/>
        </p:nvSpPr>
        <p:spPr>
          <a:xfrm>
            <a:off x="0" y="-9291"/>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6" name="Title 15">
            <a:extLst>
              <a:ext uri="{FF2B5EF4-FFF2-40B4-BE49-F238E27FC236}">
                <a16:creationId xmlns:a16="http://schemas.microsoft.com/office/drawing/2014/main" id="{BB4848F1-66F4-F194-1D99-8B3653CD7748}"/>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When will group 1 subjects be implemented?</a:t>
            </a:r>
          </a:p>
        </p:txBody>
      </p:sp>
    </p:spTree>
    <p:extLst>
      <p:ext uri="{BB962C8B-B14F-4D97-AF65-F5344CB8AC3E}">
        <p14:creationId xmlns:p14="http://schemas.microsoft.com/office/powerpoint/2010/main" val="179055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8B61-B74C-F7F5-A111-C613A28A24FD}"/>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5" name="Title 1">
            <a:extLst>
              <a:ext uri="{FF2B5EF4-FFF2-40B4-BE49-F238E27FC236}">
                <a16:creationId xmlns:a16="http://schemas.microsoft.com/office/drawing/2014/main" id="{6277670D-BACC-413F-A446-F1FD221CFDDD}"/>
              </a:ext>
            </a:extLst>
          </p:cNvPr>
          <p:cNvSpPr txBox="1">
            <a:spLocks/>
          </p:cNvSpPr>
          <p:nvPr/>
        </p:nvSpPr>
        <p:spPr>
          <a:xfrm>
            <a:off x="1414012" y="1872308"/>
            <a:ext cx="3300413" cy="56197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000">
              <a:latin typeface="Roboto Black" panose="02000000000000000000" pitchFamily="2" charset="0"/>
              <a:ea typeface="Roboto Black" panose="02000000000000000000" pitchFamily="2" charset="0"/>
            </a:endParaRPr>
          </a:p>
        </p:txBody>
      </p:sp>
      <p:sp>
        <p:nvSpPr>
          <p:cNvPr id="9" name="Title 15">
            <a:extLst>
              <a:ext uri="{FF2B5EF4-FFF2-40B4-BE49-F238E27FC236}">
                <a16:creationId xmlns:a16="http://schemas.microsoft.com/office/drawing/2014/main" id="{2CEBE759-BC42-7777-0447-51240A7280E6}"/>
              </a:ext>
            </a:extLst>
          </p:cNvPr>
          <p:cNvSpPr txBox="1">
            <a:spLocks/>
          </p:cNvSpPr>
          <p:nvPr/>
        </p:nvSpPr>
        <p:spPr>
          <a:xfrm>
            <a:off x="513344" y="-16579"/>
            <a:ext cx="10515600" cy="8356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a:solidFill>
                <a:schemeClr val="bg1"/>
              </a:solidFill>
              <a:latin typeface="Roboto Medium" panose="02000000000000000000" pitchFamily="2" charset="0"/>
              <a:ea typeface="Roboto Medium" panose="02000000000000000000" pitchFamily="2" charset="0"/>
            </a:endParaRPr>
          </a:p>
        </p:txBody>
      </p:sp>
      <p:sp>
        <p:nvSpPr>
          <p:cNvPr id="4" name="Title 15">
            <a:extLst>
              <a:ext uri="{FF2B5EF4-FFF2-40B4-BE49-F238E27FC236}">
                <a16:creationId xmlns:a16="http://schemas.microsoft.com/office/drawing/2014/main" id="{312D1FB1-AB02-E4BA-595B-B66F66AC5479}"/>
              </a:ext>
            </a:extLst>
          </p:cNvPr>
          <p:cNvSpPr txBox="1">
            <a:spLocks/>
          </p:cNvSpPr>
          <p:nvPr/>
        </p:nvSpPr>
        <p:spPr>
          <a:xfrm>
            <a:off x="513344" y="200704"/>
            <a:ext cx="10964782" cy="8356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a:solidFill>
                  <a:schemeClr val="bg1"/>
                </a:solidFill>
                <a:latin typeface="Roboto Medium" panose="02000000000000000000" pitchFamily="2" charset="0"/>
                <a:ea typeface="Roboto Medium" panose="02000000000000000000" pitchFamily="2" charset="0"/>
              </a:rPr>
              <a:t>What can we do to prepare?</a:t>
            </a:r>
          </a:p>
        </p:txBody>
      </p:sp>
      <p:sp>
        <p:nvSpPr>
          <p:cNvPr id="6" name="Rectangle: Rounded Corners 5">
            <a:extLst>
              <a:ext uri="{FF2B5EF4-FFF2-40B4-BE49-F238E27FC236}">
                <a16:creationId xmlns:a16="http://schemas.microsoft.com/office/drawing/2014/main" id="{61F9B21A-345F-5E58-04DE-1D192EB94CE7}"/>
              </a:ext>
            </a:extLst>
          </p:cNvPr>
          <p:cNvSpPr/>
          <p:nvPr/>
        </p:nvSpPr>
        <p:spPr>
          <a:xfrm>
            <a:off x="6214861" y="1237064"/>
            <a:ext cx="5372301" cy="489610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nSpc>
                <a:spcPct val="150000"/>
              </a:lnSpc>
            </a:pPr>
            <a:r>
              <a:rPr lang="en-US" sz="2000" dirty="0">
                <a:solidFill>
                  <a:schemeClr val="tx1"/>
                </a:solidFill>
                <a:latin typeface="Roboto Medium" panose="02000000000000000000" pitchFamily="2" charset="0"/>
                <a:ea typeface="Roboto Medium" panose="02000000000000000000" pitchFamily="2" charset="0"/>
                <a:cs typeface="Roboto Black"/>
              </a:rPr>
              <a:t>What your school can provide</a:t>
            </a:r>
            <a:endParaRPr lang="en-US" sz="2000" i="1" dirty="0">
              <a:solidFill>
                <a:schemeClr val="tx1"/>
              </a:solidFill>
              <a:latin typeface="Roboto Medium" panose="02000000000000000000" pitchFamily="2" charset="0"/>
              <a:ea typeface="Roboto Medium" panose="02000000000000000000" pitchFamily="2" charset="0"/>
              <a:cs typeface="Roboto Black"/>
            </a:endParaRPr>
          </a:p>
          <a:p>
            <a:pPr>
              <a:lnSpc>
                <a:spcPct val="150000"/>
              </a:lnSpc>
            </a:pPr>
            <a:r>
              <a:rPr lang="en-US" i="1" dirty="0">
                <a:solidFill>
                  <a:schemeClr val="tx1"/>
                </a:solidFill>
                <a:latin typeface="Roboto Light"/>
                <a:ea typeface="Roboto Light"/>
                <a:cs typeface="Roboto Black"/>
              </a:rPr>
              <a:t>Insert your school context here…</a:t>
            </a:r>
          </a:p>
          <a:p>
            <a:pPr marL="285750" indent="-285750">
              <a:lnSpc>
                <a:spcPct val="150000"/>
              </a:lnSpc>
              <a:buFont typeface="Arial" panose="020B0604020202020204" pitchFamily="34" charset="0"/>
              <a:buChar char="•"/>
            </a:pPr>
            <a:r>
              <a:rPr lang="en-US" i="1" dirty="0">
                <a:solidFill>
                  <a:schemeClr val="tx1"/>
                </a:solidFill>
                <a:latin typeface="Roboto Light"/>
                <a:ea typeface="Roboto Light"/>
                <a:cs typeface="Roboto Black"/>
              </a:rPr>
              <a:t>information about the value your school and students have for subject renewal</a:t>
            </a:r>
          </a:p>
          <a:p>
            <a:pPr marL="285750" indent="-285750">
              <a:lnSpc>
                <a:spcPct val="150000"/>
              </a:lnSpc>
              <a:buFont typeface="Arial" panose="020B0604020202020204" pitchFamily="34" charset="0"/>
              <a:buChar char="•"/>
            </a:pPr>
            <a:r>
              <a:rPr lang="en-US" i="1" dirty="0">
                <a:solidFill>
                  <a:schemeClr val="tx1"/>
                </a:solidFill>
                <a:latin typeface="Roboto Light"/>
                <a:ea typeface="Roboto Light"/>
                <a:cs typeface="Roboto Black"/>
              </a:rPr>
              <a:t>What your school can offer (e.g. giving space for SRG members to standup at staff meeting, facilitating collaborative conversations about key drivers, continuing activities in this presentation </a:t>
            </a:r>
            <a:r>
              <a:rPr lang="en-US" i="1" dirty="0" err="1">
                <a:solidFill>
                  <a:schemeClr val="tx1"/>
                </a:solidFill>
                <a:latin typeface="Roboto Light"/>
                <a:ea typeface="Roboto Light"/>
                <a:cs typeface="Roboto Black"/>
              </a:rPr>
              <a:t>etc</a:t>
            </a:r>
            <a:r>
              <a:rPr lang="en-US" i="1" dirty="0">
                <a:solidFill>
                  <a:schemeClr val="tx1"/>
                </a:solidFill>
                <a:latin typeface="Roboto Light"/>
                <a:ea typeface="Roboto Light"/>
                <a:cs typeface="Roboto Black"/>
              </a:rPr>
              <a:t>)</a:t>
            </a:r>
          </a:p>
        </p:txBody>
      </p:sp>
      <p:sp>
        <p:nvSpPr>
          <p:cNvPr id="2" name="Rectangle: Rounded Corners 1">
            <a:extLst>
              <a:ext uri="{FF2B5EF4-FFF2-40B4-BE49-F238E27FC236}">
                <a16:creationId xmlns:a16="http://schemas.microsoft.com/office/drawing/2014/main" id="{2942670A-0E65-AF9D-35A6-41091709CAE3}"/>
              </a:ext>
            </a:extLst>
          </p:cNvPr>
          <p:cNvSpPr/>
          <p:nvPr/>
        </p:nvSpPr>
        <p:spPr>
          <a:xfrm>
            <a:off x="513344" y="1693888"/>
            <a:ext cx="5372301" cy="405061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nSpc>
                <a:spcPct val="150000"/>
              </a:lnSpc>
            </a:pPr>
            <a:r>
              <a:rPr lang="en-US" sz="2000" dirty="0">
                <a:solidFill>
                  <a:schemeClr val="tx1"/>
                </a:solidFill>
                <a:latin typeface="Roboto Medium" panose="02000000000000000000" pitchFamily="2" charset="0"/>
                <a:ea typeface="Roboto Medium" panose="02000000000000000000" pitchFamily="2" charset="0"/>
                <a:cs typeface="Roboto Black"/>
              </a:rPr>
              <a:t>What the SACE can provide</a:t>
            </a:r>
            <a:r>
              <a:rPr lang="en-US" sz="2000" i="1" dirty="0">
                <a:solidFill>
                  <a:schemeClr val="tx1"/>
                </a:solidFill>
                <a:latin typeface="Roboto Medium" panose="02000000000000000000" pitchFamily="2" charset="0"/>
                <a:ea typeface="Roboto Medium" panose="02000000000000000000" pitchFamily="2" charset="0"/>
                <a:cs typeface="Roboto Black"/>
              </a:rPr>
              <a:t> </a:t>
            </a:r>
          </a:p>
          <a:p>
            <a:pPr>
              <a:lnSpc>
                <a:spcPct val="150000"/>
              </a:lnSpc>
            </a:pPr>
            <a:r>
              <a:rPr lang="en-US" dirty="0">
                <a:solidFill>
                  <a:schemeClr val="tx1"/>
                </a:solidFill>
                <a:latin typeface="Roboto Light"/>
                <a:ea typeface="Roboto Light"/>
                <a:cs typeface="Roboto Black"/>
              </a:rPr>
              <a:t>Before new Stage 1 subject implementation in 2027, SACE will provide implementation readiness activities in semester 2 2026, including:</a:t>
            </a:r>
          </a:p>
          <a:p>
            <a:pPr marL="342900" indent="-342900">
              <a:lnSpc>
                <a:spcPct val="150000"/>
              </a:lnSpc>
              <a:buFont typeface="Arial" panose="020B0604020202020204" pitchFamily="34" charset="0"/>
              <a:buChar char="•"/>
            </a:pPr>
            <a:r>
              <a:rPr lang="en-US" dirty="0">
                <a:solidFill>
                  <a:schemeClr val="tx1"/>
                </a:solidFill>
                <a:latin typeface="Roboto Light"/>
                <a:ea typeface="Roboto Light"/>
                <a:cs typeface="Roboto Black"/>
              </a:rPr>
              <a:t>professional learning (implementation workshops)</a:t>
            </a:r>
          </a:p>
          <a:p>
            <a:pPr marL="342900" indent="-342900">
              <a:lnSpc>
                <a:spcPct val="150000"/>
              </a:lnSpc>
              <a:buFont typeface="Arial" panose="020B0604020202020204" pitchFamily="34" charset="0"/>
              <a:buChar char="•"/>
            </a:pPr>
            <a:r>
              <a:rPr lang="en-US" dirty="0">
                <a:solidFill>
                  <a:schemeClr val="tx1"/>
                </a:solidFill>
                <a:latin typeface="Roboto Light"/>
                <a:ea typeface="Roboto Light"/>
                <a:cs typeface="Roboto Black"/>
              </a:rPr>
              <a:t>support materials</a:t>
            </a:r>
          </a:p>
          <a:p>
            <a:pPr marL="342900" indent="-342900">
              <a:lnSpc>
                <a:spcPct val="150000"/>
              </a:lnSpc>
              <a:buFont typeface="Arial" panose="020B0604020202020204" pitchFamily="34" charset="0"/>
              <a:buChar char="•"/>
            </a:pPr>
            <a:r>
              <a:rPr lang="en-US" dirty="0">
                <a:solidFill>
                  <a:schemeClr val="tx1"/>
                </a:solidFill>
                <a:latin typeface="Roboto Light"/>
                <a:ea typeface="Roboto Light"/>
                <a:cs typeface="Roboto Black"/>
              </a:rPr>
              <a:t>resources to assist schools in communicating with students and families</a:t>
            </a:r>
          </a:p>
        </p:txBody>
      </p:sp>
    </p:spTree>
    <p:extLst>
      <p:ext uri="{BB962C8B-B14F-4D97-AF65-F5344CB8AC3E}">
        <p14:creationId xmlns:p14="http://schemas.microsoft.com/office/powerpoint/2010/main" val="183101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0165E-5E7A-9BD8-7942-9E985D29C73E}"/>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3" name="Title 15">
            <a:extLst>
              <a:ext uri="{FF2B5EF4-FFF2-40B4-BE49-F238E27FC236}">
                <a16:creationId xmlns:a16="http://schemas.microsoft.com/office/drawing/2014/main" id="{490BE80A-CDF5-7121-5951-DFFBE2A421C2}"/>
              </a:ext>
            </a:extLst>
          </p:cNvPr>
          <p:cNvSpPr txBox="1">
            <a:spLocks/>
          </p:cNvSpPr>
          <p:nvPr/>
        </p:nvSpPr>
        <p:spPr>
          <a:xfrm>
            <a:off x="513344" y="200704"/>
            <a:ext cx="10964782" cy="8356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a:solidFill>
                  <a:schemeClr val="bg1"/>
                </a:solidFill>
                <a:latin typeface="Roboto Medium" panose="02000000000000000000" pitchFamily="2" charset="0"/>
                <a:ea typeface="Roboto Medium" panose="02000000000000000000" pitchFamily="2" charset="0"/>
              </a:rPr>
              <a:t>Where to find more?</a:t>
            </a:r>
          </a:p>
        </p:txBody>
      </p:sp>
      <p:grpSp>
        <p:nvGrpSpPr>
          <p:cNvPr id="9" name="Group 8">
            <a:extLst>
              <a:ext uri="{FF2B5EF4-FFF2-40B4-BE49-F238E27FC236}">
                <a16:creationId xmlns:a16="http://schemas.microsoft.com/office/drawing/2014/main" id="{4B6CEF6D-8B39-F3A1-0043-B418152DA496}"/>
              </a:ext>
            </a:extLst>
          </p:cNvPr>
          <p:cNvGrpSpPr/>
          <p:nvPr/>
        </p:nvGrpSpPr>
        <p:grpSpPr>
          <a:xfrm>
            <a:off x="2142465" y="1412816"/>
            <a:ext cx="7907070" cy="5159434"/>
            <a:chOff x="2435020" y="1684739"/>
            <a:chExt cx="7121428" cy="4646796"/>
          </a:xfrm>
        </p:grpSpPr>
        <p:grpSp>
          <p:nvGrpSpPr>
            <p:cNvPr id="6" name="Group 5">
              <a:extLst>
                <a:ext uri="{FF2B5EF4-FFF2-40B4-BE49-F238E27FC236}">
                  <a16:creationId xmlns:a16="http://schemas.microsoft.com/office/drawing/2014/main" id="{3521C142-5A51-D31A-5501-DA761C2FA1A3}"/>
                </a:ext>
              </a:extLst>
            </p:cNvPr>
            <p:cNvGrpSpPr/>
            <p:nvPr/>
          </p:nvGrpSpPr>
          <p:grpSpPr>
            <a:xfrm>
              <a:off x="2435020" y="1684739"/>
              <a:ext cx="7121428" cy="4646796"/>
              <a:chOff x="1654582" y="660558"/>
              <a:chExt cx="8882835" cy="5796130"/>
            </a:xfrm>
          </p:grpSpPr>
          <p:pic>
            <p:nvPicPr>
              <p:cNvPr id="7" name="Picture 6" descr="A screenshot of a computer&#10;&#10;AI-generated content may be incorrect.">
                <a:extLst>
                  <a:ext uri="{FF2B5EF4-FFF2-40B4-BE49-F238E27FC236}">
                    <a16:creationId xmlns:a16="http://schemas.microsoft.com/office/drawing/2014/main" id="{4852AF6C-4209-6DC0-19E8-00F72BE7C1CF}"/>
                  </a:ext>
                </a:extLst>
              </p:cNvPr>
              <p:cNvPicPr>
                <a:picLocks noChangeAspect="1"/>
              </p:cNvPicPr>
              <p:nvPr/>
            </p:nvPicPr>
            <p:blipFill rotWithShape="1">
              <a:blip r:embed="rId3">
                <a:extLst>
                  <a:ext uri="{28A0092B-C50C-407E-A947-70E740481C1C}">
                    <a14:useLocalDpi xmlns:a14="http://schemas.microsoft.com/office/drawing/2010/main" val="0"/>
                  </a:ext>
                </a:extLst>
              </a:blip>
              <a:srcRect b="10872"/>
              <a:stretch/>
            </p:blipFill>
            <p:spPr>
              <a:xfrm>
                <a:off x="1654583" y="2371971"/>
                <a:ext cx="8882834" cy="4084717"/>
              </a:xfrm>
              <a:prstGeom prst="rect">
                <a:avLst/>
              </a:prstGeom>
            </p:spPr>
          </p:pic>
          <p:pic>
            <p:nvPicPr>
              <p:cNvPr id="5" name="Picture 4">
                <a:extLst>
                  <a:ext uri="{FF2B5EF4-FFF2-40B4-BE49-F238E27FC236}">
                    <a16:creationId xmlns:a16="http://schemas.microsoft.com/office/drawing/2014/main" id="{1E6F5486-6F17-0043-1538-F4F3E7908E47}"/>
                  </a:ext>
                </a:extLst>
              </p:cNvPr>
              <p:cNvPicPr>
                <a:picLocks noChangeAspect="1"/>
              </p:cNvPicPr>
              <p:nvPr/>
            </p:nvPicPr>
            <p:blipFill rotWithShape="1">
              <a:blip r:embed="rId4"/>
              <a:srcRect b="86326"/>
              <a:stretch/>
            </p:blipFill>
            <p:spPr>
              <a:xfrm>
                <a:off x="1654582" y="660558"/>
                <a:ext cx="8882834" cy="310383"/>
              </a:xfrm>
              <a:prstGeom prst="rect">
                <a:avLst/>
              </a:prstGeom>
            </p:spPr>
          </p:pic>
        </p:grpSp>
        <p:pic>
          <p:nvPicPr>
            <p:cNvPr id="8" name="Picture 7">
              <a:extLst>
                <a:ext uri="{FF2B5EF4-FFF2-40B4-BE49-F238E27FC236}">
                  <a16:creationId xmlns:a16="http://schemas.microsoft.com/office/drawing/2014/main" id="{0BDB1BDD-EECB-4238-0DA3-D8AFF7EB09D2}"/>
                </a:ext>
              </a:extLst>
            </p:cNvPr>
            <p:cNvPicPr>
              <a:picLocks noChangeAspect="1"/>
            </p:cNvPicPr>
            <p:nvPr/>
          </p:nvPicPr>
          <p:blipFill rotWithShape="1">
            <a:blip r:embed="rId4"/>
            <a:srcRect t="39521"/>
            <a:stretch/>
          </p:blipFill>
          <p:spPr>
            <a:xfrm>
              <a:off x="2435021" y="1981200"/>
              <a:ext cx="7121427" cy="1100542"/>
            </a:xfrm>
            <a:prstGeom prst="rect">
              <a:avLst/>
            </a:prstGeom>
          </p:spPr>
        </p:pic>
      </p:grpSp>
    </p:spTree>
    <p:extLst>
      <p:ext uri="{BB962C8B-B14F-4D97-AF65-F5344CB8AC3E}">
        <p14:creationId xmlns:p14="http://schemas.microsoft.com/office/powerpoint/2010/main" val="330257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Subject Renewal – what is it?</a:t>
            </a:r>
          </a:p>
        </p:txBody>
      </p:sp>
      <p:sp>
        <p:nvSpPr>
          <p:cNvPr id="3" name="TextBox 2">
            <a:extLst>
              <a:ext uri="{FF2B5EF4-FFF2-40B4-BE49-F238E27FC236}">
                <a16:creationId xmlns:a16="http://schemas.microsoft.com/office/drawing/2014/main" id="{5308E879-7126-D7F6-D408-3F92F723934C}"/>
              </a:ext>
            </a:extLst>
          </p:cNvPr>
          <p:cNvSpPr txBox="1"/>
          <p:nvPr/>
        </p:nvSpPr>
        <p:spPr>
          <a:xfrm>
            <a:off x="800748" y="1717975"/>
            <a:ext cx="10228196" cy="3611245"/>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Subject renewal is a </a:t>
            </a:r>
            <a:r>
              <a:rPr kumimoji="0" lang="en-US" sz="18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process</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to </a:t>
            </a:r>
            <a:r>
              <a:rPr kumimoji="0" lang="en-US" sz="18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co-design</a:t>
            </a: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 subjects with the </a:t>
            </a:r>
            <a:r>
              <a:rPr kumimoji="0" lang="en-US" sz="18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community</a:t>
            </a: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that will </a:t>
            </a:r>
            <a:r>
              <a:rPr kumimoji="0" lang="en-US" sz="18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sharpen</a:t>
            </a: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 content and assessment</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and </a:t>
            </a:r>
            <a:r>
              <a:rPr kumimoji="0" lang="en-US" sz="18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intentionally</a:t>
            </a:r>
            <a:r>
              <a:rPr kumimoji="0" lang="en-US" sz="1800" i="0" u="none" strike="noStrike" kern="1200" cap="none" spc="0" normalizeH="0" baseline="0" noProof="0">
                <a:ln>
                  <a:noFill/>
                </a:ln>
                <a:solidFill>
                  <a:srgbClr val="83B73D"/>
                </a:solidFill>
                <a:effectLst/>
                <a:uLnTx/>
                <a:uFillTx/>
                <a:latin typeface="Roboto Medium" panose="02000000000000000000" pitchFamily="2" charset="0"/>
                <a:ea typeface="Roboto Medium" panose="02000000000000000000" pitchFamily="2" charset="0"/>
                <a:cs typeface="Roboto Light"/>
              </a:rPr>
              <a:t> </a:t>
            </a:r>
            <a:r>
              <a:rPr kumimoji="0" lang="en-US" sz="18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develop</a:t>
            </a:r>
            <a:r>
              <a:rPr kumimoji="0" lang="en-US" sz="1800" i="0" u="none" strike="noStrike" kern="1200" cap="none" spc="0" normalizeH="0" baseline="0" noProof="0">
                <a:ln>
                  <a:noFill/>
                </a:ln>
                <a:solidFill>
                  <a:srgbClr val="83B73D"/>
                </a:solidFill>
                <a:effectLst/>
                <a:uLnTx/>
                <a:uFillTx/>
                <a:latin typeface="Roboto Medium" panose="02000000000000000000" pitchFamily="2" charset="0"/>
                <a:ea typeface="Roboto Medium" panose="02000000000000000000" pitchFamily="2" charset="0"/>
                <a:cs typeface="Roboto Light"/>
              </a:rPr>
              <a:t> </a:t>
            </a: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capabilities.</a:t>
            </a: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Light"/>
              <a:ea typeface="Roboto Light"/>
              <a:cs typeface="Roboto Light"/>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lang="en-US" sz="1800">
                <a:solidFill>
                  <a:prstClr val="black"/>
                </a:solidFill>
                <a:latin typeface="Roboto Light"/>
                <a:ea typeface="Roboto Light"/>
                <a:cs typeface="Roboto Light"/>
              </a:rPr>
              <a:t>R</a:t>
            </a:r>
            <a:r>
              <a:rPr kumimoji="0" lang="en-US" sz="1800" b="0" i="0" u="none" strike="noStrike" kern="1200" cap="none" spc="0" normalizeH="0" baseline="0" noProof="0" err="1">
                <a:ln>
                  <a:noFill/>
                </a:ln>
                <a:solidFill>
                  <a:prstClr val="black"/>
                </a:solidFill>
                <a:effectLst/>
                <a:uLnTx/>
                <a:uFillTx/>
                <a:latin typeface="Roboto Light"/>
                <a:ea typeface="Roboto Light"/>
                <a:cs typeface="Roboto Light"/>
              </a:rPr>
              <a:t>enewed</a:t>
            </a: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 subjects will have space for student agency </a:t>
            </a:r>
            <a:r>
              <a:rPr kumimoji="0" lang="en-US" sz="18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a:t>
            </a:r>
            <a:r>
              <a:rPr kumimoji="0" lang="en-US" sz="18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agency</a:t>
            </a:r>
            <a:r>
              <a:rPr kumimoji="0" lang="en-US" sz="18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So that students can engage in real-life learning </a:t>
            </a:r>
            <a:r>
              <a:rPr kumimoji="0" lang="en-US" sz="18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a:t>
            </a:r>
            <a:r>
              <a:rPr kumimoji="0" lang="en-US" sz="18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deep, authentic learning</a:t>
            </a:r>
            <a:r>
              <a:rPr kumimoji="0" lang="en-US" sz="18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And </a:t>
            </a:r>
            <a:r>
              <a:rPr kumimoji="0" lang="en-AU" sz="1800" b="0" i="0" u="none" strike="noStrike" kern="1200" cap="none" spc="0" normalizeH="0" baseline="0">
                <a:ln>
                  <a:noFill/>
                </a:ln>
                <a:solidFill>
                  <a:prstClr val="black"/>
                </a:solidFill>
                <a:effectLst/>
                <a:uLnTx/>
                <a:uFillTx/>
                <a:latin typeface="Roboto Light"/>
                <a:ea typeface="Roboto Light"/>
                <a:cs typeface="Roboto Light"/>
              </a:rPr>
              <a:t>recognise</a:t>
            </a: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 a broader range of evidence of learning </a:t>
            </a:r>
            <a:r>
              <a:rPr kumimoji="0" lang="en-US" sz="18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a:t>
            </a:r>
            <a:r>
              <a:rPr lang="en-US" b="0">
                <a:solidFill>
                  <a:srgbClr val="993366"/>
                </a:solidFill>
                <a:latin typeface="Roboto Medium" panose="02000000000000000000" pitchFamily="2" charset="0"/>
                <a:ea typeface="Roboto Medium" panose="02000000000000000000" pitchFamily="2" charset="0"/>
                <a:cs typeface="Roboto Light"/>
              </a:rPr>
              <a:t>n</a:t>
            </a:r>
            <a:r>
              <a:rPr kumimoji="0" lang="en-US" sz="1800" i="0" u="none" strike="noStrike" kern="1200" cap="none" spc="0" normalizeH="0" baseline="0" noProof="0" err="1">
                <a:ln>
                  <a:noFill/>
                </a:ln>
                <a:solidFill>
                  <a:srgbClr val="993366"/>
                </a:solidFill>
                <a:effectLst/>
                <a:uLnTx/>
                <a:uFillTx/>
                <a:latin typeface="Roboto Medium" panose="02000000000000000000" pitchFamily="2" charset="0"/>
                <a:ea typeface="Roboto Medium" panose="02000000000000000000" pitchFamily="2" charset="0"/>
                <a:cs typeface="Roboto Light"/>
              </a:rPr>
              <a:t>atural</a:t>
            </a:r>
            <a:r>
              <a:rPr kumimoji="0" lang="en-US" sz="18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 evidence of learning)</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a:ea typeface="Roboto Light"/>
                <a:cs typeface="Roboto Light"/>
              </a:rPr>
              <a:t>Where students evaluate their thinking  to regulate the way they learn. </a:t>
            </a:r>
            <a:r>
              <a:rPr kumimoji="0" lang="en-US" sz="18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a:t>
            </a:r>
            <a:r>
              <a:rPr kumimoji="0" lang="en-US" sz="18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metacognition</a:t>
            </a:r>
            <a:r>
              <a:rPr kumimoji="0" lang="en-US" sz="1800" b="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cs typeface="Roboto Light"/>
              </a:rPr>
              <a:t>)</a:t>
            </a:r>
          </a:p>
        </p:txBody>
      </p:sp>
    </p:spTree>
    <p:extLst>
      <p:ext uri="{BB962C8B-B14F-4D97-AF65-F5344CB8AC3E}">
        <p14:creationId xmlns:p14="http://schemas.microsoft.com/office/powerpoint/2010/main" val="10568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9" name="TextBox 8">
            <a:extLst>
              <a:ext uri="{FF2B5EF4-FFF2-40B4-BE49-F238E27FC236}">
                <a16:creationId xmlns:a16="http://schemas.microsoft.com/office/drawing/2014/main" id="{3334CED4-F232-0E11-55D0-C42F7EEFA239}"/>
              </a:ext>
            </a:extLst>
          </p:cNvPr>
          <p:cNvSpPr txBox="1"/>
          <p:nvPr/>
        </p:nvSpPr>
        <p:spPr>
          <a:xfrm>
            <a:off x="597295" y="1543139"/>
            <a:ext cx="10589689" cy="2400657"/>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993366"/>
                </a:solidFill>
                <a:effectLst/>
                <a:uLnTx/>
                <a:uFillTx/>
                <a:latin typeface="Roboto Medium"/>
                <a:ea typeface="Roboto Medium"/>
                <a:cs typeface="Roboto Medium"/>
              </a:rPr>
              <a:t>Student</a:t>
            </a:r>
            <a:r>
              <a:rPr kumimoji="0" lang="en-US" sz="2400" i="0" u="none" strike="noStrike" kern="1200" cap="none" spc="0" normalizeH="0" baseline="0" noProof="0" dirty="0">
                <a:ln>
                  <a:noFill/>
                </a:ln>
                <a:solidFill>
                  <a:prstClr val="black"/>
                </a:solidFill>
                <a:effectLst/>
                <a:uLnTx/>
                <a:uFillTx/>
                <a:latin typeface="Roboto Medium"/>
                <a:ea typeface="Roboto Medium"/>
                <a:cs typeface="Roboto Medium"/>
              </a:rPr>
              <a:t> </a:t>
            </a:r>
            <a:r>
              <a:rPr kumimoji="0" lang="en-US" sz="2400" i="0" u="none" strike="noStrike" kern="1200" cap="none" spc="0" normalizeH="0" baseline="0" noProof="0" dirty="0">
                <a:ln>
                  <a:noFill/>
                </a:ln>
                <a:solidFill>
                  <a:srgbClr val="993366"/>
                </a:solidFill>
                <a:effectLst/>
                <a:uLnTx/>
                <a:uFillTx/>
                <a:latin typeface="Roboto Medium"/>
                <a:ea typeface="Roboto Medium"/>
                <a:cs typeface="Roboto Medium"/>
              </a:rPr>
              <a:t>Agency</a:t>
            </a:r>
          </a:p>
          <a:p>
            <a:pPr>
              <a:defRPr/>
            </a:pPr>
            <a:r>
              <a:rPr kumimoji="0" lang="en-US" b="0" i="0" u="none" strike="noStrike" kern="1200" cap="none" spc="0" normalizeH="0" baseline="0" noProof="0" dirty="0">
                <a:ln>
                  <a:noFill/>
                </a:ln>
                <a:solidFill>
                  <a:prstClr val="black"/>
                </a:solidFill>
                <a:effectLst/>
                <a:uLnTx/>
                <a:uFillTx/>
                <a:latin typeface="Roboto Light"/>
                <a:ea typeface="Roboto Light"/>
                <a:cs typeface="Roboto Light"/>
              </a:rPr>
              <a:t>Students are proactive in the co-creation of their learning pathway and influence how they undertake, demonstrate and action their learning.</a:t>
            </a:r>
            <a:endParaRPr lang="en-US" b="0" i="0" u="none" strike="noStrike" kern="1200" cap="none" spc="0" normalizeH="0" baseline="0" noProof="0" dirty="0">
              <a:ln>
                <a:noFill/>
              </a:ln>
              <a:solidFill>
                <a:prstClr val="black"/>
              </a:solidFill>
              <a:effectLst/>
              <a:uLnTx/>
              <a:uFillTx/>
              <a:latin typeface="Roboto Light"/>
              <a:ea typeface="Roboto Light"/>
              <a:cs typeface="Roboto Light"/>
            </a:endParaRPr>
          </a:p>
          <a:p>
            <a:pPr>
              <a:defRPr/>
            </a:pPr>
            <a:endParaRPr lang="en-US">
              <a:solidFill>
                <a:prstClr val="black"/>
              </a:solidFill>
              <a:latin typeface="Roboto Light" panose="02000000000000000000" pitchFamily="2" charset="0"/>
              <a:ea typeface="Roboto Light" panose="02000000000000000000" pitchFamily="2" charset="0"/>
            </a:endParaRPr>
          </a:p>
          <a:p>
            <a:pPr>
              <a:defRPr/>
            </a:pPr>
            <a:endPar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a:defRPr/>
            </a:pPr>
            <a:r>
              <a:rPr lang="en-US" dirty="0">
                <a:solidFill>
                  <a:prstClr val="black"/>
                </a:solidFill>
                <a:latin typeface="Roboto Medium"/>
                <a:ea typeface="Roboto Medium"/>
                <a:cs typeface="Roboto Medium"/>
              </a:rPr>
              <a:t>Activity:</a:t>
            </a:r>
          </a:p>
          <a:p>
            <a:pPr>
              <a:defRPr/>
            </a:pPr>
            <a:r>
              <a:rPr lang="en-US" dirty="0">
                <a:solidFill>
                  <a:prstClr val="black"/>
                </a:solidFill>
                <a:latin typeface="Roboto Light"/>
                <a:ea typeface="Roboto Light"/>
                <a:cs typeface="Roboto Light"/>
              </a:rPr>
              <a:t>Working in small groups, consider what you are already doing to enable student agency and how this could be uplifted.</a:t>
            </a: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are the key drivers for subject renewal?</a:t>
            </a:r>
          </a:p>
        </p:txBody>
      </p:sp>
    </p:spTree>
    <p:extLst>
      <p:ext uri="{BB962C8B-B14F-4D97-AF65-F5344CB8AC3E}">
        <p14:creationId xmlns:p14="http://schemas.microsoft.com/office/powerpoint/2010/main" val="322946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9" name="TextBox 8">
            <a:extLst>
              <a:ext uri="{FF2B5EF4-FFF2-40B4-BE49-F238E27FC236}">
                <a16:creationId xmlns:a16="http://schemas.microsoft.com/office/drawing/2014/main" id="{3334CED4-F232-0E11-55D0-C42F7EEFA239}"/>
              </a:ext>
            </a:extLst>
          </p:cNvPr>
          <p:cNvSpPr txBox="1"/>
          <p:nvPr/>
        </p:nvSpPr>
        <p:spPr>
          <a:xfrm>
            <a:off x="597295" y="1543139"/>
            <a:ext cx="10589689" cy="240065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rPr>
              <a:t>Metacognition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Students are empowered to understand the way they think using feedback and self-evaluation to purposefully consider and enhance their own learning</a:t>
            </a:r>
            <a:endParaRPr kumimoji="0" lang="en-AU"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a:defRPr/>
            </a:pPr>
            <a:endParaRPr lang="en-US">
              <a:solidFill>
                <a:prstClr val="black"/>
              </a:solidFill>
              <a:latin typeface="Roboto Light" panose="02000000000000000000" pitchFamily="2" charset="0"/>
              <a:ea typeface="Roboto Light" panose="02000000000000000000" pitchFamily="2" charset="0"/>
            </a:endParaRPr>
          </a:p>
          <a:p>
            <a:pPr>
              <a:defRPr/>
            </a:pPr>
            <a:endPar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a:defRPr/>
            </a:pPr>
            <a:r>
              <a:rPr lang="en-US">
                <a:solidFill>
                  <a:prstClr val="black"/>
                </a:solidFill>
                <a:latin typeface="Roboto Medium" panose="02000000000000000000" pitchFamily="2" charset="0"/>
                <a:ea typeface="Roboto Medium" panose="02000000000000000000" pitchFamily="2" charset="0"/>
              </a:rPr>
              <a:t>Activity:</a:t>
            </a:r>
          </a:p>
          <a:p>
            <a:pPr>
              <a:defRPr/>
            </a:pPr>
            <a:r>
              <a:rPr lang="en-US">
                <a:solidFill>
                  <a:prstClr val="black"/>
                </a:solidFill>
                <a:latin typeface="Roboto Light" panose="02000000000000000000" pitchFamily="2" charset="0"/>
                <a:ea typeface="Roboto Light" panose="02000000000000000000" pitchFamily="2" charset="0"/>
              </a:rPr>
              <a:t>Working in small groups, consider how your current practices support </a:t>
            </a:r>
            <a:r>
              <a:rPr lang="en-US" dirty="0">
                <a:solidFill>
                  <a:prstClr val="black"/>
                </a:solidFill>
                <a:latin typeface="Roboto Light" panose="02000000000000000000" pitchFamily="2" charset="0"/>
                <a:ea typeface="Roboto Light" panose="02000000000000000000" pitchFamily="2" charset="0"/>
              </a:rPr>
              <a:t>the development of metacognition </a:t>
            </a:r>
            <a:r>
              <a:rPr lang="en-US">
                <a:solidFill>
                  <a:prstClr val="black"/>
                </a:solidFill>
                <a:latin typeface="Roboto Light" panose="02000000000000000000" pitchFamily="2" charset="0"/>
                <a:ea typeface="Roboto Light" panose="02000000000000000000" pitchFamily="2" charset="0"/>
              </a:rPr>
              <a:t>and </a:t>
            </a:r>
            <a:r>
              <a:rPr lang="en-US" dirty="0">
                <a:solidFill>
                  <a:prstClr val="black"/>
                </a:solidFill>
                <a:latin typeface="Roboto Light" panose="02000000000000000000" pitchFamily="2" charset="0"/>
                <a:ea typeface="Roboto Light" panose="02000000000000000000" pitchFamily="2" charset="0"/>
              </a:rPr>
              <a:t>how </a:t>
            </a:r>
            <a:r>
              <a:rPr lang="en-US">
                <a:solidFill>
                  <a:prstClr val="black"/>
                </a:solidFill>
                <a:latin typeface="Roboto Light" panose="02000000000000000000" pitchFamily="2" charset="0"/>
                <a:ea typeface="Roboto Light" panose="02000000000000000000" pitchFamily="2" charset="0"/>
              </a:rPr>
              <a:t>this </a:t>
            </a:r>
            <a:r>
              <a:rPr lang="en-US" dirty="0">
                <a:solidFill>
                  <a:prstClr val="black"/>
                </a:solidFill>
                <a:latin typeface="Roboto Light" panose="02000000000000000000" pitchFamily="2" charset="0"/>
                <a:ea typeface="Roboto Light" panose="02000000000000000000" pitchFamily="2" charset="0"/>
              </a:rPr>
              <a:t>could </a:t>
            </a:r>
            <a:r>
              <a:rPr lang="en-US">
                <a:solidFill>
                  <a:prstClr val="black"/>
                </a:solidFill>
                <a:latin typeface="Roboto Light" panose="02000000000000000000" pitchFamily="2" charset="0"/>
                <a:ea typeface="Roboto Light" panose="02000000000000000000" pitchFamily="2" charset="0"/>
              </a:rPr>
              <a:t>be strengthened</a:t>
            </a:r>
            <a:r>
              <a:rPr lang="en-US" dirty="0">
                <a:solidFill>
                  <a:prstClr val="black"/>
                </a:solidFill>
                <a:latin typeface="Roboto Light" panose="02000000000000000000" pitchFamily="2" charset="0"/>
                <a:ea typeface="Roboto Light" panose="02000000000000000000" pitchFamily="2" charset="0"/>
              </a:rPr>
              <a:t>.</a:t>
            </a: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are the key drivers for subject renewal?</a:t>
            </a:r>
          </a:p>
        </p:txBody>
      </p:sp>
    </p:spTree>
    <p:extLst>
      <p:ext uri="{BB962C8B-B14F-4D97-AF65-F5344CB8AC3E}">
        <p14:creationId xmlns:p14="http://schemas.microsoft.com/office/powerpoint/2010/main" val="305817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9" name="TextBox 8">
            <a:extLst>
              <a:ext uri="{FF2B5EF4-FFF2-40B4-BE49-F238E27FC236}">
                <a16:creationId xmlns:a16="http://schemas.microsoft.com/office/drawing/2014/main" id="{3334CED4-F232-0E11-55D0-C42F7EEFA239}"/>
              </a:ext>
            </a:extLst>
          </p:cNvPr>
          <p:cNvSpPr txBox="1"/>
          <p:nvPr/>
        </p:nvSpPr>
        <p:spPr>
          <a:xfrm>
            <a:off x="597295" y="1543139"/>
            <a:ext cx="10589689" cy="240065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rPr>
              <a:t>Deep Authentic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Students discuss and apply learning from familiar and unfamiliar situations across a range of meaningful and relevant real-world situations</a:t>
            </a:r>
          </a:p>
          <a:p>
            <a:pPr>
              <a:defRPr/>
            </a:pPr>
            <a:endParaRPr lang="en-US">
              <a:solidFill>
                <a:prstClr val="black"/>
              </a:solidFill>
              <a:latin typeface="Roboto Light" panose="02000000000000000000" pitchFamily="2" charset="0"/>
              <a:ea typeface="Roboto Light" panose="02000000000000000000" pitchFamily="2" charset="0"/>
            </a:endParaRPr>
          </a:p>
          <a:p>
            <a:pPr>
              <a:defRPr/>
            </a:pPr>
            <a:endPar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a:defRPr/>
            </a:pPr>
            <a:r>
              <a:rPr lang="en-US">
                <a:solidFill>
                  <a:prstClr val="black"/>
                </a:solidFill>
                <a:latin typeface="Roboto Medium" panose="02000000000000000000" pitchFamily="2" charset="0"/>
                <a:ea typeface="Roboto Medium" panose="02000000000000000000" pitchFamily="2" charset="0"/>
              </a:rPr>
              <a:t>Activity:</a:t>
            </a:r>
          </a:p>
          <a:p>
            <a:pPr>
              <a:defRPr/>
            </a:pPr>
            <a:r>
              <a:rPr lang="en-US">
                <a:solidFill>
                  <a:prstClr val="black"/>
                </a:solidFill>
                <a:latin typeface="Roboto Light" panose="02000000000000000000" pitchFamily="2" charset="0"/>
                <a:ea typeface="Roboto Light" panose="02000000000000000000" pitchFamily="2" charset="0"/>
              </a:rPr>
              <a:t>Working in small groups, consider what you are already doing to </a:t>
            </a:r>
            <a:r>
              <a:rPr lang="en-US" dirty="0">
                <a:solidFill>
                  <a:prstClr val="black"/>
                </a:solidFill>
                <a:latin typeface="Roboto Light" panose="02000000000000000000" pitchFamily="2" charset="0"/>
                <a:ea typeface="Roboto Light" panose="02000000000000000000" pitchFamily="2" charset="0"/>
              </a:rPr>
              <a:t>enable deep authentic </a:t>
            </a:r>
            <a:r>
              <a:rPr lang="en-US">
                <a:solidFill>
                  <a:prstClr val="black"/>
                </a:solidFill>
                <a:latin typeface="Roboto Light" panose="02000000000000000000" pitchFamily="2" charset="0"/>
                <a:ea typeface="Roboto Light" panose="02000000000000000000" pitchFamily="2" charset="0"/>
              </a:rPr>
              <a:t>learning and </a:t>
            </a:r>
            <a:r>
              <a:rPr lang="en-US" dirty="0">
                <a:solidFill>
                  <a:prstClr val="black"/>
                </a:solidFill>
                <a:latin typeface="Roboto Light" panose="02000000000000000000" pitchFamily="2" charset="0"/>
                <a:ea typeface="Roboto Light" panose="02000000000000000000" pitchFamily="2" charset="0"/>
              </a:rPr>
              <a:t>how this </a:t>
            </a:r>
            <a:r>
              <a:rPr lang="en-US">
                <a:solidFill>
                  <a:prstClr val="black"/>
                </a:solidFill>
                <a:latin typeface="Roboto Light" panose="02000000000000000000" pitchFamily="2" charset="0"/>
                <a:ea typeface="Roboto Light" panose="02000000000000000000" pitchFamily="2" charset="0"/>
              </a:rPr>
              <a:t>could be expanded</a:t>
            </a:r>
            <a:r>
              <a:rPr lang="en-US" dirty="0">
                <a:solidFill>
                  <a:prstClr val="black"/>
                </a:solidFill>
                <a:latin typeface="Roboto Light" panose="02000000000000000000" pitchFamily="2" charset="0"/>
                <a:ea typeface="Roboto Light" panose="02000000000000000000" pitchFamily="2" charset="0"/>
              </a:rPr>
              <a:t>. </a:t>
            </a:r>
            <a:endParaRPr kumimoji="0" lang="en-AU"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are the key drivers for subject renewal?</a:t>
            </a:r>
          </a:p>
        </p:txBody>
      </p:sp>
    </p:spTree>
    <p:extLst>
      <p:ext uri="{BB962C8B-B14F-4D97-AF65-F5344CB8AC3E}">
        <p14:creationId xmlns:p14="http://schemas.microsoft.com/office/powerpoint/2010/main" val="2589482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9" name="TextBox 8">
            <a:extLst>
              <a:ext uri="{FF2B5EF4-FFF2-40B4-BE49-F238E27FC236}">
                <a16:creationId xmlns:a16="http://schemas.microsoft.com/office/drawing/2014/main" id="{3334CED4-F232-0E11-55D0-C42F7EEFA239}"/>
              </a:ext>
            </a:extLst>
          </p:cNvPr>
          <p:cNvSpPr txBox="1"/>
          <p:nvPr/>
        </p:nvSpPr>
        <p:spPr>
          <a:xfrm>
            <a:off x="597295" y="1543139"/>
            <a:ext cx="10589689" cy="240065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rPr>
              <a:t>Natural Evidence of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Roboto Light" panose="02000000000000000000" pitchFamily="2" charset="0"/>
                <a:ea typeface="Roboto Light" panose="02000000000000000000" pitchFamily="2" charset="0"/>
              </a:rPr>
              <a:t>NEoL</a:t>
            </a:r>
            <a:r>
              <a:rPr kumimoji="0" lang="en-US"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 captures the diverse authentic forms of students’ demonstration of learning and achievement, better reflecting what students know and can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Roboto Light" panose="02000000000000000000" pitchFamily="2" charset="0"/>
              <a:ea typeface="Roboto Light" panose="02000000000000000000" pitchFamily="2" charset="0"/>
            </a:endParaRPr>
          </a:p>
          <a:p>
            <a:pPr>
              <a:defRPr/>
            </a:pPr>
            <a:endPar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a:defRPr/>
            </a:pPr>
            <a:r>
              <a:rPr lang="en-US">
                <a:solidFill>
                  <a:prstClr val="black"/>
                </a:solidFill>
                <a:latin typeface="Roboto Medium" panose="02000000000000000000" pitchFamily="2" charset="0"/>
                <a:ea typeface="Roboto Medium" panose="02000000000000000000" pitchFamily="2" charset="0"/>
              </a:rPr>
              <a:t>Activity:</a:t>
            </a:r>
          </a:p>
          <a:p>
            <a:pPr>
              <a:defRPr/>
            </a:pPr>
            <a:r>
              <a:rPr lang="en-US">
                <a:solidFill>
                  <a:prstClr val="black"/>
                </a:solidFill>
                <a:latin typeface="Roboto Light" panose="02000000000000000000" pitchFamily="2" charset="0"/>
                <a:ea typeface="Roboto Light" panose="02000000000000000000" pitchFamily="2" charset="0"/>
              </a:rPr>
              <a:t>Working in small groups, consider how </a:t>
            </a:r>
            <a:r>
              <a:rPr lang="en-US" dirty="0">
                <a:solidFill>
                  <a:prstClr val="black"/>
                </a:solidFill>
                <a:latin typeface="Roboto Light" panose="02000000000000000000" pitchFamily="2" charset="0"/>
                <a:ea typeface="Roboto Light" panose="02000000000000000000" pitchFamily="2" charset="0"/>
              </a:rPr>
              <a:t>natural </a:t>
            </a:r>
            <a:r>
              <a:rPr lang="en-US">
                <a:solidFill>
                  <a:prstClr val="black"/>
                </a:solidFill>
                <a:latin typeface="Roboto Light" panose="02000000000000000000" pitchFamily="2" charset="0"/>
                <a:ea typeface="Roboto Light" panose="02000000000000000000" pitchFamily="2" charset="0"/>
              </a:rPr>
              <a:t>evidence of learning </a:t>
            </a:r>
            <a:r>
              <a:rPr lang="en-US" dirty="0">
                <a:solidFill>
                  <a:prstClr val="black"/>
                </a:solidFill>
                <a:latin typeface="Roboto Light" panose="02000000000000000000" pitchFamily="2" charset="0"/>
                <a:ea typeface="Roboto Light" panose="02000000000000000000" pitchFamily="2" charset="0"/>
              </a:rPr>
              <a:t>is currently enabled and what </a:t>
            </a:r>
            <a:r>
              <a:rPr lang="en-US">
                <a:solidFill>
                  <a:prstClr val="black"/>
                </a:solidFill>
                <a:latin typeface="Roboto Light" panose="02000000000000000000" pitchFamily="2" charset="0"/>
                <a:ea typeface="Roboto Light" panose="02000000000000000000" pitchFamily="2" charset="0"/>
              </a:rPr>
              <a:t>could </a:t>
            </a:r>
            <a:r>
              <a:rPr lang="en-US" dirty="0">
                <a:solidFill>
                  <a:prstClr val="black"/>
                </a:solidFill>
                <a:latin typeface="Roboto Light" panose="02000000000000000000" pitchFamily="2" charset="0"/>
                <a:ea typeface="Roboto Light" panose="02000000000000000000" pitchFamily="2" charset="0"/>
              </a:rPr>
              <a:t>be done </a:t>
            </a:r>
            <a:r>
              <a:rPr lang="en-US">
                <a:solidFill>
                  <a:prstClr val="black"/>
                </a:solidFill>
                <a:latin typeface="Roboto Light" panose="02000000000000000000" pitchFamily="2" charset="0"/>
                <a:ea typeface="Roboto Light" panose="02000000000000000000" pitchFamily="2" charset="0"/>
              </a:rPr>
              <a:t>to build on this further</a:t>
            </a:r>
            <a:r>
              <a:rPr lang="en-US" dirty="0">
                <a:solidFill>
                  <a:prstClr val="black"/>
                </a:solidFill>
                <a:latin typeface="Roboto Light" panose="02000000000000000000" pitchFamily="2" charset="0"/>
                <a:ea typeface="Roboto Light" panose="02000000000000000000" pitchFamily="2" charset="0"/>
              </a:rPr>
              <a:t>.</a:t>
            </a:r>
            <a:endParaRPr kumimoji="0" lang="en-AU"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are the key drivers for subject renewal?</a:t>
            </a:r>
          </a:p>
        </p:txBody>
      </p:sp>
    </p:spTree>
    <p:extLst>
      <p:ext uri="{BB962C8B-B14F-4D97-AF65-F5344CB8AC3E}">
        <p14:creationId xmlns:p14="http://schemas.microsoft.com/office/powerpoint/2010/main" val="147368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12" name="TextBox 11">
            <a:extLst>
              <a:ext uri="{FF2B5EF4-FFF2-40B4-BE49-F238E27FC236}">
                <a16:creationId xmlns:a16="http://schemas.microsoft.com/office/drawing/2014/main" id="{456A24B0-6BA8-80B8-7C5F-B89D7D58BAA3}"/>
              </a:ext>
            </a:extLst>
          </p:cNvPr>
          <p:cNvSpPr txBox="1"/>
          <p:nvPr/>
        </p:nvSpPr>
        <p:spPr>
          <a:xfrm>
            <a:off x="5758807" y="1439812"/>
            <a:ext cx="4348458" cy="447814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2000" i="0" u="none" strike="noStrike" kern="1200" cap="none" spc="0" normalizeH="0" baseline="0" noProof="0">
                <a:ln>
                  <a:noFill/>
                </a:ln>
                <a:solidFill>
                  <a:srgbClr val="993366"/>
                </a:solidFill>
                <a:effectLst/>
                <a:uLnTx/>
                <a:uFillTx/>
                <a:latin typeface="Roboto Medium" panose="02000000000000000000" pitchFamily="2" charset="0"/>
                <a:ea typeface="Roboto Medium" panose="02000000000000000000" pitchFamily="2" charset="0"/>
              </a:rPr>
              <a:t>Capabilities</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i="0">
                <a:solidFill>
                  <a:srgbClr val="424242"/>
                </a:solidFill>
                <a:effectLst/>
                <a:latin typeface="Roboto Medium" panose="02000000000000000000" pitchFamily="2" charset="0"/>
                <a:ea typeface="Roboto Medium" panose="02000000000000000000" pitchFamily="2" charset="0"/>
              </a:rPr>
              <a:t>Personal Enterprise</a:t>
            </a:r>
            <a:br>
              <a:rPr lang="en-US" sz="2000">
                <a:latin typeface="Roboto Light" panose="02000000000000000000" pitchFamily="2" charset="0"/>
                <a:ea typeface="Roboto Light" panose="02000000000000000000" pitchFamily="2" charset="0"/>
              </a:rPr>
            </a:br>
            <a:r>
              <a:rPr lang="en-US" sz="2000" b="0" i="1">
                <a:solidFill>
                  <a:srgbClr val="424242"/>
                </a:solidFill>
                <a:effectLst/>
                <a:latin typeface="Roboto Light" panose="02000000000000000000" pitchFamily="2" charset="0"/>
                <a:ea typeface="Roboto Light" panose="02000000000000000000" pitchFamily="2" charset="0"/>
              </a:rPr>
              <a:t>Open doors: find opportunities</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i="0">
                <a:solidFill>
                  <a:srgbClr val="424242"/>
                </a:solidFill>
                <a:effectLst/>
                <a:latin typeface="Roboto Medium" panose="02000000000000000000" pitchFamily="2" charset="0"/>
                <a:ea typeface="Roboto Medium" panose="02000000000000000000" pitchFamily="2" charset="0"/>
              </a:rPr>
              <a:t>Quality Thinking</a:t>
            </a:r>
            <a:br>
              <a:rPr lang="en-US" sz="2000">
                <a:latin typeface="Roboto Light" panose="02000000000000000000" pitchFamily="2" charset="0"/>
                <a:ea typeface="Roboto Light" panose="02000000000000000000" pitchFamily="2" charset="0"/>
              </a:rPr>
            </a:br>
            <a:r>
              <a:rPr lang="en-US" sz="2000" b="0" i="1">
                <a:solidFill>
                  <a:srgbClr val="424242"/>
                </a:solidFill>
                <a:effectLst/>
                <a:latin typeface="Roboto Light" panose="02000000000000000000" pitchFamily="2" charset="0"/>
                <a:ea typeface="Roboto Light" panose="02000000000000000000" pitchFamily="2" charset="0"/>
              </a:rPr>
              <a:t>Stretch minds: through global curiosit</a:t>
            </a:r>
            <a:r>
              <a:rPr lang="en-US" sz="2000" i="1">
                <a:solidFill>
                  <a:srgbClr val="424242"/>
                </a:solidFill>
                <a:latin typeface="Roboto Light" panose="02000000000000000000" pitchFamily="2" charset="0"/>
                <a:ea typeface="Roboto Light" panose="02000000000000000000" pitchFamily="2" charset="0"/>
              </a:rPr>
              <a:t>y</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i="0">
                <a:solidFill>
                  <a:srgbClr val="424242"/>
                </a:solidFill>
                <a:effectLst/>
                <a:latin typeface="Roboto Medium" panose="02000000000000000000" pitchFamily="2" charset="0"/>
                <a:ea typeface="Roboto Medium" panose="02000000000000000000" pitchFamily="2" charset="0"/>
              </a:rPr>
              <a:t>Self-Motivated Learning</a:t>
            </a:r>
            <a:br>
              <a:rPr lang="en-US" sz="2000">
                <a:latin typeface="Roboto Light" panose="02000000000000000000" pitchFamily="2" charset="0"/>
                <a:ea typeface="Roboto Light" panose="02000000000000000000" pitchFamily="2" charset="0"/>
              </a:rPr>
            </a:br>
            <a:r>
              <a:rPr lang="en-US" sz="2000" b="0" i="1">
                <a:solidFill>
                  <a:srgbClr val="424242"/>
                </a:solidFill>
                <a:effectLst/>
                <a:latin typeface="Roboto Light" panose="02000000000000000000" pitchFamily="2" charset="0"/>
                <a:ea typeface="Roboto Light" panose="02000000000000000000" pitchFamily="2" charset="0"/>
              </a:rPr>
              <a:t>Strengthen ownership: grasp responsibilities</a:t>
            </a:r>
          </a:p>
          <a:p>
            <a:pPr marL="0" marR="0" lvl="0" indent="0" defTabSz="914400" rtl="0" eaLnBrk="1" fontAlgn="auto" latinLnBrk="0" hangingPunct="1">
              <a:lnSpc>
                <a:spcPct val="100000"/>
              </a:lnSpc>
              <a:spcBef>
                <a:spcPts val="0"/>
              </a:spcBef>
              <a:spcAft>
                <a:spcPts val="0"/>
              </a:spcAft>
              <a:buClrTx/>
              <a:buSzTx/>
              <a:buFontTx/>
              <a:buNone/>
              <a:tabLst/>
              <a:defRPr/>
            </a:pPr>
            <a:r>
              <a:rPr lang="en-AU" sz="2000" i="0">
                <a:solidFill>
                  <a:srgbClr val="424242"/>
                </a:solidFill>
                <a:effectLst/>
                <a:latin typeface="Roboto Medium" panose="02000000000000000000" pitchFamily="2" charset="0"/>
                <a:ea typeface="Roboto Medium" panose="02000000000000000000" pitchFamily="2" charset="0"/>
              </a:rPr>
              <a:t>Principled Action</a:t>
            </a:r>
            <a:br>
              <a:rPr lang="en-AU" sz="2000">
                <a:latin typeface="Roboto Light" panose="02000000000000000000" pitchFamily="2" charset="0"/>
                <a:ea typeface="Roboto Light" panose="02000000000000000000" pitchFamily="2" charset="0"/>
              </a:rPr>
            </a:br>
            <a:r>
              <a:rPr lang="en-AU" sz="2000" b="0" i="1">
                <a:solidFill>
                  <a:srgbClr val="424242"/>
                </a:solidFill>
                <a:effectLst/>
                <a:latin typeface="Roboto Light" panose="02000000000000000000" pitchFamily="2" charset="0"/>
                <a:ea typeface="Roboto Light" panose="02000000000000000000" pitchFamily="2" charset="0"/>
              </a:rPr>
              <a:t>Embrace perspectives: honour difference</a:t>
            </a:r>
            <a:endParaRPr lang="en-US" sz="2000" i="1">
              <a:solidFill>
                <a:srgbClr val="424242"/>
              </a:solidFill>
              <a:latin typeface="Roboto Light" panose="02000000000000000000" pitchFamily="2" charset="0"/>
              <a:ea typeface="Roboto Light" panose="02000000000000000000" pitchFamily="2"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000" i="0">
                <a:solidFill>
                  <a:srgbClr val="424242"/>
                </a:solidFill>
                <a:effectLst/>
                <a:latin typeface="Roboto Medium" panose="02000000000000000000" pitchFamily="2" charset="0"/>
                <a:ea typeface="Roboto Medium" panose="02000000000000000000" pitchFamily="2" charset="0"/>
              </a:rPr>
              <a:t>Collective Engagement</a:t>
            </a:r>
            <a:br>
              <a:rPr lang="en-US" sz="2000">
                <a:latin typeface="Roboto Light" panose="02000000000000000000" pitchFamily="2" charset="0"/>
                <a:ea typeface="Roboto Light" panose="02000000000000000000" pitchFamily="2" charset="0"/>
              </a:rPr>
            </a:br>
            <a:r>
              <a:rPr lang="en-US" sz="2000" b="0" i="1">
                <a:solidFill>
                  <a:srgbClr val="424242"/>
                </a:solidFill>
                <a:effectLst/>
                <a:latin typeface="Roboto Light" panose="02000000000000000000" pitchFamily="2" charset="0"/>
                <a:ea typeface="Roboto Light" panose="02000000000000000000" pitchFamily="2" charset="0"/>
              </a:rPr>
              <a:t>Share success: with communities</a:t>
            </a:r>
            <a:endParaRPr kumimoji="0" lang="en-US" sz="2000" b="0" i="0" u="none" strike="noStrike" kern="1200" cap="none" spc="0" normalizeH="0" baseline="0" noProof="0">
              <a:ln>
                <a:noFill/>
              </a:ln>
              <a:solidFill>
                <a:srgbClr val="993366"/>
              </a:solidFill>
              <a:effectLst/>
              <a:uLnTx/>
              <a:uFillTx/>
              <a:latin typeface="Roboto Light" panose="02000000000000000000" pitchFamily="2" charset="0"/>
              <a:ea typeface="Roboto Light" panose="02000000000000000000" pitchFamily="2" charset="0"/>
            </a:endParaRPr>
          </a:p>
        </p:txBody>
      </p:sp>
      <p:sp>
        <p:nvSpPr>
          <p:cNvPr id="15" name="Double Brace 14">
            <a:extLst>
              <a:ext uri="{FF2B5EF4-FFF2-40B4-BE49-F238E27FC236}">
                <a16:creationId xmlns:a16="http://schemas.microsoft.com/office/drawing/2014/main" id="{91BBF614-6609-590E-EBA3-0A519161F0DF}"/>
              </a:ext>
            </a:extLst>
          </p:cNvPr>
          <p:cNvSpPr/>
          <p:nvPr/>
        </p:nvSpPr>
        <p:spPr>
          <a:xfrm>
            <a:off x="4972050" y="1885950"/>
            <a:ext cx="5257799" cy="3871913"/>
          </a:xfrm>
          <a:prstGeom prst="bracePair">
            <a:avLst/>
          </a:prstGeom>
          <a:ln w="38100">
            <a:solidFill>
              <a:srgbClr val="95516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13A3B68A-FBDC-E445-03F9-F854C8FE273A}"/>
              </a:ext>
            </a:extLst>
          </p:cNvPr>
          <p:cNvSpPr/>
          <p:nvPr/>
        </p:nvSpPr>
        <p:spPr>
          <a:xfrm>
            <a:off x="1524000" y="1765770"/>
            <a:ext cx="3156615" cy="2994916"/>
          </a:xfrm>
          <a:prstGeom prst="ellipse">
            <a:avLst/>
          </a:prstGeom>
          <a:solidFill>
            <a:srgbClr val="955166"/>
          </a:solidFill>
          <a:ln>
            <a:solidFill>
              <a:srgbClr val="9551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Roboto Light" panose="02000000000000000000" pitchFamily="2" charset="0"/>
                <a:ea typeface="Roboto Light" panose="02000000000000000000" pitchFamily="2" charset="0"/>
              </a:rPr>
              <a:t>By designing for agency, metacognition, deep authentic learning &amp; </a:t>
            </a:r>
            <a:r>
              <a:rPr kumimoji="0" lang="en-US" sz="2000" b="0" i="0" u="none" strike="noStrike" kern="1200" cap="none" spc="0" normalizeH="0" baseline="0" noProof="0" err="1">
                <a:ln>
                  <a:noFill/>
                </a:ln>
                <a:solidFill>
                  <a:prstClr val="white"/>
                </a:solidFill>
                <a:effectLst/>
                <a:uLnTx/>
                <a:uFillTx/>
                <a:latin typeface="Roboto Light" panose="02000000000000000000" pitchFamily="2" charset="0"/>
                <a:ea typeface="Roboto Light" panose="02000000000000000000" pitchFamily="2" charset="0"/>
              </a:rPr>
              <a:t>NEoL</a:t>
            </a:r>
            <a:r>
              <a:rPr kumimoji="0" lang="en-US" sz="2000" b="0" i="0" u="none" strike="noStrike" kern="1200" cap="none" spc="0" normalizeH="0" baseline="0" noProof="0">
                <a:ln>
                  <a:noFill/>
                </a:ln>
                <a:solidFill>
                  <a:prstClr val="white"/>
                </a:solidFill>
                <a:effectLst/>
                <a:uLnTx/>
                <a:uFillTx/>
                <a:latin typeface="Roboto Light" panose="02000000000000000000" pitchFamily="2" charset="0"/>
                <a:ea typeface="Roboto Light" panose="02000000000000000000" pitchFamily="2" charset="0"/>
              </a:rPr>
              <a:t> we are indirectly designing for capabilities</a:t>
            </a:r>
            <a:endParaRPr kumimoji="0" lang="en-AU" sz="2000" b="0" i="0" u="none" strike="noStrike" kern="1200" cap="none" spc="0" normalizeH="0" baseline="0" noProof="0">
              <a:ln>
                <a:noFill/>
              </a:ln>
              <a:solidFill>
                <a:prstClr val="white"/>
              </a:solidFill>
              <a:effectLst/>
              <a:uLnTx/>
              <a:uFillTx/>
              <a:latin typeface="Roboto Light" panose="02000000000000000000" pitchFamily="2" charset="0"/>
              <a:ea typeface="Roboto Light" panose="02000000000000000000" pitchFamily="2" charset="0"/>
            </a:endParaRP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are the key drivers for subject renewal?</a:t>
            </a:r>
          </a:p>
        </p:txBody>
      </p:sp>
    </p:spTree>
    <p:extLst>
      <p:ext uri="{BB962C8B-B14F-4D97-AF65-F5344CB8AC3E}">
        <p14:creationId xmlns:p14="http://schemas.microsoft.com/office/powerpoint/2010/main" val="68808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a:solidFill>
                  <a:schemeClr val="bg1"/>
                </a:solidFill>
                <a:latin typeface="Roboto Medium" panose="02000000000000000000" pitchFamily="2" charset="0"/>
                <a:ea typeface="Roboto Medium" panose="02000000000000000000" pitchFamily="2" charset="0"/>
              </a:rPr>
              <a:t>What does this look like in the classroom?</a:t>
            </a:r>
          </a:p>
        </p:txBody>
      </p:sp>
      <p:sp>
        <p:nvSpPr>
          <p:cNvPr id="22" name="TextBox 21">
            <a:extLst>
              <a:ext uri="{FF2B5EF4-FFF2-40B4-BE49-F238E27FC236}">
                <a16:creationId xmlns:a16="http://schemas.microsoft.com/office/drawing/2014/main" id="{B5636C85-56AB-B803-D526-96D921534525}"/>
              </a:ext>
            </a:extLst>
          </p:cNvPr>
          <p:cNvSpPr txBox="1"/>
          <p:nvPr/>
        </p:nvSpPr>
        <p:spPr>
          <a:xfrm>
            <a:off x="597295" y="1543139"/>
            <a:ext cx="10589689" cy="230832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In term 3, subject renewal groups tested prototype ideas live in c</a:t>
            </a:r>
            <a:r>
              <a:rPr lang="en-AU" dirty="0" err="1">
                <a:solidFill>
                  <a:prstClr val="black"/>
                </a:solidFill>
                <a:latin typeface="Roboto Light" panose="02000000000000000000" pitchFamily="2" charset="0"/>
                <a:ea typeface="Roboto Light" panose="02000000000000000000" pitchFamily="2" charset="0"/>
              </a:rPr>
              <a:t>lassroom</a:t>
            </a:r>
            <a:r>
              <a:rPr lang="en-AU" dirty="0">
                <a:solidFill>
                  <a:prstClr val="black"/>
                </a:solidFill>
                <a:latin typeface="Roboto Light" panose="02000000000000000000" pitchFamily="2" charset="0"/>
                <a:ea typeface="Roboto Light" panose="02000000000000000000" pitchFamily="2" charset="0"/>
              </a:rPr>
              <a:t> settings. </a:t>
            </a:r>
          </a:p>
          <a:p>
            <a:pPr marL="0" marR="0" lvl="0" indent="0" defTabSz="914400" rtl="0" eaLnBrk="1" fontAlgn="auto" latinLnBrk="0" hangingPunct="1">
              <a:lnSpc>
                <a:spcPct val="100000"/>
              </a:lnSpc>
              <a:spcBef>
                <a:spcPts val="0"/>
              </a:spcBef>
              <a:spcAft>
                <a:spcPts val="0"/>
              </a:spcAft>
              <a:buClrTx/>
              <a:buSzTx/>
              <a:buFontTx/>
              <a:buNone/>
              <a:tabLst/>
              <a:defRPr/>
            </a:pPr>
            <a:endParaRPr lang="en-AU" dirty="0">
              <a:solidFill>
                <a:prstClr val="black"/>
              </a:solidFill>
              <a:latin typeface="Roboto Light" panose="02000000000000000000" pitchFamily="2" charset="0"/>
              <a:ea typeface="Roboto Light" panose="02000000000000000000" pitchFamily="2"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Roboto Light" panose="02000000000000000000" pitchFamily="2" charset="0"/>
                <a:ea typeface="Roboto Light" panose="02000000000000000000" pitchFamily="2" charset="0"/>
              </a:rPr>
              <a:t>At the Teaching and Learning Leaders conference, some subject renewal group teachers and students presented these early ideas with learnings. </a:t>
            </a:r>
            <a:r>
              <a:rPr lang="en-US" dirty="0">
                <a:solidFill>
                  <a:prstClr val="black"/>
                </a:solidFill>
                <a:latin typeface="Roboto Light" panose="02000000000000000000" pitchFamily="2" charset="0"/>
                <a:ea typeface="Roboto Light" panose="02000000000000000000" pitchFamily="2" charset="0"/>
              </a:rPr>
              <a:t>The following slides showcase examples of these classroom prototypes, highlighting student and teacher insights.</a:t>
            </a:r>
            <a:endParaRPr lang="en-AU" dirty="0">
              <a:solidFill>
                <a:prstClr val="black"/>
              </a:solidFill>
              <a:latin typeface="Roboto Light" panose="02000000000000000000" pitchFamily="2" charset="0"/>
              <a:ea typeface="Roboto Light" panose="02000000000000000000" pitchFamily="2"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Insights from the testing period will inform the evaluation of prototype ideas and guide recommendations for the next phase of subject renewal.</a:t>
            </a:r>
            <a:endParaRPr lang="en-US" dirty="0">
              <a:solidFill>
                <a:prstClr val="black"/>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65706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0E98E6AB-FD01-A947-FF22-2C1DDE11BA27}"/>
              </a:ext>
            </a:extLst>
          </p:cNvPr>
          <p:cNvSpPr txBox="1"/>
          <p:nvPr/>
        </p:nvSpPr>
        <p:spPr>
          <a:xfrm rot="19747447">
            <a:off x="1849811" y="2197133"/>
            <a:ext cx="8492378" cy="1107996"/>
          </a:xfrm>
          <a:prstGeom prst="rect">
            <a:avLst/>
          </a:prstGeom>
          <a:noFill/>
        </p:spPr>
        <p:txBody>
          <a:bodyPr wrap="square" rtlCol="0">
            <a:spAutoFit/>
          </a:bodyPr>
          <a:lstStyle/>
          <a:p>
            <a:r>
              <a:rPr lang="en-AU" sz="6600" dirty="0">
                <a:solidFill>
                  <a:srgbClr val="FFC9C9"/>
                </a:solidFill>
                <a:latin typeface="Aptos SemiBold" panose="020F0502020204030204" pitchFamily="34" charset="0"/>
                <a:ea typeface="Roboto Light" panose="02000000000000000000" pitchFamily="2" charset="0"/>
              </a:rPr>
              <a:t>PROTOTYPE IDEA</a:t>
            </a:r>
          </a:p>
        </p:txBody>
      </p:sp>
      <p:sp>
        <p:nvSpPr>
          <p:cNvPr id="20" name="Rectangle 19">
            <a:extLst>
              <a:ext uri="{FF2B5EF4-FFF2-40B4-BE49-F238E27FC236}">
                <a16:creationId xmlns:a16="http://schemas.microsoft.com/office/drawing/2014/main" id="{93F4DCF1-F7A3-9A51-A3C5-5F5B65615D7A}"/>
              </a:ext>
            </a:extLst>
          </p:cNvPr>
          <p:cNvSpPr/>
          <p:nvPr/>
        </p:nvSpPr>
        <p:spPr>
          <a:xfrm>
            <a:off x="0" y="0"/>
            <a:ext cx="12192000" cy="1212112"/>
          </a:xfrm>
          <a:prstGeom prst="rect">
            <a:avLst/>
          </a:prstGeom>
          <a:solidFill>
            <a:srgbClr val="8A31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3600">
              <a:latin typeface="Roboto Medium" panose="02000000000000000000" pitchFamily="2" charset="0"/>
              <a:ea typeface="Roboto Medium" panose="02000000000000000000" pitchFamily="2" charset="0"/>
            </a:endParaRPr>
          </a:p>
        </p:txBody>
      </p:sp>
      <p:sp>
        <p:nvSpPr>
          <p:cNvPr id="18" name="Title 15">
            <a:extLst>
              <a:ext uri="{FF2B5EF4-FFF2-40B4-BE49-F238E27FC236}">
                <a16:creationId xmlns:a16="http://schemas.microsoft.com/office/drawing/2014/main" id="{5728BB22-01F7-CCCF-142B-BAECC9DA00DF}"/>
              </a:ext>
            </a:extLst>
          </p:cNvPr>
          <p:cNvSpPr txBox="1">
            <a:spLocks/>
          </p:cNvSpPr>
          <p:nvPr/>
        </p:nvSpPr>
        <p:spPr>
          <a:xfrm>
            <a:off x="513344" y="247187"/>
            <a:ext cx="10515600" cy="8356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dirty="0">
                <a:solidFill>
                  <a:schemeClr val="bg1"/>
                </a:solidFill>
                <a:latin typeface="Roboto Medium" panose="02000000000000000000" pitchFamily="2" charset="0"/>
                <a:ea typeface="Roboto Medium" panose="02000000000000000000" pitchFamily="2" charset="0"/>
              </a:rPr>
              <a:t>What does this look like in the classroom?</a:t>
            </a:r>
          </a:p>
        </p:txBody>
      </p:sp>
      <p:sp>
        <p:nvSpPr>
          <p:cNvPr id="2" name="TextBox 1">
            <a:extLst>
              <a:ext uri="{FF2B5EF4-FFF2-40B4-BE49-F238E27FC236}">
                <a16:creationId xmlns:a16="http://schemas.microsoft.com/office/drawing/2014/main" id="{42562DFF-4E7D-C763-4578-11BF32CDEC55}"/>
              </a:ext>
            </a:extLst>
          </p:cNvPr>
          <p:cNvSpPr txBox="1"/>
          <p:nvPr/>
        </p:nvSpPr>
        <p:spPr>
          <a:xfrm>
            <a:off x="513344" y="1280379"/>
            <a:ext cx="102281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a:latin typeface="Roboto Medium" panose="02000000000000000000" pitchFamily="2" charset="0"/>
                <a:ea typeface="Roboto Medium" panose="02000000000000000000" pitchFamily="2" charset="0"/>
                <a:cs typeface="Roboto Light"/>
              </a:rPr>
              <a:t>Prototype example for Stage 1 General </a:t>
            </a:r>
            <a:r>
              <a:rPr lang="en-US" err="1">
                <a:latin typeface="Roboto Medium" panose="02000000000000000000" pitchFamily="2" charset="0"/>
                <a:ea typeface="Roboto Medium" panose="02000000000000000000" pitchFamily="2" charset="0"/>
                <a:cs typeface="Roboto Light"/>
              </a:rPr>
              <a:t>Maths</a:t>
            </a:r>
            <a:endParaRPr lang="en-US">
              <a:latin typeface="Roboto Medium" panose="02000000000000000000" pitchFamily="2" charset="0"/>
              <a:ea typeface="Roboto Medium" panose="02000000000000000000" pitchFamily="2" charset="0"/>
              <a:cs typeface="Roboto Light"/>
            </a:endParaRPr>
          </a:p>
        </p:txBody>
      </p:sp>
      <p:sp>
        <p:nvSpPr>
          <p:cNvPr id="21" name="Content Placeholder 3">
            <a:extLst>
              <a:ext uri="{FF2B5EF4-FFF2-40B4-BE49-F238E27FC236}">
                <a16:creationId xmlns:a16="http://schemas.microsoft.com/office/drawing/2014/main" id="{C0C7C850-96BA-3215-A9B7-C1A616E20D9A}"/>
              </a:ext>
            </a:extLst>
          </p:cNvPr>
          <p:cNvSpPr txBox="1">
            <a:spLocks/>
          </p:cNvSpPr>
          <p:nvPr/>
        </p:nvSpPr>
        <p:spPr>
          <a:xfrm>
            <a:off x="513344" y="1648711"/>
            <a:ext cx="10590504" cy="2837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18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rPr>
              <a:t>Topic: Scenario based modelling </a:t>
            </a:r>
            <a:r>
              <a:rPr lang="en-US" sz="1800" dirty="0">
                <a:solidFill>
                  <a:srgbClr val="000000"/>
                </a:solidFill>
                <a:latin typeface="Roboto Medium" panose="02000000000000000000" pitchFamily="2" charset="0"/>
                <a:ea typeface="Roboto Medium" panose="02000000000000000000" pitchFamily="2" charset="0"/>
              </a:rPr>
              <a:t>(Finance)</a:t>
            </a:r>
            <a:endParaRPr kumimoji="0" lang="en-US" sz="18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endParaRPr>
          </a:p>
          <a:p>
            <a:pPr marL="0" indent="0">
              <a:buNone/>
              <a:defRPr/>
            </a:pPr>
            <a:r>
              <a:rPr kumimoji="0" lang="en-US" sz="18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rPr>
              <a:t>Students simulate beginning their first full-time job and must take out a loan. They are posed a few scenario options, for example: </a:t>
            </a:r>
          </a:p>
          <a:p>
            <a:pPr marL="0" indent="0">
              <a:buNone/>
              <a:defRPr/>
            </a:pPr>
            <a:r>
              <a:rPr kumimoji="0" lang="en-US" sz="18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rPr>
              <a:t>Students have 100 minutes to complete the assessment. With calculators and handwritten notes allowed. After the summative assessment, students are interviewed one-on-one with reflection questions that allow them to provide evidence and elaboration of their learning in their own words. </a:t>
            </a:r>
          </a:p>
          <a:p>
            <a:pPr marL="0" indent="0">
              <a:buNone/>
              <a:defRPr/>
            </a:pPr>
            <a:endParaRPr kumimoji="0" lang="en-US" sz="18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endParaRPr>
          </a:p>
          <a:p>
            <a:pPr>
              <a:defRPr/>
            </a:pPr>
            <a:endParaRPr kumimoji="0" lang="en-US" sz="18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endParaRPr>
          </a:p>
          <a:p>
            <a:pPr>
              <a:defRPr/>
            </a:pPr>
            <a:endParaRPr kumimoji="0" lang="en-AU" sz="18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endParaRPr>
          </a:p>
        </p:txBody>
      </p:sp>
      <p:pic>
        <p:nvPicPr>
          <p:cNvPr id="3" name="Picture 2">
            <a:extLst>
              <a:ext uri="{FF2B5EF4-FFF2-40B4-BE49-F238E27FC236}">
                <a16:creationId xmlns:a16="http://schemas.microsoft.com/office/drawing/2014/main" id="{723E18FA-ADE3-7E5D-5B43-CAEF1C0A3CCC}"/>
              </a:ext>
            </a:extLst>
          </p:cNvPr>
          <p:cNvPicPr>
            <a:picLocks noChangeAspect="1"/>
          </p:cNvPicPr>
          <p:nvPr/>
        </p:nvPicPr>
        <p:blipFill>
          <a:blip r:embed="rId3"/>
          <a:stretch>
            <a:fillRect/>
          </a:stretch>
        </p:blipFill>
        <p:spPr>
          <a:xfrm>
            <a:off x="4910621" y="3553600"/>
            <a:ext cx="1890013" cy="1648457"/>
          </a:xfrm>
          <a:prstGeom prst="rect">
            <a:avLst/>
          </a:prstGeom>
        </p:spPr>
      </p:pic>
      <p:pic>
        <p:nvPicPr>
          <p:cNvPr id="4" name="Picture 3">
            <a:extLst>
              <a:ext uri="{FF2B5EF4-FFF2-40B4-BE49-F238E27FC236}">
                <a16:creationId xmlns:a16="http://schemas.microsoft.com/office/drawing/2014/main" id="{086E8020-C5F7-BBB5-23B5-EEBA3E3B436E}"/>
              </a:ext>
            </a:extLst>
          </p:cNvPr>
          <p:cNvPicPr>
            <a:picLocks noChangeAspect="1"/>
          </p:cNvPicPr>
          <p:nvPr/>
        </p:nvPicPr>
        <p:blipFill rotWithShape="1">
          <a:blip r:embed="rId4"/>
          <a:srcRect l="6529" t="8705" r="6285" b="35626"/>
          <a:stretch/>
        </p:blipFill>
        <p:spPr>
          <a:xfrm>
            <a:off x="8372969" y="3831921"/>
            <a:ext cx="1967828" cy="1005195"/>
          </a:xfrm>
          <a:prstGeom prst="rect">
            <a:avLst/>
          </a:prstGeom>
          <a:ln>
            <a:solidFill>
              <a:schemeClr val="tx1"/>
            </a:solidFill>
          </a:ln>
        </p:spPr>
      </p:pic>
      <p:pic>
        <p:nvPicPr>
          <p:cNvPr id="5" name="Picture 4">
            <a:extLst>
              <a:ext uri="{FF2B5EF4-FFF2-40B4-BE49-F238E27FC236}">
                <a16:creationId xmlns:a16="http://schemas.microsoft.com/office/drawing/2014/main" id="{6593FDBA-38AA-C070-ACE4-ED5CA1E6F5EA}"/>
              </a:ext>
            </a:extLst>
          </p:cNvPr>
          <p:cNvPicPr>
            <a:picLocks noChangeAspect="1"/>
          </p:cNvPicPr>
          <p:nvPr/>
        </p:nvPicPr>
        <p:blipFill>
          <a:blip r:embed="rId5"/>
          <a:srcRect/>
          <a:stretch>
            <a:fillRect/>
          </a:stretch>
        </p:blipFill>
        <p:spPr>
          <a:xfrm>
            <a:off x="613360" y="3673830"/>
            <a:ext cx="2724926" cy="1343944"/>
          </a:xfrm>
          <a:prstGeom prst="rect">
            <a:avLst/>
          </a:prstGeom>
        </p:spPr>
      </p:pic>
      <p:cxnSp>
        <p:nvCxnSpPr>
          <p:cNvPr id="6" name="Straight Arrow Connector 5">
            <a:extLst>
              <a:ext uri="{FF2B5EF4-FFF2-40B4-BE49-F238E27FC236}">
                <a16:creationId xmlns:a16="http://schemas.microsoft.com/office/drawing/2014/main" id="{A8D039EC-B6B5-0192-98AA-2BF35E312495}"/>
              </a:ext>
            </a:extLst>
          </p:cNvPr>
          <p:cNvCxnSpPr>
            <a:cxnSpLocks/>
            <a:stCxn id="5" idx="3"/>
          </p:cNvCxnSpPr>
          <p:nvPr/>
        </p:nvCxnSpPr>
        <p:spPr>
          <a:xfrm>
            <a:off x="3338286" y="4345802"/>
            <a:ext cx="1503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8158107-8D56-D2AB-F0D0-20B19CAAB35A}"/>
              </a:ext>
            </a:extLst>
          </p:cNvPr>
          <p:cNvCxnSpPr>
            <a:cxnSpLocks/>
            <a:stCxn id="3" idx="3"/>
            <a:endCxn id="4" idx="1"/>
          </p:cNvCxnSpPr>
          <p:nvPr/>
        </p:nvCxnSpPr>
        <p:spPr>
          <a:xfrm flipV="1">
            <a:off x="6800634" y="4334519"/>
            <a:ext cx="1572335" cy="43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394E56F-E1F3-BAD9-11FD-F4134978C56B}"/>
              </a:ext>
            </a:extLst>
          </p:cNvPr>
          <p:cNvSpPr txBox="1"/>
          <p:nvPr/>
        </p:nvSpPr>
        <p:spPr>
          <a:xfrm>
            <a:off x="6611898" y="5661708"/>
            <a:ext cx="48696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3366"/>
                </a:solidFill>
                <a:effectLst/>
                <a:uLnTx/>
                <a:uFillTx/>
                <a:latin typeface="Roboto Medium" panose="02000000000000000000" pitchFamily="2" charset="0"/>
                <a:ea typeface="Roboto Medium" panose="02000000000000000000" pitchFamily="2" charset="0"/>
                <a:cs typeface="+mn-cs"/>
              </a:rPr>
              <a:t>Deep</a:t>
            </a:r>
            <a:r>
              <a:rPr kumimoji="0" lang="en-US" sz="2400" b="0"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mn-cs"/>
              </a:rPr>
              <a:t> </a:t>
            </a:r>
            <a:r>
              <a:rPr kumimoji="0" lang="en-US" sz="2400" b="0" i="0" u="none" strike="noStrike" kern="1200" cap="none" spc="0" normalizeH="0" baseline="0" noProof="0" dirty="0">
                <a:ln>
                  <a:noFill/>
                </a:ln>
                <a:solidFill>
                  <a:srgbClr val="993366"/>
                </a:solidFill>
                <a:effectLst/>
                <a:uLnTx/>
                <a:uFillTx/>
                <a:latin typeface="Roboto Medium" panose="02000000000000000000" pitchFamily="2" charset="0"/>
                <a:ea typeface="Roboto Medium" panose="02000000000000000000" pitchFamily="2" charset="0"/>
                <a:cs typeface="+mn-cs"/>
              </a:rPr>
              <a:t>Authentic Learning</a:t>
            </a:r>
          </a:p>
        </p:txBody>
      </p:sp>
      <p:sp>
        <p:nvSpPr>
          <p:cNvPr id="9" name="TextBox 8">
            <a:extLst>
              <a:ext uri="{FF2B5EF4-FFF2-40B4-BE49-F238E27FC236}">
                <a16:creationId xmlns:a16="http://schemas.microsoft.com/office/drawing/2014/main" id="{51F82394-CA15-6A10-DAC7-C2FCCB968391}"/>
              </a:ext>
            </a:extLst>
          </p:cNvPr>
          <p:cNvSpPr txBox="1"/>
          <p:nvPr/>
        </p:nvSpPr>
        <p:spPr>
          <a:xfrm>
            <a:off x="6367470" y="6020556"/>
            <a:ext cx="5114049" cy="461665"/>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3366"/>
                </a:solidFill>
                <a:effectLst/>
                <a:uLnTx/>
                <a:uFillTx/>
                <a:latin typeface="Roboto Medium" panose="02000000000000000000" pitchFamily="2" charset="0"/>
                <a:ea typeface="Roboto Medium" panose="02000000000000000000" pitchFamily="2" charset="0"/>
                <a:cs typeface="Roboto"/>
              </a:rPr>
              <a:t>Natural Evidence of Learning</a:t>
            </a:r>
          </a:p>
        </p:txBody>
      </p:sp>
      <p:pic>
        <p:nvPicPr>
          <p:cNvPr id="10" name="Graphic 9" descr="Checkmark with solid fill">
            <a:extLst>
              <a:ext uri="{FF2B5EF4-FFF2-40B4-BE49-F238E27FC236}">
                <a16:creationId xmlns:a16="http://schemas.microsoft.com/office/drawing/2014/main" id="{E336E01E-8C12-07FD-3557-E274AB08C3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52434" y="5652224"/>
            <a:ext cx="273513" cy="417289"/>
          </a:xfrm>
          <a:prstGeom prst="rect">
            <a:avLst/>
          </a:prstGeom>
        </p:spPr>
      </p:pic>
      <p:pic>
        <p:nvPicPr>
          <p:cNvPr id="11" name="Graphic 10" descr="Checkmark with solid fill">
            <a:extLst>
              <a:ext uri="{FF2B5EF4-FFF2-40B4-BE49-F238E27FC236}">
                <a16:creationId xmlns:a16="http://schemas.microsoft.com/office/drawing/2014/main" id="{3B26248F-2382-4545-B26A-662854E164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52434" y="6020556"/>
            <a:ext cx="273513" cy="417289"/>
          </a:xfrm>
          <a:prstGeom prst="rect">
            <a:avLst/>
          </a:prstGeom>
        </p:spPr>
      </p:pic>
      <p:sp>
        <p:nvSpPr>
          <p:cNvPr id="12" name="TextBox 11">
            <a:extLst>
              <a:ext uri="{FF2B5EF4-FFF2-40B4-BE49-F238E27FC236}">
                <a16:creationId xmlns:a16="http://schemas.microsoft.com/office/drawing/2014/main" id="{F8EEEE62-C4BA-080F-24B1-3C54BEE08BF6}"/>
              </a:ext>
            </a:extLst>
          </p:cNvPr>
          <p:cNvSpPr txBox="1"/>
          <p:nvPr/>
        </p:nvSpPr>
        <p:spPr>
          <a:xfrm>
            <a:off x="7529521" y="4944012"/>
            <a:ext cx="395199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3366"/>
                </a:solidFill>
                <a:effectLst/>
                <a:uLnTx/>
                <a:uFillTx/>
                <a:latin typeface="Roboto Medium" panose="02000000000000000000" pitchFamily="2" charset="0"/>
                <a:ea typeface="Roboto Medium" panose="02000000000000000000" pitchFamily="2" charset="0"/>
                <a:cs typeface="+mn-cs"/>
              </a:rPr>
              <a:t>Student</a:t>
            </a:r>
            <a:r>
              <a:rPr kumimoji="0" lang="en-US" sz="2400" b="0"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mn-cs"/>
              </a:rPr>
              <a:t> </a:t>
            </a:r>
            <a:r>
              <a:rPr kumimoji="0" lang="en-US" sz="2400" b="0" i="0" u="none" strike="noStrike" kern="1200" cap="none" spc="0" normalizeH="0" baseline="0" noProof="0" dirty="0">
                <a:ln>
                  <a:noFill/>
                </a:ln>
                <a:solidFill>
                  <a:srgbClr val="993366"/>
                </a:solidFill>
                <a:effectLst/>
                <a:uLnTx/>
                <a:uFillTx/>
                <a:latin typeface="Roboto Medium" panose="02000000000000000000" pitchFamily="2" charset="0"/>
                <a:ea typeface="Roboto Medium" panose="02000000000000000000" pitchFamily="2" charset="0"/>
                <a:cs typeface="+mn-cs"/>
              </a:rPr>
              <a:t>Agency</a:t>
            </a:r>
          </a:p>
        </p:txBody>
      </p:sp>
      <p:sp>
        <p:nvSpPr>
          <p:cNvPr id="13" name="TextBox 12">
            <a:extLst>
              <a:ext uri="{FF2B5EF4-FFF2-40B4-BE49-F238E27FC236}">
                <a16:creationId xmlns:a16="http://schemas.microsoft.com/office/drawing/2014/main" id="{E3338B9E-F80D-6C4F-0288-D891DEA189E6}"/>
              </a:ext>
            </a:extLst>
          </p:cNvPr>
          <p:cNvSpPr txBox="1"/>
          <p:nvPr/>
        </p:nvSpPr>
        <p:spPr>
          <a:xfrm>
            <a:off x="6611897" y="5302860"/>
            <a:ext cx="486962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93366"/>
                </a:solidFill>
                <a:effectLst/>
                <a:uLnTx/>
                <a:uFillTx/>
                <a:latin typeface="Roboto Medium" panose="02000000000000000000" pitchFamily="2" charset="0"/>
                <a:ea typeface="Roboto Medium" panose="02000000000000000000" pitchFamily="2" charset="0"/>
                <a:cs typeface="+mn-cs"/>
              </a:rPr>
              <a:t>Metacognition</a:t>
            </a:r>
          </a:p>
        </p:txBody>
      </p:sp>
      <p:pic>
        <p:nvPicPr>
          <p:cNvPr id="14" name="Graphic 13" descr="Checkmark with solid fill">
            <a:extLst>
              <a:ext uri="{FF2B5EF4-FFF2-40B4-BE49-F238E27FC236}">
                <a16:creationId xmlns:a16="http://schemas.microsoft.com/office/drawing/2014/main" id="{C4CECF0F-06D2-CD07-77D8-EF2131CC44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7400" y="4951573"/>
            <a:ext cx="273513" cy="417289"/>
          </a:xfrm>
          <a:prstGeom prst="rect">
            <a:avLst/>
          </a:prstGeom>
        </p:spPr>
      </p:pic>
      <p:pic>
        <p:nvPicPr>
          <p:cNvPr id="15" name="Graphic 14" descr="Checkmark with solid fill">
            <a:extLst>
              <a:ext uri="{FF2B5EF4-FFF2-40B4-BE49-F238E27FC236}">
                <a16:creationId xmlns:a16="http://schemas.microsoft.com/office/drawing/2014/main" id="{E72486E0-B3CF-C64D-208D-03BFCDB119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45974" y="5291329"/>
            <a:ext cx="273513" cy="417289"/>
          </a:xfrm>
          <a:prstGeom prst="rect">
            <a:avLst/>
          </a:prstGeom>
        </p:spPr>
      </p:pic>
      <p:grpSp>
        <p:nvGrpSpPr>
          <p:cNvPr id="19" name="Group 18">
            <a:extLst>
              <a:ext uri="{FF2B5EF4-FFF2-40B4-BE49-F238E27FC236}">
                <a16:creationId xmlns:a16="http://schemas.microsoft.com/office/drawing/2014/main" id="{28570EC7-2650-701E-061E-03808A0D33A6}"/>
              </a:ext>
            </a:extLst>
          </p:cNvPr>
          <p:cNvGrpSpPr/>
          <p:nvPr/>
        </p:nvGrpSpPr>
        <p:grpSpPr>
          <a:xfrm>
            <a:off x="553137" y="5226256"/>
            <a:ext cx="7625910" cy="1588078"/>
            <a:chOff x="553137" y="4790827"/>
            <a:chExt cx="7625910" cy="1588078"/>
          </a:xfrm>
        </p:grpSpPr>
        <p:pic>
          <p:nvPicPr>
            <p:cNvPr id="16" name="Picture 15">
              <a:extLst>
                <a:ext uri="{FF2B5EF4-FFF2-40B4-BE49-F238E27FC236}">
                  <a16:creationId xmlns:a16="http://schemas.microsoft.com/office/drawing/2014/main" id="{F5638F06-A05E-0E36-AA6A-AD57E8C2D0E0}"/>
                </a:ext>
              </a:extLst>
            </p:cNvPr>
            <p:cNvPicPr>
              <a:picLocks noChangeAspect="1"/>
            </p:cNvPicPr>
            <p:nvPr/>
          </p:nvPicPr>
          <p:blipFill rotWithShape="1">
            <a:blip r:embed="rId8">
              <a:clrChange>
                <a:clrFrom>
                  <a:srgbClr val="FFFFFF"/>
                </a:clrFrom>
                <a:clrTo>
                  <a:srgbClr val="FFFFFF">
                    <a:alpha val="0"/>
                  </a:srgbClr>
                </a:clrTo>
              </a:clrChange>
            </a:blip>
            <a:srcRect l="1314" t="6494" r="3833" b="41129"/>
            <a:stretch/>
          </p:blipFill>
          <p:spPr>
            <a:xfrm>
              <a:off x="615250" y="4790827"/>
              <a:ext cx="7563797" cy="1349503"/>
            </a:xfrm>
            <a:prstGeom prst="rect">
              <a:avLst/>
            </a:prstGeom>
          </p:spPr>
        </p:pic>
        <p:pic>
          <p:nvPicPr>
            <p:cNvPr id="17" name="Picture 16">
              <a:extLst>
                <a:ext uri="{FF2B5EF4-FFF2-40B4-BE49-F238E27FC236}">
                  <a16:creationId xmlns:a16="http://schemas.microsoft.com/office/drawing/2014/main" id="{45B41137-3A63-0C68-F199-CB26983B9D95}"/>
                </a:ext>
              </a:extLst>
            </p:cNvPr>
            <p:cNvPicPr>
              <a:picLocks noChangeAspect="1"/>
            </p:cNvPicPr>
            <p:nvPr/>
          </p:nvPicPr>
          <p:blipFill rotWithShape="1">
            <a:blip r:embed="rId8">
              <a:clrChange>
                <a:clrFrom>
                  <a:srgbClr val="FFFFFF"/>
                </a:clrFrom>
                <a:clrTo>
                  <a:srgbClr val="FFFFFF">
                    <a:alpha val="0"/>
                  </a:srgbClr>
                </a:clrTo>
              </a:clrChange>
            </a:blip>
            <a:srcRect l="1314" t="69165" r="3833" b="15115"/>
            <a:stretch/>
          </p:blipFill>
          <p:spPr>
            <a:xfrm>
              <a:off x="553137" y="5973892"/>
              <a:ext cx="7563797" cy="405013"/>
            </a:xfrm>
            <a:prstGeom prst="rect">
              <a:avLst/>
            </a:prstGeom>
          </p:spPr>
        </p:pic>
      </p:grpSp>
    </p:spTree>
    <p:extLst>
      <p:ext uri="{BB962C8B-B14F-4D97-AF65-F5344CB8AC3E}">
        <p14:creationId xmlns:p14="http://schemas.microsoft.com/office/powerpoint/2010/main" val="2715688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A45916D48BA242A5197732718E6A14" ma:contentTypeVersion="15" ma:contentTypeDescription="Create a new document." ma:contentTypeScope="" ma:versionID="883df3be9e50bae965e7176dc29d7bdf">
  <xsd:schema xmlns:xsd="http://www.w3.org/2001/XMLSchema" xmlns:xs="http://www.w3.org/2001/XMLSchema" xmlns:p="http://schemas.microsoft.com/office/2006/metadata/properties" xmlns:ns2="4fc72eee-d776-4f42-8f0d-78c0592e6aef" xmlns:ns3="30c1a202-7a9a-4b9d-a66a-35dd91fe8e6a" targetNamespace="http://schemas.microsoft.com/office/2006/metadata/properties" ma:root="true" ma:fieldsID="4232abeb857a25710e625f4e4ce26891" ns2:_="" ns3:_="">
    <xsd:import namespace="4fc72eee-d776-4f42-8f0d-78c0592e6aef"/>
    <xsd:import namespace="30c1a202-7a9a-4b9d-a66a-35dd91fe8e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72eee-d776-4f42-8f0d-78c0592e6a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370eb56-23ec-4dd7-ad3b-7e7421525dd8}" ma:internalName="TaxCatchAll" ma:showField="CatchAllData" ma:web="4fc72eee-d776-4f42-8f0d-78c0592e6ae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c1a202-7a9a-4b9d-a66a-35dd91fe8e6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c72eee-d776-4f42-8f0d-78c0592e6aef" xsi:nil="true"/>
    <lcf76f155ced4ddcb4097134ff3c332f xmlns="30c1a202-7a9a-4b9d-a66a-35dd91fe8e6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C1FCD9-6CE9-46AF-8C8D-F7534D0A1B06}">
  <ds:schemaRefs>
    <ds:schemaRef ds:uri="30c1a202-7a9a-4b9d-a66a-35dd91fe8e6a"/>
    <ds:schemaRef ds:uri="4fc72eee-d776-4f42-8f0d-78c0592e6a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696BF1E-3843-4A0B-9B7B-E0710869F94A}">
  <ds:schemaRefs>
    <ds:schemaRef ds:uri="http://schemas.microsoft.com/office/2006/documentManagement/types"/>
    <ds:schemaRef ds:uri="http://schemas.microsoft.com/office/2006/metadata/properties"/>
    <ds:schemaRef ds:uri="http://purl.org/dc/dcmitype/"/>
    <ds:schemaRef ds:uri="4fc72eee-d776-4f42-8f0d-78c0592e6aef"/>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30c1a202-7a9a-4b9d-a66a-35dd91fe8e6a"/>
  </ds:schemaRefs>
</ds:datastoreItem>
</file>

<file path=customXml/itemProps3.xml><?xml version="1.0" encoding="utf-8"?>
<ds:datastoreItem xmlns:ds="http://schemas.openxmlformats.org/officeDocument/2006/customXml" ds:itemID="{4AF783F4-AE51-425A-9F6A-A23D38103FCE}">
  <ds:schemaRefs>
    <ds:schemaRef ds:uri="http://schemas.microsoft.com/sharepoint/v3/contenttype/forms"/>
  </ds:schemaRefs>
</ds:datastoreItem>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otalTime>0</TotalTime>
  <Words>2906</Words>
  <Application>Microsoft Office PowerPoint</Application>
  <PresentationFormat>Widescreen</PresentationFormat>
  <Paragraphs>278</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SACE Subject Renewal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dc:title>
  <dc:creator>Barry, Ella (SACE)</dc:creator>
  <cp:lastModifiedBy>Markey, Lucy (SACE)</cp:lastModifiedBy>
  <cp:revision>2</cp:revision>
  <cp:lastPrinted>2025-09-18T23:26:56Z</cp:lastPrinted>
  <dcterms:created xsi:type="dcterms:W3CDTF">2025-06-30T06:13:41Z</dcterms:created>
  <dcterms:modified xsi:type="dcterms:W3CDTF">2025-10-03T02:50:20Z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0x0101005BA45916D48BA242A5197732718E6A14</vt:lpwstr>
  </property>
  <property fmtid="{D5CDD505-2E9C-101B-9397-08002B2CF9AE}" pid="3" name="ClassificationContentMarkingHeaderLocations">
    <vt:lpwstr>Office Theme:8</vt:lpwstr>
  </property>
  <property fmtid="{D5CDD505-2E9C-101B-9397-08002B2CF9AE}" pid="4" name="ClassificationContentMarkingHeaderText">
    <vt:lpwstr>OFFICIAL</vt:lpwstr>
  </property>
  <property fmtid="{D5CDD505-2E9C-101B-9397-08002B2CF9AE}" pid="5" name="MediaServiceImageTags">
    <vt:lpwstr/>
  </property>
</Properties>
</file>