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2"/>
  </p:notesMasterIdLst>
  <p:sldIdLst>
    <p:sldId id="257" r:id="rId3"/>
    <p:sldId id="270" r:id="rId4"/>
    <p:sldId id="271" r:id="rId5"/>
    <p:sldId id="259" r:id="rId6"/>
    <p:sldId id="260" r:id="rId7"/>
    <p:sldId id="284" r:id="rId8"/>
    <p:sldId id="287" r:id="rId9"/>
    <p:sldId id="262" r:id="rId10"/>
    <p:sldId id="263" r:id="rId11"/>
    <p:sldId id="288" r:id="rId12"/>
    <p:sldId id="289" r:id="rId13"/>
    <p:sldId id="290" r:id="rId14"/>
    <p:sldId id="291" r:id="rId15"/>
    <p:sldId id="264" r:id="rId16"/>
    <p:sldId id="292" r:id="rId17"/>
    <p:sldId id="294" r:id="rId18"/>
    <p:sldId id="295" r:id="rId19"/>
    <p:sldId id="296" r:id="rId20"/>
    <p:sldId id="265" r:id="rId21"/>
  </p:sldIdLst>
  <p:sldSz cx="9144000" cy="5143500" type="screen16x9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8488" autoAdjust="0"/>
  </p:normalViewPr>
  <p:slideViewPr>
    <p:cSldViewPr>
      <p:cViewPr varScale="1">
        <p:scale>
          <a:sx n="98" d="100"/>
          <a:sy n="98" d="100"/>
        </p:scale>
        <p:origin x="189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BF4B3-9831-4834-BCAD-06BC84CD2C1D}" type="datetimeFigureOut">
              <a:rPr lang="en-AU" smtClean="0"/>
              <a:t>25/03/2021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44BA9-4BBC-4C2D-AA2C-52206E92DF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8768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44BA9-4BBC-4C2D-AA2C-52206E92DFDF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52719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44BA9-4BBC-4C2D-AA2C-52206E92DFDF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48703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44BA9-4BBC-4C2D-AA2C-52206E92DFDF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42516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44BA9-4BBC-4C2D-AA2C-52206E92DFDF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3138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44BA9-4BBC-4C2D-AA2C-52206E92DFDF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17574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44BA9-4BBC-4C2D-AA2C-52206E92DFDF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33255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44BA9-4BBC-4C2D-AA2C-52206E92DFDF}" type="slidenum">
              <a:rPr lang="en-AU" smtClean="0"/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432327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44BA9-4BBC-4C2D-AA2C-52206E92DFDF}" type="slidenum">
              <a:rPr lang="en-AU" smtClean="0"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413680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44BA9-4BBC-4C2D-AA2C-52206E92DFDF}" type="slidenum">
              <a:rPr lang="en-AU" smtClean="0"/>
              <a:t>17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43757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44BA9-4BBC-4C2D-AA2C-52206E92DFDF}" type="slidenum">
              <a:rPr lang="en-AU" smtClean="0"/>
              <a:t>18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69617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44BA9-4BBC-4C2D-AA2C-52206E92DFDF}" type="slidenum">
              <a:rPr lang="en-AU" smtClean="0"/>
              <a:t>19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5724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44BA9-4BBC-4C2D-AA2C-52206E92DFDF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8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44BA9-4BBC-4C2D-AA2C-52206E92DFDF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8141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44BA9-4BBC-4C2D-AA2C-52206E92DFDF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35960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44BA9-4BBC-4C2D-AA2C-52206E92DFDF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90166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44BA9-4BBC-4C2D-AA2C-52206E92DFDF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8395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44BA9-4BBC-4C2D-AA2C-52206E92DFDF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99261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44BA9-4BBC-4C2D-AA2C-52206E92DFDF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93492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944BA9-4BBC-4C2D-AA2C-52206E92DFDF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0532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4C789-E9A0-4B5D-9946-A3C0AF18CFC8}" type="datetimeFigureOut">
              <a:rPr lang="en-AU" smtClean="0"/>
              <a:t>25/03/2021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3B15-690E-4524-8E6C-EE302CDBE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0988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4C789-E9A0-4B5D-9946-A3C0AF18CFC8}" type="datetimeFigureOut">
              <a:rPr lang="en-AU" smtClean="0"/>
              <a:t>25/03/2021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3B15-690E-4524-8E6C-EE302CDBE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78504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4C789-E9A0-4B5D-9946-A3C0AF18CFC8}" type="datetimeFigureOut">
              <a:rPr lang="en-AU" smtClean="0"/>
              <a:t>25/03/2021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3B15-690E-4524-8E6C-EE302CDBE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49476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4C789-E9A0-4B5D-9946-A3C0AF18CFC8}" type="datetimeFigureOut">
              <a:rPr lang="en-AU" smtClean="0"/>
              <a:t>25/03/2021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3B15-690E-4524-8E6C-EE302CDBE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6655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4C789-E9A0-4B5D-9946-A3C0AF18CFC8}" type="datetimeFigureOut">
              <a:rPr lang="en-AU" smtClean="0"/>
              <a:t>25/03/2021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3B15-690E-4524-8E6C-EE302CDBE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5712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4C789-E9A0-4B5D-9946-A3C0AF18CFC8}" type="datetimeFigureOut">
              <a:rPr lang="en-AU" smtClean="0"/>
              <a:t>25/03/2021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3B15-690E-4524-8E6C-EE302CDBE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1377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4C789-E9A0-4B5D-9946-A3C0AF18CFC8}" type="datetimeFigureOut">
              <a:rPr lang="en-AU" smtClean="0"/>
              <a:t>25/03/2021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3B15-690E-4524-8E6C-EE302CDBE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6343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4C789-E9A0-4B5D-9946-A3C0AF18CFC8}" type="datetimeFigureOut">
              <a:rPr lang="en-AU" smtClean="0"/>
              <a:t>25/03/2021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3B15-690E-4524-8E6C-EE302CDBE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4136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4C789-E9A0-4B5D-9946-A3C0AF18CFC8}" type="datetimeFigureOut">
              <a:rPr lang="en-AU" smtClean="0"/>
              <a:t>25/03/2021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3B15-690E-4524-8E6C-EE302CDBE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6345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4C789-E9A0-4B5D-9946-A3C0AF18CFC8}" type="datetimeFigureOut">
              <a:rPr lang="en-AU" smtClean="0"/>
              <a:t>25/03/2021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3B15-690E-4524-8E6C-EE302CDBE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991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4C789-E9A0-4B5D-9946-A3C0AF18CFC8}" type="datetimeFigureOut">
              <a:rPr lang="en-AU" smtClean="0"/>
              <a:t>25/03/2021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3B15-690E-4524-8E6C-EE302CDBE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0195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4C789-E9A0-4B5D-9946-A3C0AF18CFC8}" type="datetimeFigureOut">
              <a:rPr lang="en-AU" smtClean="0"/>
              <a:t>25/03/2021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03B15-690E-4524-8E6C-EE302CDBE2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2851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sace.sa.edu.au/web/ccafl/consultation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0"/>
            <a:ext cx="9270482" cy="5165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red globe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6523"/>
                    </a14:imgEffect>
                    <a14:imgEffect>
                      <a14:saturation sat="26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95486"/>
            <a:ext cx="1872208" cy="164592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Rectangle 1"/>
          <p:cNvSpPr/>
          <p:nvPr/>
        </p:nvSpPr>
        <p:spPr>
          <a:xfrm>
            <a:off x="467544" y="4112730"/>
            <a:ext cx="47772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800"/>
              </a:spcBef>
            </a:pPr>
            <a:r>
              <a:rPr lang="en-AU" b="1" dirty="0"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Consultation  Period: 1 March to 11 April 2021 </a:t>
            </a:r>
            <a:endParaRPr lang="en-AU" dirty="0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409986"/>
            <a:ext cx="70202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800" dirty="0">
                <a:latin typeface="Roboto Medium" panose="02000000000000000000" pitchFamily="2" charset="0"/>
                <a:ea typeface="Roboto Medium" panose="02000000000000000000" pitchFamily="2" charset="0"/>
                <a:cs typeface="Arial" panose="020B0604020202020204" pitchFamily="34" charset="0"/>
              </a:rPr>
              <a:t>Collaborative Curriculum and Assessment Framework for Languages </a:t>
            </a:r>
            <a:endParaRPr lang="en-AU" sz="28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0445" y="2464971"/>
            <a:ext cx="788549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4800" dirty="0">
                <a:latin typeface="Roboto Medium" panose="02000000000000000000" pitchFamily="2" charset="0"/>
                <a:ea typeface="Roboto Medium" panose="02000000000000000000" pitchFamily="2" charset="0"/>
                <a:cs typeface="Arial" panose="020B0604020202020204" pitchFamily="34" charset="0"/>
              </a:rPr>
              <a:t>Framework for consultation</a:t>
            </a:r>
          </a:p>
        </p:txBody>
      </p:sp>
    </p:spTree>
    <p:extLst>
      <p:ext uri="{BB962C8B-B14F-4D97-AF65-F5344CB8AC3E}">
        <p14:creationId xmlns:p14="http://schemas.microsoft.com/office/powerpoint/2010/main" val="3232996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195486"/>
            <a:ext cx="4572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sz="2400" b="1" dirty="0">
                <a:latin typeface="Roboto Light" panose="02000000000000000000" pitchFamily="2" charset="0"/>
                <a:ea typeface="Roboto Light" panose="02000000000000000000" pitchFamily="2" charset="0"/>
              </a:rPr>
              <a:t>What’s different? </a:t>
            </a:r>
            <a:br>
              <a:rPr lang="en-AU" sz="2800" b="1" dirty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r>
              <a:rPr lang="en-AU" sz="2800" dirty="0">
                <a:latin typeface="Roboto Medium" panose="02000000000000000000" pitchFamily="2" charset="0"/>
                <a:ea typeface="Roboto Medium" panose="02000000000000000000" pitchFamily="2" charset="0"/>
              </a:rPr>
              <a:t>Organising features</a:t>
            </a:r>
          </a:p>
        </p:txBody>
      </p:sp>
      <p:sp>
        <p:nvSpPr>
          <p:cNvPr id="3" name="Rectangle 2"/>
          <p:cNvSpPr/>
          <p:nvPr/>
        </p:nvSpPr>
        <p:spPr>
          <a:xfrm>
            <a:off x="640857" y="1268403"/>
            <a:ext cx="4572000" cy="270843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The Framework: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reflects a modern approach to language learning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provides a clear relationship </a:t>
            </a:r>
            <a:b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between each element of curriculum and assessment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creates links to prior learning </a:t>
            </a:r>
          </a:p>
        </p:txBody>
      </p:sp>
      <p:sp>
        <p:nvSpPr>
          <p:cNvPr id="9" name="Rectangle 8"/>
          <p:cNvSpPr/>
          <p:nvPr/>
        </p:nvSpPr>
        <p:spPr>
          <a:xfrm>
            <a:off x="5105521" y="1081594"/>
            <a:ext cx="3908710" cy="325588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8" name="Picture 7" descr="CCAFL FRAMEWORK for Consultation March -  April 2021.docx - Word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61" t="37309" r="24216" b="23109"/>
          <a:stretch/>
        </p:blipFill>
        <p:spPr>
          <a:xfrm>
            <a:off x="5188788" y="1200591"/>
            <a:ext cx="3755348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622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195486"/>
            <a:ext cx="4572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sz="2400" b="1" dirty="0">
                <a:latin typeface="Roboto Light" panose="02000000000000000000" pitchFamily="2" charset="0"/>
                <a:ea typeface="Roboto Light" panose="02000000000000000000" pitchFamily="2" charset="0"/>
              </a:rPr>
              <a:t>What’s different? </a:t>
            </a:r>
            <a:br>
              <a:rPr lang="en-AU" sz="2800" b="1" dirty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r>
              <a:rPr lang="en-AU" sz="2800" dirty="0">
                <a:latin typeface="Roboto Medium" panose="02000000000000000000" pitchFamily="2" charset="0"/>
                <a:ea typeface="Roboto Medium" panose="02000000000000000000" pitchFamily="2" charset="0"/>
              </a:rPr>
              <a:t>Objectives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814144"/>
              </p:ext>
            </p:extLst>
          </p:nvPr>
        </p:nvGraphicFramePr>
        <p:xfrm>
          <a:off x="611560" y="1635646"/>
          <a:ext cx="8424936" cy="34661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>
                  <a:extLst>
                    <a:ext uri="{9D8B030D-6E8A-4147-A177-3AD203B41FA5}">
                      <a16:colId xmlns:a16="http://schemas.microsoft.com/office/drawing/2014/main" val="3498707978"/>
                    </a:ext>
                  </a:extLst>
                </a:gridCol>
                <a:gridCol w="4212468">
                  <a:extLst>
                    <a:ext uri="{9D8B030D-6E8A-4147-A177-3AD203B41FA5}">
                      <a16:colId xmlns:a16="http://schemas.microsoft.com/office/drawing/2014/main" val="1306179423"/>
                    </a:ext>
                  </a:extLst>
                </a:gridCol>
              </a:tblGrid>
              <a:tr h="356022">
                <a:tc>
                  <a:txBody>
                    <a:bodyPr/>
                    <a:lstStyle/>
                    <a:p>
                      <a:r>
                        <a:rPr lang="en-AU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Current CCAFL framework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Framework for consultation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5235384"/>
                  </a:ext>
                </a:extLst>
              </a:tr>
              <a:tr h="310036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The student should be able to achieve the following [</a:t>
                      </a:r>
                      <a:r>
                        <a:rPr lang="en-GB" sz="1400" i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objectives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]:</a:t>
                      </a:r>
                      <a:endParaRPr lang="en-AU" sz="1400" kern="1200" dirty="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[</a:t>
                      </a:r>
                      <a:r>
                        <a:rPr lang="en-GB" sz="1400" i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Objective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] 1: Exchange information, opinions, and experiences in [Language].</a:t>
                      </a:r>
                      <a:endParaRPr lang="en-AU" sz="1400" kern="1200" dirty="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[</a:t>
                      </a:r>
                      <a:r>
                        <a:rPr lang="en-GB" sz="1400" i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Objective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] 2: Express ideas through the production of original texts in [Language].</a:t>
                      </a:r>
                      <a:endParaRPr lang="en-AU" sz="1400" kern="1200" dirty="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[</a:t>
                      </a:r>
                      <a:r>
                        <a:rPr lang="en-GB" sz="1400" i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Objective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] 3: Analyse, process, and respond to texts that are in [Language].</a:t>
                      </a:r>
                      <a:endParaRPr lang="en-AU" sz="1400" kern="1200" dirty="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[</a:t>
                      </a:r>
                      <a:r>
                        <a:rPr lang="en-GB" sz="1400" i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Objective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] 4: Understand aspects of the language and culture of [Language]-speaking communities.</a:t>
                      </a:r>
                      <a:endParaRPr lang="en-AU" sz="1400" kern="1200" dirty="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b="1" u="none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Objective 1	             </a:t>
                      </a:r>
                      <a:r>
                        <a:rPr lang="en-AU" sz="1400" b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Interacting in language</a:t>
                      </a:r>
                    </a:p>
                    <a:p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Exchange information, opinions, ideas and experiences in the language and reflect on knowledge and understanding of the relationship between language and culture.</a:t>
                      </a:r>
                    </a:p>
                    <a:p>
                      <a:r>
                        <a:rPr lang="en-AU" sz="1400" b="1" u="none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Objective 2	               </a:t>
                      </a:r>
                      <a:r>
                        <a:rPr lang="en-AU" sz="1400" b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Analysing language</a:t>
                      </a:r>
                    </a:p>
                    <a:p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Evaluate, analyse, synthesise, reflect on and respond to texts presented in the language, and mediate between languages and cultures.</a:t>
                      </a:r>
                    </a:p>
                    <a:p>
                      <a:r>
                        <a:rPr lang="en-AU" sz="1400" b="1" u="none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Objective 3	               </a:t>
                      </a:r>
                      <a:r>
                        <a:rPr lang="en-AU" sz="1400" b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Creating language</a:t>
                      </a:r>
                    </a:p>
                    <a:p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Create language to express ideas, demonstrating knowledge and understanding of language as a system and the relationship between language and culture.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000869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794115" y="628636"/>
            <a:ext cx="2272020" cy="9188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400" b="1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Cultural and intercultural </a:t>
            </a:r>
          </a:p>
          <a:p>
            <a:r>
              <a:rPr lang="en-AU" sz="1400" b="1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understanding </a:t>
            </a:r>
          </a:p>
          <a:p>
            <a:r>
              <a:rPr lang="en-AU" sz="1400" b="1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integral to all </a:t>
            </a:r>
          </a:p>
          <a:p>
            <a:r>
              <a:rPr lang="en-AU" sz="1400" b="1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renewed objectives </a:t>
            </a:r>
            <a:endParaRPr lang="en-AU" sz="1400" dirty="0">
              <a:solidFill>
                <a:schemeClr val="bg1"/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6876953" y="267494"/>
            <a:ext cx="2088232" cy="1512168"/>
          </a:xfrm>
          <a:prstGeom prst="ellipse">
            <a:avLst/>
          </a:prstGeom>
          <a:solidFill>
            <a:srgbClr val="FFFF99"/>
          </a:solidFill>
          <a:ln w="381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oboto Medium" panose="02000000000000000000" pitchFamily="2" charset="0"/>
                <a:ea typeface="Roboto Medium" panose="02000000000000000000" pitchFamily="2" charset="0"/>
              </a:rPr>
              <a:t>Objectives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latin typeface="Roboto Light" panose="02000000000000000000" pitchFamily="2" charset="0"/>
                <a:ea typeface="Roboto Light" panose="02000000000000000000" pitchFamily="2" charset="0"/>
              </a:rPr>
              <a:t>Interacting in language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Roboto Light" panose="02000000000000000000" pitchFamily="2" charset="0"/>
                <a:ea typeface="Roboto Light" panose="02000000000000000000" pitchFamily="2" charset="0"/>
              </a:rPr>
              <a:t>Analysing</a:t>
            </a:r>
            <a:r>
              <a:rPr kumimoji="0" lang="en-US" sz="12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Roboto Light" panose="02000000000000000000" pitchFamily="2" charset="0"/>
                <a:ea typeface="Roboto Light" panose="02000000000000000000" pitchFamily="2" charset="0"/>
              </a:rPr>
              <a:t> language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baseline="0" dirty="0">
                <a:latin typeface="Roboto Light" panose="02000000000000000000" pitchFamily="2" charset="0"/>
                <a:ea typeface="Roboto Light" panose="02000000000000000000" pitchFamily="2" charset="0"/>
              </a:rPr>
              <a:t>Creating language</a:t>
            </a:r>
            <a:endParaRPr kumimoji="0" lang="en-AU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416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195486"/>
            <a:ext cx="4572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sz="2400" b="1" dirty="0">
                <a:latin typeface="Roboto Light" panose="02000000000000000000" pitchFamily="2" charset="0"/>
                <a:ea typeface="Roboto Light" panose="02000000000000000000" pitchFamily="2" charset="0"/>
              </a:rPr>
              <a:t>What’s different? </a:t>
            </a:r>
            <a:br>
              <a:rPr lang="en-AU" sz="2800" b="1" dirty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r>
              <a:rPr lang="en-AU" sz="2800" dirty="0">
                <a:latin typeface="Roboto Medium" panose="02000000000000000000" pitchFamily="2" charset="0"/>
                <a:ea typeface="Roboto Medium" panose="02000000000000000000" pitchFamily="2" charset="0"/>
              </a:rPr>
              <a:t>Learning language</a:t>
            </a:r>
          </a:p>
        </p:txBody>
      </p:sp>
      <p:sp>
        <p:nvSpPr>
          <p:cNvPr id="4" name="Rectangle 3"/>
          <p:cNvSpPr/>
          <p:nvPr/>
        </p:nvSpPr>
        <p:spPr>
          <a:xfrm>
            <a:off x="716557" y="1200591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Recognises the cognitive demands of </a:t>
            </a:r>
            <a:r>
              <a:rPr lang="en-AU" sz="2000" b="1" dirty="0">
                <a:latin typeface="Roboto Light" panose="02000000000000000000" pitchFamily="2" charset="0"/>
                <a:ea typeface="Roboto Light" panose="02000000000000000000" pitchFamily="2" charset="0"/>
              </a:rPr>
              <a:t>learning</a:t>
            </a: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 a language as separate and additional to the demands of </a:t>
            </a:r>
            <a:r>
              <a:rPr lang="en-AU" sz="2000" b="1" dirty="0">
                <a:latin typeface="Roboto Light" panose="02000000000000000000" pitchFamily="2" charset="0"/>
                <a:ea typeface="Roboto Light" panose="02000000000000000000" pitchFamily="2" charset="0"/>
              </a:rPr>
              <a:t>using</a:t>
            </a: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 a language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0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Focuses on the language skills, knowledge and understanding  students need to engage with the objectives</a:t>
            </a:r>
          </a:p>
          <a:p>
            <a:endParaRPr lang="en-AU" sz="20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Acknowledges the emphases of the Australian Curriculum: Languages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4860032" y="843558"/>
            <a:ext cx="4032448" cy="3881104"/>
          </a:xfrm>
          <a:prstGeom prst="ellipse">
            <a:avLst/>
          </a:prstGeom>
          <a:solidFill>
            <a:srgbClr val="A0DA74"/>
          </a:solidFill>
          <a:ln w="381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800" b="1" dirty="0">
                <a:latin typeface="Roboto Medium" panose="02000000000000000000" pitchFamily="2" charset="0"/>
                <a:ea typeface="Roboto Medium" panose="02000000000000000000" pitchFamily="2" charset="0"/>
              </a:rPr>
              <a:t>Learning language</a:t>
            </a:r>
          </a:p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2400" dirty="0"/>
          </a:p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Communication skills</a:t>
            </a:r>
          </a:p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Language and culture</a:t>
            </a:r>
          </a:p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Language as a system  </a:t>
            </a:r>
          </a:p>
        </p:txBody>
      </p:sp>
    </p:spTree>
    <p:extLst>
      <p:ext uri="{BB962C8B-B14F-4D97-AF65-F5344CB8AC3E}">
        <p14:creationId xmlns:p14="http://schemas.microsoft.com/office/powerpoint/2010/main" val="1339938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195486"/>
            <a:ext cx="4572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sz="2400" b="1" dirty="0">
                <a:latin typeface="Roboto Light" panose="02000000000000000000" pitchFamily="2" charset="0"/>
                <a:ea typeface="Roboto Light" panose="02000000000000000000" pitchFamily="2" charset="0"/>
              </a:rPr>
              <a:t>What’s different? </a:t>
            </a:r>
            <a:br>
              <a:rPr lang="en-AU" sz="2800" b="1" dirty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r>
              <a:rPr lang="en-AU" sz="2800" dirty="0">
                <a:latin typeface="Roboto Medium" panose="02000000000000000000" pitchFamily="2" charset="0"/>
                <a:ea typeface="Roboto Medium" panose="02000000000000000000" pitchFamily="2" charset="0"/>
              </a:rPr>
              <a:t>Using language</a:t>
            </a:r>
          </a:p>
        </p:txBody>
      </p:sp>
      <p:sp>
        <p:nvSpPr>
          <p:cNvPr id="3" name="Rectangle 2"/>
          <p:cNvSpPr/>
          <p:nvPr/>
        </p:nvSpPr>
        <p:spPr>
          <a:xfrm>
            <a:off x="4605853" y="123478"/>
            <a:ext cx="4572000" cy="470898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Recognises the cognitive demands of </a:t>
            </a:r>
            <a:r>
              <a:rPr lang="en-AU" sz="2000" b="1" dirty="0">
                <a:latin typeface="Roboto Light" panose="02000000000000000000" pitchFamily="2" charset="0"/>
                <a:ea typeface="Roboto Light" panose="02000000000000000000" pitchFamily="2" charset="0"/>
              </a:rPr>
              <a:t>using</a:t>
            </a: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 a language.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All concepts are studied.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Topics are related to the concepts.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Eight topics per language.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Topics selected based on best fit for each language in Stage 2.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Subtopics related to the topics developed by teachers to suit their students.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Subtopics can be studied from any perspective.  </a:t>
            </a:r>
          </a:p>
        </p:txBody>
      </p:sp>
      <p:pic>
        <p:nvPicPr>
          <p:cNvPr id="8" name="Content Placeholder 3" descr="graphic represents interrelated concepts, perspectives and topics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906" y="2013678"/>
            <a:ext cx="3457371" cy="3004158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 bwMode="auto">
          <a:xfrm>
            <a:off x="35496" y="1113765"/>
            <a:ext cx="2522074" cy="2376265"/>
          </a:xfrm>
          <a:prstGeom prst="ellipse">
            <a:avLst/>
          </a:prstGeom>
          <a:solidFill>
            <a:srgbClr val="3CD7EC"/>
          </a:solidFill>
          <a:ln w="381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oboto Medium" panose="02000000000000000000" pitchFamily="2" charset="0"/>
                <a:ea typeface="Roboto Medium" panose="02000000000000000000" pitchFamily="2" charset="0"/>
              </a:rPr>
              <a:t>Using language</a:t>
            </a:r>
            <a:r>
              <a:rPr kumimoji="0" lang="en-AU" sz="28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AU" baseline="0" dirty="0">
                <a:latin typeface="Roboto Light" panose="02000000000000000000" pitchFamily="2" charset="0"/>
                <a:ea typeface="Roboto Light" panose="02000000000000000000" pitchFamily="2" charset="0"/>
              </a:rPr>
              <a:t>Concepts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Roboto Light" panose="02000000000000000000" pitchFamily="2" charset="0"/>
                <a:ea typeface="Roboto Light" panose="02000000000000000000" pitchFamily="2" charset="0"/>
              </a:rPr>
              <a:t>Perspectives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Roboto Light" panose="02000000000000000000" pitchFamily="2" charset="0"/>
                <a:ea typeface="Roboto Light" panose="02000000000000000000" pitchFamily="2" charset="0"/>
              </a:rPr>
              <a:t>Topics</a:t>
            </a:r>
            <a:endParaRPr lang="en-AU" baseline="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AU" baseline="0" dirty="0">
                <a:latin typeface="Roboto Light" panose="02000000000000000000" pitchFamily="2" charset="0"/>
                <a:ea typeface="Roboto Light" panose="02000000000000000000" pitchFamily="2" charset="0"/>
              </a:rPr>
              <a:t>Tasks </a:t>
            </a:r>
            <a:endParaRPr kumimoji="0" lang="en-AU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912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:\Stationery\PowerPoint\16-9\Powerpoint_Templates_16-9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9144001" cy="514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3527" y="75414"/>
            <a:ext cx="3648012" cy="36725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AU" b="1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Current  CCAFL Framework 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889807"/>
              </p:ext>
            </p:extLst>
          </p:nvPr>
        </p:nvGraphicFramePr>
        <p:xfrm>
          <a:off x="323527" y="517596"/>
          <a:ext cx="3648011" cy="250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170">
                  <a:extLst>
                    <a:ext uri="{9D8B030D-6E8A-4147-A177-3AD203B41FA5}">
                      <a16:colId xmlns:a16="http://schemas.microsoft.com/office/drawing/2014/main" val="598560995"/>
                    </a:ext>
                  </a:extLst>
                </a:gridCol>
                <a:gridCol w="1289838">
                  <a:extLst>
                    <a:ext uri="{9D8B030D-6E8A-4147-A177-3AD203B41FA5}">
                      <a16:colId xmlns:a16="http://schemas.microsoft.com/office/drawing/2014/main" val="1893574456"/>
                    </a:ext>
                  </a:extLst>
                </a:gridCol>
                <a:gridCol w="1216003">
                  <a:extLst>
                    <a:ext uri="{9D8B030D-6E8A-4147-A177-3AD203B41FA5}">
                      <a16:colId xmlns:a16="http://schemas.microsoft.com/office/drawing/2014/main" val="4078880566"/>
                    </a:ext>
                  </a:extLst>
                </a:gridCol>
              </a:tblGrid>
              <a:tr h="274848">
                <a:tc gridSpan="3">
                  <a:txBody>
                    <a:bodyPr/>
                    <a:lstStyle/>
                    <a:p>
                      <a:r>
                        <a:rPr lang="en-AU" sz="1600" dirty="0">
                          <a:solidFill>
                            <a:schemeClr val="tx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Themes and topics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773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200" dirty="0">
                          <a:latin typeface="Roboto Medium" panose="02000000000000000000" pitchFamily="2" charset="0"/>
                          <a:ea typeface="Roboto Medium" panose="02000000000000000000" pitchFamily="2" charset="0"/>
                        </a:rPr>
                        <a:t>The individual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dirty="0">
                          <a:latin typeface="Roboto Medium" panose="02000000000000000000" pitchFamily="2" charset="0"/>
                          <a:ea typeface="Roboto Medium" panose="02000000000000000000" pitchFamily="2" charset="0"/>
                        </a:rPr>
                        <a:t>The [Language]-speaking</a:t>
                      </a:r>
                      <a:r>
                        <a:rPr lang="en-AU" sz="1200" baseline="0" dirty="0">
                          <a:latin typeface="Roboto Medium" panose="02000000000000000000" pitchFamily="2" charset="0"/>
                          <a:ea typeface="Roboto Medium" panose="02000000000000000000" pitchFamily="2" charset="0"/>
                        </a:rPr>
                        <a:t> communities</a:t>
                      </a:r>
                      <a:endParaRPr lang="en-AU" sz="1200" dirty="0">
                        <a:latin typeface="Roboto Medium" panose="02000000000000000000" pitchFamily="2" charset="0"/>
                        <a:ea typeface="Roboto Medium" panose="02000000000000000000" pitchFamily="2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dirty="0">
                          <a:latin typeface="Roboto Medium" panose="02000000000000000000" pitchFamily="2" charset="0"/>
                          <a:ea typeface="Roboto Medium" panose="02000000000000000000" pitchFamily="2" charset="0"/>
                        </a:rPr>
                        <a:t>The changing world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418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0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Personal identity</a:t>
                      </a:r>
                      <a:r>
                        <a:rPr lang="en-AU" sz="1000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</a:t>
                      </a:r>
                      <a:endParaRPr lang="en-AU" sz="1000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0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Lifestyles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0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Technology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25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0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Relationships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0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History and traditions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0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Trade and tourism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394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0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Education and aspirations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0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Arts and entertainment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0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World</a:t>
                      </a:r>
                      <a:r>
                        <a:rPr lang="en-AU" sz="1000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of work </a:t>
                      </a:r>
                      <a:endParaRPr lang="en-AU" sz="1000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751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10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Values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0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Values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0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Social issues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129399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020037"/>
              </p:ext>
            </p:extLst>
          </p:nvPr>
        </p:nvGraphicFramePr>
        <p:xfrm>
          <a:off x="4084659" y="75415"/>
          <a:ext cx="4894178" cy="477659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40850">
                  <a:extLst>
                    <a:ext uri="{9D8B030D-6E8A-4147-A177-3AD203B41FA5}">
                      <a16:colId xmlns:a16="http://schemas.microsoft.com/office/drawing/2014/main" val="4205645513"/>
                    </a:ext>
                  </a:extLst>
                </a:gridCol>
                <a:gridCol w="2242835">
                  <a:extLst>
                    <a:ext uri="{9D8B030D-6E8A-4147-A177-3AD203B41FA5}">
                      <a16:colId xmlns:a16="http://schemas.microsoft.com/office/drawing/2014/main" val="2765551953"/>
                    </a:ext>
                  </a:extLst>
                </a:gridCol>
                <a:gridCol w="1310493">
                  <a:extLst>
                    <a:ext uri="{9D8B030D-6E8A-4147-A177-3AD203B41FA5}">
                      <a16:colId xmlns:a16="http://schemas.microsoft.com/office/drawing/2014/main" val="363268944"/>
                    </a:ext>
                  </a:extLst>
                </a:gridCol>
              </a:tblGrid>
              <a:tr h="396240">
                <a:tc gridSpan="3">
                  <a:txBody>
                    <a:bodyPr/>
                    <a:lstStyle/>
                    <a:p>
                      <a:r>
                        <a:rPr lang="en-AU" sz="1800" b="1" dirty="0">
                          <a:solidFill>
                            <a:schemeClr val="bg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Framework</a:t>
                      </a:r>
                      <a:r>
                        <a:rPr lang="en-AU" sz="1800" b="1" baseline="0" dirty="0">
                          <a:solidFill>
                            <a:schemeClr val="bg1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for consultation </a:t>
                      </a:r>
                      <a:endParaRPr lang="en-AU" sz="1800" b="1" dirty="0">
                        <a:solidFill>
                          <a:schemeClr val="bg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21920" marR="121920" marT="60960" marB="60960"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1821486"/>
                  </a:ext>
                </a:extLst>
              </a:tr>
              <a:tr h="251832">
                <a:tc>
                  <a:txBody>
                    <a:bodyPr/>
                    <a:lstStyle/>
                    <a:p>
                      <a:r>
                        <a:rPr lang="en-AU" sz="16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Concepts </a:t>
                      </a:r>
                      <a:endParaRPr lang="en-AU" sz="1600" b="1" dirty="0">
                        <a:solidFill>
                          <a:schemeClr val="tx1"/>
                        </a:solidFill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21920" marR="121920" marT="60960" marB="60960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AU" sz="16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Topics </a:t>
                      </a:r>
                      <a:r>
                        <a:rPr lang="en-AU" sz="1600" b="1" dirty="0">
                          <a:solidFill>
                            <a:srgbClr val="FFFF00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(8 of 12)</a:t>
                      </a:r>
                    </a:p>
                  </a:txBody>
                  <a:tcPr marL="121920" marR="121920" marT="60960" marB="60960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9918187"/>
                  </a:ext>
                </a:extLst>
              </a:tr>
              <a:tr h="491727">
                <a:tc rowSpan="3">
                  <a:txBody>
                    <a:bodyPr/>
                    <a:lstStyle/>
                    <a:p>
                      <a:r>
                        <a:rPr lang="en-AU" sz="1200" b="0" dirty="0">
                          <a:latin typeface="Roboto Medium" panose="02000000000000000000" pitchFamily="2" charset="0"/>
                          <a:ea typeface="Roboto Medium" panose="02000000000000000000" pitchFamily="2" charset="0"/>
                        </a:rPr>
                        <a:t>Identity 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Relationships and </a:t>
                      </a:r>
                    </a:p>
                    <a:p>
                      <a:r>
                        <a:rPr lang="en-AU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human</a:t>
                      </a:r>
                      <a:r>
                        <a:rPr lang="en-AU" sz="1100" b="0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interactions 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12">
                  <a:txBody>
                    <a:bodyPr/>
                    <a:lstStyle/>
                    <a:p>
                      <a:pPr algn="ctr"/>
                      <a:r>
                        <a:rPr lang="en-AU" sz="2000" b="0" baseline="0" dirty="0"/>
                        <a:t>  </a:t>
                      </a:r>
                    </a:p>
                    <a:p>
                      <a:pPr algn="ctr"/>
                      <a:endParaRPr lang="en-AU" sz="2000" b="0" baseline="0" dirty="0"/>
                    </a:p>
                    <a:p>
                      <a:pPr algn="ctr"/>
                      <a:endParaRPr lang="en-AU" sz="2000" b="0" baseline="0" dirty="0"/>
                    </a:p>
                    <a:p>
                      <a:pPr algn="ctr"/>
                      <a:endParaRPr lang="en-AU" sz="1200" b="0" baseline="0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algn="ctr"/>
                      <a:r>
                        <a:rPr lang="en-AU" sz="1200" b="1" baseline="0" dirty="0">
                          <a:latin typeface="Roboto Medium" panose="02000000000000000000" pitchFamily="2" charset="0"/>
                          <a:ea typeface="Roboto Medium" panose="02000000000000000000" pitchFamily="2" charset="0"/>
                        </a:rPr>
                        <a:t>Perspectives</a:t>
                      </a:r>
                    </a:p>
                    <a:p>
                      <a:pPr algn="ctr"/>
                      <a:endParaRPr lang="en-AU" sz="1200" b="0" baseline="0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algn="ctr"/>
                      <a:r>
                        <a:rPr lang="en-AU" sz="1200" b="0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personal </a:t>
                      </a:r>
                    </a:p>
                    <a:p>
                      <a:pPr algn="ctr"/>
                      <a:endParaRPr lang="en-AU" sz="1200" b="0" baseline="0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algn="ctr"/>
                      <a:r>
                        <a:rPr lang="en-AU" sz="1200" b="0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community </a:t>
                      </a:r>
                    </a:p>
                    <a:p>
                      <a:pPr algn="ctr"/>
                      <a:endParaRPr lang="en-AU" sz="1200" b="0" baseline="0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algn="ctr"/>
                      <a:r>
                        <a:rPr lang="en-AU" sz="1200" b="0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global 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055142"/>
                  </a:ext>
                </a:extLst>
              </a:tr>
              <a:tr h="30551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Living in Australia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927551"/>
                  </a:ext>
                </a:extLst>
              </a:tr>
              <a:tr h="21701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Inclusivity, diversity and belonging 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1899765"/>
                  </a:ext>
                </a:extLst>
              </a:tr>
              <a:tr h="264943">
                <a:tc rowSpan="3">
                  <a:txBody>
                    <a:bodyPr/>
                    <a:lstStyle/>
                    <a:p>
                      <a:r>
                        <a:rPr lang="en-AU" sz="1200" b="0" dirty="0">
                          <a:latin typeface="Roboto Medium" panose="02000000000000000000" pitchFamily="2" charset="0"/>
                          <a:ea typeface="Roboto Medium" panose="02000000000000000000" pitchFamily="2" charset="0"/>
                        </a:rPr>
                        <a:t>Legacy 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Language-speaking culture 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9856140"/>
                  </a:ext>
                </a:extLst>
              </a:tr>
              <a:tr h="36661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History and traditions 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975673"/>
                  </a:ext>
                </a:extLst>
              </a:tr>
              <a:tr h="1931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Innovation 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084310"/>
                  </a:ext>
                </a:extLst>
              </a:tr>
              <a:tr h="248371">
                <a:tc rowSpan="3">
                  <a:txBody>
                    <a:bodyPr/>
                    <a:lstStyle/>
                    <a:p>
                      <a:r>
                        <a:rPr lang="en-AU" sz="1200" b="0" dirty="0">
                          <a:latin typeface="Roboto Medium" panose="02000000000000000000" pitchFamily="2" charset="0"/>
                          <a:ea typeface="Roboto Medium" panose="02000000000000000000" pitchFamily="2" charset="0"/>
                        </a:rPr>
                        <a:t>Responsibility 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Youth 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862235"/>
                  </a:ext>
                </a:extLst>
              </a:tr>
              <a:tr h="2417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Work 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681055"/>
                  </a:ext>
                </a:extLst>
              </a:tr>
              <a:tr h="23521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Society 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743947"/>
                  </a:ext>
                </a:extLst>
              </a:tr>
              <a:tr h="198067">
                <a:tc rowSpan="3">
                  <a:txBody>
                    <a:bodyPr/>
                    <a:lstStyle/>
                    <a:p>
                      <a:r>
                        <a:rPr lang="en-AU" sz="1200" b="0" dirty="0">
                          <a:latin typeface="Roboto Medium" panose="02000000000000000000" pitchFamily="2" charset="0"/>
                          <a:ea typeface="Roboto Medium" panose="02000000000000000000" pitchFamily="2" charset="0"/>
                        </a:rPr>
                        <a:t>Sustainability 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Natural</a:t>
                      </a:r>
                      <a:r>
                        <a:rPr lang="en-AU" sz="1100" b="0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environment </a:t>
                      </a:r>
                      <a:endParaRPr lang="en-AU" sz="1100" b="0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21920" marR="121920" marT="60960" marB="609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897298"/>
                  </a:ext>
                </a:extLst>
              </a:tr>
              <a:tr h="26596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Sustaining language</a:t>
                      </a:r>
                      <a:r>
                        <a:rPr lang="en-AU" sz="1100" b="0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and culture </a:t>
                      </a:r>
                      <a:endParaRPr lang="en-AU" sz="1100" b="0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121920" marR="121920" marT="60960" marB="609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2391962"/>
                  </a:ext>
                </a:extLst>
              </a:tr>
              <a:tr h="36661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Global trends </a:t>
                      </a:r>
                    </a:p>
                  </a:txBody>
                  <a:tcPr marL="121920" marR="121920" marT="60960" marB="609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1237333"/>
                  </a:ext>
                </a:extLst>
              </a:tr>
            </a:tbl>
          </a:graphicData>
        </a:graphic>
      </p:graphicFrame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23478"/>
            <a:ext cx="1454509" cy="1416399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4893611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195486"/>
            <a:ext cx="835292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b="1" dirty="0">
                <a:latin typeface="Roboto Light" panose="02000000000000000000" pitchFamily="2" charset="0"/>
                <a:ea typeface="Roboto Light" panose="02000000000000000000" pitchFamily="2" charset="0"/>
              </a:rPr>
              <a:t>What’s different? </a:t>
            </a:r>
            <a:br>
              <a:rPr lang="en-AU" sz="2800" b="1" dirty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r>
              <a:rPr lang="en-AU" sz="2800" dirty="0">
                <a:latin typeface="Roboto Medium" panose="02000000000000000000" pitchFamily="2" charset="0"/>
                <a:ea typeface="Roboto Medium" panose="02000000000000000000" pitchFamily="2" charset="0"/>
              </a:rPr>
              <a:t>Recognising prior learning</a:t>
            </a:r>
          </a:p>
          <a:p>
            <a:r>
              <a:rPr lang="en-US" sz="2400" b="1" dirty="0">
                <a:latin typeface="Roboto Light" panose="02000000000000000000" pitchFamily="2" charset="0"/>
                <a:ea typeface="Roboto Light" panose="02000000000000000000" pitchFamily="2" charset="0"/>
              </a:rPr>
              <a:t>Language, general capabilities and cross-curriculum priorities</a:t>
            </a:r>
            <a:endParaRPr lang="en-AU" sz="2400" dirty="0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8572" y="1779662"/>
            <a:ext cx="80648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Language learning emphases from the Australian Curriculum: Languages are incorporated and extended.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Students apply skills, knowledge and behaviours gained through engagement with the general capabilities in Foundation Year to Year 10.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Students have opportunities to study subtopics that link to the cross-curriculum priorities and the Australian context for learning. </a:t>
            </a:r>
          </a:p>
        </p:txBody>
      </p:sp>
    </p:spTree>
    <p:extLst>
      <p:ext uri="{BB962C8B-B14F-4D97-AF65-F5344CB8AC3E}">
        <p14:creationId xmlns:p14="http://schemas.microsoft.com/office/powerpoint/2010/main" val="2590042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195486"/>
            <a:ext cx="4572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sz="2400" b="1" dirty="0">
                <a:latin typeface="Roboto Light" panose="02000000000000000000" pitchFamily="2" charset="0"/>
                <a:ea typeface="Roboto Light" panose="02000000000000000000" pitchFamily="2" charset="0"/>
              </a:rPr>
              <a:t>What’s different?</a:t>
            </a:r>
          </a:p>
          <a:p>
            <a:r>
              <a:rPr lang="en-AU" sz="2800" dirty="0">
                <a:latin typeface="Roboto Medium" panose="02000000000000000000" pitchFamily="2" charset="0"/>
                <a:ea typeface="Roboto Medium" panose="02000000000000000000" pitchFamily="2" charset="0"/>
              </a:rPr>
              <a:t>Oral examination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718937"/>
              </p:ext>
            </p:extLst>
          </p:nvPr>
        </p:nvGraphicFramePr>
        <p:xfrm>
          <a:off x="539552" y="1347614"/>
          <a:ext cx="4176464" cy="334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>
                  <a:extLst>
                    <a:ext uri="{9D8B030D-6E8A-4147-A177-3AD203B41FA5}">
                      <a16:colId xmlns:a16="http://schemas.microsoft.com/office/drawing/2014/main" val="3498707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AU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Current CCAFL framework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235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Oral examination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(approximately 15 minutes)</a:t>
                      </a:r>
                    </a:p>
                    <a:p>
                      <a:r>
                        <a:rPr lang="en-AU" sz="1400" b="1" i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Purpose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The oral examination is designed primarily to assess the student’s knowledge and skill in using spoken [Language]. </a:t>
                      </a:r>
                      <a:endParaRPr lang="en-AU" sz="1400" kern="1200" dirty="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b="1" i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Specifications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The</a:t>
                      </a:r>
                      <a:r>
                        <a:rPr lang="en-GB" sz="1400" i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oral examination has two sections.</a:t>
                      </a:r>
                      <a:endParaRPr lang="en-AU" sz="1400" kern="1200" dirty="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400" b="1" i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Section 1: Conversation</a:t>
                      </a:r>
                      <a:r>
                        <a:rPr lang="en-AU" sz="1400" b="1" i="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AU" sz="1400" b="0" i="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(approximately 7 minutes)</a:t>
                      </a:r>
                      <a:endParaRPr lang="en-AU" sz="1400" b="1" i="1" kern="1200" dirty="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400" b="1" i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Section 2: Discussion </a:t>
                      </a:r>
                      <a:r>
                        <a:rPr lang="en-AU" sz="1400" b="0" i="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(approximately 8 minutes)</a:t>
                      </a:r>
                      <a:endParaRPr lang="en-AU" sz="1400" b="1" i="1" kern="1200" dirty="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  <a:p>
                      <a:endParaRPr lang="en-A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5000869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496898"/>
              </p:ext>
            </p:extLst>
          </p:nvPr>
        </p:nvGraphicFramePr>
        <p:xfrm>
          <a:off x="4860032" y="1354264"/>
          <a:ext cx="4104456" cy="3347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1306179423"/>
                    </a:ext>
                  </a:extLst>
                </a:gridCol>
              </a:tblGrid>
              <a:tr h="360726">
                <a:tc>
                  <a:txBody>
                    <a:bodyPr/>
                    <a:lstStyle/>
                    <a:p>
                      <a:r>
                        <a:rPr lang="en-AU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Framework for consultation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5235384"/>
                  </a:ext>
                </a:extLst>
              </a:tr>
              <a:tr h="2981914">
                <a:tc>
                  <a:txBody>
                    <a:bodyPr/>
                    <a:lstStyle/>
                    <a:p>
                      <a:r>
                        <a:rPr lang="en-AU" sz="14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Oral</a:t>
                      </a:r>
                      <a:r>
                        <a:rPr lang="en-AU" sz="1400" b="1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examination </a:t>
                      </a:r>
                      <a:r>
                        <a:rPr lang="en-AU" sz="1400" b="0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(10–15 minutes)</a:t>
                      </a:r>
                    </a:p>
                    <a:p>
                      <a:endParaRPr lang="en-AU" sz="1400" b="0" baseline="0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0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Individual states and territories will decide the specifications for the oral examinations within their jurisdiction.  </a:t>
                      </a:r>
                      <a:endParaRPr lang="en-AU" sz="1400" b="0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lvl="0"/>
                      <a:endParaRPr lang="en-AU" sz="1400" kern="1200" dirty="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  <a:p>
                      <a:pPr lvl="0"/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The oral examination will: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relate to the objectives, key skills, knowledge and understandings provided in the Framework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enable students to address aspects of the topics specified for the language</a:t>
                      </a:r>
                    </a:p>
                    <a:p>
                      <a:endParaRPr lang="en-AU" b="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000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80711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195486"/>
            <a:ext cx="4572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sz="2400" b="1" dirty="0">
                <a:latin typeface="Roboto Light" panose="02000000000000000000" pitchFamily="2" charset="0"/>
                <a:ea typeface="Roboto Light" panose="02000000000000000000" pitchFamily="2" charset="0"/>
              </a:rPr>
              <a:t>What’s different?</a:t>
            </a:r>
          </a:p>
          <a:p>
            <a:r>
              <a:rPr lang="en-AU" sz="2800" dirty="0">
                <a:latin typeface="Roboto Medium" panose="02000000000000000000" pitchFamily="2" charset="0"/>
                <a:ea typeface="Roboto Medium" panose="02000000000000000000" pitchFamily="2" charset="0"/>
              </a:rPr>
              <a:t>Written examination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619207"/>
              </p:ext>
            </p:extLst>
          </p:nvPr>
        </p:nvGraphicFramePr>
        <p:xfrm>
          <a:off x="611560" y="1088038"/>
          <a:ext cx="4320480" cy="3791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3498707978"/>
                    </a:ext>
                  </a:extLst>
                </a:gridCol>
              </a:tblGrid>
              <a:tr h="375030">
                <a:tc>
                  <a:txBody>
                    <a:bodyPr/>
                    <a:lstStyle/>
                    <a:p>
                      <a:r>
                        <a:rPr lang="en-AU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Current CCAFL framework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235384"/>
                  </a:ext>
                </a:extLst>
              </a:tr>
              <a:tr h="531292">
                <a:tc>
                  <a:txBody>
                    <a:bodyPr/>
                    <a:lstStyle/>
                    <a:p>
                      <a:r>
                        <a:rPr lang="en-AU" sz="14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Reading time:</a:t>
                      </a:r>
                      <a:r>
                        <a:rPr lang="en-AU" sz="1400" b="1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10 minutes</a:t>
                      </a:r>
                    </a:p>
                    <a:p>
                      <a:r>
                        <a:rPr lang="en-AU" sz="1400" b="1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Working time: 2 hours and 30 minutes </a:t>
                      </a:r>
                      <a:endParaRPr lang="en-AU" sz="1400" b="1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5000869"/>
                  </a:ext>
                </a:extLst>
              </a:tr>
              <a:tr h="1843896">
                <a:tc>
                  <a:txBody>
                    <a:bodyPr/>
                    <a:lstStyle/>
                    <a:p>
                      <a:r>
                        <a:rPr lang="en-AU" sz="14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Section 1:</a:t>
                      </a:r>
                      <a:r>
                        <a:rPr lang="en-AU" sz="1400" b="1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Listening and responding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Part A</a:t>
                      </a:r>
                      <a:r>
                        <a:rPr lang="en-AU" sz="1400" b="1" kern="1200" baseline="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 </a:t>
                      </a: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	Questions 1 – 3 </a:t>
                      </a:r>
                      <a:r>
                        <a:rPr lang="en-AU" sz="1400" kern="1200" baseline="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                   </a:t>
                      </a: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15 marks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	Three texts in [Language]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	with answers in English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400" kern="1200" dirty="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Part B </a:t>
                      </a:r>
                      <a:r>
                        <a:rPr lang="en-AU" sz="1400" b="1" kern="1200" baseline="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AU" sz="1400" kern="1200" baseline="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	Questions 4 – 6	       15 marks </a:t>
                      </a:r>
                    </a:p>
                    <a:p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	Three texts in [Language] </a:t>
                      </a:r>
                    </a:p>
                    <a:p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	with answers in [Language]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3625659"/>
                  </a:ext>
                </a:extLst>
              </a:tr>
              <a:tr h="1041011">
                <a:tc>
                  <a:txBody>
                    <a:bodyPr/>
                    <a:lstStyle/>
                    <a:p>
                      <a:r>
                        <a:rPr lang="en-AU" sz="14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Section 2</a:t>
                      </a:r>
                      <a:r>
                        <a:rPr lang="en-AU" sz="1400" b="1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: Reading and responding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Part A  </a:t>
                      </a: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	Questions 7 and</a:t>
                      </a:r>
                      <a:r>
                        <a:rPr lang="en-AU" sz="1400" kern="1200" baseline="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8                  </a:t>
                      </a: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10 marks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	Two texts in [Language]</a:t>
                      </a:r>
                      <a:r>
                        <a:rPr lang="en-AU" sz="1400" kern="1200" baseline="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kern="1200" baseline="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	with</a:t>
                      </a: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answers in English</a:t>
                      </a:r>
                    </a:p>
                  </a:txBody>
                  <a:tcPr>
                    <a:solidFill>
                      <a:srgbClr val="FD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86006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698983"/>
              </p:ext>
            </p:extLst>
          </p:nvPr>
        </p:nvGraphicFramePr>
        <p:xfrm>
          <a:off x="5076056" y="1088037"/>
          <a:ext cx="3960440" cy="40262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1306179423"/>
                    </a:ext>
                  </a:extLst>
                </a:gridCol>
              </a:tblGrid>
              <a:tr h="392196">
                <a:tc>
                  <a:txBody>
                    <a:bodyPr/>
                    <a:lstStyle/>
                    <a:p>
                      <a:r>
                        <a:rPr lang="en-AU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Framework for consultation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5235384"/>
                  </a:ext>
                </a:extLst>
              </a:tr>
              <a:tr h="555611">
                <a:tc>
                  <a:txBody>
                    <a:bodyPr/>
                    <a:lstStyle/>
                    <a:p>
                      <a:r>
                        <a:rPr lang="en-AU" sz="14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Reading time:</a:t>
                      </a:r>
                      <a:r>
                        <a:rPr lang="en-AU" sz="1400" b="1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10 minutes</a:t>
                      </a:r>
                    </a:p>
                    <a:p>
                      <a:r>
                        <a:rPr lang="en-AU" sz="1400" b="1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Working time: 2 hours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5000869"/>
                  </a:ext>
                </a:extLst>
              </a:tr>
              <a:tr h="2843422">
                <a:tc>
                  <a:txBody>
                    <a:bodyPr/>
                    <a:lstStyle/>
                    <a:p>
                      <a:r>
                        <a:rPr lang="en-AU" sz="1400" b="1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Section 1:  Responding to texts </a:t>
                      </a:r>
                    </a:p>
                    <a:p>
                      <a:r>
                        <a:rPr lang="en-AU" sz="1400" b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Question 1  			</a:t>
                      </a:r>
                      <a:r>
                        <a:rPr lang="en-AU" sz="1400" b="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7 marks</a:t>
                      </a:r>
                    </a:p>
                    <a:p>
                      <a:r>
                        <a:rPr lang="en-AU" sz="1400" b="0" kern="120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Listening </a:t>
                      </a:r>
                      <a:r>
                        <a:rPr lang="en-AU" sz="1400" b="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in language, responding in English</a:t>
                      </a:r>
                    </a:p>
                    <a:p>
                      <a:r>
                        <a:rPr lang="en-AU" sz="1400" b="0" kern="120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Text </a:t>
                      </a:r>
                      <a:r>
                        <a:rPr lang="en-AU" sz="1400" b="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1 – one listening text in language</a:t>
                      </a:r>
                    </a:p>
                    <a:p>
                      <a:r>
                        <a:rPr lang="en-AU" sz="1400" b="0" kern="120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</a:t>
                      </a:r>
                    </a:p>
                    <a:p>
                      <a:r>
                        <a:rPr lang="en-AU" sz="1400" b="1" kern="120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Question </a:t>
                      </a:r>
                      <a:r>
                        <a:rPr lang="en-AU" sz="1400" b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2</a:t>
                      </a:r>
                      <a:r>
                        <a:rPr lang="en-AU" sz="1400" b="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 </a:t>
                      </a:r>
                      <a:r>
                        <a:rPr lang="en-AU" sz="1400" b="0" kern="120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	</a:t>
                      </a:r>
                      <a:r>
                        <a:rPr lang="en-AU" sz="1400" b="0" kern="1200" baseline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                                           </a:t>
                      </a:r>
                      <a:r>
                        <a:rPr lang="en-AU" sz="1400" b="0" kern="120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8 </a:t>
                      </a:r>
                      <a:r>
                        <a:rPr lang="en-AU" sz="1400" b="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marks </a:t>
                      </a:r>
                    </a:p>
                    <a:p>
                      <a:r>
                        <a:rPr lang="en-AU" sz="1400" b="0" kern="120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Listening </a:t>
                      </a:r>
                      <a:r>
                        <a:rPr lang="en-AU" sz="1400" b="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and responding in language</a:t>
                      </a:r>
                    </a:p>
                    <a:p>
                      <a:r>
                        <a:rPr lang="en-AU" sz="1400" b="0" kern="120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Text </a:t>
                      </a:r>
                      <a:r>
                        <a:rPr lang="en-AU" sz="1400" b="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2 – one listening text in language</a:t>
                      </a:r>
                    </a:p>
                    <a:p>
                      <a:endParaRPr lang="en-AU" sz="1400" b="1" kern="120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  <a:p>
                      <a:r>
                        <a:rPr lang="en-AU" sz="1400" b="1" kern="120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Question </a:t>
                      </a:r>
                      <a:r>
                        <a:rPr lang="en-AU" sz="1400" b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3</a:t>
                      </a:r>
                      <a:r>
                        <a:rPr lang="en-AU" sz="1400" b="1" kern="1200" baseline="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 			</a:t>
                      </a:r>
                      <a:r>
                        <a:rPr lang="en-AU" sz="1400" b="0" kern="1200" baseline="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15 marks </a:t>
                      </a:r>
                    </a:p>
                    <a:p>
                      <a:r>
                        <a:rPr lang="en-AU" sz="1400" b="0" kern="120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Reading </a:t>
                      </a:r>
                      <a:r>
                        <a:rPr lang="en-AU" sz="1400" b="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and listening in language, 	responding in English</a:t>
                      </a:r>
                    </a:p>
                    <a:p>
                      <a:r>
                        <a:rPr lang="en-AU" sz="1400" kern="120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Text </a:t>
                      </a: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3A – one reading text in language</a:t>
                      </a:r>
                    </a:p>
                    <a:p>
                      <a:r>
                        <a:rPr lang="en-AU" sz="1400" kern="120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Text </a:t>
                      </a: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3B – one listening text in language</a:t>
                      </a:r>
                      <a:endParaRPr lang="en-AU" sz="1400" b="1" baseline="0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625659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236296" y="274548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b="1" dirty="0">
                <a:latin typeface="Roboto Medium" panose="02000000000000000000" pitchFamily="2" charset="0"/>
                <a:ea typeface="Roboto Medium" panose="02000000000000000000" pitchFamily="2" charset="0"/>
              </a:rPr>
              <a:t>1 of 2</a:t>
            </a:r>
            <a:endParaRPr lang="en-AU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9540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195486"/>
            <a:ext cx="4572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sz="2400" b="1" dirty="0">
                <a:latin typeface="Roboto Light" panose="02000000000000000000" pitchFamily="2" charset="0"/>
                <a:ea typeface="Roboto Light" panose="02000000000000000000" pitchFamily="2" charset="0"/>
              </a:rPr>
              <a:t>What’s different?</a:t>
            </a:r>
          </a:p>
          <a:p>
            <a:r>
              <a:rPr lang="en-AU" sz="2800" dirty="0">
                <a:latin typeface="Roboto Medium" panose="02000000000000000000" pitchFamily="2" charset="0"/>
                <a:ea typeface="Roboto Medium" panose="02000000000000000000" pitchFamily="2" charset="0"/>
              </a:rPr>
              <a:t>Written examination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7236296" y="274548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b="1" dirty="0">
                <a:latin typeface="Roboto Medium" panose="02000000000000000000" pitchFamily="2" charset="0"/>
                <a:ea typeface="Roboto Medium" panose="02000000000000000000" pitchFamily="2" charset="0"/>
              </a:rPr>
              <a:t>2 of 2</a:t>
            </a:r>
            <a:endParaRPr lang="en-AU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655632"/>
              </p:ext>
            </p:extLst>
          </p:nvPr>
        </p:nvGraphicFramePr>
        <p:xfrm>
          <a:off x="596137" y="1088037"/>
          <a:ext cx="4263895" cy="3986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3895">
                  <a:extLst>
                    <a:ext uri="{9D8B030D-6E8A-4147-A177-3AD203B41FA5}">
                      <a16:colId xmlns:a16="http://schemas.microsoft.com/office/drawing/2014/main" val="3498707978"/>
                    </a:ext>
                  </a:extLst>
                </a:gridCol>
              </a:tblGrid>
              <a:tr h="296380">
                <a:tc>
                  <a:txBody>
                    <a:bodyPr/>
                    <a:lstStyle/>
                    <a:p>
                      <a:r>
                        <a:rPr lang="en-AU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Current CCAFL framework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235384"/>
                  </a:ext>
                </a:extLst>
              </a:tr>
              <a:tr h="752810">
                <a:tc>
                  <a:txBody>
                    <a:bodyPr/>
                    <a:lstStyle/>
                    <a:p>
                      <a:r>
                        <a:rPr lang="en-AU" sz="14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Section 2</a:t>
                      </a:r>
                      <a:r>
                        <a:rPr lang="en-AU" sz="1400" b="1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: Reading and responding (continued)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Part B</a:t>
                      </a:r>
                      <a:r>
                        <a:rPr lang="en-AU" sz="1400" b="1" kern="1200" baseline="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 </a:t>
                      </a:r>
                      <a:r>
                        <a:rPr lang="en-AU" sz="1400" kern="1200" baseline="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	Question 9		15 marks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One text in [Language] approx. 150 words </a:t>
                      </a:r>
                    </a:p>
                    <a:p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Response in [Language]approx. 150 words </a:t>
                      </a:r>
                    </a:p>
                  </a:txBody>
                  <a:tcPr>
                    <a:solidFill>
                      <a:srgbClr val="FD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860061"/>
                  </a:ext>
                </a:extLst>
              </a:tr>
              <a:tr h="950041">
                <a:tc>
                  <a:txBody>
                    <a:bodyPr/>
                    <a:lstStyle/>
                    <a:p>
                      <a:r>
                        <a:rPr lang="en-AU" sz="14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Section 3:</a:t>
                      </a:r>
                      <a:r>
                        <a:rPr lang="en-AU" sz="1400" b="1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 Writing in [Language]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One of 	Questions 10 – 12 </a:t>
                      </a:r>
                      <a:r>
                        <a:rPr lang="en-AU" sz="1400" kern="1200" baseline="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        </a:t>
                      </a: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20 marks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Original text to be written in [Language]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Response approx. 250 words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511026"/>
                  </a:ext>
                </a:extLst>
              </a:tr>
              <a:tr h="1175073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400" i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The total listening time, for one reading of the six listening texts without pauses, will be approximately 8 minutes.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400" i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The total length of the three reading texts will be approx.</a:t>
                      </a:r>
                      <a:r>
                        <a:rPr lang="en-AU" sz="1400" i="1" kern="1200" baseline="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AU" sz="1400" i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550 words.</a:t>
                      </a:r>
                    </a:p>
                  </a:txBody>
                  <a:tcPr>
                    <a:solidFill>
                      <a:srgbClr val="FD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6546125"/>
                  </a:ext>
                </a:extLst>
              </a:tr>
              <a:tr h="342237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Total</a:t>
                      </a:r>
                      <a:r>
                        <a:rPr lang="en-AU" sz="1400" kern="1200" baseline="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75 marks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9852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294435"/>
              </p:ext>
            </p:extLst>
          </p:nvPr>
        </p:nvGraphicFramePr>
        <p:xfrm>
          <a:off x="4932040" y="697579"/>
          <a:ext cx="4100416" cy="4374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0416">
                  <a:extLst>
                    <a:ext uri="{9D8B030D-6E8A-4147-A177-3AD203B41FA5}">
                      <a16:colId xmlns:a16="http://schemas.microsoft.com/office/drawing/2014/main" val="1306179423"/>
                    </a:ext>
                  </a:extLst>
                </a:gridCol>
              </a:tblGrid>
              <a:tr h="399889">
                <a:tc>
                  <a:txBody>
                    <a:bodyPr/>
                    <a:lstStyle/>
                    <a:p>
                      <a:r>
                        <a:rPr lang="en-AU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Framework for consultation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5235384"/>
                  </a:ext>
                </a:extLst>
              </a:tr>
              <a:tr h="1947920">
                <a:tc>
                  <a:txBody>
                    <a:bodyPr/>
                    <a:lstStyle/>
                    <a:p>
                      <a:r>
                        <a:rPr lang="en-AU" sz="1400" b="1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Section 2: Creating language </a:t>
                      </a:r>
                    </a:p>
                    <a:p>
                      <a:r>
                        <a:rPr lang="en-AU" sz="1400" b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Question 4 			</a:t>
                      </a:r>
                      <a:r>
                        <a:rPr lang="en-AU" sz="1400" b="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15 marks </a:t>
                      </a:r>
                    </a:p>
                    <a:p>
                      <a:r>
                        <a:rPr lang="en-AU" sz="1400" b="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Reading and responding in language</a:t>
                      </a:r>
                    </a:p>
                    <a:p>
                      <a:r>
                        <a:rPr lang="en-AU" sz="1400" b="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Text 4 – one reading text in language</a:t>
                      </a:r>
                    </a:p>
                    <a:p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Response approx. 150 words </a:t>
                      </a:r>
                    </a:p>
                    <a:p>
                      <a:r>
                        <a:rPr lang="en-AU" sz="1400" b="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Students will choose one of the following: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Question 5</a:t>
                      </a:r>
                      <a:r>
                        <a:rPr lang="en-AU" sz="1400" b="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or</a:t>
                      </a:r>
                      <a:r>
                        <a:rPr lang="en-AU" sz="1400" b="0" kern="1200" baseline="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AU" sz="1400" b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Question 6</a:t>
                      </a:r>
                      <a:r>
                        <a:rPr lang="en-AU" sz="1400" b="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	20 marks </a:t>
                      </a:r>
                      <a:endParaRPr lang="en-AU" sz="1400" b="0" kern="1200" baseline="0" dirty="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  <a:p>
                      <a:r>
                        <a:rPr lang="en-AU" sz="1400" b="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Writing in language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Response approx. 250 words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2922231"/>
                  </a:ext>
                </a:extLst>
              </a:tr>
              <a:tr h="152308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i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The total length of one playing of the three listening texts will be 4½ – 5 minutes.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i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The total length of the two reading texts will be approx.</a:t>
                      </a:r>
                      <a:r>
                        <a:rPr lang="en-AU" sz="1400" i="1" kern="1200" baseline="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AU" sz="1400" i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450 words.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i="1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There will be one or two visual texts in this examination. The visual text/s may appear in any of Questions 3, 4, 5 or 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386742"/>
                  </a:ext>
                </a:extLst>
              </a:tr>
              <a:tr h="378265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Total</a:t>
                      </a:r>
                      <a:r>
                        <a:rPr lang="en-AU" sz="1400" kern="1200" baseline="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AU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65 marks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114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67544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:\Stationery\PowerPoint\16-9\Powerpoint_Templates_16-9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9144001" cy="514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55576" y="339502"/>
            <a:ext cx="47179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2800" dirty="0">
                <a:latin typeface="Roboto Medium" panose="02000000000000000000" pitchFamily="2" charset="0"/>
                <a:ea typeface="Roboto Medium" panose="02000000000000000000" pitchFamily="2" charset="0"/>
              </a:rPr>
              <a:t>Framework for consultation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11559" y="987574"/>
            <a:ext cx="8280921" cy="41559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400" b="1" dirty="0">
                <a:latin typeface="Roboto Light" panose="02000000000000000000" pitchFamily="2" charset="0"/>
                <a:ea typeface="Roboto Light" panose="02000000000000000000" pitchFamily="2" charset="0"/>
              </a:rPr>
              <a:t>Feedback is sought on the framework for consultation from stakeholders in all jurisdictions </a:t>
            </a:r>
          </a:p>
          <a:p>
            <a:r>
              <a:rPr lang="en-AU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Consultation period	</a:t>
            </a:r>
          </a:p>
          <a:p>
            <a:r>
              <a:rPr lang="en-AU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	</a:t>
            </a:r>
            <a:r>
              <a:rPr lang="en-AU" sz="2400" dirty="0">
                <a:solidFill>
                  <a:schemeClr val="tx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Monday 1 March 2021 to Sunday 11 April 2021 </a:t>
            </a:r>
            <a:endParaRPr lang="en-AU" sz="2800" dirty="0">
              <a:solidFill>
                <a:schemeClr val="tx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AU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The framework and survey are available at:</a:t>
            </a:r>
          </a:p>
          <a:p>
            <a:r>
              <a:rPr lang="en-AU" sz="2400">
                <a:solidFill>
                  <a:srgbClr val="FF0000"/>
                </a:solidFill>
                <a:latin typeface="Roboto Light" panose="02000000000000000000" pitchFamily="2" charset="0"/>
                <a:ea typeface="Roboto Light" panose="02000000000000000000" pitchFamily="2" charset="0"/>
                <a:hlinkClick r:id="rId4"/>
              </a:rPr>
              <a:t>https://www.sace.sa.edu.au/web/ccafl/consultation</a:t>
            </a:r>
            <a:endParaRPr lang="en-AU" sz="2400">
              <a:solidFill>
                <a:srgbClr val="FF0000"/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n-AU" sz="2400" i="1">
                <a:latin typeface="Roboto Light" panose="02000000000000000000" pitchFamily="2" charset="0"/>
                <a:ea typeface="Roboto Light" panose="02000000000000000000" pitchFamily="2" charset="0"/>
              </a:rPr>
              <a:t>Note</a:t>
            </a:r>
            <a:r>
              <a:rPr lang="en-AU" sz="2400" i="1" dirty="0">
                <a:latin typeface="Roboto Light" panose="02000000000000000000" pitchFamily="2" charset="0"/>
                <a:ea typeface="Roboto Light" panose="02000000000000000000" pitchFamily="2" charset="0"/>
              </a:rPr>
              <a:t>: the survey must be completed in one sitting to avoid losing responses. </a:t>
            </a:r>
          </a:p>
        </p:txBody>
      </p:sp>
    </p:spTree>
    <p:extLst>
      <p:ext uri="{BB962C8B-B14F-4D97-AF65-F5344CB8AC3E}">
        <p14:creationId xmlns:p14="http://schemas.microsoft.com/office/powerpoint/2010/main" val="1489361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267494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U" sz="2400" dirty="0">
                <a:latin typeface="Roboto Medium" panose="02000000000000000000" pitchFamily="2" charset="0"/>
                <a:ea typeface="Roboto Medium" panose="02000000000000000000" pitchFamily="2" charset="0"/>
                <a:cs typeface="Arial" panose="020B0604020202020204" pitchFamily="34" charset="0"/>
              </a:rPr>
              <a:t>CCAFL Continuers level languages are being renewed</a:t>
            </a:r>
            <a:endParaRPr lang="en-AU" sz="24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07704" y="987574"/>
            <a:ext cx="56886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U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Armenian, </a:t>
            </a:r>
            <a:r>
              <a:rPr lang="en-AU" sz="2400" dirty="0" err="1">
                <a:latin typeface="Roboto Light" panose="02000000000000000000" pitchFamily="2" charset="0"/>
                <a:ea typeface="Roboto Light" panose="02000000000000000000" pitchFamily="2" charset="0"/>
              </a:rPr>
              <a:t>Auslan</a:t>
            </a:r>
            <a:r>
              <a:rPr lang="en-AU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*, Bengali, Bosnian, Chin </a:t>
            </a:r>
            <a:r>
              <a:rPr lang="en-AU" sz="2400" dirty="0" err="1">
                <a:latin typeface="Roboto Light" panose="02000000000000000000" pitchFamily="2" charset="0"/>
                <a:ea typeface="Roboto Light" panose="02000000000000000000" pitchFamily="2" charset="0"/>
              </a:rPr>
              <a:t>Hakha</a:t>
            </a:r>
            <a:r>
              <a:rPr lang="en-AU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, Croatian, Dutch, Filipino, Hebrew, Hindi, Hungarian, Karen, Khmer, Macedonian, Persian, Polish, Portuguese, Punjabi, Romanian, Russian, Serbian, Sinhala, Swedish, Tamil, Turkish and Yiddish. </a:t>
            </a:r>
          </a:p>
          <a:p>
            <a:pPr algn="ctr"/>
            <a:endParaRPr lang="en-AU" sz="24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 algn="ctr"/>
            <a:r>
              <a:rPr lang="en-AU" dirty="0"/>
              <a:t>*</a:t>
            </a:r>
            <a:r>
              <a:rPr lang="en-AU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The framework will also be used for curriculum and assessment development in </a:t>
            </a:r>
            <a:r>
              <a:rPr lang="en-AU" sz="1200" dirty="0" err="1">
                <a:latin typeface="Roboto Light" panose="02000000000000000000" pitchFamily="2" charset="0"/>
                <a:ea typeface="Roboto Light" panose="02000000000000000000" pitchFamily="2" charset="0"/>
              </a:rPr>
              <a:t>Auslan</a:t>
            </a:r>
            <a:r>
              <a:rPr lang="en-AU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, but may be adapted to meet the specific needs of the language.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29195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1560" y="195486"/>
            <a:ext cx="8280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dirty="0">
                <a:latin typeface="Roboto Medium" panose="02000000000000000000" pitchFamily="2" charset="0"/>
                <a:ea typeface="Roboto Medium" panose="02000000000000000000" pitchFamily="2" charset="0"/>
              </a:rPr>
              <a:t>Curriculum and assessment for CCAFL Languages is developed in stages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745042"/>
              </p:ext>
            </p:extLst>
          </p:nvPr>
        </p:nvGraphicFramePr>
        <p:xfrm>
          <a:off x="611561" y="1061633"/>
          <a:ext cx="8280920" cy="3758145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674812">
                  <a:extLst>
                    <a:ext uri="{9D8B030D-6E8A-4147-A177-3AD203B41FA5}">
                      <a16:colId xmlns:a16="http://schemas.microsoft.com/office/drawing/2014/main" val="713575609"/>
                    </a:ext>
                  </a:extLst>
                </a:gridCol>
                <a:gridCol w="6606108">
                  <a:extLst>
                    <a:ext uri="{9D8B030D-6E8A-4147-A177-3AD203B41FA5}">
                      <a16:colId xmlns:a16="http://schemas.microsoft.com/office/drawing/2014/main" val="1697084296"/>
                    </a:ext>
                  </a:extLst>
                </a:gridCol>
              </a:tblGrid>
              <a:tr h="1225185">
                <a:tc>
                  <a:txBody>
                    <a:bodyPr/>
                    <a:lstStyle/>
                    <a:p>
                      <a:r>
                        <a:rPr lang="en-AU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Stage 1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20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Common curriculum and </a:t>
                      </a:r>
                    </a:p>
                    <a:p>
                      <a:r>
                        <a:rPr lang="en-AU" sz="20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assessment content </a:t>
                      </a:r>
                    </a:p>
                    <a:p>
                      <a:r>
                        <a:rPr lang="en-AU" sz="20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CCAFL Framework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44691"/>
                  </a:ext>
                </a:extLst>
              </a:tr>
              <a:tr h="1036211">
                <a:tc>
                  <a:txBody>
                    <a:bodyPr/>
                    <a:lstStyle/>
                    <a:p>
                      <a:r>
                        <a:rPr lang="en-AU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Stage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Common </a:t>
                      </a:r>
                      <a:r>
                        <a:rPr lang="en-AU" sz="2000" b="1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language-specific material </a:t>
                      </a:r>
                      <a:r>
                        <a:rPr lang="en-AU" sz="20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based on the CCAFL Framework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247322"/>
                  </a:ext>
                </a:extLst>
              </a:tr>
              <a:tr h="1496749">
                <a:tc>
                  <a:txBody>
                    <a:bodyPr/>
                    <a:lstStyle/>
                    <a:p>
                      <a:r>
                        <a:rPr lang="en-AU" sz="2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Stage 3</a:t>
                      </a:r>
                      <a:r>
                        <a:rPr lang="en-AU" sz="2000" b="1" dirty="0">
                          <a:solidFill>
                            <a:srgbClr val="CC6600"/>
                          </a:solidFill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State or territory curriculum and assessment documents for each language, </a:t>
                      </a:r>
                      <a:r>
                        <a:rPr lang="en-AU" sz="2000" baseline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including details about school-assessed coursework and other state specific information </a:t>
                      </a:r>
                      <a:endParaRPr lang="en-AU" sz="2000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1743633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5580112" y="1061633"/>
            <a:ext cx="2887038" cy="12226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dirty="0">
                <a:latin typeface="Roboto Light" panose="02000000000000000000" pitchFamily="2" charset="0"/>
                <a:ea typeface="Roboto Light" panose="02000000000000000000" pitchFamily="2" charset="0"/>
              </a:rPr>
              <a:t>CONSULTATION </a:t>
            </a:r>
          </a:p>
          <a:p>
            <a:pPr algn="ctr"/>
            <a:r>
              <a:rPr lang="en-AU" b="1" dirty="0">
                <a:latin typeface="Roboto Light" panose="02000000000000000000" pitchFamily="2" charset="0"/>
                <a:ea typeface="Roboto Light" panose="02000000000000000000" pitchFamily="2" charset="0"/>
              </a:rPr>
              <a:t>1 March – 11 April 2021</a:t>
            </a:r>
          </a:p>
        </p:txBody>
      </p:sp>
    </p:spTree>
    <p:extLst>
      <p:ext uri="{BB962C8B-B14F-4D97-AF65-F5344CB8AC3E}">
        <p14:creationId xmlns:p14="http://schemas.microsoft.com/office/powerpoint/2010/main" val="1163648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11560" y="123479"/>
            <a:ext cx="2304256" cy="792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AU" sz="28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623940" y="2066066"/>
            <a:ext cx="2223938" cy="29355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b="1" dirty="0">
                <a:solidFill>
                  <a:schemeClr val="accent1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STAGE 1</a:t>
            </a:r>
          </a:p>
          <a:p>
            <a:pPr algn="ctr"/>
            <a:r>
              <a:rPr lang="en-AU" b="1" dirty="0">
                <a:solidFill>
                  <a:schemeClr val="accent1">
                    <a:lumMod val="50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CCAFL Framework </a:t>
            </a:r>
          </a:p>
          <a:p>
            <a:pPr algn="ctr"/>
            <a:endParaRPr lang="en-AU" b="1" dirty="0">
              <a:solidFill>
                <a:schemeClr val="accent1">
                  <a:lumMod val="75000"/>
                </a:schemeClr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 algn="ctr"/>
            <a:endParaRPr lang="en-AU" b="1" dirty="0">
              <a:solidFill>
                <a:schemeClr val="accent1">
                  <a:lumMod val="75000"/>
                </a:schemeClr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 algn="ctr"/>
            <a:endParaRPr lang="en-AU" b="1" dirty="0">
              <a:solidFill>
                <a:schemeClr val="accent1">
                  <a:lumMod val="75000"/>
                </a:schemeClr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 algn="ctr"/>
            <a:r>
              <a:rPr lang="en-AU" b="1" dirty="0">
                <a:solidFill>
                  <a:schemeClr val="accent1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Completed 2021 </a:t>
            </a:r>
          </a:p>
        </p:txBody>
      </p:sp>
      <p:sp>
        <p:nvSpPr>
          <p:cNvPr id="11" name="Right Triangle 10"/>
          <p:cNvSpPr/>
          <p:nvPr/>
        </p:nvSpPr>
        <p:spPr>
          <a:xfrm rot="16200000">
            <a:off x="2540993" y="1975061"/>
            <a:ext cx="3256773" cy="3080105"/>
          </a:xfrm>
          <a:prstGeom prst="rt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13" name="Flowchart: Stored Data 12"/>
          <p:cNvSpPr/>
          <p:nvPr/>
        </p:nvSpPr>
        <p:spPr>
          <a:xfrm rot="10800000">
            <a:off x="5758164" y="1315638"/>
            <a:ext cx="1221281" cy="3820907"/>
          </a:xfrm>
          <a:prstGeom prst="flowChartOnlineStorage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15" name="Flowchart: Stored Data 14"/>
          <p:cNvSpPr/>
          <p:nvPr/>
        </p:nvSpPr>
        <p:spPr>
          <a:xfrm rot="10800000">
            <a:off x="6874966" y="1315638"/>
            <a:ext cx="1194374" cy="3810646"/>
          </a:xfrm>
          <a:prstGeom prst="flowChartOnlineStorage">
            <a:avLst/>
          </a:prstGeom>
          <a:solidFill>
            <a:srgbClr val="EDE2F6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Flowchart: Stored Data 15"/>
          <p:cNvSpPr/>
          <p:nvPr/>
        </p:nvSpPr>
        <p:spPr>
          <a:xfrm rot="10800000">
            <a:off x="7951685" y="1315638"/>
            <a:ext cx="1116324" cy="3810646"/>
          </a:xfrm>
          <a:prstGeom prst="flowChartOnlineStorag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TextBox 16"/>
          <p:cNvSpPr txBox="1"/>
          <p:nvPr/>
        </p:nvSpPr>
        <p:spPr>
          <a:xfrm>
            <a:off x="5892536" y="2770186"/>
            <a:ext cx="1222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latin typeface="Roboto Light" panose="02000000000000000000" pitchFamily="2" charset="0"/>
                <a:ea typeface="Roboto Light" panose="02000000000000000000" pitchFamily="2" charset="0"/>
              </a:rPr>
              <a:t>2023</a:t>
            </a:r>
          </a:p>
          <a:p>
            <a:pPr algn="ctr"/>
            <a:r>
              <a:rPr lang="en-AU" b="1" dirty="0">
                <a:solidFill>
                  <a:schemeClr val="bg2">
                    <a:lumMod val="50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 </a:t>
            </a:r>
          </a:p>
          <a:p>
            <a:pPr algn="ctr"/>
            <a:r>
              <a:rPr lang="en-AU" sz="1200" b="1" dirty="0">
                <a:latin typeface="Roboto Light" panose="02000000000000000000" pitchFamily="2" charset="0"/>
                <a:ea typeface="Roboto Light" panose="02000000000000000000" pitchFamily="2" charset="0"/>
              </a:rPr>
              <a:t>Familiarisation </a:t>
            </a:r>
          </a:p>
          <a:p>
            <a:pPr algn="ctr"/>
            <a:r>
              <a:rPr lang="en-AU" sz="1200" b="1" dirty="0">
                <a:latin typeface="Roboto Light" panose="02000000000000000000" pitchFamily="2" charset="0"/>
                <a:ea typeface="Roboto Light" panose="02000000000000000000" pitchFamily="2" charset="0"/>
              </a:rPr>
              <a:t>period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073554" y="2809698"/>
            <a:ext cx="9957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latin typeface="Roboto Light" panose="02000000000000000000" pitchFamily="2" charset="0"/>
                <a:ea typeface="Roboto Light" panose="02000000000000000000" pitchFamily="2" charset="0"/>
              </a:rPr>
              <a:t>2024</a:t>
            </a:r>
          </a:p>
          <a:p>
            <a:pPr algn="ctr"/>
            <a:r>
              <a:rPr lang="en-AU" b="1" dirty="0">
                <a:solidFill>
                  <a:srgbClr val="7030A0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Year 11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085255" y="2790199"/>
            <a:ext cx="9957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b="1" dirty="0">
                <a:latin typeface="Roboto Light" panose="02000000000000000000" pitchFamily="2" charset="0"/>
                <a:ea typeface="Roboto Light" panose="02000000000000000000" pitchFamily="2" charset="0"/>
              </a:rPr>
              <a:t>2025</a:t>
            </a:r>
          </a:p>
          <a:p>
            <a:pPr algn="ctr"/>
            <a:r>
              <a:rPr lang="en-AU" b="1" dirty="0">
                <a:solidFill>
                  <a:schemeClr val="accent1">
                    <a:lumMod val="50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Year 12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79444" y="3843591"/>
            <a:ext cx="216455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b="1" dirty="0">
                <a:latin typeface="Roboto Medium" panose="02000000000000000000" pitchFamily="2" charset="0"/>
                <a:ea typeface="Roboto Medium" panose="02000000000000000000" pitchFamily="2" charset="0"/>
              </a:rPr>
              <a:t>IMPLEMENTATION </a:t>
            </a:r>
          </a:p>
        </p:txBody>
      </p:sp>
      <p:sp>
        <p:nvSpPr>
          <p:cNvPr id="9" name="Rectangle 8"/>
          <p:cNvSpPr/>
          <p:nvPr/>
        </p:nvSpPr>
        <p:spPr>
          <a:xfrm>
            <a:off x="2912885" y="1186414"/>
            <a:ext cx="2057293" cy="21420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b="1" dirty="0">
                <a:solidFill>
                  <a:schemeClr val="accent6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STAGE 2</a:t>
            </a:r>
          </a:p>
          <a:p>
            <a:pPr algn="ctr"/>
            <a:r>
              <a:rPr lang="en-AU" b="1" dirty="0">
                <a:solidFill>
                  <a:schemeClr val="accent6">
                    <a:lumMod val="50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Language-specific materials </a:t>
            </a:r>
          </a:p>
          <a:p>
            <a:pPr algn="ctr"/>
            <a:endParaRPr lang="en-AU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en-AU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AU" b="1" dirty="0">
                <a:solidFill>
                  <a:schemeClr val="accent6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Completed 2022  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03971" y="3506087"/>
            <a:ext cx="1839074" cy="323166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dirty="0">
                <a:latin typeface="Roboto Light" panose="02000000000000000000" pitchFamily="2" charset="0"/>
                <a:ea typeface="Roboto Light" panose="02000000000000000000" pitchFamily="2" charset="0"/>
              </a:rPr>
              <a:t>Consultation</a:t>
            </a:r>
            <a:r>
              <a:rPr lang="en-AU" b="1" dirty="0"/>
              <a:t> 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3002285" y="2379687"/>
            <a:ext cx="1839074" cy="32316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dirty="0">
                <a:latin typeface="Roboto Light" panose="02000000000000000000" pitchFamily="2" charset="0"/>
                <a:ea typeface="Roboto Light" panose="02000000000000000000" pitchFamily="2" charset="0"/>
              </a:rPr>
              <a:t>Consultation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08802" y="3278018"/>
            <a:ext cx="2300630" cy="19082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AU" sz="2800" b="1" dirty="0">
                <a:solidFill>
                  <a:schemeClr val="accent4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STAGE 3</a:t>
            </a:r>
          </a:p>
          <a:p>
            <a:pPr algn="r"/>
            <a:r>
              <a:rPr lang="en-AU" b="1" dirty="0">
                <a:solidFill>
                  <a:schemeClr val="accent4">
                    <a:lumMod val="50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State-specific</a:t>
            </a:r>
          </a:p>
          <a:p>
            <a:pPr algn="r"/>
            <a:r>
              <a:rPr lang="en-AU" b="1" dirty="0">
                <a:solidFill>
                  <a:schemeClr val="accent4">
                    <a:lumMod val="50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curriculum and</a:t>
            </a:r>
          </a:p>
          <a:p>
            <a:pPr algn="r"/>
            <a:r>
              <a:rPr lang="en-AU" b="1" dirty="0">
                <a:solidFill>
                  <a:schemeClr val="accent4">
                    <a:lumMod val="50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assessment </a:t>
            </a:r>
          </a:p>
          <a:p>
            <a:pPr algn="r"/>
            <a:r>
              <a:rPr lang="en-AU" b="1" dirty="0">
                <a:solidFill>
                  <a:schemeClr val="accent4">
                    <a:lumMod val="50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documents </a:t>
            </a:r>
          </a:p>
          <a:p>
            <a:pPr algn="r"/>
            <a:r>
              <a:rPr lang="en-AU" b="1" dirty="0">
                <a:solidFill>
                  <a:schemeClr val="accent4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Completed end 2022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11560" y="725574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2020             2021                   2022                                  2023        2024         2025            </a:t>
            </a:r>
            <a:endParaRPr lang="en-AU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FD5E7F7-FA7A-4527-9A15-48BE8AF4524A}"/>
              </a:ext>
            </a:extLst>
          </p:cNvPr>
          <p:cNvSpPr/>
          <p:nvPr/>
        </p:nvSpPr>
        <p:spPr>
          <a:xfrm>
            <a:off x="3784765" y="139033"/>
            <a:ext cx="15744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2800" dirty="0">
                <a:latin typeface="Roboto Medium" panose="02000000000000000000" pitchFamily="2" charset="0"/>
                <a:ea typeface="Roboto Medium" panose="02000000000000000000" pitchFamily="2" charset="0"/>
              </a:rPr>
              <a:t>Timeline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08667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123478"/>
            <a:ext cx="7992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800" dirty="0">
                <a:latin typeface="Roboto Medium" panose="02000000000000000000" pitchFamily="2" charset="0"/>
                <a:ea typeface="Roboto Medium" panose="02000000000000000000" pitchFamily="2" charset="0"/>
              </a:rPr>
              <a:t>Currently in Stage 1 framework development </a:t>
            </a:r>
          </a:p>
        </p:txBody>
      </p:sp>
      <p:sp>
        <p:nvSpPr>
          <p:cNvPr id="3" name="Rectangle 2"/>
          <p:cNvSpPr/>
          <p:nvPr/>
        </p:nvSpPr>
        <p:spPr>
          <a:xfrm>
            <a:off x="971600" y="1059582"/>
            <a:ext cx="756084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The Framework provides the elements that all languages will have in common.</a:t>
            </a:r>
          </a:p>
          <a:p>
            <a:endParaRPr lang="en-AU" sz="24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The Framework has to be finalised before the other stages can proceed. </a:t>
            </a:r>
          </a:p>
          <a:p>
            <a:endParaRPr lang="en-AU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 algn="ctr"/>
            <a:endParaRPr lang="en-AU" sz="24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 algn="ctr"/>
            <a:r>
              <a:rPr lang="en-AU" sz="2400" dirty="0">
                <a:latin typeface="Roboto Medium" panose="02000000000000000000" pitchFamily="2" charset="0"/>
                <a:ea typeface="Roboto Medium" panose="02000000000000000000" pitchFamily="2" charset="0"/>
              </a:rPr>
              <a:t>This consultation only relates to the framework</a:t>
            </a:r>
          </a:p>
          <a:p>
            <a:pPr algn="ctr"/>
            <a:endParaRPr lang="en-AU" sz="24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361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123478"/>
            <a:ext cx="20810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2800" dirty="0">
                <a:latin typeface="Roboto Medium" panose="02000000000000000000" pitchFamily="2" charset="0"/>
                <a:ea typeface="Roboto Medium" panose="02000000000000000000" pitchFamily="2" charset="0"/>
              </a:rPr>
              <a:t>Framework</a:t>
            </a:r>
            <a:r>
              <a:rPr lang="en-AU" sz="2800" b="1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endParaRPr lang="en-AU" sz="28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9552" y="757304"/>
            <a:ext cx="8208912" cy="4237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When complete, the framework will provide the content that is common to all CCAFL Languages at this level.</a:t>
            </a:r>
          </a:p>
          <a:p>
            <a:pPr marL="285750" indent="-28575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It is developed through collaboration between states and territories.</a:t>
            </a:r>
          </a:p>
          <a:p>
            <a:pPr marL="285750" indent="-28575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Stakeholders get to input via consultation. </a:t>
            </a:r>
          </a:p>
          <a:p>
            <a:pPr marL="285750" indent="-28575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It will provide a comparable structure for all of the languages. </a:t>
            </a:r>
          </a:p>
          <a:p>
            <a:pPr marL="285750" indent="-285750"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The common content will ensure that all students are equally prepared for the national external examination. </a:t>
            </a:r>
          </a:p>
        </p:txBody>
      </p:sp>
    </p:spTree>
    <p:extLst>
      <p:ext uri="{BB962C8B-B14F-4D97-AF65-F5344CB8AC3E}">
        <p14:creationId xmlns:p14="http://schemas.microsoft.com/office/powerpoint/2010/main" val="2129809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7039" y="51470"/>
            <a:ext cx="20810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AU" sz="2800" dirty="0">
                <a:latin typeface="Roboto Medium" panose="02000000000000000000" pitchFamily="2" charset="0"/>
                <a:ea typeface="Roboto Medium" panose="02000000000000000000" pitchFamily="2" charset="0"/>
              </a:rPr>
              <a:t>Framework</a:t>
            </a:r>
            <a:r>
              <a:rPr lang="en-AU" sz="2800" b="1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endParaRPr lang="en-AU" sz="28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6648" y="563576"/>
            <a:ext cx="858215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The framework is designed to:</a:t>
            </a:r>
          </a:p>
          <a:p>
            <a:endParaRPr lang="en-AU" sz="24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AU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provide high quality, equitable and inclusive language curriculum and assessment for all students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AU" sz="24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AU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value prior language learning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AU" sz="24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AU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provide challenges and opportunities through learning and using new language </a:t>
            </a:r>
          </a:p>
          <a:p>
            <a:pPr lvl="0"/>
            <a:endParaRPr lang="en-AU" sz="24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AU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emphasise effective communication and intercultural competence.</a:t>
            </a:r>
          </a:p>
        </p:txBody>
      </p:sp>
    </p:spTree>
    <p:extLst>
      <p:ext uri="{BB962C8B-B14F-4D97-AF65-F5344CB8AC3E}">
        <p14:creationId xmlns:p14="http://schemas.microsoft.com/office/powerpoint/2010/main" val="290318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123478"/>
            <a:ext cx="81369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800" dirty="0">
                <a:latin typeface="Roboto Medium" panose="02000000000000000000" pitchFamily="2" charset="0"/>
                <a:ea typeface="Roboto Medium" panose="02000000000000000000" pitchFamily="2" charset="0"/>
              </a:rPr>
              <a:t>Framework designed for all Australian students </a:t>
            </a:r>
          </a:p>
        </p:txBody>
      </p:sp>
      <p:sp>
        <p:nvSpPr>
          <p:cNvPr id="3" name="Rectangle 2"/>
          <p:cNvSpPr/>
          <p:nvPr/>
        </p:nvSpPr>
        <p:spPr>
          <a:xfrm>
            <a:off x="547098" y="741043"/>
            <a:ext cx="4023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All senior secondary studies </a:t>
            </a:r>
          </a:p>
        </p:txBody>
      </p:sp>
      <p:sp>
        <p:nvSpPr>
          <p:cNvPr id="7" name="Rectangle 6"/>
          <p:cNvSpPr/>
          <p:nvPr/>
        </p:nvSpPr>
        <p:spPr>
          <a:xfrm>
            <a:off x="5018725" y="741042"/>
            <a:ext cx="39917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Framework for consultation </a:t>
            </a:r>
          </a:p>
        </p:txBody>
      </p:sp>
      <p:sp>
        <p:nvSpPr>
          <p:cNvPr id="9" name="Right Arrow Callout 8"/>
          <p:cNvSpPr/>
          <p:nvPr/>
        </p:nvSpPr>
        <p:spPr>
          <a:xfrm>
            <a:off x="547098" y="1399767"/>
            <a:ext cx="4520574" cy="101566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8503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Right Arrow Callout 9"/>
          <p:cNvSpPr/>
          <p:nvPr/>
        </p:nvSpPr>
        <p:spPr>
          <a:xfrm>
            <a:off x="547098" y="2683597"/>
            <a:ext cx="4494569" cy="101566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8503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ight Arrow Callout 10"/>
          <p:cNvSpPr/>
          <p:nvPr/>
        </p:nvSpPr>
        <p:spPr>
          <a:xfrm>
            <a:off x="547098" y="4011910"/>
            <a:ext cx="4520574" cy="861774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8503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extBox 11"/>
          <p:cNvSpPr txBox="1"/>
          <p:nvPr/>
        </p:nvSpPr>
        <p:spPr>
          <a:xfrm>
            <a:off x="5067672" y="1399767"/>
            <a:ext cx="396882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Provides challenges and</a:t>
            </a:r>
          </a:p>
          <a:p>
            <a:pPr algn="ctr"/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opportunities through learning and using new language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41699" y="2683597"/>
            <a:ext cx="396882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Assesses learning </a:t>
            </a:r>
          </a:p>
          <a:p>
            <a:pPr algn="ctr"/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external examinations are </a:t>
            </a:r>
          </a:p>
          <a:p>
            <a:pPr algn="ctr"/>
            <a:r>
              <a:rPr lang="en-AU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not proficiency tests </a:t>
            </a:r>
          </a:p>
        </p:txBody>
      </p:sp>
      <p:sp>
        <p:nvSpPr>
          <p:cNvPr id="8" name="Rectangle 7"/>
          <p:cNvSpPr/>
          <p:nvPr/>
        </p:nvSpPr>
        <p:spPr>
          <a:xfrm>
            <a:off x="5067311" y="4011910"/>
            <a:ext cx="3969185" cy="86177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AU" dirty="0">
                <a:latin typeface="Roboto Light" panose="02000000000000000000" pitchFamily="2" charset="0"/>
                <a:ea typeface="Roboto Light" panose="02000000000000000000" pitchFamily="2" charset="0"/>
              </a:rPr>
              <a:t>Requires students to function across languages and cultures</a:t>
            </a:r>
          </a:p>
          <a:p>
            <a:pPr algn="ctr"/>
            <a:r>
              <a:rPr lang="en-AU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developing </a:t>
            </a:r>
            <a:r>
              <a:rPr lang="en-AU" sz="1400" dirty="0" err="1">
                <a:latin typeface="Roboto Light" panose="02000000000000000000" pitchFamily="2" charset="0"/>
                <a:ea typeface="Roboto Light" panose="02000000000000000000" pitchFamily="2" charset="0"/>
              </a:rPr>
              <a:t>plurilingualism</a:t>
            </a:r>
            <a:endParaRPr lang="en-AU" sz="1400" dirty="0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74911" y="1589865"/>
            <a:ext cx="2150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>
                <a:latin typeface="Roboto Light" panose="02000000000000000000" pitchFamily="2" charset="0"/>
                <a:ea typeface="Roboto Light" panose="02000000000000000000" pitchFamily="2" charset="0"/>
              </a:rPr>
              <a:t>Add value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8456" y="2876111"/>
            <a:ext cx="3109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>
                <a:latin typeface="Roboto Light" panose="02000000000000000000" pitchFamily="2" charset="0"/>
                <a:ea typeface="Roboto Light" panose="02000000000000000000" pitchFamily="2" charset="0"/>
              </a:rPr>
              <a:t>Assess learning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9553" y="3967427"/>
            <a:ext cx="41815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>
                <a:latin typeface="Roboto Light" panose="02000000000000000000" pitchFamily="2" charset="0"/>
                <a:ea typeface="Roboto Light" panose="02000000000000000000" pitchFamily="2" charset="0"/>
              </a:rPr>
              <a:t>Reflect the Australian context for learning </a:t>
            </a:r>
          </a:p>
        </p:txBody>
      </p:sp>
    </p:spTree>
    <p:extLst>
      <p:ext uri="{BB962C8B-B14F-4D97-AF65-F5344CB8AC3E}">
        <p14:creationId xmlns:p14="http://schemas.microsoft.com/office/powerpoint/2010/main" val="1489361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195486"/>
            <a:ext cx="4572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sz="2400" b="1" dirty="0">
                <a:latin typeface="Roboto Light" panose="02000000000000000000" pitchFamily="2" charset="0"/>
                <a:ea typeface="Roboto Light" panose="02000000000000000000" pitchFamily="2" charset="0"/>
              </a:rPr>
              <a:t>What’s different? </a:t>
            </a:r>
            <a:br>
              <a:rPr lang="en-AU" sz="2800" b="1" dirty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r>
              <a:rPr lang="en-AU" sz="2800" dirty="0">
                <a:latin typeface="Roboto Medium" panose="02000000000000000000" pitchFamily="2" charset="0"/>
                <a:ea typeface="Roboto Medium" panose="02000000000000000000" pitchFamily="2" charset="0"/>
              </a:rPr>
              <a:t>Aims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767424"/>
              </p:ext>
            </p:extLst>
          </p:nvPr>
        </p:nvGraphicFramePr>
        <p:xfrm>
          <a:off x="611559" y="1211149"/>
          <a:ext cx="8424936" cy="38739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>
                  <a:extLst>
                    <a:ext uri="{9D8B030D-6E8A-4147-A177-3AD203B41FA5}">
                      <a16:colId xmlns:a16="http://schemas.microsoft.com/office/drawing/2014/main" val="3498707978"/>
                    </a:ext>
                  </a:extLst>
                </a:gridCol>
                <a:gridCol w="4212468">
                  <a:extLst>
                    <a:ext uri="{9D8B030D-6E8A-4147-A177-3AD203B41FA5}">
                      <a16:colId xmlns:a16="http://schemas.microsoft.com/office/drawing/2014/main" val="1306179423"/>
                    </a:ext>
                  </a:extLst>
                </a:gridCol>
              </a:tblGrid>
              <a:tr h="300701">
                <a:tc>
                  <a:txBody>
                    <a:bodyPr/>
                    <a:lstStyle/>
                    <a:p>
                      <a:r>
                        <a:rPr lang="en-AU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Current CCAFL Framework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Framework for consultation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5235384"/>
                  </a:ext>
                </a:extLst>
              </a:tr>
              <a:tr h="3508173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The aims of the syllabus are to develop the student’s:</a:t>
                      </a:r>
                      <a:endParaRPr lang="en-AU" sz="1400" kern="1200" dirty="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ability to use [Language] to communicate with others;</a:t>
                      </a:r>
                      <a:endParaRPr lang="en-AU" sz="1400" kern="1200" dirty="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understanding and appreciation of the cultural contexts in which [Language] is used;</a:t>
                      </a:r>
                      <a:endParaRPr lang="en-AU" sz="1400" kern="1200" dirty="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ability to reflect on his or her own culture(s) through the study of other cultures;</a:t>
                      </a:r>
                      <a:endParaRPr lang="en-AU" sz="1400" kern="1200" dirty="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understanding of language as a system;</a:t>
                      </a:r>
                      <a:endParaRPr lang="en-AU" sz="1400" kern="1200" dirty="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ability to make connections between [Language] and English, and/or other languages;</a:t>
                      </a:r>
                      <a:endParaRPr lang="en-AU" sz="1400" kern="1200" dirty="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cognitive, learning, and social skills;</a:t>
                      </a:r>
                      <a:endParaRPr lang="en-AU" sz="1400" kern="1200" dirty="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potential to apply [Language] to work, further study, training, or leisure.</a:t>
                      </a:r>
                      <a:endParaRPr lang="en-AU" sz="1400" kern="1200" dirty="0">
                        <a:solidFill>
                          <a:schemeClr val="dk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  <a:p>
                      <a:endParaRPr lang="en-AU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Communicate in the language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Engage with cultural and intercultural contexts through language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400" b="0" dirty="0"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Share personal, community and global perspectives through language </a:t>
                      </a:r>
                    </a:p>
                    <a:p>
                      <a:endParaRPr lang="en-AU" dirty="0"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000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9361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metadata xmlns="http://www.objective.com/ecm/document/metadata/CB029ECD6D85427BAD5E1D35DE4A29A4" version="1.0.0">
  <systemFields>
    <field name="Objective-Id">
      <value order="0">A705851</value>
    </field>
    <field name="Objective-Title">
      <value order="0">Exam Development Briefing for SOCAs</value>
    </field>
    <field name="Objective-Description">
      <value order="0"/>
    </field>
    <field name="Objective-CreationStamp">
      <value order="0">2018-02-18T23:47:01Z</value>
    </field>
    <field name="Objective-IsApproved">
      <value order="0">false</value>
    </field>
    <field name="Objective-IsPublished">
      <value order="0">true</value>
    </field>
    <field name="Objective-DatePublished">
      <value order="0">2018-02-19T02:11:39Z</value>
    </field>
    <field name="Objective-ModificationStamp">
      <value order="0">2018-02-19T02:11:39Z</value>
    </field>
    <field name="Objective-Owner">
      <value order="0">Brent Bloffwitch</value>
    </field>
    <field name="Objective-Path">
      <value order="0">Objective Global Folder:Curriculum:Subject renewal:Languages:Workshops 2018</value>
    </field>
    <field name="Objective-Parent">
      <value order="0">Workshops 2018</value>
    </field>
    <field name="Objective-State">
      <value order="0">Published</value>
    </field>
    <field name="Objective-VersionId">
      <value order="0">vA1244998</value>
    </field>
    <field name="Objective-Version">
      <value order="0">1.0</value>
    </field>
    <field name="Objective-VersionNumber">
      <value order="0">1</value>
    </field>
    <field name="Objective-VersionComment">
      <value order="0"/>
    </field>
    <field name="Objective-FileNumber">
      <value order="0">qA4683</value>
    </field>
    <field name="Objective-Classification">
      <value order="0"/>
    </field>
    <field name="Objective-Caveats">
      <value order="0"/>
    </field>
  </systemFields>
  <catalogues/>
</metadata>
</file>

<file path=customXml/itemProps1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CB029ECD6D85427BAD5E1D35DE4A29A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1718</Words>
  <Application>Microsoft Office PowerPoint</Application>
  <PresentationFormat>On-screen Show (16:9)</PresentationFormat>
  <Paragraphs>310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Roboto Light</vt:lpstr>
      <vt:lpstr>Roboto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SACE Board of South Australia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Examinations</dc:title>
  <dc:creator>April Hill</dc:creator>
  <cp:lastModifiedBy>Collins, Karen (SACE)</cp:lastModifiedBy>
  <cp:revision>54</cp:revision>
  <cp:lastPrinted>2018-02-18T22:33:47Z</cp:lastPrinted>
  <dcterms:created xsi:type="dcterms:W3CDTF">2017-12-14T05:46:06Z</dcterms:created>
  <dcterms:modified xsi:type="dcterms:W3CDTF">2021-03-25T00:30:47Z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A705851</vt:lpwstr>
  </property>
  <property fmtid="{D5CDD505-2E9C-101B-9397-08002B2CF9AE}" pid="4" name="Objective-Title">
    <vt:lpwstr>Exam Development Briefing for SOCAs</vt:lpwstr>
  </property>
  <property fmtid="{D5CDD505-2E9C-101B-9397-08002B2CF9AE}" pid="5" name="Objective-Description">
    <vt:lpwstr/>
  </property>
  <property fmtid="{D5CDD505-2E9C-101B-9397-08002B2CF9AE}" pid="6" name="Objective-CreationStamp">
    <vt:filetime>2018-02-19T02:11:39Z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2018-02-19T02:11:39Z</vt:filetime>
  </property>
  <property fmtid="{D5CDD505-2E9C-101B-9397-08002B2CF9AE}" pid="10" name="Objective-ModificationStamp">
    <vt:filetime>2018-02-19T02:11:39Z</vt:filetime>
  </property>
  <property fmtid="{D5CDD505-2E9C-101B-9397-08002B2CF9AE}" pid="11" name="Objective-Owner">
    <vt:lpwstr>Brent Bloffwitch</vt:lpwstr>
  </property>
  <property fmtid="{D5CDD505-2E9C-101B-9397-08002B2CF9AE}" pid="12" name="Objective-Path">
    <vt:lpwstr>Objective Global Folder:Curriculum:Subject renewal:Languages:Workshops 2018:</vt:lpwstr>
  </property>
  <property fmtid="{D5CDD505-2E9C-101B-9397-08002B2CF9AE}" pid="13" name="Objective-Parent">
    <vt:lpwstr>Workshops 2018</vt:lpwstr>
  </property>
  <property fmtid="{D5CDD505-2E9C-101B-9397-08002B2CF9AE}" pid="14" name="Objective-State">
    <vt:lpwstr>Published</vt:lpwstr>
  </property>
  <property fmtid="{D5CDD505-2E9C-101B-9397-08002B2CF9AE}" pid="15" name="Objective-VersionId">
    <vt:lpwstr>vA1244998</vt:lpwstr>
  </property>
  <property fmtid="{D5CDD505-2E9C-101B-9397-08002B2CF9AE}" pid="16" name="Objective-Version">
    <vt:lpwstr>1.0</vt:lpwstr>
  </property>
  <property fmtid="{D5CDD505-2E9C-101B-9397-08002B2CF9AE}" pid="17" name="Objective-VersionNumber">
    <vt:r8>1</vt:r8>
  </property>
  <property fmtid="{D5CDD505-2E9C-101B-9397-08002B2CF9AE}" pid="18" name="Objective-VersionComment">
    <vt:lpwstr>First version</vt:lpwstr>
  </property>
  <property fmtid="{D5CDD505-2E9C-101B-9397-08002B2CF9AE}" pid="19" name="Objective-FileNumber">
    <vt:lpwstr>qA4683</vt:lpwstr>
  </property>
  <property fmtid="{D5CDD505-2E9C-101B-9397-08002B2CF9AE}" pid="20" name="Objective-Classification">
    <vt:lpwstr>[Inherited - none]</vt:lpwstr>
  </property>
  <property fmtid="{D5CDD505-2E9C-101B-9397-08002B2CF9AE}" pid="21" name="Objective-Caveats">
    <vt:lpwstr/>
  </property>
  <property fmtid="{D5CDD505-2E9C-101B-9397-08002B2CF9AE}" pid="22" name="Objective-Comment">
    <vt:lpwstr/>
  </property>
</Properties>
</file>